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8"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DC5ED-8355-4B2B-B55B-850070746492}" type="datetimeFigureOut">
              <a:rPr lang="fr-FR" smtClean="0"/>
              <a:pPr/>
              <a:t>17/05/2010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7DD1EC-6770-4245-A503-594C442229B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Espace réservé de l'image des diapositives 1"/>
          <p:cNvSpPr>
            <a:spLocks noGrp="1" noRot="1" noChangeAspect="1" noTextEdit="1"/>
          </p:cNvSpPr>
          <p:nvPr>
            <p:ph type="sldImg"/>
          </p:nvPr>
        </p:nvSpPr>
        <p:spPr>
          <a:ln/>
        </p:spPr>
      </p:sp>
      <p:sp>
        <p:nvSpPr>
          <p:cNvPr id="571395" name="Espace réservé des commentaires 2"/>
          <p:cNvSpPr>
            <a:spLocks noGrp="1"/>
          </p:cNvSpPr>
          <p:nvPr>
            <p:ph type="body" idx="1"/>
          </p:nvPr>
        </p:nvSpPr>
        <p:spPr>
          <a:noFill/>
          <a:ln/>
        </p:spPr>
        <p:txBody>
          <a:bodyPr/>
          <a:lstStyle/>
          <a:p>
            <a:endParaRPr lang="fr-FR" smtClean="0"/>
          </a:p>
        </p:txBody>
      </p:sp>
      <p:sp>
        <p:nvSpPr>
          <p:cNvPr id="571396" name="Espace réservé du numéro de diapositive 3"/>
          <p:cNvSpPr>
            <a:spLocks noGrp="1"/>
          </p:cNvSpPr>
          <p:nvPr>
            <p:ph type="sldNum" sz="quarter" idx="5"/>
          </p:nvPr>
        </p:nvSpPr>
        <p:spPr>
          <a:noFill/>
        </p:spPr>
        <p:txBody>
          <a:bodyPr/>
          <a:lstStyle/>
          <a:p>
            <a:fld id="{D498AD5E-9C2A-4B56-81ED-4940205A3341}"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Espace réservé de l'image des diapositives 1"/>
          <p:cNvSpPr>
            <a:spLocks noGrp="1" noRot="1" noChangeAspect="1" noTextEdit="1"/>
          </p:cNvSpPr>
          <p:nvPr>
            <p:ph type="sldImg"/>
          </p:nvPr>
        </p:nvSpPr>
        <p:spPr>
          <a:ln/>
        </p:spPr>
      </p:sp>
      <p:sp>
        <p:nvSpPr>
          <p:cNvPr id="579587" name="Espace réservé des commentaires 2"/>
          <p:cNvSpPr>
            <a:spLocks noGrp="1"/>
          </p:cNvSpPr>
          <p:nvPr>
            <p:ph type="body" idx="1"/>
          </p:nvPr>
        </p:nvSpPr>
        <p:spPr>
          <a:noFill/>
          <a:ln/>
        </p:spPr>
        <p:txBody>
          <a:bodyPr/>
          <a:lstStyle/>
          <a:p>
            <a:endParaRPr lang="fr-FR" smtClean="0"/>
          </a:p>
        </p:txBody>
      </p:sp>
      <p:sp>
        <p:nvSpPr>
          <p:cNvPr id="579588" name="Espace réservé du numéro de diapositive 3"/>
          <p:cNvSpPr>
            <a:spLocks noGrp="1"/>
          </p:cNvSpPr>
          <p:nvPr>
            <p:ph type="sldNum" sz="quarter" idx="5"/>
          </p:nvPr>
        </p:nvSpPr>
        <p:spPr>
          <a:noFill/>
        </p:spPr>
        <p:txBody>
          <a:bodyPr/>
          <a:lstStyle/>
          <a:p>
            <a:fld id="{3FF726DF-4C17-453B-BD8F-FCA347B09C98}" type="slidenum">
              <a:rPr lang="en-US" smtClean="0"/>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Espace réservé de l'image des diapositives 1"/>
          <p:cNvSpPr>
            <a:spLocks noGrp="1" noRot="1" noChangeAspect="1" noTextEdit="1"/>
          </p:cNvSpPr>
          <p:nvPr>
            <p:ph type="sldImg"/>
          </p:nvPr>
        </p:nvSpPr>
        <p:spPr>
          <a:ln/>
        </p:spPr>
      </p:sp>
      <p:sp>
        <p:nvSpPr>
          <p:cNvPr id="570371" name="Espace réservé des commentaires 2"/>
          <p:cNvSpPr>
            <a:spLocks noGrp="1"/>
          </p:cNvSpPr>
          <p:nvPr>
            <p:ph type="body" idx="1"/>
          </p:nvPr>
        </p:nvSpPr>
        <p:spPr>
          <a:noFill/>
          <a:ln/>
        </p:spPr>
        <p:txBody>
          <a:bodyPr/>
          <a:lstStyle/>
          <a:p>
            <a:endParaRPr lang="fr-FR" smtClean="0"/>
          </a:p>
        </p:txBody>
      </p:sp>
      <p:sp>
        <p:nvSpPr>
          <p:cNvPr id="570372" name="Espace réservé du numéro de diapositive 3"/>
          <p:cNvSpPr>
            <a:spLocks noGrp="1"/>
          </p:cNvSpPr>
          <p:nvPr>
            <p:ph type="sldNum" sz="quarter" idx="5"/>
          </p:nvPr>
        </p:nvSpPr>
        <p:spPr>
          <a:noFill/>
        </p:spPr>
        <p:txBody>
          <a:bodyPr/>
          <a:lstStyle/>
          <a:p>
            <a:fld id="{C2770408-F14A-4C07-AE00-FF2CC00505F7}"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Espace réservé de l'image des diapositives 1"/>
          <p:cNvSpPr>
            <a:spLocks noGrp="1" noRot="1" noChangeAspect="1" noTextEdit="1"/>
          </p:cNvSpPr>
          <p:nvPr>
            <p:ph type="sldImg"/>
          </p:nvPr>
        </p:nvSpPr>
        <p:spPr>
          <a:ln/>
        </p:spPr>
      </p:sp>
      <p:sp>
        <p:nvSpPr>
          <p:cNvPr id="572419" name="Espace réservé des commentaires 2"/>
          <p:cNvSpPr>
            <a:spLocks noGrp="1"/>
          </p:cNvSpPr>
          <p:nvPr>
            <p:ph type="body" idx="1"/>
          </p:nvPr>
        </p:nvSpPr>
        <p:spPr>
          <a:noFill/>
          <a:ln/>
        </p:spPr>
        <p:txBody>
          <a:bodyPr/>
          <a:lstStyle/>
          <a:p>
            <a:endParaRPr lang="fr-FR" smtClean="0"/>
          </a:p>
        </p:txBody>
      </p:sp>
      <p:sp>
        <p:nvSpPr>
          <p:cNvPr id="572420" name="Espace réservé du numéro de diapositive 3"/>
          <p:cNvSpPr>
            <a:spLocks noGrp="1"/>
          </p:cNvSpPr>
          <p:nvPr>
            <p:ph type="sldNum" sz="quarter" idx="5"/>
          </p:nvPr>
        </p:nvSpPr>
        <p:spPr>
          <a:noFill/>
        </p:spPr>
        <p:txBody>
          <a:bodyPr/>
          <a:lstStyle/>
          <a:p>
            <a:fld id="{CEA81EAD-08A5-413C-BC71-AEF36205863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Espace réservé de l'image des diapositives 1"/>
          <p:cNvSpPr>
            <a:spLocks noGrp="1" noRot="1" noChangeAspect="1" noTextEdit="1"/>
          </p:cNvSpPr>
          <p:nvPr>
            <p:ph type="sldImg"/>
          </p:nvPr>
        </p:nvSpPr>
        <p:spPr>
          <a:ln/>
        </p:spPr>
      </p:sp>
      <p:sp>
        <p:nvSpPr>
          <p:cNvPr id="573443" name="Espace réservé des commentaires 2"/>
          <p:cNvSpPr>
            <a:spLocks noGrp="1"/>
          </p:cNvSpPr>
          <p:nvPr>
            <p:ph type="body" idx="1"/>
          </p:nvPr>
        </p:nvSpPr>
        <p:spPr>
          <a:noFill/>
          <a:ln/>
        </p:spPr>
        <p:txBody>
          <a:bodyPr/>
          <a:lstStyle/>
          <a:p>
            <a:endParaRPr lang="fr-FR" smtClean="0"/>
          </a:p>
        </p:txBody>
      </p:sp>
      <p:sp>
        <p:nvSpPr>
          <p:cNvPr id="573444" name="Espace réservé du numéro de diapositive 3"/>
          <p:cNvSpPr>
            <a:spLocks noGrp="1"/>
          </p:cNvSpPr>
          <p:nvPr>
            <p:ph type="sldNum" sz="quarter" idx="5"/>
          </p:nvPr>
        </p:nvSpPr>
        <p:spPr>
          <a:noFill/>
        </p:spPr>
        <p:txBody>
          <a:bodyPr/>
          <a:lstStyle/>
          <a:p>
            <a:fld id="{33FA781E-C6A8-48DE-AB02-611D55396BE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Espace réservé de l'image des diapositives 1"/>
          <p:cNvSpPr>
            <a:spLocks noGrp="1" noRot="1" noChangeAspect="1" noTextEdit="1"/>
          </p:cNvSpPr>
          <p:nvPr>
            <p:ph type="sldImg"/>
          </p:nvPr>
        </p:nvSpPr>
        <p:spPr>
          <a:ln/>
        </p:spPr>
      </p:sp>
      <p:sp>
        <p:nvSpPr>
          <p:cNvPr id="574467" name="Espace réservé des commentaires 2"/>
          <p:cNvSpPr>
            <a:spLocks noGrp="1"/>
          </p:cNvSpPr>
          <p:nvPr>
            <p:ph type="body" idx="1"/>
          </p:nvPr>
        </p:nvSpPr>
        <p:spPr>
          <a:noFill/>
          <a:ln/>
        </p:spPr>
        <p:txBody>
          <a:bodyPr/>
          <a:lstStyle/>
          <a:p>
            <a:endParaRPr lang="fr-FR" smtClean="0"/>
          </a:p>
        </p:txBody>
      </p:sp>
      <p:sp>
        <p:nvSpPr>
          <p:cNvPr id="574468" name="Espace réservé du numéro de diapositive 3"/>
          <p:cNvSpPr>
            <a:spLocks noGrp="1"/>
          </p:cNvSpPr>
          <p:nvPr>
            <p:ph type="sldNum" sz="quarter" idx="5"/>
          </p:nvPr>
        </p:nvSpPr>
        <p:spPr>
          <a:noFill/>
        </p:spPr>
        <p:txBody>
          <a:bodyPr/>
          <a:lstStyle/>
          <a:p>
            <a:fld id="{1EBCA732-28F0-49C6-B6D6-1C4D57F1630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Espace réservé de l'image des diapositives 1"/>
          <p:cNvSpPr>
            <a:spLocks noGrp="1" noRot="1" noChangeAspect="1" noTextEdit="1"/>
          </p:cNvSpPr>
          <p:nvPr>
            <p:ph type="sldImg"/>
          </p:nvPr>
        </p:nvSpPr>
        <p:spPr>
          <a:ln/>
        </p:spPr>
      </p:sp>
      <p:sp>
        <p:nvSpPr>
          <p:cNvPr id="575491" name="Espace réservé des commentaires 2"/>
          <p:cNvSpPr>
            <a:spLocks noGrp="1"/>
          </p:cNvSpPr>
          <p:nvPr>
            <p:ph type="body" idx="1"/>
          </p:nvPr>
        </p:nvSpPr>
        <p:spPr>
          <a:noFill/>
          <a:ln/>
        </p:spPr>
        <p:txBody>
          <a:bodyPr/>
          <a:lstStyle/>
          <a:p>
            <a:endParaRPr lang="fr-FR" smtClean="0"/>
          </a:p>
        </p:txBody>
      </p:sp>
      <p:sp>
        <p:nvSpPr>
          <p:cNvPr id="575492" name="Espace réservé du numéro de diapositive 3"/>
          <p:cNvSpPr>
            <a:spLocks noGrp="1"/>
          </p:cNvSpPr>
          <p:nvPr>
            <p:ph type="sldNum" sz="quarter" idx="5"/>
          </p:nvPr>
        </p:nvSpPr>
        <p:spPr>
          <a:noFill/>
        </p:spPr>
        <p:txBody>
          <a:bodyPr/>
          <a:lstStyle/>
          <a:p>
            <a:fld id="{7478C3D9-2F25-4810-80F8-B56A2ACB95BD}"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Espace réservé de l'image des diapositives 1"/>
          <p:cNvSpPr>
            <a:spLocks noGrp="1" noRot="1" noChangeAspect="1" noTextEdit="1"/>
          </p:cNvSpPr>
          <p:nvPr>
            <p:ph type="sldImg"/>
          </p:nvPr>
        </p:nvSpPr>
        <p:spPr>
          <a:ln/>
        </p:spPr>
      </p:sp>
      <p:sp>
        <p:nvSpPr>
          <p:cNvPr id="576515" name="Espace réservé des commentaires 2"/>
          <p:cNvSpPr>
            <a:spLocks noGrp="1"/>
          </p:cNvSpPr>
          <p:nvPr>
            <p:ph type="body" idx="1"/>
          </p:nvPr>
        </p:nvSpPr>
        <p:spPr>
          <a:noFill/>
          <a:ln/>
        </p:spPr>
        <p:txBody>
          <a:bodyPr/>
          <a:lstStyle/>
          <a:p>
            <a:endParaRPr lang="fr-FR" smtClean="0"/>
          </a:p>
        </p:txBody>
      </p:sp>
      <p:sp>
        <p:nvSpPr>
          <p:cNvPr id="576516" name="Espace réservé du numéro de diapositive 3"/>
          <p:cNvSpPr>
            <a:spLocks noGrp="1"/>
          </p:cNvSpPr>
          <p:nvPr>
            <p:ph type="sldNum" sz="quarter" idx="5"/>
          </p:nvPr>
        </p:nvSpPr>
        <p:spPr>
          <a:noFill/>
        </p:spPr>
        <p:txBody>
          <a:bodyPr/>
          <a:lstStyle/>
          <a:p>
            <a:fld id="{9E4FEEAA-C46E-415B-ACE6-E3D6A27E796B}"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Espace réservé de l'image des diapositives 1"/>
          <p:cNvSpPr>
            <a:spLocks noGrp="1" noRot="1" noChangeAspect="1" noTextEdit="1"/>
          </p:cNvSpPr>
          <p:nvPr>
            <p:ph type="sldImg"/>
          </p:nvPr>
        </p:nvSpPr>
        <p:spPr>
          <a:ln/>
        </p:spPr>
      </p:sp>
      <p:sp>
        <p:nvSpPr>
          <p:cNvPr id="577539" name="Espace réservé des commentaires 2"/>
          <p:cNvSpPr>
            <a:spLocks noGrp="1"/>
          </p:cNvSpPr>
          <p:nvPr>
            <p:ph type="body" idx="1"/>
          </p:nvPr>
        </p:nvSpPr>
        <p:spPr>
          <a:noFill/>
          <a:ln/>
        </p:spPr>
        <p:txBody>
          <a:bodyPr/>
          <a:lstStyle/>
          <a:p>
            <a:endParaRPr lang="fr-FR" smtClean="0"/>
          </a:p>
        </p:txBody>
      </p:sp>
      <p:sp>
        <p:nvSpPr>
          <p:cNvPr id="577540" name="Espace réservé du numéro de diapositive 3"/>
          <p:cNvSpPr>
            <a:spLocks noGrp="1"/>
          </p:cNvSpPr>
          <p:nvPr>
            <p:ph type="sldNum" sz="quarter" idx="5"/>
          </p:nvPr>
        </p:nvSpPr>
        <p:spPr>
          <a:noFill/>
        </p:spPr>
        <p:txBody>
          <a:bodyPr/>
          <a:lstStyle/>
          <a:p>
            <a:fld id="{5964123B-52C0-4015-8793-C9848996F944}"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Espace réservé de l'image des diapositives 1"/>
          <p:cNvSpPr>
            <a:spLocks noGrp="1" noRot="1" noChangeAspect="1" noTextEdit="1"/>
          </p:cNvSpPr>
          <p:nvPr>
            <p:ph type="sldImg"/>
          </p:nvPr>
        </p:nvSpPr>
        <p:spPr>
          <a:ln/>
        </p:spPr>
      </p:sp>
      <p:sp>
        <p:nvSpPr>
          <p:cNvPr id="578563" name="Espace réservé des commentaires 2"/>
          <p:cNvSpPr>
            <a:spLocks noGrp="1"/>
          </p:cNvSpPr>
          <p:nvPr>
            <p:ph type="body" idx="1"/>
          </p:nvPr>
        </p:nvSpPr>
        <p:spPr>
          <a:noFill/>
          <a:ln/>
        </p:spPr>
        <p:txBody>
          <a:bodyPr/>
          <a:lstStyle/>
          <a:p>
            <a:endParaRPr lang="fr-FR" smtClean="0"/>
          </a:p>
        </p:txBody>
      </p:sp>
      <p:sp>
        <p:nvSpPr>
          <p:cNvPr id="578564" name="Espace réservé du numéro de diapositive 3"/>
          <p:cNvSpPr>
            <a:spLocks noGrp="1"/>
          </p:cNvSpPr>
          <p:nvPr>
            <p:ph type="sldNum" sz="quarter" idx="5"/>
          </p:nvPr>
        </p:nvSpPr>
        <p:spPr>
          <a:noFill/>
        </p:spPr>
        <p:txBody>
          <a:bodyPr/>
          <a:lstStyle/>
          <a:p>
            <a:fld id="{21AD207A-948D-45E8-824D-02E3ACCEEE78}"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3D035FE-59DF-414B-8AB0-B577E52551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D035FE-59DF-414B-8AB0-B577E52551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D035FE-59DF-414B-8AB0-B577E52551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E61E287-5551-4EE0-833B-4249559CB783}" type="datetimeFigureOut">
              <a:rPr lang="fr-FR" smtClean="0"/>
              <a:pPr/>
              <a:t>17/05/2010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3D035FE-59DF-414B-8AB0-B577E52551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61E287-5551-4EE0-833B-4249559CB783}" type="datetimeFigureOut">
              <a:rPr lang="fr-FR" smtClean="0"/>
              <a:pPr/>
              <a:t>17/05/2010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3D035FE-59DF-414B-8AB0-B577E52551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8A410761-8454-494B-BFD7-2ECD29706091}" type="slidenum">
              <a:rPr lang="en-US" smtClean="0"/>
              <a:pPr>
                <a:defRPr/>
              </a:pPr>
              <a:t>1</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FORMATION DU PERSONNEL</a:t>
            </a:r>
            <a:endParaRPr lang="en-US" sz="2000" b="1" u="sng" dirty="0">
              <a:solidFill>
                <a:srgbClr val="FF7F61"/>
              </a:solidFill>
              <a:effectLst>
                <a:outerShdw blurRad="38100" dist="38100" dir="2700000" algn="tl">
                  <a:srgbClr val="000000"/>
                </a:outerShdw>
              </a:effectLst>
            </a:endParaRPr>
          </a:p>
        </p:txBody>
      </p:sp>
      <p:sp>
        <p:nvSpPr>
          <p:cNvPr id="6" name="Text Box 6"/>
          <p:cNvSpPr txBox="1">
            <a:spLocks noChangeArrowheads="1"/>
          </p:cNvSpPr>
          <p:nvPr/>
        </p:nvSpPr>
        <p:spPr bwMode="auto">
          <a:xfrm>
            <a:off x="1143000" y="2743200"/>
            <a:ext cx="6705600" cy="584200"/>
          </a:xfrm>
          <a:prstGeom prst="rect">
            <a:avLst/>
          </a:prstGeom>
          <a:solidFill>
            <a:schemeClr val="accent5">
              <a:lumMod val="40000"/>
              <a:lumOff val="60000"/>
            </a:schemeClr>
          </a:solidFill>
          <a:ln w="38100">
            <a:solidFill>
              <a:srgbClr val="FF7F61"/>
            </a:solidFill>
            <a:miter lim="800000"/>
            <a:headEnd/>
            <a:tailEnd/>
          </a:ln>
          <a:effectLst/>
        </p:spPr>
        <p:txBody>
          <a:bodyPr>
            <a:spAutoFit/>
          </a:bodyPr>
          <a:lstStyle/>
          <a:p>
            <a:pPr algn="ctr">
              <a:spcBef>
                <a:spcPct val="50000"/>
              </a:spcBef>
              <a:defRPr/>
            </a:pPr>
            <a:r>
              <a:rPr lang="fr-FR" sz="3200" b="1" dirty="0">
                <a:solidFill>
                  <a:srgbClr val="0000FF"/>
                </a:solidFill>
                <a:effectLst>
                  <a:outerShdw blurRad="38100" dist="38100" dir="2700000" algn="tl">
                    <a:srgbClr val="000000"/>
                  </a:outerShdw>
                </a:effectLst>
              </a:rPr>
              <a:t>LA FORMATION DU PERSONNEL</a:t>
            </a:r>
          </a:p>
        </p:txBody>
      </p:sp>
      <p:sp>
        <p:nvSpPr>
          <p:cNvPr id="7" name="ZoneTexte 6"/>
          <p:cNvSpPr txBox="1"/>
          <p:nvPr/>
        </p:nvSpPr>
        <p:spPr>
          <a:xfrm>
            <a:off x="2714612" y="3929066"/>
            <a:ext cx="3571900" cy="523220"/>
          </a:xfrm>
          <a:prstGeom prst="rect">
            <a:avLst/>
          </a:prstGeom>
          <a:noFill/>
        </p:spPr>
        <p:txBody>
          <a:bodyPr wrap="square" rtlCol="0">
            <a:spAutoFit/>
          </a:bodyPr>
          <a:lstStyle/>
          <a:p>
            <a:pPr algn="ctr"/>
            <a:r>
              <a:rPr lang="fr-FR" sz="2800" b="1" u="sng" dirty="0" smtClean="0">
                <a:latin typeface="Arial" pitchFamily="34" charset="0"/>
                <a:cs typeface="Arial" pitchFamily="34" charset="0"/>
              </a:rPr>
              <a:t>MODULE 6</a:t>
            </a:r>
            <a:endParaRPr lang="fr-FR" sz="2800" b="1" u="sng"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2E80C9AA-0CAB-4D56-99B6-4A43F4486365}" type="slidenum">
              <a:rPr lang="en-US" smtClean="0"/>
              <a:pPr>
                <a:defRPr/>
              </a:pPr>
              <a:t>10</a:t>
            </a:fld>
            <a:endParaRPr lang="en-US" dirty="0"/>
          </a:p>
        </p:txBody>
      </p:sp>
      <p:sp>
        <p:nvSpPr>
          <p:cNvPr id="3" name="ZoneTexte 2"/>
          <p:cNvSpPr txBox="1"/>
          <p:nvPr/>
        </p:nvSpPr>
        <p:spPr>
          <a:xfrm>
            <a:off x="1071538" y="2714620"/>
            <a:ext cx="6781800" cy="2062163"/>
          </a:xfrm>
          <a:prstGeom prst="rect">
            <a:avLst/>
          </a:prstGeom>
          <a:solidFill>
            <a:schemeClr val="accent5">
              <a:lumMod val="40000"/>
              <a:lumOff val="60000"/>
            </a:schemeClr>
          </a:solidFill>
          <a:ln w="28575">
            <a:solidFill>
              <a:srgbClr val="FF0000"/>
            </a:solidFill>
          </a:ln>
        </p:spPr>
        <p:txBody>
          <a:bodyPr>
            <a:spAutoFit/>
          </a:bodyPr>
          <a:lstStyle/>
          <a:p>
            <a:pPr algn="ctr">
              <a:defRPr/>
            </a:pPr>
            <a:r>
              <a:rPr lang="fr-FR" sz="4800" b="1" dirty="0">
                <a:solidFill>
                  <a:srgbClr val="002060"/>
                </a:solidFill>
              </a:rPr>
              <a:t>FIN</a:t>
            </a:r>
          </a:p>
          <a:p>
            <a:pPr algn="ctr">
              <a:defRPr/>
            </a:pPr>
            <a:r>
              <a:rPr lang="fr-FR" sz="3200" b="1" dirty="0">
                <a:solidFill>
                  <a:srgbClr val="002060"/>
                </a:solidFill>
              </a:rPr>
              <a:t>des divers</a:t>
            </a:r>
            <a:endParaRPr lang="fr-FR" sz="4800" b="1" dirty="0">
              <a:solidFill>
                <a:srgbClr val="002060"/>
              </a:solidFill>
            </a:endParaRPr>
          </a:p>
          <a:p>
            <a:pPr algn="ctr">
              <a:defRPr/>
            </a:pPr>
            <a:r>
              <a:rPr lang="fr-FR" sz="4800" b="1" dirty="0">
                <a:solidFill>
                  <a:srgbClr val="FF0000"/>
                </a:solidFill>
              </a:rPr>
              <a:t>MERCI</a:t>
            </a:r>
            <a:endParaRPr lang="fr-FR" sz="3200" b="1" dirty="0">
              <a:solidFill>
                <a:srgbClr val="FF0000"/>
              </a:solidFill>
            </a:endParaRPr>
          </a:p>
        </p:txBody>
      </p:sp>
      <p:sp>
        <p:nvSpPr>
          <p:cNvPr id="4"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381000" y="457200"/>
            <a:ext cx="8382000" cy="400050"/>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a:t>
            </a:r>
            <a:endParaRPr lang="en-US" sz="2000" b="1" u="sng" dirty="0">
              <a:solidFill>
                <a:srgbClr val="FFC00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AF2A662E-CD41-480D-BA9A-3D4A8B212D74}" type="slidenum">
              <a:rPr lang="en-US" smtClean="0"/>
              <a:pPr>
                <a:defRPr/>
              </a:pPr>
              <a:t>2</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4" name="Text Box 5"/>
          <p:cNvSpPr txBox="1">
            <a:spLocks noChangeArrowheads="1"/>
          </p:cNvSpPr>
          <p:nvPr/>
        </p:nvSpPr>
        <p:spPr bwMode="auto">
          <a:xfrm>
            <a:off x="381000" y="457200"/>
            <a:ext cx="8382000" cy="400050"/>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a:t>
            </a:r>
            <a:endParaRPr lang="en-US" sz="2000" b="1" u="sng" dirty="0">
              <a:solidFill>
                <a:srgbClr val="FFC000"/>
              </a:solidFill>
              <a:effectLst>
                <a:outerShdw blurRad="38100" dist="38100" dir="2700000" algn="tl">
                  <a:srgbClr val="000000"/>
                </a:outerShdw>
              </a:effectLst>
            </a:endParaRPr>
          </a:p>
        </p:txBody>
      </p:sp>
      <p:sp>
        <p:nvSpPr>
          <p:cNvPr id="5" name="Text Box 6"/>
          <p:cNvSpPr txBox="1">
            <a:spLocks noChangeArrowheads="1"/>
          </p:cNvSpPr>
          <p:nvPr/>
        </p:nvSpPr>
        <p:spPr bwMode="auto">
          <a:xfrm>
            <a:off x="1143000" y="2743200"/>
            <a:ext cx="6705600" cy="584200"/>
          </a:xfrm>
          <a:prstGeom prst="rect">
            <a:avLst/>
          </a:prstGeom>
          <a:solidFill>
            <a:schemeClr val="accent5">
              <a:lumMod val="40000"/>
              <a:lumOff val="60000"/>
            </a:schemeClr>
          </a:solidFill>
          <a:ln w="38100">
            <a:solidFill>
              <a:srgbClr val="FF7F61"/>
            </a:solidFill>
            <a:miter lim="800000"/>
            <a:headEnd/>
            <a:tailEnd/>
          </a:ln>
          <a:effectLst/>
        </p:spPr>
        <p:txBody>
          <a:bodyPr>
            <a:spAutoFit/>
          </a:bodyPr>
          <a:lstStyle/>
          <a:p>
            <a:pPr algn="ctr">
              <a:spcBef>
                <a:spcPct val="50000"/>
              </a:spcBef>
              <a:defRPr/>
            </a:pPr>
            <a:r>
              <a:rPr lang="fr-FR" sz="3200" b="1" dirty="0">
                <a:solidFill>
                  <a:srgbClr val="0000FF"/>
                </a:solidFill>
                <a:effectLst>
                  <a:outerShdw blurRad="38100" dist="38100" dir="2700000" algn="tl">
                    <a:srgbClr val="000000"/>
                  </a:outerShdw>
                </a:effectLst>
              </a:rPr>
              <a:t>DIVERS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E36B3EB3-BEBE-4A47-BEAD-AF5977B3F6CF}" type="slidenum">
              <a:rPr lang="en-US" smtClean="0"/>
              <a:pPr>
                <a:defRPr/>
              </a:pPr>
              <a:t>3</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MAINTENANCE DE REMISE A NIVEAU</a:t>
            </a:r>
            <a:endParaRPr lang="en-US" sz="2000" b="1" u="sng" dirty="0">
              <a:solidFill>
                <a:srgbClr val="FF7F61"/>
              </a:solidFill>
              <a:effectLst>
                <a:outerShdw blurRad="38100" dist="38100" dir="2700000" algn="tl">
                  <a:srgbClr val="000000"/>
                </a:outerShdw>
              </a:effectLst>
            </a:endParaRPr>
          </a:p>
        </p:txBody>
      </p:sp>
      <p:sp>
        <p:nvSpPr>
          <p:cNvPr id="279557" name="ZoneTexte 5"/>
          <p:cNvSpPr txBox="1">
            <a:spLocks noChangeArrowheads="1"/>
          </p:cNvSpPr>
          <p:nvPr/>
        </p:nvSpPr>
        <p:spPr bwMode="auto">
          <a:xfrm>
            <a:off x="304800" y="1600200"/>
            <a:ext cx="8610600" cy="5048250"/>
          </a:xfrm>
          <a:prstGeom prst="rect">
            <a:avLst/>
          </a:prstGeom>
          <a:solidFill>
            <a:schemeClr val="accent5">
              <a:lumMod val="40000"/>
              <a:lumOff val="60000"/>
            </a:schemeClr>
          </a:solidFill>
          <a:ln w="28575">
            <a:solidFill>
              <a:srgbClr val="FF0000"/>
            </a:solidFill>
            <a:miter lim="800000"/>
            <a:headEnd/>
            <a:tailEnd/>
          </a:ln>
        </p:spPr>
        <p:txBody>
          <a:bodyPr>
            <a:spAutoFit/>
          </a:bodyPr>
          <a:lstStyle/>
          <a:p>
            <a:pPr algn="ctr"/>
            <a:r>
              <a:rPr lang="fr-FR" sz="1400" b="1" u="sng" dirty="0">
                <a:solidFill>
                  <a:srgbClr val="002060"/>
                </a:solidFill>
                <a:latin typeface="Arial" pitchFamily="34" charset="0"/>
                <a:cs typeface="Arial" pitchFamily="34" charset="0"/>
              </a:rPr>
              <a:t>La formation du personnel</a:t>
            </a:r>
            <a:r>
              <a:rPr lang="fr-FR" sz="1400" b="1" dirty="0">
                <a:solidFill>
                  <a:srgbClr val="002060"/>
                </a:solidFill>
                <a:latin typeface="Arial" pitchFamily="34" charset="0"/>
                <a:cs typeface="Arial" pitchFamily="34" charset="0"/>
              </a:rPr>
              <a:t> </a:t>
            </a:r>
            <a:endParaRPr lang="fr-FR" sz="1400" dirty="0">
              <a:solidFill>
                <a:srgbClr val="002060"/>
              </a:solidFill>
              <a:latin typeface="Arial" pitchFamily="34" charset="0"/>
              <a:cs typeface="Arial" pitchFamily="34" charset="0"/>
            </a:endParaRP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Il est hors de doute que la qualité technique et les qualités tout court des hommes qui ont quelque responsabilité dans les services d’entretien ont un rôle déterminant, et que les résultats obtenus en dépendent étroitement.</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a:t>
            </a:r>
            <a:r>
              <a:rPr lang="fr-FR" sz="1400" b="1" dirty="0">
                <a:solidFill>
                  <a:srgbClr val="002060"/>
                </a:solidFill>
                <a:latin typeface="Arial" pitchFamily="34" charset="0"/>
                <a:cs typeface="Arial" pitchFamily="34" charset="0"/>
              </a:rPr>
              <a:t>La formation technique du personnel d’encadrement</a:t>
            </a:r>
            <a:r>
              <a:rPr lang="fr-FR" sz="1400" dirty="0">
                <a:solidFill>
                  <a:srgbClr val="002060"/>
                </a:solidFill>
                <a:latin typeface="Arial" pitchFamily="34" charset="0"/>
                <a:cs typeface="Arial" pitchFamily="34" charset="0"/>
              </a:rPr>
              <a:t> chef d’équipe d’engins ou chef de chantier </a:t>
            </a:r>
            <a:r>
              <a:rPr lang="fr-FR" sz="1400" b="1" dirty="0">
                <a:solidFill>
                  <a:srgbClr val="002060"/>
                </a:solidFill>
                <a:latin typeface="Arial" pitchFamily="34" charset="0"/>
                <a:cs typeface="Arial" pitchFamily="34" charset="0"/>
              </a:rPr>
              <a:t>est donc essentielle</a:t>
            </a:r>
            <a:r>
              <a:rPr lang="fr-FR" sz="1400" dirty="0">
                <a:solidFill>
                  <a:srgbClr val="002060"/>
                </a:solidFill>
                <a:latin typeface="Arial" pitchFamily="34" charset="0"/>
                <a:cs typeface="Arial" pitchFamily="34" charset="0"/>
              </a:rPr>
              <a:t>, c’est un point que l’on doit souligner tout particulièrement.</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Des centres de formation très spécialisés devront être créés et fonctionner de façon à peu près continue, dans le but de donner à ces personnels le minimum de connaissances indispensables pour leur permettre d’assurer leur service dans de bonnes conditions.</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Pendant les premières années d’existence, ils devront se contenter de programmes restreints et exclusivement techniques, pour faire face à de grands besoins qu’il faut satisfaire d’urgence. Plus tard ils devront s’orienter vers un enseignement plus long et plus complet qui s’efforcera chez ceux qui en bénéficient les notions complexes de sens de service public et de conscience professionnelle, sans lesquelles les meilleures connaissances techniques sont stériles.</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Ce sont là des préoccupations qui peuvent paraître sortir du cadre des devoirs du technicien de maintenance d’infrastructures hydrauliques, mais elles doivent être prises en considération dans une optique suffisamment vaste et élevée de son rôle</a:t>
            </a:r>
          </a:p>
          <a:p>
            <a:pPr algn="ctr"/>
            <a:endParaRPr lang="fr-FR" sz="1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9557">
                                            <p:bg/>
                                          </p:spTgt>
                                        </p:tgtEl>
                                        <p:attrNameLst>
                                          <p:attrName>style.visibility</p:attrName>
                                        </p:attrNameLst>
                                      </p:cBhvr>
                                      <p:to>
                                        <p:strVal val="visible"/>
                                      </p:to>
                                    </p:set>
                                    <p:animEffect transition="in" filter="fade">
                                      <p:cBhvr>
                                        <p:cTn id="7" dur="2000"/>
                                        <p:tgtEl>
                                          <p:spTgt spid="279557">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9557">
                                            <p:txEl>
                                              <p:pRg st="0" end="0"/>
                                            </p:txEl>
                                          </p:spTgt>
                                        </p:tgtEl>
                                        <p:attrNameLst>
                                          <p:attrName>style.visibility</p:attrName>
                                        </p:attrNameLst>
                                      </p:cBhvr>
                                      <p:to>
                                        <p:strVal val="visible"/>
                                      </p:to>
                                    </p:set>
                                    <p:animEffect transition="in" filter="fade">
                                      <p:cBhvr>
                                        <p:cTn id="10" dur="2000"/>
                                        <p:tgtEl>
                                          <p:spTgt spid="27955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79557">
                                            <p:txEl>
                                              <p:pRg st="1" end="1"/>
                                            </p:txEl>
                                          </p:spTgt>
                                        </p:tgtEl>
                                        <p:attrNameLst>
                                          <p:attrName>style.visibility</p:attrName>
                                        </p:attrNameLst>
                                      </p:cBhvr>
                                      <p:to>
                                        <p:strVal val="visible"/>
                                      </p:to>
                                    </p:set>
                                    <p:animEffect transition="in" filter="fade">
                                      <p:cBhvr>
                                        <p:cTn id="13" dur="2000"/>
                                        <p:tgtEl>
                                          <p:spTgt spid="279557">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9557">
                                            <p:txEl>
                                              <p:pRg st="2" end="2"/>
                                            </p:txEl>
                                          </p:spTgt>
                                        </p:tgtEl>
                                        <p:attrNameLst>
                                          <p:attrName>style.visibility</p:attrName>
                                        </p:attrNameLst>
                                      </p:cBhvr>
                                      <p:to>
                                        <p:strVal val="visible"/>
                                      </p:to>
                                    </p:set>
                                    <p:animEffect transition="in" filter="fade">
                                      <p:cBhvr>
                                        <p:cTn id="16" dur="2000"/>
                                        <p:tgtEl>
                                          <p:spTgt spid="279557">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9557">
                                            <p:txEl>
                                              <p:pRg st="3" end="3"/>
                                            </p:txEl>
                                          </p:spTgt>
                                        </p:tgtEl>
                                        <p:attrNameLst>
                                          <p:attrName>style.visibility</p:attrName>
                                        </p:attrNameLst>
                                      </p:cBhvr>
                                      <p:to>
                                        <p:strVal val="visible"/>
                                      </p:to>
                                    </p:set>
                                    <p:animEffect transition="in" filter="fade">
                                      <p:cBhvr>
                                        <p:cTn id="19" dur="2000"/>
                                        <p:tgtEl>
                                          <p:spTgt spid="279557">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9557">
                                            <p:txEl>
                                              <p:pRg st="4" end="4"/>
                                            </p:txEl>
                                          </p:spTgt>
                                        </p:tgtEl>
                                        <p:attrNameLst>
                                          <p:attrName>style.visibility</p:attrName>
                                        </p:attrNameLst>
                                      </p:cBhvr>
                                      <p:to>
                                        <p:strVal val="visible"/>
                                      </p:to>
                                    </p:set>
                                    <p:animEffect transition="in" filter="fade">
                                      <p:cBhvr>
                                        <p:cTn id="22" dur="2000"/>
                                        <p:tgtEl>
                                          <p:spTgt spid="279557">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79557">
                                            <p:txEl>
                                              <p:pRg st="5" end="5"/>
                                            </p:txEl>
                                          </p:spTgt>
                                        </p:tgtEl>
                                        <p:attrNameLst>
                                          <p:attrName>style.visibility</p:attrName>
                                        </p:attrNameLst>
                                      </p:cBhvr>
                                      <p:to>
                                        <p:strVal val="visible"/>
                                      </p:to>
                                    </p:set>
                                    <p:animEffect transition="in" filter="fade">
                                      <p:cBhvr>
                                        <p:cTn id="25" dur="2000"/>
                                        <p:tgtEl>
                                          <p:spTgt spid="279557">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79557">
                                            <p:txEl>
                                              <p:pRg st="6" end="6"/>
                                            </p:txEl>
                                          </p:spTgt>
                                        </p:tgtEl>
                                        <p:attrNameLst>
                                          <p:attrName>style.visibility</p:attrName>
                                        </p:attrNameLst>
                                      </p:cBhvr>
                                      <p:to>
                                        <p:strVal val="visible"/>
                                      </p:to>
                                    </p:set>
                                    <p:animEffect transition="in" filter="fade">
                                      <p:cBhvr>
                                        <p:cTn id="28" dur="2000"/>
                                        <p:tgtEl>
                                          <p:spTgt spid="279557">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79557">
                                            <p:txEl>
                                              <p:pRg st="7" end="7"/>
                                            </p:txEl>
                                          </p:spTgt>
                                        </p:tgtEl>
                                        <p:attrNameLst>
                                          <p:attrName>style.visibility</p:attrName>
                                        </p:attrNameLst>
                                      </p:cBhvr>
                                      <p:to>
                                        <p:strVal val="visible"/>
                                      </p:to>
                                    </p:set>
                                    <p:animEffect transition="in" filter="fade">
                                      <p:cBhvr>
                                        <p:cTn id="31" dur="2000"/>
                                        <p:tgtEl>
                                          <p:spTgt spid="279557">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79557">
                                            <p:txEl>
                                              <p:pRg st="8" end="8"/>
                                            </p:txEl>
                                          </p:spTgt>
                                        </p:tgtEl>
                                        <p:attrNameLst>
                                          <p:attrName>style.visibility</p:attrName>
                                        </p:attrNameLst>
                                      </p:cBhvr>
                                      <p:to>
                                        <p:strVal val="visible"/>
                                      </p:to>
                                    </p:set>
                                    <p:animEffect transition="in" filter="fade">
                                      <p:cBhvr>
                                        <p:cTn id="34" dur="2000"/>
                                        <p:tgtEl>
                                          <p:spTgt spid="279557">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79557">
                                            <p:txEl>
                                              <p:pRg st="9" end="9"/>
                                            </p:txEl>
                                          </p:spTgt>
                                        </p:tgtEl>
                                        <p:attrNameLst>
                                          <p:attrName>style.visibility</p:attrName>
                                        </p:attrNameLst>
                                      </p:cBhvr>
                                      <p:to>
                                        <p:strVal val="visible"/>
                                      </p:to>
                                    </p:set>
                                    <p:animEffect transition="in" filter="fade">
                                      <p:cBhvr>
                                        <p:cTn id="37" dur="2000"/>
                                        <p:tgtEl>
                                          <p:spTgt spid="279557">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79557">
                                            <p:txEl>
                                              <p:pRg st="10" end="10"/>
                                            </p:txEl>
                                          </p:spTgt>
                                        </p:tgtEl>
                                        <p:attrNameLst>
                                          <p:attrName>style.visibility</p:attrName>
                                        </p:attrNameLst>
                                      </p:cBhvr>
                                      <p:to>
                                        <p:strVal val="visible"/>
                                      </p:to>
                                    </p:set>
                                    <p:animEffect transition="in" filter="fade">
                                      <p:cBhvr>
                                        <p:cTn id="40" dur="2000"/>
                                        <p:tgtEl>
                                          <p:spTgt spid="27955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7"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38934E3C-DD7B-4EA1-B185-E52F67C834A0}" type="slidenum">
              <a:rPr lang="en-US" smtClean="0"/>
              <a:pPr>
                <a:defRPr/>
              </a:pPr>
              <a:t>4</a:t>
            </a:fld>
            <a:endParaRPr lang="en-US" dirty="0"/>
          </a:p>
        </p:txBody>
      </p:sp>
      <p:sp>
        <p:nvSpPr>
          <p:cNvPr id="5"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6"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RECEPTION DES TRAVAUX</a:t>
            </a:r>
            <a:endParaRPr lang="en-US" sz="2000" b="1" u="sng" dirty="0">
              <a:solidFill>
                <a:srgbClr val="FF7F61"/>
              </a:solidFill>
              <a:effectLst>
                <a:outerShdw blurRad="38100" dist="38100" dir="2700000" algn="tl">
                  <a:srgbClr val="000000"/>
                </a:outerShdw>
              </a:effectLst>
            </a:endParaRPr>
          </a:p>
        </p:txBody>
      </p:sp>
      <p:sp>
        <p:nvSpPr>
          <p:cNvPr id="7" name="Text Box 6"/>
          <p:cNvSpPr txBox="1">
            <a:spLocks noChangeArrowheads="1"/>
          </p:cNvSpPr>
          <p:nvPr/>
        </p:nvSpPr>
        <p:spPr bwMode="auto">
          <a:xfrm>
            <a:off x="1143000" y="2743200"/>
            <a:ext cx="6705600" cy="584200"/>
          </a:xfrm>
          <a:prstGeom prst="rect">
            <a:avLst/>
          </a:prstGeom>
          <a:solidFill>
            <a:schemeClr val="accent5">
              <a:lumMod val="40000"/>
              <a:lumOff val="60000"/>
            </a:schemeClr>
          </a:solidFill>
          <a:ln w="38100">
            <a:solidFill>
              <a:srgbClr val="FF7F61"/>
            </a:solidFill>
            <a:miter lim="800000"/>
            <a:headEnd/>
            <a:tailEnd/>
          </a:ln>
          <a:effectLst/>
        </p:spPr>
        <p:txBody>
          <a:bodyPr>
            <a:spAutoFit/>
          </a:bodyPr>
          <a:lstStyle/>
          <a:p>
            <a:pPr algn="ctr">
              <a:spcBef>
                <a:spcPct val="50000"/>
              </a:spcBef>
              <a:defRPr/>
            </a:pPr>
            <a:r>
              <a:rPr lang="fr-FR" sz="3200" b="1" dirty="0">
                <a:solidFill>
                  <a:srgbClr val="0000FF"/>
                </a:solidFill>
                <a:effectLst>
                  <a:outerShdw blurRad="38100" dist="38100" dir="2700000" algn="tl">
                    <a:srgbClr val="000000"/>
                  </a:outerShdw>
                </a:effectLst>
              </a:rPr>
              <a:t>LA RECEPTION DES TRAVAUX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additive="base">
                                        <p:cTn id="7" dur="500" fill="hold"/>
                                        <p:tgtEl>
                                          <p:spTgt spid="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E26E437A-5AC3-4E3F-A685-CB00DD3898AE}" type="slidenum">
              <a:rPr lang="en-US" smtClean="0"/>
              <a:pPr>
                <a:defRPr/>
              </a:pPr>
              <a:t>5</a:t>
            </a:fld>
            <a:endParaRPr lang="en-US" dirty="0"/>
          </a:p>
        </p:txBody>
      </p:sp>
      <p:sp>
        <p:nvSpPr>
          <p:cNvPr id="281603" name="ZoneTexte 2"/>
          <p:cNvSpPr txBox="1">
            <a:spLocks noChangeArrowheads="1"/>
          </p:cNvSpPr>
          <p:nvPr/>
        </p:nvSpPr>
        <p:spPr bwMode="auto">
          <a:xfrm>
            <a:off x="152400" y="2286000"/>
            <a:ext cx="8763000" cy="2892425"/>
          </a:xfrm>
          <a:prstGeom prst="rect">
            <a:avLst/>
          </a:prstGeom>
          <a:solidFill>
            <a:schemeClr val="accent5">
              <a:lumMod val="40000"/>
              <a:lumOff val="60000"/>
            </a:schemeClr>
          </a:solidFill>
          <a:ln w="28575">
            <a:solidFill>
              <a:srgbClr val="FF0000"/>
            </a:solidFill>
            <a:miter lim="800000"/>
            <a:headEnd/>
            <a:tailEnd/>
          </a:ln>
        </p:spPr>
        <p:txBody>
          <a:bodyPr>
            <a:spAutoFit/>
          </a:bodyPr>
          <a:lstStyle/>
          <a:p>
            <a:pPr algn="ctr"/>
            <a:r>
              <a:rPr lang="fr-FR" sz="1400" b="1" u="sng" dirty="0">
                <a:solidFill>
                  <a:srgbClr val="002060"/>
                </a:solidFill>
                <a:latin typeface="Arial" pitchFamily="34" charset="0"/>
                <a:cs typeface="Arial" pitchFamily="34" charset="0"/>
              </a:rPr>
              <a:t>La réception des travaux :</a:t>
            </a:r>
            <a:endParaRPr lang="fr-FR" sz="1400" dirty="0">
              <a:solidFill>
                <a:srgbClr val="002060"/>
              </a:solidFill>
              <a:latin typeface="Arial" pitchFamily="34" charset="0"/>
              <a:cs typeface="Arial" pitchFamily="34" charset="0"/>
            </a:endParaRPr>
          </a:p>
          <a:p>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Une fois les travaux de maintenance de remise à niveau, ou les travaux de maintenance annuelle terminés il est nécessaire de procéder à leur réception. Cette réception a pour but de contrôler la bonne réalisation des travaux en fonction des plans, de la topographie et suivant les « règles de l’art » imposées dans les travaux de Génie Rural en milieu rural.</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Cette réception permet, aussi, de faire une « photographie » des infrastructures avant les essais et la remise en route et de permettre au cours de l’année suivante de suivre la tenue des travaux réalisés en saison sèche. (Voir exemple à la  fin du document pages 90, 91 et 92)</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De plus elle permet le solde financier des travaux.</a:t>
            </a:r>
          </a:p>
          <a:p>
            <a:pPr algn="just"/>
            <a:endParaRPr lang="fr-FR" sz="1400" dirty="0">
              <a:solidFill>
                <a:srgbClr val="002060"/>
              </a:solidFill>
            </a:endParaRPr>
          </a:p>
        </p:txBody>
      </p:sp>
      <p:sp>
        <p:nvSpPr>
          <p:cNvPr id="4"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RECEPTION DES TRAVAUX</a:t>
            </a:r>
            <a:endParaRPr lang="en-US" sz="2000" b="1" u="sng" dirty="0">
              <a:solidFill>
                <a:srgbClr val="FF7F61"/>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1603">
                                            <p:bg/>
                                          </p:spTgt>
                                        </p:tgtEl>
                                        <p:attrNameLst>
                                          <p:attrName>style.visibility</p:attrName>
                                        </p:attrNameLst>
                                      </p:cBhvr>
                                      <p:to>
                                        <p:strVal val="visible"/>
                                      </p:to>
                                    </p:set>
                                    <p:animEffect transition="in" filter="fade">
                                      <p:cBhvr>
                                        <p:cTn id="7" dur="2000"/>
                                        <p:tgtEl>
                                          <p:spTgt spid="28160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1603">
                                            <p:txEl>
                                              <p:pRg st="0" end="0"/>
                                            </p:txEl>
                                          </p:spTgt>
                                        </p:tgtEl>
                                        <p:attrNameLst>
                                          <p:attrName>style.visibility</p:attrName>
                                        </p:attrNameLst>
                                      </p:cBhvr>
                                      <p:to>
                                        <p:strVal val="visible"/>
                                      </p:to>
                                    </p:set>
                                    <p:animEffect transition="in" filter="fade">
                                      <p:cBhvr>
                                        <p:cTn id="10" dur="2000"/>
                                        <p:tgtEl>
                                          <p:spTgt spid="28160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1603">
                                            <p:txEl>
                                              <p:pRg st="1" end="1"/>
                                            </p:txEl>
                                          </p:spTgt>
                                        </p:tgtEl>
                                        <p:attrNameLst>
                                          <p:attrName>style.visibility</p:attrName>
                                        </p:attrNameLst>
                                      </p:cBhvr>
                                      <p:to>
                                        <p:strVal val="visible"/>
                                      </p:to>
                                    </p:set>
                                    <p:animEffect transition="in" filter="fade">
                                      <p:cBhvr>
                                        <p:cTn id="13" dur="2000"/>
                                        <p:tgtEl>
                                          <p:spTgt spid="28160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81603">
                                            <p:txEl>
                                              <p:pRg st="2" end="2"/>
                                            </p:txEl>
                                          </p:spTgt>
                                        </p:tgtEl>
                                        <p:attrNameLst>
                                          <p:attrName>style.visibility</p:attrName>
                                        </p:attrNameLst>
                                      </p:cBhvr>
                                      <p:to>
                                        <p:strVal val="visible"/>
                                      </p:to>
                                    </p:set>
                                    <p:animEffect transition="in" filter="fade">
                                      <p:cBhvr>
                                        <p:cTn id="16" dur="2000"/>
                                        <p:tgtEl>
                                          <p:spTgt spid="28160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1603">
                                            <p:txEl>
                                              <p:pRg st="3" end="3"/>
                                            </p:txEl>
                                          </p:spTgt>
                                        </p:tgtEl>
                                        <p:attrNameLst>
                                          <p:attrName>style.visibility</p:attrName>
                                        </p:attrNameLst>
                                      </p:cBhvr>
                                      <p:to>
                                        <p:strVal val="visible"/>
                                      </p:to>
                                    </p:set>
                                    <p:animEffect transition="in" filter="fade">
                                      <p:cBhvr>
                                        <p:cTn id="19" dur="2000"/>
                                        <p:tgtEl>
                                          <p:spTgt spid="28160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1603">
                                            <p:txEl>
                                              <p:pRg st="4" end="4"/>
                                            </p:txEl>
                                          </p:spTgt>
                                        </p:tgtEl>
                                        <p:attrNameLst>
                                          <p:attrName>style.visibility</p:attrName>
                                        </p:attrNameLst>
                                      </p:cBhvr>
                                      <p:to>
                                        <p:strVal val="visible"/>
                                      </p:to>
                                    </p:set>
                                    <p:animEffect transition="in" filter="fade">
                                      <p:cBhvr>
                                        <p:cTn id="22" dur="2000"/>
                                        <p:tgtEl>
                                          <p:spTgt spid="28160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1603">
                                            <p:txEl>
                                              <p:pRg st="5" end="5"/>
                                            </p:txEl>
                                          </p:spTgt>
                                        </p:tgtEl>
                                        <p:attrNameLst>
                                          <p:attrName>style.visibility</p:attrName>
                                        </p:attrNameLst>
                                      </p:cBhvr>
                                      <p:to>
                                        <p:strVal val="visible"/>
                                      </p:to>
                                    </p:set>
                                    <p:animEffect transition="in" filter="fade">
                                      <p:cBhvr>
                                        <p:cTn id="25" dur="2000"/>
                                        <p:tgtEl>
                                          <p:spTgt spid="28160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1603">
                                            <p:txEl>
                                              <p:pRg st="6" end="6"/>
                                            </p:txEl>
                                          </p:spTgt>
                                        </p:tgtEl>
                                        <p:attrNameLst>
                                          <p:attrName>style.visibility</p:attrName>
                                        </p:attrNameLst>
                                      </p:cBhvr>
                                      <p:to>
                                        <p:strVal val="visible"/>
                                      </p:to>
                                    </p:set>
                                    <p:animEffect transition="in" filter="fade">
                                      <p:cBhvr>
                                        <p:cTn id="28" dur="2000"/>
                                        <p:tgtEl>
                                          <p:spTgt spid="281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6FF648C1-C8C0-440E-905D-AACA16196E71}" type="slidenum">
              <a:rPr lang="en-US" smtClean="0"/>
              <a:pPr>
                <a:defRPr/>
              </a:pPr>
              <a:t>6</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4"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CAPITALISATION DES EXPERIENCES</a:t>
            </a:r>
            <a:endParaRPr lang="en-US" sz="2000" b="1" u="sng" dirty="0">
              <a:solidFill>
                <a:srgbClr val="FF7F61"/>
              </a:solidFill>
              <a:effectLst>
                <a:outerShdw blurRad="38100" dist="38100" dir="2700000" algn="tl">
                  <a:srgbClr val="000000"/>
                </a:outerShdw>
              </a:effectLst>
            </a:endParaRPr>
          </a:p>
        </p:txBody>
      </p:sp>
      <p:sp>
        <p:nvSpPr>
          <p:cNvPr id="5" name="Text Box 6"/>
          <p:cNvSpPr txBox="1">
            <a:spLocks noChangeArrowheads="1"/>
          </p:cNvSpPr>
          <p:nvPr/>
        </p:nvSpPr>
        <p:spPr bwMode="auto">
          <a:xfrm>
            <a:off x="1143000" y="2743200"/>
            <a:ext cx="6705600" cy="1077913"/>
          </a:xfrm>
          <a:prstGeom prst="rect">
            <a:avLst/>
          </a:prstGeom>
          <a:solidFill>
            <a:schemeClr val="accent5">
              <a:lumMod val="40000"/>
              <a:lumOff val="60000"/>
            </a:schemeClr>
          </a:solidFill>
          <a:ln w="38100">
            <a:solidFill>
              <a:srgbClr val="FF7F61"/>
            </a:solidFill>
            <a:miter lim="800000"/>
            <a:headEnd/>
            <a:tailEnd/>
          </a:ln>
          <a:effectLst/>
        </p:spPr>
        <p:txBody>
          <a:bodyPr>
            <a:spAutoFit/>
          </a:bodyPr>
          <a:lstStyle/>
          <a:p>
            <a:pPr algn="ctr">
              <a:spcBef>
                <a:spcPct val="50000"/>
              </a:spcBef>
              <a:defRPr/>
            </a:pPr>
            <a:r>
              <a:rPr lang="fr-FR" sz="3200" b="1" dirty="0">
                <a:solidFill>
                  <a:srgbClr val="0000FF"/>
                </a:solidFill>
                <a:effectLst>
                  <a:outerShdw blurRad="38100" dist="38100" dir="2700000" algn="tl">
                    <a:srgbClr val="000000"/>
                  </a:outerShdw>
                </a:effectLst>
              </a:rPr>
              <a:t>LA CAPITALISATION DES EXPERIENCES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26EDD7BF-8752-4FBB-8CF2-A1D84FA533AE}" type="slidenum">
              <a:rPr lang="en-US" smtClean="0"/>
              <a:pPr>
                <a:defRPr/>
              </a:pPr>
              <a:t>7</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4"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smtClean="0">
                <a:solidFill>
                  <a:srgbClr val="FF7F61"/>
                </a:solidFill>
                <a:effectLst>
                  <a:outerShdw blurRad="38100" dist="38100" dir="2700000" algn="tl">
                    <a:srgbClr val="000000"/>
                  </a:outerShdw>
                </a:effectLst>
              </a:rPr>
              <a:t>LACAPITALISATION DES EXPERIENCES</a:t>
            </a:r>
            <a:endParaRPr lang="en-US" sz="2000" b="1" u="sng" dirty="0">
              <a:solidFill>
                <a:srgbClr val="FF7F61"/>
              </a:solidFill>
              <a:effectLst>
                <a:outerShdw blurRad="38100" dist="38100" dir="2700000" algn="tl">
                  <a:srgbClr val="000000"/>
                </a:outerShdw>
              </a:effectLst>
            </a:endParaRPr>
          </a:p>
        </p:txBody>
      </p:sp>
      <p:sp>
        <p:nvSpPr>
          <p:cNvPr id="283653" name="ZoneTexte 4"/>
          <p:cNvSpPr txBox="1">
            <a:spLocks noChangeArrowheads="1"/>
          </p:cNvSpPr>
          <p:nvPr/>
        </p:nvSpPr>
        <p:spPr bwMode="auto">
          <a:xfrm>
            <a:off x="228600" y="2438400"/>
            <a:ext cx="8610600" cy="2678113"/>
          </a:xfrm>
          <a:prstGeom prst="rect">
            <a:avLst/>
          </a:prstGeom>
          <a:solidFill>
            <a:schemeClr val="accent5">
              <a:lumMod val="40000"/>
              <a:lumOff val="60000"/>
            </a:schemeClr>
          </a:solidFill>
          <a:ln w="28575">
            <a:solidFill>
              <a:srgbClr val="FF0000"/>
            </a:solidFill>
            <a:miter lim="800000"/>
            <a:headEnd/>
            <a:tailEnd/>
          </a:ln>
        </p:spPr>
        <p:txBody>
          <a:bodyPr>
            <a:spAutoFit/>
          </a:bodyPr>
          <a:lstStyle/>
          <a:p>
            <a:pPr algn="ctr"/>
            <a:r>
              <a:rPr lang="fr-FR" sz="1400" b="1" u="sng" dirty="0">
                <a:solidFill>
                  <a:srgbClr val="002060"/>
                </a:solidFill>
                <a:latin typeface="Arial" pitchFamily="34" charset="0"/>
                <a:cs typeface="Arial" pitchFamily="34" charset="0"/>
              </a:rPr>
              <a:t>La capitalisation des expériences :</a:t>
            </a:r>
            <a:endParaRPr lang="fr-FR" sz="1400" dirty="0">
              <a:solidFill>
                <a:srgbClr val="002060"/>
              </a:solidFill>
              <a:latin typeface="Arial" pitchFamily="34" charset="0"/>
              <a:cs typeface="Arial" pitchFamily="34" charset="0"/>
            </a:endParaRPr>
          </a:p>
          <a:p>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Il faut profiter, maintenance après maintenance, pour mettre en place des procédures d’interventions basées sur les expériences acquises année après année sur les périmètres irrigués du Cambodge.</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Ces capitalisations permettront d’affiner les coûts de maintenance, les personnels et les engins nécessaires sur les chantiers, ainsi qu’une meilleure maîtrise des plannings d’interventions.</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De plus les acquis techniques sur le terrain devront être enregistrés et intégrés aux formations des techniciens de maintenance </a:t>
            </a:r>
          </a:p>
          <a:p>
            <a:pPr algn="ctr"/>
            <a:endParaRPr lang="fr-FR"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A2886FF3-EF2E-4974-862D-E11E1D2129F0}" type="slidenum">
              <a:rPr lang="en-US" smtClean="0"/>
              <a:pPr>
                <a:defRPr/>
              </a:pPr>
              <a:t>8</a:t>
            </a:fld>
            <a:endParaRPr lang="en-US" dirty="0"/>
          </a:p>
        </p:txBody>
      </p:sp>
      <p:sp>
        <p:nvSpPr>
          <p:cNvPr id="3"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4"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CONCLUSION</a:t>
            </a:r>
            <a:endParaRPr lang="en-US" sz="2000" b="1" u="sng" dirty="0">
              <a:solidFill>
                <a:srgbClr val="FF7F61"/>
              </a:solidFill>
              <a:effectLst>
                <a:outerShdw blurRad="38100" dist="38100" dir="2700000" algn="tl">
                  <a:srgbClr val="000000"/>
                </a:outerShdw>
              </a:effectLst>
            </a:endParaRPr>
          </a:p>
        </p:txBody>
      </p:sp>
      <p:sp>
        <p:nvSpPr>
          <p:cNvPr id="6" name="Text Box 6"/>
          <p:cNvSpPr txBox="1">
            <a:spLocks noChangeArrowheads="1"/>
          </p:cNvSpPr>
          <p:nvPr/>
        </p:nvSpPr>
        <p:spPr bwMode="auto">
          <a:xfrm>
            <a:off x="1142976" y="2857496"/>
            <a:ext cx="6705600" cy="584775"/>
          </a:xfrm>
          <a:prstGeom prst="rect">
            <a:avLst/>
          </a:prstGeom>
          <a:solidFill>
            <a:schemeClr val="accent5">
              <a:lumMod val="40000"/>
              <a:lumOff val="60000"/>
            </a:schemeClr>
          </a:solidFill>
          <a:ln w="38100">
            <a:solidFill>
              <a:srgbClr val="FF7F61"/>
            </a:solidFill>
            <a:miter lim="800000"/>
            <a:headEnd/>
            <a:tailEnd/>
          </a:ln>
          <a:effectLst/>
        </p:spPr>
        <p:txBody>
          <a:bodyPr>
            <a:spAutoFit/>
          </a:bodyPr>
          <a:lstStyle/>
          <a:p>
            <a:pPr algn="ctr">
              <a:spcBef>
                <a:spcPct val="50000"/>
              </a:spcBef>
              <a:defRPr/>
            </a:pPr>
            <a:r>
              <a:rPr lang="fr-FR" sz="3200" b="1" dirty="0" smtClean="0">
                <a:solidFill>
                  <a:srgbClr val="0000FF"/>
                </a:solidFill>
                <a:effectLst>
                  <a:outerShdw blurRad="38100" dist="38100" dir="2700000" algn="tl">
                    <a:srgbClr val="000000"/>
                  </a:outerShdw>
                </a:effectLst>
              </a:rPr>
              <a:t>LA CONCLUSION</a:t>
            </a:r>
            <a:endParaRPr lang="fr-FR" sz="3200" b="1" dirty="0">
              <a:solidFill>
                <a:srgbClr val="0000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7AA6C71D-77B7-432A-A563-DCF06CA0EF8A}" type="slidenum">
              <a:rPr lang="en-US" smtClean="0"/>
              <a:pPr>
                <a:defRPr/>
              </a:pPr>
              <a:t>9</a:t>
            </a:fld>
            <a:endParaRPr lang="en-US" dirty="0"/>
          </a:p>
        </p:txBody>
      </p:sp>
      <p:sp>
        <p:nvSpPr>
          <p:cNvPr id="4" name="Text Box 4"/>
          <p:cNvSpPr txBox="1">
            <a:spLocks noChangeArrowheads="1"/>
          </p:cNvSpPr>
          <p:nvPr/>
        </p:nvSpPr>
        <p:spPr bwMode="auto">
          <a:xfrm>
            <a:off x="0" y="0"/>
            <a:ext cx="9144000" cy="506413"/>
          </a:xfrm>
          <a:prstGeom prst="rect">
            <a:avLst/>
          </a:prstGeom>
          <a:noFill/>
          <a:ln w="38100">
            <a:noFill/>
            <a:miter lim="800000"/>
            <a:headEnd/>
            <a:tailEnd/>
          </a:ln>
          <a:effectLst/>
        </p:spPr>
        <p:txBody>
          <a:bodyPr>
            <a:spAutoFit/>
          </a:bodyPr>
          <a:lstStyle/>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FORMATION</a:t>
            </a:r>
          </a:p>
          <a:p>
            <a:pPr algn="ctr">
              <a:lnSpc>
                <a:spcPct val="60000"/>
              </a:lnSpc>
              <a:spcBef>
                <a:spcPct val="50000"/>
              </a:spcBef>
              <a:defRPr/>
            </a:pPr>
            <a:r>
              <a:rPr lang="fr-FR" sz="1600" b="1" dirty="0">
                <a:solidFill>
                  <a:schemeClr val="hlink"/>
                </a:solidFill>
                <a:effectLst>
                  <a:outerShdw blurRad="38100" dist="38100" dir="2700000" algn="tl">
                    <a:srgbClr val="000000"/>
                  </a:outerShdw>
                </a:effectLst>
              </a:rPr>
              <a:t>MAINTENANCE DES PERIMETRES IRRIGU</a:t>
            </a:r>
            <a:r>
              <a:rPr lang="en-US" sz="1600" b="1" dirty="0">
                <a:solidFill>
                  <a:schemeClr val="hlink"/>
                </a:solidFill>
                <a:effectLst>
                  <a:outerShdw blurRad="38100" dist="38100" dir="2700000" algn="tl">
                    <a:srgbClr val="000000"/>
                  </a:outerShdw>
                </a:effectLst>
              </a:rPr>
              <a:t>È</a:t>
            </a:r>
            <a:r>
              <a:rPr lang="fr-FR" sz="1600" b="1" dirty="0">
                <a:solidFill>
                  <a:schemeClr val="hlink"/>
                </a:solidFill>
                <a:effectLst>
                  <a:outerShdw blurRad="38100" dist="38100" dir="2700000" algn="tl">
                    <a:srgbClr val="000000"/>
                  </a:outerShdw>
                </a:effectLst>
              </a:rPr>
              <a:t>S</a:t>
            </a:r>
            <a:endParaRPr lang="en-US" sz="1600" b="1" dirty="0">
              <a:solidFill>
                <a:schemeClr val="hlink"/>
              </a:solidFill>
              <a:effectLst>
                <a:outerShdw blurRad="38100" dist="38100" dir="2700000" algn="tl">
                  <a:srgbClr val="000000"/>
                </a:outerShdw>
              </a:effectLst>
            </a:endParaRPr>
          </a:p>
        </p:txBody>
      </p:sp>
      <p:sp>
        <p:nvSpPr>
          <p:cNvPr id="5" name="Text Box 5"/>
          <p:cNvSpPr txBox="1">
            <a:spLocks noChangeArrowheads="1"/>
          </p:cNvSpPr>
          <p:nvPr/>
        </p:nvSpPr>
        <p:spPr bwMode="auto">
          <a:xfrm>
            <a:off x="1905000" y="990600"/>
            <a:ext cx="5257800" cy="396875"/>
          </a:xfrm>
          <a:prstGeom prst="rect">
            <a:avLst/>
          </a:prstGeom>
          <a:noFill/>
          <a:ln w="9525">
            <a:noFill/>
            <a:miter lim="800000"/>
            <a:headEnd/>
            <a:tailEnd/>
          </a:ln>
          <a:effectLst/>
        </p:spPr>
        <p:txBody>
          <a:bodyPr>
            <a:spAutoFit/>
          </a:bodyPr>
          <a:lstStyle/>
          <a:p>
            <a:pPr algn="ctr">
              <a:spcBef>
                <a:spcPct val="50000"/>
              </a:spcBef>
              <a:defRPr/>
            </a:pPr>
            <a:r>
              <a:rPr lang="fr-FR" sz="2000" b="1" u="sng" dirty="0">
                <a:solidFill>
                  <a:srgbClr val="FF7F61"/>
                </a:solidFill>
                <a:effectLst>
                  <a:outerShdw blurRad="38100" dist="38100" dir="2700000" algn="tl">
                    <a:srgbClr val="000000"/>
                  </a:outerShdw>
                </a:effectLst>
              </a:rPr>
              <a:t>LA CONCLUSION</a:t>
            </a:r>
            <a:endParaRPr lang="en-US" sz="2000" b="1" u="sng" dirty="0">
              <a:solidFill>
                <a:srgbClr val="FF7F61"/>
              </a:solidFill>
              <a:effectLst>
                <a:outerShdw blurRad="38100" dist="38100" dir="2700000" algn="tl">
                  <a:srgbClr val="000000"/>
                </a:outerShdw>
              </a:effectLst>
            </a:endParaRPr>
          </a:p>
        </p:txBody>
      </p:sp>
      <p:sp>
        <p:nvSpPr>
          <p:cNvPr id="285701" name="ZoneTexte 5"/>
          <p:cNvSpPr txBox="1">
            <a:spLocks noChangeArrowheads="1"/>
          </p:cNvSpPr>
          <p:nvPr/>
        </p:nvSpPr>
        <p:spPr bwMode="auto">
          <a:xfrm>
            <a:off x="304800" y="1600200"/>
            <a:ext cx="8534400" cy="4616450"/>
          </a:xfrm>
          <a:prstGeom prst="rect">
            <a:avLst/>
          </a:prstGeom>
          <a:solidFill>
            <a:schemeClr val="accent5">
              <a:lumMod val="40000"/>
              <a:lumOff val="60000"/>
            </a:schemeClr>
          </a:solidFill>
          <a:ln w="28575">
            <a:solidFill>
              <a:srgbClr val="FF0000"/>
            </a:solidFill>
            <a:miter lim="800000"/>
            <a:headEnd/>
            <a:tailEnd/>
          </a:ln>
        </p:spPr>
        <p:txBody>
          <a:bodyPr>
            <a:spAutoFit/>
          </a:bodyPr>
          <a:lstStyle/>
          <a:p>
            <a:pPr algn="ctr"/>
            <a:r>
              <a:rPr lang="fr-FR" sz="1400" b="1" u="sng" dirty="0">
                <a:solidFill>
                  <a:srgbClr val="002060"/>
                </a:solidFill>
                <a:latin typeface="Arial" pitchFamily="34" charset="0"/>
                <a:cs typeface="Arial" pitchFamily="34" charset="0"/>
              </a:rPr>
              <a:t>Conclusions :</a:t>
            </a:r>
            <a:endParaRPr lang="fr-FR" sz="1400" dirty="0">
              <a:solidFill>
                <a:srgbClr val="002060"/>
              </a:solidFill>
              <a:latin typeface="Arial" pitchFamily="34" charset="0"/>
              <a:cs typeface="Arial" pitchFamily="34" charset="0"/>
            </a:endParaRPr>
          </a:p>
          <a:p>
            <a:r>
              <a:rPr lang="fr-FR" sz="1400" dirty="0">
                <a:latin typeface="Arial" pitchFamily="34" charset="0"/>
                <a:cs typeface="Arial" pitchFamily="34" charset="0"/>
              </a:rPr>
              <a:t> </a:t>
            </a:r>
          </a:p>
          <a:p>
            <a:pPr algn="just"/>
            <a:r>
              <a:rPr lang="fr-FR" sz="1400" dirty="0">
                <a:latin typeface="Arial" pitchFamily="34" charset="0"/>
                <a:cs typeface="Arial" pitchFamily="34" charset="0"/>
              </a:rPr>
              <a:t>	</a:t>
            </a:r>
            <a:r>
              <a:rPr lang="fr-FR" sz="1400" dirty="0">
                <a:solidFill>
                  <a:srgbClr val="002060"/>
                </a:solidFill>
                <a:latin typeface="Arial" pitchFamily="34" charset="0"/>
                <a:cs typeface="Arial" pitchFamily="34" charset="0"/>
              </a:rPr>
              <a:t>Nous avons essayé, dans ce Power Point, de vous présenter la maintenance des périmètres en prenant un maximum de cas réels et visuels.</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Si les périmètres sont entretenus annuellement, leurs coûts </a:t>
            </a:r>
            <a:r>
              <a:rPr lang="fr-FR" sz="1400" dirty="0" smtClean="0">
                <a:solidFill>
                  <a:srgbClr val="002060"/>
                </a:solidFill>
                <a:latin typeface="Arial" pitchFamily="34" charset="0"/>
                <a:cs typeface="Arial" pitchFamily="34" charset="0"/>
              </a:rPr>
              <a:t>resteront </a:t>
            </a:r>
            <a:r>
              <a:rPr lang="fr-FR" sz="1400" dirty="0">
                <a:solidFill>
                  <a:srgbClr val="002060"/>
                </a:solidFill>
                <a:latin typeface="Arial" pitchFamily="34" charset="0"/>
                <a:cs typeface="Arial" pitchFamily="34" charset="0"/>
              </a:rPr>
              <a:t>dans une fourchette supportable par une FWUC (</a:t>
            </a:r>
            <a:r>
              <a:rPr lang="fr-FR" sz="1400" dirty="0" err="1">
                <a:solidFill>
                  <a:srgbClr val="002060"/>
                </a:solidFill>
                <a:latin typeface="Arial" pitchFamily="34" charset="0"/>
                <a:cs typeface="Arial" pitchFamily="34" charset="0"/>
              </a:rPr>
              <a:t>Farmer</a:t>
            </a:r>
            <a:r>
              <a:rPr lang="fr-FR" sz="1400" dirty="0">
                <a:solidFill>
                  <a:srgbClr val="002060"/>
                </a:solidFill>
                <a:latin typeface="Arial" pitchFamily="34" charset="0"/>
                <a:cs typeface="Arial" pitchFamily="34" charset="0"/>
              </a:rPr>
              <a:t> Water User </a:t>
            </a:r>
            <a:r>
              <a:rPr lang="fr-FR" sz="1400" dirty="0" err="1">
                <a:solidFill>
                  <a:srgbClr val="002060"/>
                </a:solidFill>
                <a:latin typeface="Arial" pitchFamily="34" charset="0"/>
                <a:cs typeface="Arial" pitchFamily="34" charset="0"/>
              </a:rPr>
              <a:t>Community</a:t>
            </a:r>
            <a:r>
              <a:rPr lang="fr-FR" sz="1400" dirty="0">
                <a:solidFill>
                  <a:srgbClr val="002060"/>
                </a:solidFill>
                <a:latin typeface="Arial" pitchFamily="34" charset="0"/>
                <a:cs typeface="Arial" pitchFamily="34" charset="0"/>
              </a:rPr>
              <a:t>).</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Aujourd’hui il faut, pour le Ministère de Finance, mettre des millions de US$ comme budget de remise à niveau de périmètres à la limite de l’obsolète. Nous vous avons montré dans ce document à travers de nombreuses photos ce qu’il en est aujourd’hui au Cambodge.</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	Il est vrai que ces périmètres ont été construits dans l’urgence, mais cela ne justifie pas le laisser aller dans lequel ils sont soit 65% d’état par rapport au neuf. Il faut sur 110 périmètres avec digue 4 200 000 US$ pour la remise à niveau soit environ 38 000 US$ unitairement.</a:t>
            </a:r>
          </a:p>
          <a:p>
            <a:pPr algn="just"/>
            <a:r>
              <a:rPr lang="fr-FR" sz="1400" dirty="0">
                <a:solidFill>
                  <a:srgbClr val="002060"/>
                </a:solidFill>
                <a:latin typeface="Arial" pitchFamily="34" charset="0"/>
                <a:cs typeface="Arial" pitchFamily="34" charset="0"/>
              </a:rPr>
              <a:t> </a:t>
            </a:r>
          </a:p>
          <a:p>
            <a:pPr algn="just"/>
            <a:r>
              <a:rPr lang="fr-FR" sz="1400" dirty="0">
                <a:solidFill>
                  <a:srgbClr val="002060"/>
                </a:solidFill>
                <a:latin typeface="Arial" pitchFamily="34" charset="0"/>
                <a:cs typeface="Arial" pitchFamily="34" charset="0"/>
              </a:rPr>
              <a:t>Il faudrait, lorsque vous chiffrez un nouveau périmètre, intégrer au moins un financement de formation à la maintenance, de maintenance, et de suivi des C.U.P. ou des FWUC. Ce budget devra être conséquent car il doit permettre dans l’avenir, une parfaite autonomie des FWUC dans la maintenance, la gestion du périmètre, et leur  financement.</a:t>
            </a:r>
          </a:p>
          <a:p>
            <a:pPr algn="just"/>
            <a:endParaRPr lang="fr-FR" sz="1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5701">
                                            <p:bg/>
                                          </p:spTgt>
                                        </p:tgtEl>
                                        <p:attrNameLst>
                                          <p:attrName>style.visibility</p:attrName>
                                        </p:attrNameLst>
                                      </p:cBhvr>
                                      <p:to>
                                        <p:strVal val="visible"/>
                                      </p:to>
                                    </p:set>
                                    <p:animEffect transition="in" filter="fade">
                                      <p:cBhvr>
                                        <p:cTn id="7" dur="2000"/>
                                        <p:tgtEl>
                                          <p:spTgt spid="28570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5701">
                                            <p:txEl>
                                              <p:pRg st="0" end="0"/>
                                            </p:txEl>
                                          </p:spTgt>
                                        </p:tgtEl>
                                        <p:attrNameLst>
                                          <p:attrName>style.visibility</p:attrName>
                                        </p:attrNameLst>
                                      </p:cBhvr>
                                      <p:to>
                                        <p:strVal val="visible"/>
                                      </p:to>
                                    </p:set>
                                    <p:animEffect transition="in" filter="fade">
                                      <p:cBhvr>
                                        <p:cTn id="10" dur="2000"/>
                                        <p:tgtEl>
                                          <p:spTgt spid="28570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5701">
                                            <p:txEl>
                                              <p:pRg st="1" end="1"/>
                                            </p:txEl>
                                          </p:spTgt>
                                        </p:tgtEl>
                                        <p:attrNameLst>
                                          <p:attrName>style.visibility</p:attrName>
                                        </p:attrNameLst>
                                      </p:cBhvr>
                                      <p:to>
                                        <p:strVal val="visible"/>
                                      </p:to>
                                    </p:set>
                                    <p:animEffect transition="in" filter="fade">
                                      <p:cBhvr>
                                        <p:cTn id="13" dur="2000"/>
                                        <p:tgtEl>
                                          <p:spTgt spid="285701">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85701">
                                            <p:txEl>
                                              <p:pRg st="2" end="2"/>
                                            </p:txEl>
                                          </p:spTgt>
                                        </p:tgtEl>
                                        <p:attrNameLst>
                                          <p:attrName>style.visibility</p:attrName>
                                        </p:attrNameLst>
                                      </p:cBhvr>
                                      <p:to>
                                        <p:strVal val="visible"/>
                                      </p:to>
                                    </p:set>
                                    <p:animEffect transition="in" filter="fade">
                                      <p:cBhvr>
                                        <p:cTn id="16" dur="2000"/>
                                        <p:tgtEl>
                                          <p:spTgt spid="285701">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5701">
                                            <p:txEl>
                                              <p:pRg st="3" end="3"/>
                                            </p:txEl>
                                          </p:spTgt>
                                        </p:tgtEl>
                                        <p:attrNameLst>
                                          <p:attrName>style.visibility</p:attrName>
                                        </p:attrNameLst>
                                      </p:cBhvr>
                                      <p:to>
                                        <p:strVal val="visible"/>
                                      </p:to>
                                    </p:set>
                                    <p:animEffect transition="in" filter="fade">
                                      <p:cBhvr>
                                        <p:cTn id="19" dur="2000"/>
                                        <p:tgtEl>
                                          <p:spTgt spid="285701">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5701">
                                            <p:txEl>
                                              <p:pRg st="4" end="4"/>
                                            </p:txEl>
                                          </p:spTgt>
                                        </p:tgtEl>
                                        <p:attrNameLst>
                                          <p:attrName>style.visibility</p:attrName>
                                        </p:attrNameLst>
                                      </p:cBhvr>
                                      <p:to>
                                        <p:strVal val="visible"/>
                                      </p:to>
                                    </p:set>
                                    <p:animEffect transition="in" filter="fade">
                                      <p:cBhvr>
                                        <p:cTn id="22" dur="2000"/>
                                        <p:tgtEl>
                                          <p:spTgt spid="285701">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5701">
                                            <p:txEl>
                                              <p:pRg st="5" end="5"/>
                                            </p:txEl>
                                          </p:spTgt>
                                        </p:tgtEl>
                                        <p:attrNameLst>
                                          <p:attrName>style.visibility</p:attrName>
                                        </p:attrNameLst>
                                      </p:cBhvr>
                                      <p:to>
                                        <p:strVal val="visible"/>
                                      </p:to>
                                    </p:set>
                                    <p:animEffect transition="in" filter="fade">
                                      <p:cBhvr>
                                        <p:cTn id="25" dur="2000"/>
                                        <p:tgtEl>
                                          <p:spTgt spid="285701">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5701">
                                            <p:txEl>
                                              <p:pRg st="6" end="6"/>
                                            </p:txEl>
                                          </p:spTgt>
                                        </p:tgtEl>
                                        <p:attrNameLst>
                                          <p:attrName>style.visibility</p:attrName>
                                        </p:attrNameLst>
                                      </p:cBhvr>
                                      <p:to>
                                        <p:strVal val="visible"/>
                                      </p:to>
                                    </p:set>
                                    <p:animEffect transition="in" filter="fade">
                                      <p:cBhvr>
                                        <p:cTn id="28" dur="2000"/>
                                        <p:tgtEl>
                                          <p:spTgt spid="285701">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5701">
                                            <p:txEl>
                                              <p:pRg st="7" end="7"/>
                                            </p:txEl>
                                          </p:spTgt>
                                        </p:tgtEl>
                                        <p:attrNameLst>
                                          <p:attrName>style.visibility</p:attrName>
                                        </p:attrNameLst>
                                      </p:cBhvr>
                                      <p:to>
                                        <p:strVal val="visible"/>
                                      </p:to>
                                    </p:set>
                                    <p:animEffect transition="in" filter="fade">
                                      <p:cBhvr>
                                        <p:cTn id="31" dur="2000"/>
                                        <p:tgtEl>
                                          <p:spTgt spid="285701">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5701">
                                            <p:txEl>
                                              <p:pRg st="8" end="8"/>
                                            </p:txEl>
                                          </p:spTgt>
                                        </p:tgtEl>
                                        <p:attrNameLst>
                                          <p:attrName>style.visibility</p:attrName>
                                        </p:attrNameLst>
                                      </p:cBhvr>
                                      <p:to>
                                        <p:strVal val="visible"/>
                                      </p:to>
                                    </p:set>
                                    <p:animEffect transition="in" filter="fade">
                                      <p:cBhvr>
                                        <p:cTn id="34" dur="2000"/>
                                        <p:tgtEl>
                                          <p:spTgt spid="285701">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85701">
                                            <p:txEl>
                                              <p:pRg st="9" end="9"/>
                                            </p:txEl>
                                          </p:spTgt>
                                        </p:tgtEl>
                                        <p:attrNameLst>
                                          <p:attrName>style.visibility</p:attrName>
                                        </p:attrNameLst>
                                      </p:cBhvr>
                                      <p:to>
                                        <p:strVal val="visible"/>
                                      </p:to>
                                    </p:set>
                                    <p:animEffect transition="in" filter="fade">
                                      <p:cBhvr>
                                        <p:cTn id="37" dur="2000"/>
                                        <p:tgtEl>
                                          <p:spTgt spid="285701">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85701">
                                            <p:txEl>
                                              <p:pRg st="10" end="10"/>
                                            </p:txEl>
                                          </p:spTgt>
                                        </p:tgtEl>
                                        <p:attrNameLst>
                                          <p:attrName>style.visibility</p:attrName>
                                        </p:attrNameLst>
                                      </p:cBhvr>
                                      <p:to>
                                        <p:strVal val="visible"/>
                                      </p:to>
                                    </p:set>
                                    <p:animEffect transition="in" filter="fade">
                                      <p:cBhvr>
                                        <p:cTn id="40" dur="2000"/>
                                        <p:tgtEl>
                                          <p:spTgt spid="28570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1" grpId="0" build="allAtOnce"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158</Words>
  <Application>Microsoft Office PowerPoint</Application>
  <PresentationFormat>Affichage à l'écran (4:3)</PresentationFormat>
  <Paragraphs>95</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Vincent DAVID</dc:creator>
  <cp:lastModifiedBy>Vincent DAVID</cp:lastModifiedBy>
  <cp:revision>4</cp:revision>
  <dcterms:created xsi:type="dcterms:W3CDTF">2010-02-04T03:47:43Z</dcterms:created>
  <dcterms:modified xsi:type="dcterms:W3CDTF">2010-05-17T06:40:01Z</dcterms:modified>
</cp:coreProperties>
</file>