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9"/>
  </p:notesMasterIdLst>
  <p:sldIdLst>
    <p:sldId id="257" r:id="rId2"/>
    <p:sldId id="320" r:id="rId3"/>
    <p:sldId id="321" r:id="rId4"/>
    <p:sldId id="322" r:id="rId5"/>
    <p:sldId id="323" r:id="rId6"/>
    <p:sldId id="324" r:id="rId7"/>
    <p:sldId id="316" r:id="rId8"/>
    <p:sldId id="317" r:id="rId9"/>
    <p:sldId id="318" r:id="rId10"/>
    <p:sldId id="319" r:id="rId11"/>
    <p:sldId id="258" r:id="rId12"/>
    <p:sldId id="259" r:id="rId13"/>
    <p:sldId id="260" r:id="rId14"/>
    <p:sldId id="261" r:id="rId15"/>
    <p:sldId id="262" r:id="rId16"/>
    <p:sldId id="263" r:id="rId17"/>
    <p:sldId id="264" r:id="rId18"/>
    <p:sldId id="265"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CKH3008%202\Irrigation%20inventory\Von\DBCISIS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7"/>
  <c:chart>
    <c:title>
      <c:layout/>
      <c:txPr>
        <a:bodyPr/>
        <a:lstStyle/>
        <a:p>
          <a:pPr>
            <a:defRPr lang="fr-FR">
              <a:solidFill>
                <a:srgbClr val="002060"/>
              </a:solidFill>
            </a:defRPr>
          </a:pPr>
          <a:endParaRPr lang="en-US"/>
        </a:p>
      </c:txPr>
    </c:title>
    <c:plotArea>
      <c:layout>
        <c:manualLayout>
          <c:layoutTarget val="inner"/>
          <c:xMode val="edge"/>
          <c:yMode val="edge"/>
          <c:x val="6.8318696383672051E-2"/>
          <c:y val="0.1139202880946598"/>
          <c:w val="0.71352607259207346"/>
          <c:h val="0.81958033830163246"/>
        </c:manualLayout>
      </c:layout>
      <c:scatterChart>
        <c:scatterStyle val="lineMarker"/>
        <c:ser>
          <c:idx val="0"/>
          <c:order val="0"/>
          <c:tx>
            <c:strRef>
              <c:f>Sheet2!$T$1</c:f>
              <c:strCache>
                <c:ptCount val="1"/>
                <c:pt idx="0">
                  <c:v>Expenditures on Operation and Maintenance (KhR/ha)</c:v>
                </c:pt>
              </c:strCache>
            </c:strRef>
          </c:tx>
          <c:spPr>
            <a:ln w="28575">
              <a:noFill/>
            </a:ln>
          </c:spPr>
          <c:yVal>
            <c:numRef>
              <c:f>Sheet2!$T$2:$T$64</c:f>
              <c:numCache>
                <c:formatCode>General</c:formatCode>
                <c:ptCount val="63"/>
                <c:pt idx="0">
                  <c:v>2.4933333333333332</c:v>
                </c:pt>
                <c:pt idx="1">
                  <c:v>2.4933333333333332</c:v>
                </c:pt>
                <c:pt idx="2">
                  <c:v>2.4933333333333332</c:v>
                </c:pt>
                <c:pt idx="3">
                  <c:v>2.4933333333333332</c:v>
                </c:pt>
                <c:pt idx="4">
                  <c:v>13</c:v>
                </c:pt>
                <c:pt idx="5">
                  <c:v>37.037037037037024</c:v>
                </c:pt>
                <c:pt idx="6">
                  <c:v>41.666666666666522</c:v>
                </c:pt>
                <c:pt idx="7">
                  <c:v>55.331991951710137</c:v>
                </c:pt>
                <c:pt idx="8">
                  <c:v>70.694087403598829</c:v>
                </c:pt>
                <c:pt idx="9">
                  <c:v>71.428571428571388</c:v>
                </c:pt>
                <c:pt idx="10">
                  <c:v>83.333333333333258</c:v>
                </c:pt>
                <c:pt idx="11">
                  <c:v>100</c:v>
                </c:pt>
                <c:pt idx="12">
                  <c:v>166.66666666666652</c:v>
                </c:pt>
                <c:pt idx="13">
                  <c:v>442.86979627989371</c:v>
                </c:pt>
                <c:pt idx="14">
                  <c:v>452.89855072463769</c:v>
                </c:pt>
                <c:pt idx="15">
                  <c:v>500</c:v>
                </c:pt>
                <c:pt idx="16">
                  <c:v>500</c:v>
                </c:pt>
                <c:pt idx="17">
                  <c:v>500</c:v>
                </c:pt>
                <c:pt idx="18">
                  <c:v>625</c:v>
                </c:pt>
                <c:pt idx="19">
                  <c:v>715.38461538461536</c:v>
                </c:pt>
                <c:pt idx="20">
                  <c:v>769.23076923076951</c:v>
                </c:pt>
                <c:pt idx="21">
                  <c:v>914.63414634146341</c:v>
                </c:pt>
                <c:pt idx="22">
                  <c:v>1250</c:v>
                </c:pt>
                <c:pt idx="23">
                  <c:v>1328.9036544850528</c:v>
                </c:pt>
                <c:pt idx="24">
                  <c:v>1330.765407554672</c:v>
                </c:pt>
                <c:pt idx="25">
                  <c:v>1485.714285714286</c:v>
                </c:pt>
                <c:pt idx="26">
                  <c:v>1500</c:v>
                </c:pt>
                <c:pt idx="27">
                  <c:v>1714.2857142857151</c:v>
                </c:pt>
                <c:pt idx="28">
                  <c:v>1769.9115044247819</c:v>
                </c:pt>
                <c:pt idx="29">
                  <c:v>1835.9853121175029</c:v>
                </c:pt>
                <c:pt idx="30">
                  <c:v>1904.761904761905</c:v>
                </c:pt>
                <c:pt idx="31">
                  <c:v>2061.5384615384614</c:v>
                </c:pt>
                <c:pt idx="32">
                  <c:v>2133.3333333333458</c:v>
                </c:pt>
                <c:pt idx="33">
                  <c:v>2298.8505747126442</c:v>
                </c:pt>
                <c:pt idx="34">
                  <c:v>2500</c:v>
                </c:pt>
                <c:pt idx="35">
                  <c:v>2500</c:v>
                </c:pt>
                <c:pt idx="36">
                  <c:v>2666.6666666666583</c:v>
                </c:pt>
                <c:pt idx="37">
                  <c:v>2941.1764705882351</c:v>
                </c:pt>
                <c:pt idx="38">
                  <c:v>3097.3451327433713</c:v>
                </c:pt>
                <c:pt idx="39">
                  <c:v>3108.1081081081047</c:v>
                </c:pt>
                <c:pt idx="40">
                  <c:v>3289.4736842105262</c:v>
                </c:pt>
                <c:pt idx="41">
                  <c:v>4166.6666666666915</c:v>
                </c:pt>
                <c:pt idx="42">
                  <c:v>4580.1526717557499</c:v>
                </c:pt>
                <c:pt idx="43">
                  <c:v>5662.6506024096543</c:v>
                </c:pt>
                <c:pt idx="44">
                  <c:v>5815.5513547574128</c:v>
                </c:pt>
                <c:pt idx="45">
                  <c:v>6363.636363636364</c:v>
                </c:pt>
                <c:pt idx="46">
                  <c:v>6521.739130434783</c:v>
                </c:pt>
                <c:pt idx="47">
                  <c:v>7826.0869565217454</c:v>
                </c:pt>
                <c:pt idx="48">
                  <c:v>11764.705882352961</c:v>
                </c:pt>
                <c:pt idx="49">
                  <c:v>13770.491803278685</c:v>
                </c:pt>
                <c:pt idx="50">
                  <c:v>14117.64705882355</c:v>
                </c:pt>
                <c:pt idx="51">
                  <c:v>16860.465116279069</c:v>
                </c:pt>
                <c:pt idx="52">
                  <c:v>17777.777777777756</c:v>
                </c:pt>
                <c:pt idx="53">
                  <c:v>20000</c:v>
                </c:pt>
                <c:pt idx="54">
                  <c:v>20050.125313283221</c:v>
                </c:pt>
                <c:pt idx="55">
                  <c:v>22580.645161290322</c:v>
                </c:pt>
                <c:pt idx="56">
                  <c:v>24000</c:v>
                </c:pt>
                <c:pt idx="57">
                  <c:v>25500</c:v>
                </c:pt>
                <c:pt idx="58">
                  <c:v>26388.167388167389</c:v>
                </c:pt>
                <c:pt idx="59">
                  <c:v>29302.133333333288</c:v>
                </c:pt>
                <c:pt idx="60">
                  <c:v>31645.569620253162</c:v>
                </c:pt>
                <c:pt idx="61">
                  <c:v>33333.333333333336</c:v>
                </c:pt>
                <c:pt idx="62">
                  <c:v>42000</c:v>
                </c:pt>
              </c:numCache>
            </c:numRef>
          </c:yVal>
        </c:ser>
        <c:axId val="64223488"/>
        <c:axId val="64479232"/>
      </c:scatterChart>
      <c:valAx>
        <c:axId val="64223488"/>
        <c:scaling>
          <c:orientation val="minMax"/>
        </c:scaling>
        <c:axPos val="b"/>
        <c:tickLblPos val="nextTo"/>
        <c:txPr>
          <a:bodyPr/>
          <a:lstStyle/>
          <a:p>
            <a:pPr>
              <a:defRPr lang="fr-FR">
                <a:solidFill>
                  <a:srgbClr val="002060"/>
                </a:solidFill>
              </a:defRPr>
            </a:pPr>
            <a:endParaRPr lang="en-US"/>
          </a:p>
        </c:txPr>
        <c:crossAx val="64479232"/>
        <c:crosses val="autoZero"/>
        <c:crossBetween val="midCat"/>
      </c:valAx>
      <c:valAx>
        <c:axId val="64479232"/>
        <c:scaling>
          <c:orientation val="minMax"/>
        </c:scaling>
        <c:axPos val="l"/>
        <c:majorGridlines/>
        <c:numFmt formatCode="General" sourceLinked="1"/>
        <c:tickLblPos val="nextTo"/>
        <c:txPr>
          <a:bodyPr/>
          <a:lstStyle/>
          <a:p>
            <a:pPr>
              <a:defRPr lang="fr-FR">
                <a:solidFill>
                  <a:srgbClr val="002060"/>
                </a:solidFill>
              </a:defRPr>
            </a:pPr>
            <a:endParaRPr lang="en-US"/>
          </a:p>
        </c:txPr>
        <c:crossAx val="64223488"/>
        <c:crosses val="autoZero"/>
        <c:crossBetween val="midCat"/>
      </c:valAx>
    </c:plotArea>
    <c:legend>
      <c:legendPos val="r"/>
      <c:layout>
        <c:manualLayout>
          <c:xMode val="edge"/>
          <c:yMode val="edge"/>
          <c:x val="0.78896451730812434"/>
          <c:y val="0.51559836327174158"/>
          <c:w val="0.20260555552113771"/>
          <c:h val="0.11151340202256942"/>
        </c:manualLayout>
      </c:layout>
      <c:txPr>
        <a:bodyPr/>
        <a:lstStyle/>
        <a:p>
          <a:pPr>
            <a:defRPr lang="fr-FR">
              <a:solidFill>
                <a:srgbClr val="002060"/>
              </a:solidFill>
            </a:defRPr>
          </a:pPr>
          <a:endParaRPr lang="en-US"/>
        </a:p>
      </c:txPr>
    </c:legend>
    <c:plotVisOnly val="1"/>
  </c:chart>
  <c:spPr>
    <a:solidFill>
      <a:schemeClr val="accent5">
        <a:lumMod val="40000"/>
        <a:lumOff val="60000"/>
      </a:schemeClr>
    </a:solidFill>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6014" tIns="48007" rIns="96014" bIns="48007" rtlCol="0"/>
          <a:lstStyle>
            <a:lvl1pPr algn="l">
              <a:defRPr sz="13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6014" tIns="48007" rIns="96014" bIns="48007" rtlCol="0"/>
          <a:lstStyle>
            <a:lvl1pPr algn="r">
              <a:defRPr sz="1300"/>
            </a:lvl1pPr>
          </a:lstStyle>
          <a:p>
            <a:fld id="{875129AD-6CEF-48BC-A4BF-D684C3C7511A}" type="datetimeFigureOut">
              <a:rPr lang="fr-FR" smtClean="0"/>
              <a:pPr/>
              <a:t>08/12/2011</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6014" tIns="48007" rIns="96014" bIns="48007" rtlCol="0" anchor="ctr"/>
          <a:lstStyle/>
          <a:p>
            <a:endParaRPr lang="fr-FR"/>
          </a:p>
        </p:txBody>
      </p:sp>
      <p:sp>
        <p:nvSpPr>
          <p:cNvPr id="5" name="Espace réservé des commentaires 4"/>
          <p:cNvSpPr>
            <a:spLocks noGrp="1"/>
          </p:cNvSpPr>
          <p:nvPr>
            <p:ph type="body" sz="quarter" idx="3"/>
          </p:nvPr>
        </p:nvSpPr>
        <p:spPr>
          <a:xfrm>
            <a:off x="685800" y="4724203"/>
            <a:ext cx="5486400" cy="4475559"/>
          </a:xfrm>
          <a:prstGeom prst="rect">
            <a:avLst/>
          </a:prstGeom>
        </p:spPr>
        <p:txBody>
          <a:bodyPr vert="horz" lIns="96014" tIns="48007" rIns="96014" bIns="4800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6014" tIns="48007" rIns="96014" bIns="4800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6014" tIns="48007" rIns="96014" bIns="48007" rtlCol="0" anchor="b"/>
          <a:lstStyle>
            <a:lvl1pPr algn="r">
              <a:defRPr sz="1300"/>
            </a:lvl1pPr>
          </a:lstStyle>
          <a:p>
            <a:fld id="{ED692B6B-1A46-430F-8754-C5B580897BC8}"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Espace réservé de l'image des diapositives 1"/>
          <p:cNvSpPr>
            <a:spLocks noGrp="1" noRot="1" noChangeAspect="1" noTextEdit="1"/>
          </p:cNvSpPr>
          <p:nvPr>
            <p:ph type="sldImg"/>
          </p:nvPr>
        </p:nvSpPr>
        <p:spPr>
          <a:ln/>
        </p:spPr>
      </p:sp>
      <p:sp>
        <p:nvSpPr>
          <p:cNvPr id="262147" name="Espace réservé des commentaires 2"/>
          <p:cNvSpPr>
            <a:spLocks noGrp="1"/>
          </p:cNvSpPr>
          <p:nvPr>
            <p:ph type="body" idx="1"/>
          </p:nvPr>
        </p:nvSpPr>
        <p:spPr>
          <a:noFill/>
          <a:ln/>
        </p:spPr>
        <p:txBody>
          <a:bodyPr/>
          <a:lstStyle/>
          <a:p>
            <a:pPr eaLnBrk="1" hangingPunct="1"/>
            <a:endParaRPr lang="fr-FR" smtClean="0"/>
          </a:p>
        </p:txBody>
      </p:sp>
      <p:sp>
        <p:nvSpPr>
          <p:cNvPr id="262148" name="Espace réservé du numéro de diapositive 3"/>
          <p:cNvSpPr>
            <a:spLocks noGrp="1"/>
          </p:cNvSpPr>
          <p:nvPr>
            <p:ph type="sldNum" sz="quarter" idx="5"/>
          </p:nvPr>
        </p:nvSpPr>
        <p:spPr>
          <a:noFill/>
        </p:spPr>
        <p:txBody>
          <a:bodyPr/>
          <a:lstStyle/>
          <a:p>
            <a:fld id="{1D74668A-8BB9-48A5-B02C-53AF85776DF8}"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p>
            <a:fld id="{EDA7CD85-D525-4DAB-B52D-932BDD9FC8F0}" type="slidenum">
              <a:rPr lang="en-US" smtClean="0"/>
              <a:pPr/>
              <a:t>11</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F41655FB-1F9B-4FB0-ADFA-8464339E8EE7}"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Espace réservé de l'image des diapositives 1"/>
          <p:cNvSpPr>
            <a:spLocks noGrp="1" noRot="1" noChangeAspect="1" noTextEdit="1"/>
          </p:cNvSpPr>
          <p:nvPr>
            <p:ph type="sldImg"/>
          </p:nvPr>
        </p:nvSpPr>
        <p:spPr>
          <a:ln/>
        </p:spPr>
      </p:sp>
      <p:sp>
        <p:nvSpPr>
          <p:cNvPr id="264195" name="Espace réservé des commentaires 2"/>
          <p:cNvSpPr>
            <a:spLocks noGrp="1"/>
          </p:cNvSpPr>
          <p:nvPr>
            <p:ph type="body" idx="1"/>
          </p:nvPr>
        </p:nvSpPr>
        <p:spPr>
          <a:noFill/>
          <a:ln/>
        </p:spPr>
        <p:txBody>
          <a:bodyPr/>
          <a:lstStyle/>
          <a:p>
            <a:pPr eaLnBrk="1" hangingPunct="1"/>
            <a:endParaRPr lang="fr-FR" smtClean="0"/>
          </a:p>
        </p:txBody>
      </p:sp>
      <p:sp>
        <p:nvSpPr>
          <p:cNvPr id="264196" name="Espace réservé du numéro de diapositive 3"/>
          <p:cNvSpPr>
            <a:spLocks noGrp="1"/>
          </p:cNvSpPr>
          <p:nvPr>
            <p:ph type="sldNum" sz="quarter" idx="5"/>
          </p:nvPr>
        </p:nvSpPr>
        <p:spPr>
          <a:noFill/>
        </p:spPr>
        <p:txBody>
          <a:bodyPr/>
          <a:lstStyle/>
          <a:p>
            <a:fld id="{F578B31B-E2B9-4559-BA20-212AC34B5D5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ce réservé de l'image des diapositives 1"/>
          <p:cNvSpPr>
            <a:spLocks noGrp="1" noRot="1" noChangeAspect="1" noTextEdit="1"/>
          </p:cNvSpPr>
          <p:nvPr>
            <p:ph type="sldImg"/>
          </p:nvPr>
        </p:nvSpPr>
        <p:spPr>
          <a:ln/>
        </p:spPr>
      </p:sp>
      <p:sp>
        <p:nvSpPr>
          <p:cNvPr id="265219" name="Espace réservé des commentaires 2"/>
          <p:cNvSpPr>
            <a:spLocks noGrp="1"/>
          </p:cNvSpPr>
          <p:nvPr>
            <p:ph type="body" idx="1"/>
          </p:nvPr>
        </p:nvSpPr>
        <p:spPr>
          <a:noFill/>
          <a:ln/>
        </p:spPr>
        <p:txBody>
          <a:bodyPr/>
          <a:lstStyle/>
          <a:p>
            <a:pPr eaLnBrk="1" hangingPunct="1"/>
            <a:endParaRPr lang="fr-FR" smtClean="0"/>
          </a:p>
        </p:txBody>
      </p:sp>
      <p:sp>
        <p:nvSpPr>
          <p:cNvPr id="265220" name="Espace réservé du numéro de diapositive 3"/>
          <p:cNvSpPr>
            <a:spLocks noGrp="1"/>
          </p:cNvSpPr>
          <p:nvPr>
            <p:ph type="sldNum" sz="quarter" idx="5"/>
          </p:nvPr>
        </p:nvSpPr>
        <p:spPr>
          <a:noFill/>
        </p:spPr>
        <p:txBody>
          <a:bodyPr/>
          <a:lstStyle/>
          <a:p>
            <a:fld id="{C941B133-C473-43C8-8CFE-D5BFEEC9B7C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Espace réservé de l'image des diapositives 1"/>
          <p:cNvSpPr>
            <a:spLocks noGrp="1" noRot="1" noChangeAspect="1" noTextEdit="1"/>
          </p:cNvSpPr>
          <p:nvPr>
            <p:ph type="sldImg"/>
          </p:nvPr>
        </p:nvSpPr>
        <p:spPr>
          <a:ln/>
        </p:spPr>
      </p:sp>
      <p:sp>
        <p:nvSpPr>
          <p:cNvPr id="266243" name="Espace réservé des commentaires 2"/>
          <p:cNvSpPr>
            <a:spLocks noGrp="1"/>
          </p:cNvSpPr>
          <p:nvPr>
            <p:ph type="body" idx="1"/>
          </p:nvPr>
        </p:nvSpPr>
        <p:spPr>
          <a:noFill/>
          <a:ln/>
        </p:spPr>
        <p:txBody>
          <a:bodyPr/>
          <a:lstStyle/>
          <a:p>
            <a:pPr eaLnBrk="1" hangingPunct="1"/>
            <a:endParaRPr lang="fr-FR" smtClean="0"/>
          </a:p>
        </p:txBody>
      </p:sp>
      <p:sp>
        <p:nvSpPr>
          <p:cNvPr id="266244" name="Espace réservé du numéro de diapositive 3"/>
          <p:cNvSpPr>
            <a:spLocks noGrp="1"/>
          </p:cNvSpPr>
          <p:nvPr>
            <p:ph type="sldNum" sz="quarter" idx="5"/>
          </p:nvPr>
        </p:nvSpPr>
        <p:spPr>
          <a:noFill/>
        </p:spPr>
        <p:txBody>
          <a:bodyPr/>
          <a:lstStyle/>
          <a:p>
            <a:fld id="{AB28504F-80A1-4F05-A21B-6EC2F63AD20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Espace réservé de l'image des diapositives 1"/>
          <p:cNvSpPr>
            <a:spLocks noGrp="1" noRot="1" noChangeAspect="1" noTextEdit="1"/>
          </p:cNvSpPr>
          <p:nvPr>
            <p:ph type="sldImg"/>
          </p:nvPr>
        </p:nvSpPr>
        <p:spPr>
          <a:ln/>
        </p:spPr>
      </p:sp>
      <p:sp>
        <p:nvSpPr>
          <p:cNvPr id="267267" name="Espace réservé des commentaires 2"/>
          <p:cNvSpPr>
            <a:spLocks noGrp="1"/>
          </p:cNvSpPr>
          <p:nvPr>
            <p:ph type="body" idx="1"/>
          </p:nvPr>
        </p:nvSpPr>
        <p:spPr>
          <a:noFill/>
          <a:ln/>
        </p:spPr>
        <p:txBody>
          <a:bodyPr/>
          <a:lstStyle/>
          <a:p>
            <a:pPr eaLnBrk="1" hangingPunct="1"/>
            <a:endParaRPr lang="fr-FR" smtClean="0"/>
          </a:p>
        </p:txBody>
      </p:sp>
      <p:sp>
        <p:nvSpPr>
          <p:cNvPr id="267268" name="Espace réservé du numéro de diapositive 3"/>
          <p:cNvSpPr>
            <a:spLocks noGrp="1"/>
          </p:cNvSpPr>
          <p:nvPr>
            <p:ph type="sldNum" sz="quarter" idx="5"/>
          </p:nvPr>
        </p:nvSpPr>
        <p:spPr>
          <a:noFill/>
        </p:spPr>
        <p:txBody>
          <a:bodyPr/>
          <a:lstStyle/>
          <a:p>
            <a:fld id="{EF02FE99-E17F-4BE5-9B47-00F8EC30BEBE}"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image des diapositives 1"/>
          <p:cNvSpPr>
            <a:spLocks noGrp="1" noRot="1" noChangeAspect="1" noTextEdit="1"/>
          </p:cNvSpPr>
          <p:nvPr>
            <p:ph type="sldImg"/>
          </p:nvPr>
        </p:nvSpPr>
        <p:spPr>
          <a:ln/>
        </p:spPr>
      </p:sp>
      <p:sp>
        <p:nvSpPr>
          <p:cNvPr id="268291" name="Espace réservé des commentaires 2"/>
          <p:cNvSpPr>
            <a:spLocks noGrp="1"/>
          </p:cNvSpPr>
          <p:nvPr>
            <p:ph type="body" idx="1"/>
          </p:nvPr>
        </p:nvSpPr>
        <p:spPr>
          <a:noFill/>
          <a:ln/>
        </p:spPr>
        <p:txBody>
          <a:bodyPr/>
          <a:lstStyle/>
          <a:p>
            <a:pPr eaLnBrk="1" hangingPunct="1"/>
            <a:endParaRPr lang="fr-FR" smtClean="0"/>
          </a:p>
        </p:txBody>
      </p:sp>
      <p:sp>
        <p:nvSpPr>
          <p:cNvPr id="268292" name="Espace réservé du numéro de diapositive 3"/>
          <p:cNvSpPr>
            <a:spLocks noGrp="1"/>
          </p:cNvSpPr>
          <p:nvPr>
            <p:ph type="sldNum" sz="quarter" idx="5"/>
          </p:nvPr>
        </p:nvSpPr>
        <p:spPr>
          <a:noFill/>
        </p:spPr>
        <p:txBody>
          <a:bodyPr/>
          <a:lstStyle/>
          <a:p>
            <a:fld id="{33EC1229-A793-42AA-BCEA-B0008AE83844}"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ce réservé de l'image des diapositives 1"/>
          <p:cNvSpPr>
            <a:spLocks noGrp="1" noRot="1" noChangeAspect="1" noTextEdit="1"/>
          </p:cNvSpPr>
          <p:nvPr>
            <p:ph type="sldImg"/>
          </p:nvPr>
        </p:nvSpPr>
        <p:spPr>
          <a:ln/>
        </p:spPr>
      </p:sp>
      <p:sp>
        <p:nvSpPr>
          <p:cNvPr id="269315" name="Espace réservé des commentaires 2"/>
          <p:cNvSpPr>
            <a:spLocks noGrp="1"/>
          </p:cNvSpPr>
          <p:nvPr>
            <p:ph type="body" idx="1"/>
          </p:nvPr>
        </p:nvSpPr>
        <p:spPr>
          <a:noFill/>
          <a:ln/>
        </p:spPr>
        <p:txBody>
          <a:bodyPr/>
          <a:lstStyle/>
          <a:p>
            <a:pPr eaLnBrk="1" hangingPunct="1"/>
            <a:endParaRPr lang="fr-FR" smtClean="0"/>
          </a:p>
        </p:txBody>
      </p:sp>
      <p:sp>
        <p:nvSpPr>
          <p:cNvPr id="269316" name="Espace réservé du numéro de diapositive 3"/>
          <p:cNvSpPr>
            <a:spLocks noGrp="1"/>
          </p:cNvSpPr>
          <p:nvPr>
            <p:ph type="sldNum" sz="quarter" idx="5"/>
          </p:nvPr>
        </p:nvSpPr>
        <p:spPr>
          <a:noFill/>
        </p:spPr>
        <p:txBody>
          <a:bodyPr/>
          <a:lstStyle/>
          <a:p>
            <a:fld id="{7AF60484-5B37-4F78-B606-7B6EB70C95D0}"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Espace réservé de l'image des diapositives 1"/>
          <p:cNvSpPr>
            <a:spLocks noGrp="1" noRot="1" noChangeAspect="1" noTextEdit="1"/>
          </p:cNvSpPr>
          <p:nvPr>
            <p:ph type="sldImg"/>
          </p:nvPr>
        </p:nvSpPr>
        <p:spPr>
          <a:ln/>
        </p:spPr>
      </p:sp>
      <p:sp>
        <p:nvSpPr>
          <p:cNvPr id="270339" name="Espace réservé des commentaires 2"/>
          <p:cNvSpPr>
            <a:spLocks noGrp="1"/>
          </p:cNvSpPr>
          <p:nvPr>
            <p:ph type="body" idx="1"/>
          </p:nvPr>
        </p:nvSpPr>
        <p:spPr>
          <a:noFill/>
          <a:ln/>
        </p:spPr>
        <p:txBody>
          <a:bodyPr/>
          <a:lstStyle/>
          <a:p>
            <a:pPr eaLnBrk="1" hangingPunct="1"/>
            <a:endParaRPr lang="fr-FR" smtClean="0"/>
          </a:p>
        </p:txBody>
      </p:sp>
      <p:sp>
        <p:nvSpPr>
          <p:cNvPr id="270340" name="Espace réservé du numéro de diapositive 3"/>
          <p:cNvSpPr>
            <a:spLocks noGrp="1"/>
          </p:cNvSpPr>
          <p:nvPr>
            <p:ph type="sldNum" sz="quarter" idx="5"/>
          </p:nvPr>
        </p:nvSpPr>
        <p:spPr>
          <a:noFill/>
        </p:spPr>
        <p:txBody>
          <a:bodyPr/>
          <a:lstStyle/>
          <a:p>
            <a:fld id="{D3D333B7-C610-4558-88A5-3466ADAB39C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Espace réservé de l'image des diapositives 1"/>
          <p:cNvSpPr>
            <a:spLocks noGrp="1" noRot="1" noChangeAspect="1" noTextEdit="1"/>
          </p:cNvSpPr>
          <p:nvPr>
            <p:ph type="sldImg"/>
          </p:nvPr>
        </p:nvSpPr>
        <p:spPr>
          <a:ln/>
        </p:spPr>
      </p:sp>
      <p:sp>
        <p:nvSpPr>
          <p:cNvPr id="271363" name="Espace réservé des commentaires 2"/>
          <p:cNvSpPr>
            <a:spLocks noGrp="1"/>
          </p:cNvSpPr>
          <p:nvPr>
            <p:ph type="body" idx="1"/>
          </p:nvPr>
        </p:nvSpPr>
        <p:spPr>
          <a:noFill/>
          <a:ln/>
        </p:spPr>
        <p:txBody>
          <a:bodyPr/>
          <a:lstStyle/>
          <a:p>
            <a:pPr eaLnBrk="1" hangingPunct="1"/>
            <a:endParaRPr lang="fr-FR" smtClean="0"/>
          </a:p>
        </p:txBody>
      </p:sp>
      <p:sp>
        <p:nvSpPr>
          <p:cNvPr id="271364" name="Espace réservé du numéro de diapositive 3"/>
          <p:cNvSpPr>
            <a:spLocks noGrp="1"/>
          </p:cNvSpPr>
          <p:nvPr>
            <p:ph type="sldNum" sz="quarter" idx="5"/>
          </p:nvPr>
        </p:nvSpPr>
        <p:spPr>
          <a:noFill/>
        </p:spPr>
        <p:txBody>
          <a:bodyPr/>
          <a:lstStyle/>
          <a:p>
            <a:fld id="{EB73E5EF-D9C2-45C4-AF45-1F86AD754C21}"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Espace réservé de l'image des diapositives 1"/>
          <p:cNvSpPr>
            <a:spLocks noGrp="1" noRot="1" noChangeAspect="1" noTextEdit="1"/>
          </p:cNvSpPr>
          <p:nvPr>
            <p:ph type="sldImg"/>
          </p:nvPr>
        </p:nvSpPr>
        <p:spPr>
          <a:ln/>
        </p:spPr>
      </p:sp>
      <p:sp>
        <p:nvSpPr>
          <p:cNvPr id="272387" name="Espace réservé des commentaires 2"/>
          <p:cNvSpPr>
            <a:spLocks noGrp="1"/>
          </p:cNvSpPr>
          <p:nvPr>
            <p:ph type="body" idx="1"/>
          </p:nvPr>
        </p:nvSpPr>
        <p:spPr>
          <a:noFill/>
          <a:ln/>
        </p:spPr>
        <p:txBody>
          <a:bodyPr/>
          <a:lstStyle/>
          <a:p>
            <a:pPr eaLnBrk="1" hangingPunct="1"/>
            <a:endParaRPr lang="fr-FR" smtClean="0"/>
          </a:p>
        </p:txBody>
      </p:sp>
      <p:sp>
        <p:nvSpPr>
          <p:cNvPr id="272388" name="Espace réservé du numéro de diapositive 3"/>
          <p:cNvSpPr>
            <a:spLocks noGrp="1"/>
          </p:cNvSpPr>
          <p:nvPr>
            <p:ph type="sldNum" sz="quarter" idx="5"/>
          </p:nvPr>
        </p:nvSpPr>
        <p:spPr>
          <a:noFill/>
        </p:spPr>
        <p:txBody>
          <a:bodyPr/>
          <a:lstStyle/>
          <a:p>
            <a:fld id="{7DCBA05D-7B8A-4D7C-B59B-FCCACFF1A23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Espace réservé de l'image des diapositives 1"/>
          <p:cNvSpPr>
            <a:spLocks noGrp="1" noRot="1" noChangeAspect="1" noTextEdit="1"/>
          </p:cNvSpPr>
          <p:nvPr>
            <p:ph type="sldImg"/>
          </p:nvPr>
        </p:nvSpPr>
        <p:spPr>
          <a:ln/>
        </p:spPr>
      </p:sp>
      <p:sp>
        <p:nvSpPr>
          <p:cNvPr id="273411" name="Espace réservé des commentaires 2"/>
          <p:cNvSpPr>
            <a:spLocks noGrp="1"/>
          </p:cNvSpPr>
          <p:nvPr>
            <p:ph type="body" idx="1"/>
          </p:nvPr>
        </p:nvSpPr>
        <p:spPr>
          <a:noFill/>
          <a:ln/>
        </p:spPr>
        <p:txBody>
          <a:bodyPr/>
          <a:lstStyle/>
          <a:p>
            <a:pPr eaLnBrk="1" hangingPunct="1"/>
            <a:endParaRPr lang="fr-FR" smtClean="0"/>
          </a:p>
        </p:txBody>
      </p:sp>
      <p:sp>
        <p:nvSpPr>
          <p:cNvPr id="273412" name="Espace réservé du numéro de diapositive 3"/>
          <p:cNvSpPr>
            <a:spLocks noGrp="1"/>
          </p:cNvSpPr>
          <p:nvPr>
            <p:ph type="sldNum" sz="quarter" idx="5"/>
          </p:nvPr>
        </p:nvSpPr>
        <p:spPr>
          <a:noFill/>
        </p:spPr>
        <p:txBody>
          <a:bodyPr/>
          <a:lstStyle/>
          <a:p>
            <a:fld id="{7E9ED463-4FC3-4188-82A4-24A7D63FF9A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Espace réservé de l'image des diapositives 1"/>
          <p:cNvSpPr>
            <a:spLocks noGrp="1" noRot="1" noChangeAspect="1" noTextEdit="1"/>
          </p:cNvSpPr>
          <p:nvPr>
            <p:ph type="sldImg"/>
          </p:nvPr>
        </p:nvSpPr>
        <p:spPr>
          <a:ln/>
        </p:spPr>
      </p:sp>
      <p:sp>
        <p:nvSpPr>
          <p:cNvPr id="274435" name="Espace réservé des commentaires 2"/>
          <p:cNvSpPr>
            <a:spLocks noGrp="1"/>
          </p:cNvSpPr>
          <p:nvPr>
            <p:ph type="body" idx="1"/>
          </p:nvPr>
        </p:nvSpPr>
        <p:spPr>
          <a:noFill/>
          <a:ln/>
        </p:spPr>
        <p:txBody>
          <a:bodyPr/>
          <a:lstStyle/>
          <a:p>
            <a:pPr eaLnBrk="1" hangingPunct="1"/>
            <a:endParaRPr lang="fr-FR" smtClean="0"/>
          </a:p>
        </p:txBody>
      </p:sp>
      <p:sp>
        <p:nvSpPr>
          <p:cNvPr id="274436" name="Espace réservé du numéro de diapositive 3"/>
          <p:cNvSpPr>
            <a:spLocks noGrp="1"/>
          </p:cNvSpPr>
          <p:nvPr>
            <p:ph type="sldNum" sz="quarter" idx="5"/>
          </p:nvPr>
        </p:nvSpPr>
        <p:spPr>
          <a:noFill/>
        </p:spPr>
        <p:txBody>
          <a:bodyPr/>
          <a:lstStyle/>
          <a:p>
            <a:fld id="{33203795-3B85-4B37-BF17-D679697EE28A}"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Espace réservé de l'image des diapositives 1"/>
          <p:cNvSpPr>
            <a:spLocks noGrp="1" noRot="1" noChangeAspect="1" noTextEdit="1"/>
          </p:cNvSpPr>
          <p:nvPr>
            <p:ph type="sldImg"/>
          </p:nvPr>
        </p:nvSpPr>
        <p:spPr>
          <a:ln/>
        </p:spPr>
      </p:sp>
      <p:sp>
        <p:nvSpPr>
          <p:cNvPr id="275459" name="Espace réservé des commentaires 2"/>
          <p:cNvSpPr>
            <a:spLocks noGrp="1"/>
          </p:cNvSpPr>
          <p:nvPr>
            <p:ph type="body" idx="1"/>
          </p:nvPr>
        </p:nvSpPr>
        <p:spPr>
          <a:noFill/>
          <a:ln/>
        </p:spPr>
        <p:txBody>
          <a:bodyPr/>
          <a:lstStyle/>
          <a:p>
            <a:pPr eaLnBrk="1" hangingPunct="1"/>
            <a:endParaRPr lang="fr-FR" smtClean="0"/>
          </a:p>
        </p:txBody>
      </p:sp>
      <p:sp>
        <p:nvSpPr>
          <p:cNvPr id="275460" name="Espace réservé du numéro de diapositive 3"/>
          <p:cNvSpPr>
            <a:spLocks noGrp="1"/>
          </p:cNvSpPr>
          <p:nvPr>
            <p:ph type="sldNum" sz="quarter" idx="5"/>
          </p:nvPr>
        </p:nvSpPr>
        <p:spPr>
          <a:noFill/>
        </p:spPr>
        <p:txBody>
          <a:bodyPr/>
          <a:lstStyle/>
          <a:p>
            <a:fld id="{019EF04A-FC82-4822-A138-155C2B7EEAA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Espace réservé de l'image des diapositives 1"/>
          <p:cNvSpPr>
            <a:spLocks noGrp="1" noRot="1" noChangeAspect="1" noTextEdit="1"/>
          </p:cNvSpPr>
          <p:nvPr>
            <p:ph type="sldImg"/>
          </p:nvPr>
        </p:nvSpPr>
        <p:spPr>
          <a:ln/>
        </p:spPr>
      </p:sp>
      <p:sp>
        <p:nvSpPr>
          <p:cNvPr id="276483" name="Espace réservé des commentaires 2"/>
          <p:cNvSpPr>
            <a:spLocks noGrp="1"/>
          </p:cNvSpPr>
          <p:nvPr>
            <p:ph type="body" idx="1"/>
          </p:nvPr>
        </p:nvSpPr>
        <p:spPr>
          <a:noFill/>
          <a:ln/>
        </p:spPr>
        <p:txBody>
          <a:bodyPr/>
          <a:lstStyle/>
          <a:p>
            <a:pPr eaLnBrk="1" hangingPunct="1"/>
            <a:endParaRPr lang="fr-FR" smtClean="0"/>
          </a:p>
        </p:txBody>
      </p:sp>
      <p:sp>
        <p:nvSpPr>
          <p:cNvPr id="276484" name="Espace réservé du numéro de diapositive 3"/>
          <p:cNvSpPr>
            <a:spLocks noGrp="1"/>
          </p:cNvSpPr>
          <p:nvPr>
            <p:ph type="sldNum" sz="quarter" idx="5"/>
          </p:nvPr>
        </p:nvSpPr>
        <p:spPr>
          <a:noFill/>
        </p:spPr>
        <p:txBody>
          <a:bodyPr/>
          <a:lstStyle/>
          <a:p>
            <a:fld id="{15D8A2ED-6756-457E-AAAC-6869FFD21F69}"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Espace réservé de l'image des diapositives 1"/>
          <p:cNvSpPr>
            <a:spLocks noGrp="1" noRot="1" noChangeAspect="1" noTextEdit="1"/>
          </p:cNvSpPr>
          <p:nvPr>
            <p:ph type="sldImg"/>
          </p:nvPr>
        </p:nvSpPr>
        <p:spPr>
          <a:ln/>
        </p:spPr>
      </p:sp>
      <p:sp>
        <p:nvSpPr>
          <p:cNvPr id="277507" name="Espace réservé des commentaires 2"/>
          <p:cNvSpPr>
            <a:spLocks noGrp="1"/>
          </p:cNvSpPr>
          <p:nvPr>
            <p:ph type="body" idx="1"/>
          </p:nvPr>
        </p:nvSpPr>
        <p:spPr>
          <a:noFill/>
          <a:ln/>
        </p:spPr>
        <p:txBody>
          <a:bodyPr/>
          <a:lstStyle/>
          <a:p>
            <a:pPr eaLnBrk="1" hangingPunct="1"/>
            <a:endParaRPr lang="fr-FR" dirty="0" smtClean="0"/>
          </a:p>
        </p:txBody>
      </p:sp>
      <p:sp>
        <p:nvSpPr>
          <p:cNvPr id="277508" name="Espace réservé du numéro de diapositive 3"/>
          <p:cNvSpPr>
            <a:spLocks noGrp="1"/>
          </p:cNvSpPr>
          <p:nvPr>
            <p:ph type="sldNum" sz="quarter" idx="5"/>
          </p:nvPr>
        </p:nvSpPr>
        <p:spPr>
          <a:noFill/>
        </p:spPr>
        <p:txBody>
          <a:bodyPr/>
          <a:lstStyle/>
          <a:p>
            <a:fld id="{4E445F4F-A0FA-4573-A20C-06E97B5CC6EC}"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Espace réservé de l'image des diapositives 1"/>
          <p:cNvSpPr>
            <a:spLocks noGrp="1" noRot="1" noChangeAspect="1" noTextEdit="1"/>
          </p:cNvSpPr>
          <p:nvPr>
            <p:ph type="sldImg"/>
          </p:nvPr>
        </p:nvSpPr>
        <p:spPr>
          <a:ln/>
        </p:spPr>
      </p:sp>
      <p:sp>
        <p:nvSpPr>
          <p:cNvPr id="278531" name="Espace réservé des commentaires 2"/>
          <p:cNvSpPr>
            <a:spLocks noGrp="1"/>
          </p:cNvSpPr>
          <p:nvPr>
            <p:ph type="body" idx="1"/>
          </p:nvPr>
        </p:nvSpPr>
        <p:spPr>
          <a:noFill/>
          <a:ln/>
        </p:spPr>
        <p:txBody>
          <a:bodyPr/>
          <a:lstStyle/>
          <a:p>
            <a:pPr eaLnBrk="1" hangingPunct="1"/>
            <a:endParaRPr lang="fr-FR" smtClean="0"/>
          </a:p>
        </p:txBody>
      </p:sp>
      <p:sp>
        <p:nvSpPr>
          <p:cNvPr id="278532" name="Espace réservé du numéro de diapositive 3"/>
          <p:cNvSpPr>
            <a:spLocks noGrp="1"/>
          </p:cNvSpPr>
          <p:nvPr>
            <p:ph type="sldNum" sz="quarter" idx="5"/>
          </p:nvPr>
        </p:nvSpPr>
        <p:spPr>
          <a:noFill/>
        </p:spPr>
        <p:txBody>
          <a:bodyPr/>
          <a:lstStyle/>
          <a:p>
            <a:fld id="{25F76FEE-3FD3-4B25-A914-F6302D23F8CA}"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F41655FB-1F9B-4FB0-ADFA-8464339E8EE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F41655FB-1F9B-4FB0-ADFA-8464339E8EE7}"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Espace réservé de l'image des diapositives 1"/>
          <p:cNvSpPr>
            <a:spLocks noGrp="1" noRot="1" noChangeAspect="1" noTextEdit="1"/>
          </p:cNvSpPr>
          <p:nvPr>
            <p:ph type="sldImg"/>
          </p:nvPr>
        </p:nvSpPr>
        <p:spPr>
          <a:ln/>
        </p:spPr>
      </p:sp>
      <p:sp>
        <p:nvSpPr>
          <p:cNvPr id="279555" name="Espace réservé des commentaires 2"/>
          <p:cNvSpPr>
            <a:spLocks noGrp="1"/>
          </p:cNvSpPr>
          <p:nvPr>
            <p:ph type="body" idx="1"/>
          </p:nvPr>
        </p:nvSpPr>
        <p:spPr>
          <a:noFill/>
          <a:ln/>
        </p:spPr>
        <p:txBody>
          <a:bodyPr/>
          <a:lstStyle/>
          <a:p>
            <a:pPr eaLnBrk="1" hangingPunct="1"/>
            <a:endParaRPr lang="fr-FR" smtClean="0"/>
          </a:p>
        </p:txBody>
      </p:sp>
      <p:sp>
        <p:nvSpPr>
          <p:cNvPr id="279556" name="Espace réservé du numéro de diapositive 3"/>
          <p:cNvSpPr>
            <a:spLocks noGrp="1"/>
          </p:cNvSpPr>
          <p:nvPr>
            <p:ph type="sldNum" sz="quarter" idx="5"/>
          </p:nvPr>
        </p:nvSpPr>
        <p:spPr>
          <a:noFill/>
        </p:spPr>
        <p:txBody>
          <a:bodyPr/>
          <a:lstStyle/>
          <a:p>
            <a:fld id="{DC6A6140-283E-4672-9571-E7FF7F87A401}"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Espace réservé de l'image des diapositives 1"/>
          <p:cNvSpPr>
            <a:spLocks noGrp="1" noRot="1" noChangeAspect="1" noTextEdit="1"/>
          </p:cNvSpPr>
          <p:nvPr>
            <p:ph type="sldImg"/>
          </p:nvPr>
        </p:nvSpPr>
        <p:spPr>
          <a:ln/>
        </p:spPr>
      </p:sp>
      <p:sp>
        <p:nvSpPr>
          <p:cNvPr id="280579" name="Espace réservé des commentaires 2"/>
          <p:cNvSpPr>
            <a:spLocks noGrp="1"/>
          </p:cNvSpPr>
          <p:nvPr>
            <p:ph type="body" idx="1"/>
          </p:nvPr>
        </p:nvSpPr>
        <p:spPr>
          <a:noFill/>
          <a:ln/>
        </p:spPr>
        <p:txBody>
          <a:bodyPr/>
          <a:lstStyle/>
          <a:p>
            <a:pPr eaLnBrk="1" hangingPunct="1"/>
            <a:endParaRPr lang="fr-FR" smtClean="0"/>
          </a:p>
        </p:txBody>
      </p:sp>
      <p:sp>
        <p:nvSpPr>
          <p:cNvPr id="280580" name="Espace réservé du numéro de diapositive 3"/>
          <p:cNvSpPr>
            <a:spLocks noGrp="1"/>
          </p:cNvSpPr>
          <p:nvPr>
            <p:ph type="sldNum" sz="quarter" idx="5"/>
          </p:nvPr>
        </p:nvSpPr>
        <p:spPr>
          <a:noFill/>
        </p:spPr>
        <p:txBody>
          <a:bodyPr/>
          <a:lstStyle/>
          <a:p>
            <a:fld id="{3DB8A310-A35D-45BC-A4FB-DD80AC03E360}"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Espace réservé de l'image des diapositives 1"/>
          <p:cNvSpPr>
            <a:spLocks noGrp="1" noRot="1" noChangeAspect="1" noTextEdit="1"/>
          </p:cNvSpPr>
          <p:nvPr>
            <p:ph type="sldImg"/>
          </p:nvPr>
        </p:nvSpPr>
        <p:spPr>
          <a:ln/>
        </p:spPr>
      </p:sp>
      <p:sp>
        <p:nvSpPr>
          <p:cNvPr id="281603" name="Espace réservé des commentaires 2"/>
          <p:cNvSpPr>
            <a:spLocks noGrp="1"/>
          </p:cNvSpPr>
          <p:nvPr>
            <p:ph type="body" idx="1"/>
          </p:nvPr>
        </p:nvSpPr>
        <p:spPr>
          <a:noFill/>
          <a:ln/>
        </p:spPr>
        <p:txBody>
          <a:bodyPr/>
          <a:lstStyle/>
          <a:p>
            <a:pPr eaLnBrk="1" hangingPunct="1"/>
            <a:endParaRPr lang="fr-FR" smtClean="0"/>
          </a:p>
        </p:txBody>
      </p:sp>
      <p:sp>
        <p:nvSpPr>
          <p:cNvPr id="281604" name="Espace réservé du numéro de diapositive 3"/>
          <p:cNvSpPr>
            <a:spLocks noGrp="1"/>
          </p:cNvSpPr>
          <p:nvPr>
            <p:ph type="sldNum" sz="quarter" idx="5"/>
          </p:nvPr>
        </p:nvSpPr>
        <p:spPr>
          <a:noFill/>
        </p:spPr>
        <p:txBody>
          <a:bodyPr/>
          <a:lstStyle/>
          <a:p>
            <a:fld id="{DCDBF7B6-58BE-4738-95CE-780F702D8A9B}"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Espace réservé de l'image des diapositives 1"/>
          <p:cNvSpPr>
            <a:spLocks noGrp="1" noRot="1" noChangeAspect="1" noTextEdit="1"/>
          </p:cNvSpPr>
          <p:nvPr>
            <p:ph type="sldImg"/>
          </p:nvPr>
        </p:nvSpPr>
        <p:spPr>
          <a:ln/>
        </p:spPr>
      </p:sp>
      <p:sp>
        <p:nvSpPr>
          <p:cNvPr id="282627" name="Espace réservé des commentaires 2"/>
          <p:cNvSpPr>
            <a:spLocks noGrp="1"/>
          </p:cNvSpPr>
          <p:nvPr>
            <p:ph type="body" idx="1"/>
          </p:nvPr>
        </p:nvSpPr>
        <p:spPr>
          <a:noFill/>
          <a:ln/>
        </p:spPr>
        <p:txBody>
          <a:bodyPr/>
          <a:lstStyle/>
          <a:p>
            <a:pPr eaLnBrk="1" hangingPunct="1"/>
            <a:endParaRPr lang="fr-FR" smtClean="0"/>
          </a:p>
        </p:txBody>
      </p:sp>
      <p:sp>
        <p:nvSpPr>
          <p:cNvPr id="282628" name="Espace réservé du numéro de diapositive 3"/>
          <p:cNvSpPr>
            <a:spLocks noGrp="1"/>
          </p:cNvSpPr>
          <p:nvPr>
            <p:ph type="sldNum" sz="quarter" idx="5"/>
          </p:nvPr>
        </p:nvSpPr>
        <p:spPr>
          <a:noFill/>
        </p:spPr>
        <p:txBody>
          <a:bodyPr/>
          <a:lstStyle/>
          <a:p>
            <a:fld id="{A3A12442-D273-4FCB-BD2C-729826D8AE7B}"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Espace réservé de l'image des diapositives 1"/>
          <p:cNvSpPr>
            <a:spLocks noGrp="1" noRot="1" noChangeAspect="1" noTextEdit="1"/>
          </p:cNvSpPr>
          <p:nvPr>
            <p:ph type="sldImg"/>
          </p:nvPr>
        </p:nvSpPr>
        <p:spPr>
          <a:ln/>
        </p:spPr>
      </p:sp>
      <p:sp>
        <p:nvSpPr>
          <p:cNvPr id="283651" name="Espace réservé des commentaires 2"/>
          <p:cNvSpPr>
            <a:spLocks noGrp="1"/>
          </p:cNvSpPr>
          <p:nvPr>
            <p:ph type="body" idx="1"/>
          </p:nvPr>
        </p:nvSpPr>
        <p:spPr>
          <a:noFill/>
          <a:ln/>
        </p:spPr>
        <p:txBody>
          <a:bodyPr/>
          <a:lstStyle/>
          <a:p>
            <a:pPr eaLnBrk="1" hangingPunct="1"/>
            <a:endParaRPr lang="fr-FR" smtClean="0"/>
          </a:p>
        </p:txBody>
      </p:sp>
      <p:sp>
        <p:nvSpPr>
          <p:cNvPr id="283652" name="Espace réservé du numéro de diapositive 3"/>
          <p:cNvSpPr>
            <a:spLocks noGrp="1"/>
          </p:cNvSpPr>
          <p:nvPr>
            <p:ph type="sldNum" sz="quarter" idx="5"/>
          </p:nvPr>
        </p:nvSpPr>
        <p:spPr>
          <a:noFill/>
        </p:spPr>
        <p:txBody>
          <a:bodyPr/>
          <a:lstStyle/>
          <a:p>
            <a:fld id="{A4577477-83B4-485D-B2C0-7A7FFB7678B4}"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Espace réservé de l'image des diapositives 1"/>
          <p:cNvSpPr>
            <a:spLocks noGrp="1" noRot="1" noChangeAspect="1" noTextEdit="1"/>
          </p:cNvSpPr>
          <p:nvPr>
            <p:ph type="sldImg"/>
          </p:nvPr>
        </p:nvSpPr>
        <p:spPr>
          <a:ln/>
        </p:spPr>
      </p:sp>
      <p:sp>
        <p:nvSpPr>
          <p:cNvPr id="284675" name="Espace réservé des commentaires 2"/>
          <p:cNvSpPr>
            <a:spLocks noGrp="1"/>
          </p:cNvSpPr>
          <p:nvPr>
            <p:ph type="body" idx="1"/>
          </p:nvPr>
        </p:nvSpPr>
        <p:spPr>
          <a:noFill/>
          <a:ln/>
        </p:spPr>
        <p:txBody>
          <a:bodyPr/>
          <a:lstStyle/>
          <a:p>
            <a:pPr eaLnBrk="1" hangingPunct="1"/>
            <a:endParaRPr lang="fr-FR" smtClean="0"/>
          </a:p>
        </p:txBody>
      </p:sp>
      <p:sp>
        <p:nvSpPr>
          <p:cNvPr id="284676" name="Espace réservé du numéro de diapositive 3"/>
          <p:cNvSpPr>
            <a:spLocks noGrp="1"/>
          </p:cNvSpPr>
          <p:nvPr>
            <p:ph type="sldNum" sz="quarter" idx="5"/>
          </p:nvPr>
        </p:nvSpPr>
        <p:spPr>
          <a:noFill/>
        </p:spPr>
        <p:txBody>
          <a:bodyPr/>
          <a:lstStyle/>
          <a:p>
            <a:fld id="{4A69DCE4-6805-4638-93F3-C3755D1C467B}"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Espace réservé de l'image des diapositives 1"/>
          <p:cNvSpPr>
            <a:spLocks noGrp="1" noRot="1" noChangeAspect="1" noTextEdit="1"/>
          </p:cNvSpPr>
          <p:nvPr>
            <p:ph type="sldImg"/>
          </p:nvPr>
        </p:nvSpPr>
        <p:spPr>
          <a:ln/>
        </p:spPr>
      </p:sp>
      <p:sp>
        <p:nvSpPr>
          <p:cNvPr id="285699" name="Espace réservé des commentaires 2"/>
          <p:cNvSpPr>
            <a:spLocks noGrp="1"/>
          </p:cNvSpPr>
          <p:nvPr>
            <p:ph type="body" idx="1"/>
          </p:nvPr>
        </p:nvSpPr>
        <p:spPr>
          <a:noFill/>
          <a:ln/>
        </p:spPr>
        <p:txBody>
          <a:bodyPr/>
          <a:lstStyle/>
          <a:p>
            <a:pPr eaLnBrk="1" hangingPunct="1"/>
            <a:endParaRPr lang="fr-FR" smtClean="0"/>
          </a:p>
        </p:txBody>
      </p:sp>
      <p:sp>
        <p:nvSpPr>
          <p:cNvPr id="285700" name="Espace réservé du numéro de diapositive 3"/>
          <p:cNvSpPr>
            <a:spLocks noGrp="1"/>
          </p:cNvSpPr>
          <p:nvPr>
            <p:ph type="sldNum" sz="quarter" idx="5"/>
          </p:nvPr>
        </p:nvSpPr>
        <p:spPr>
          <a:noFill/>
        </p:spPr>
        <p:txBody>
          <a:bodyPr/>
          <a:lstStyle/>
          <a:p>
            <a:fld id="{E4A1650D-E5A6-41D8-ABCC-54227F0DA3CC}"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ce réservé de l'image des diapositives 1"/>
          <p:cNvSpPr>
            <a:spLocks noGrp="1" noRot="1" noChangeAspect="1" noTextEdit="1"/>
          </p:cNvSpPr>
          <p:nvPr>
            <p:ph type="sldImg"/>
          </p:nvPr>
        </p:nvSpPr>
        <p:spPr>
          <a:ln/>
        </p:spPr>
      </p:sp>
      <p:sp>
        <p:nvSpPr>
          <p:cNvPr id="286723" name="Espace réservé des commentaires 2"/>
          <p:cNvSpPr>
            <a:spLocks noGrp="1"/>
          </p:cNvSpPr>
          <p:nvPr>
            <p:ph type="body" idx="1"/>
          </p:nvPr>
        </p:nvSpPr>
        <p:spPr>
          <a:noFill/>
          <a:ln/>
        </p:spPr>
        <p:txBody>
          <a:bodyPr/>
          <a:lstStyle/>
          <a:p>
            <a:pPr eaLnBrk="1" hangingPunct="1"/>
            <a:endParaRPr lang="fr-FR" smtClean="0"/>
          </a:p>
        </p:txBody>
      </p:sp>
      <p:sp>
        <p:nvSpPr>
          <p:cNvPr id="286724" name="Espace réservé du numéro de diapositive 3"/>
          <p:cNvSpPr>
            <a:spLocks noGrp="1"/>
          </p:cNvSpPr>
          <p:nvPr>
            <p:ph type="sldNum" sz="quarter" idx="5"/>
          </p:nvPr>
        </p:nvSpPr>
        <p:spPr>
          <a:noFill/>
        </p:spPr>
        <p:txBody>
          <a:bodyPr/>
          <a:lstStyle/>
          <a:p>
            <a:fld id="{2F848EC2-2352-4761-AD2B-CB03044E4AAD}"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Espace réservé de l'image des diapositives 1"/>
          <p:cNvSpPr>
            <a:spLocks noGrp="1" noRot="1" noChangeAspect="1" noTextEdit="1"/>
          </p:cNvSpPr>
          <p:nvPr>
            <p:ph type="sldImg"/>
          </p:nvPr>
        </p:nvSpPr>
        <p:spPr>
          <a:ln/>
        </p:spPr>
      </p:sp>
      <p:sp>
        <p:nvSpPr>
          <p:cNvPr id="287747" name="Espace réservé des commentaires 2"/>
          <p:cNvSpPr>
            <a:spLocks noGrp="1"/>
          </p:cNvSpPr>
          <p:nvPr>
            <p:ph type="body" idx="1"/>
          </p:nvPr>
        </p:nvSpPr>
        <p:spPr>
          <a:noFill/>
          <a:ln/>
        </p:spPr>
        <p:txBody>
          <a:bodyPr/>
          <a:lstStyle/>
          <a:p>
            <a:pPr eaLnBrk="1" hangingPunct="1"/>
            <a:endParaRPr lang="fr-FR" smtClean="0"/>
          </a:p>
        </p:txBody>
      </p:sp>
      <p:sp>
        <p:nvSpPr>
          <p:cNvPr id="287748" name="Espace réservé du numéro de diapositive 3"/>
          <p:cNvSpPr>
            <a:spLocks noGrp="1"/>
          </p:cNvSpPr>
          <p:nvPr>
            <p:ph type="sldNum" sz="quarter" idx="5"/>
          </p:nvPr>
        </p:nvSpPr>
        <p:spPr>
          <a:noFill/>
        </p:spPr>
        <p:txBody>
          <a:bodyPr/>
          <a:lstStyle/>
          <a:p>
            <a:fld id="{2B146EE3-1ABC-4AA7-9A8A-285AFCE8BB75}"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ce réservé de l'image des diapositives 1"/>
          <p:cNvSpPr>
            <a:spLocks noGrp="1" noRot="1" noChangeAspect="1" noTextEdit="1"/>
          </p:cNvSpPr>
          <p:nvPr>
            <p:ph type="sldImg"/>
          </p:nvPr>
        </p:nvSpPr>
        <p:spPr>
          <a:ln/>
        </p:spPr>
      </p:sp>
      <p:sp>
        <p:nvSpPr>
          <p:cNvPr id="288771" name="Espace réservé des commentaires 2"/>
          <p:cNvSpPr>
            <a:spLocks noGrp="1"/>
          </p:cNvSpPr>
          <p:nvPr>
            <p:ph type="body" idx="1"/>
          </p:nvPr>
        </p:nvSpPr>
        <p:spPr>
          <a:noFill/>
          <a:ln/>
        </p:spPr>
        <p:txBody>
          <a:bodyPr/>
          <a:lstStyle/>
          <a:p>
            <a:pPr eaLnBrk="1" hangingPunct="1"/>
            <a:endParaRPr lang="fr-FR" smtClean="0"/>
          </a:p>
        </p:txBody>
      </p:sp>
      <p:sp>
        <p:nvSpPr>
          <p:cNvPr id="288772" name="Espace réservé du numéro de diapositive 3"/>
          <p:cNvSpPr>
            <a:spLocks noGrp="1"/>
          </p:cNvSpPr>
          <p:nvPr>
            <p:ph type="sldNum" sz="quarter" idx="5"/>
          </p:nvPr>
        </p:nvSpPr>
        <p:spPr>
          <a:noFill/>
        </p:spPr>
        <p:txBody>
          <a:bodyPr/>
          <a:lstStyle/>
          <a:p>
            <a:fld id="{42A31B32-ED7E-4E23-A1C2-9F62C56E5215}"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Espace réservé de l'image des diapositives 1"/>
          <p:cNvSpPr>
            <a:spLocks noGrp="1" noRot="1" noChangeAspect="1" noTextEdit="1"/>
          </p:cNvSpPr>
          <p:nvPr>
            <p:ph type="sldImg"/>
          </p:nvPr>
        </p:nvSpPr>
        <p:spPr>
          <a:ln/>
        </p:spPr>
      </p:sp>
      <p:sp>
        <p:nvSpPr>
          <p:cNvPr id="289795" name="Espace réservé des commentaires 2"/>
          <p:cNvSpPr>
            <a:spLocks noGrp="1"/>
          </p:cNvSpPr>
          <p:nvPr>
            <p:ph type="body" idx="1"/>
          </p:nvPr>
        </p:nvSpPr>
        <p:spPr>
          <a:noFill/>
          <a:ln/>
        </p:spPr>
        <p:txBody>
          <a:bodyPr/>
          <a:lstStyle/>
          <a:p>
            <a:pPr eaLnBrk="1" hangingPunct="1"/>
            <a:endParaRPr lang="fr-FR" smtClean="0"/>
          </a:p>
        </p:txBody>
      </p:sp>
      <p:sp>
        <p:nvSpPr>
          <p:cNvPr id="289796" name="Espace réservé du numéro de diapositive 3"/>
          <p:cNvSpPr>
            <a:spLocks noGrp="1"/>
          </p:cNvSpPr>
          <p:nvPr>
            <p:ph type="sldNum" sz="quarter" idx="5"/>
          </p:nvPr>
        </p:nvSpPr>
        <p:spPr>
          <a:noFill/>
        </p:spPr>
        <p:txBody>
          <a:bodyPr/>
          <a:lstStyle/>
          <a:p>
            <a:fld id="{9EE6A3AA-7E0D-4CE6-9FEB-5C8B15FDEEB5}"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Espace réservé de l'image des diapositives 1"/>
          <p:cNvSpPr>
            <a:spLocks noGrp="1" noRot="1" noChangeAspect="1" noTextEdit="1"/>
          </p:cNvSpPr>
          <p:nvPr>
            <p:ph type="sldImg"/>
          </p:nvPr>
        </p:nvSpPr>
        <p:spPr>
          <a:ln/>
        </p:spPr>
      </p:sp>
      <p:sp>
        <p:nvSpPr>
          <p:cNvPr id="290819" name="Espace réservé des commentaires 2"/>
          <p:cNvSpPr>
            <a:spLocks noGrp="1"/>
          </p:cNvSpPr>
          <p:nvPr>
            <p:ph type="body" idx="1"/>
          </p:nvPr>
        </p:nvSpPr>
        <p:spPr>
          <a:noFill/>
          <a:ln/>
        </p:spPr>
        <p:txBody>
          <a:bodyPr/>
          <a:lstStyle/>
          <a:p>
            <a:pPr eaLnBrk="1" hangingPunct="1"/>
            <a:endParaRPr lang="fr-FR" smtClean="0"/>
          </a:p>
        </p:txBody>
      </p:sp>
      <p:sp>
        <p:nvSpPr>
          <p:cNvPr id="290820" name="Espace réservé du numéro de diapositive 3"/>
          <p:cNvSpPr>
            <a:spLocks noGrp="1"/>
          </p:cNvSpPr>
          <p:nvPr>
            <p:ph type="sldNum" sz="quarter" idx="5"/>
          </p:nvPr>
        </p:nvSpPr>
        <p:spPr>
          <a:noFill/>
        </p:spPr>
        <p:txBody>
          <a:bodyPr/>
          <a:lstStyle/>
          <a:p>
            <a:fld id="{0A74E755-7592-4D90-A6BD-804E040ED427}"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Espace réservé de l'image des diapositives 1"/>
          <p:cNvSpPr>
            <a:spLocks noGrp="1" noRot="1" noChangeAspect="1" noTextEdit="1"/>
          </p:cNvSpPr>
          <p:nvPr>
            <p:ph type="sldImg"/>
          </p:nvPr>
        </p:nvSpPr>
        <p:spPr>
          <a:ln/>
        </p:spPr>
      </p:sp>
      <p:sp>
        <p:nvSpPr>
          <p:cNvPr id="291843" name="Espace réservé des commentaires 2"/>
          <p:cNvSpPr>
            <a:spLocks noGrp="1"/>
          </p:cNvSpPr>
          <p:nvPr>
            <p:ph type="body" idx="1"/>
          </p:nvPr>
        </p:nvSpPr>
        <p:spPr>
          <a:noFill/>
          <a:ln/>
        </p:spPr>
        <p:txBody>
          <a:bodyPr/>
          <a:lstStyle/>
          <a:p>
            <a:pPr eaLnBrk="1" hangingPunct="1"/>
            <a:endParaRPr lang="fr-FR" smtClean="0"/>
          </a:p>
        </p:txBody>
      </p:sp>
      <p:sp>
        <p:nvSpPr>
          <p:cNvPr id="291844" name="Espace réservé du numéro de diapositive 3"/>
          <p:cNvSpPr>
            <a:spLocks noGrp="1"/>
          </p:cNvSpPr>
          <p:nvPr>
            <p:ph type="sldNum" sz="quarter" idx="5"/>
          </p:nvPr>
        </p:nvSpPr>
        <p:spPr>
          <a:noFill/>
        </p:spPr>
        <p:txBody>
          <a:bodyPr/>
          <a:lstStyle/>
          <a:p>
            <a:fld id="{3C57E965-82A5-4695-9C20-E7929D55E0AC}"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TextEdit="1"/>
          </p:cNvSpPr>
          <p:nvPr>
            <p:ph type="sldImg"/>
          </p:nvPr>
        </p:nvSpPr>
        <p:spPr>
          <a:ln/>
        </p:spPr>
      </p:sp>
      <p:sp>
        <p:nvSpPr>
          <p:cNvPr id="292867" name="Espace réservé des commentaires 2"/>
          <p:cNvSpPr>
            <a:spLocks noGrp="1"/>
          </p:cNvSpPr>
          <p:nvPr>
            <p:ph type="body" idx="1"/>
          </p:nvPr>
        </p:nvSpPr>
        <p:spPr>
          <a:noFill/>
          <a:ln/>
        </p:spPr>
        <p:txBody>
          <a:bodyPr/>
          <a:lstStyle/>
          <a:p>
            <a:pPr eaLnBrk="1" hangingPunct="1"/>
            <a:endParaRPr lang="fr-FR" smtClean="0"/>
          </a:p>
        </p:txBody>
      </p:sp>
      <p:sp>
        <p:nvSpPr>
          <p:cNvPr id="292868" name="Espace réservé du numéro de diapositive 3"/>
          <p:cNvSpPr>
            <a:spLocks noGrp="1"/>
          </p:cNvSpPr>
          <p:nvPr>
            <p:ph type="sldNum" sz="quarter" idx="5"/>
          </p:nvPr>
        </p:nvSpPr>
        <p:spPr>
          <a:noFill/>
        </p:spPr>
        <p:txBody>
          <a:bodyPr/>
          <a:lstStyle/>
          <a:p>
            <a:fld id="{6C5D2C5D-D53B-4F58-BDDD-BF2B77C16369}"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Espace réservé de l'image des diapositives 1"/>
          <p:cNvSpPr>
            <a:spLocks noGrp="1" noRot="1" noChangeAspect="1" noTextEdit="1"/>
          </p:cNvSpPr>
          <p:nvPr>
            <p:ph type="sldImg"/>
          </p:nvPr>
        </p:nvSpPr>
        <p:spPr>
          <a:ln/>
        </p:spPr>
      </p:sp>
      <p:sp>
        <p:nvSpPr>
          <p:cNvPr id="293891" name="Espace réservé des commentaires 2"/>
          <p:cNvSpPr>
            <a:spLocks noGrp="1"/>
          </p:cNvSpPr>
          <p:nvPr>
            <p:ph type="body" idx="1"/>
          </p:nvPr>
        </p:nvSpPr>
        <p:spPr>
          <a:noFill/>
          <a:ln/>
        </p:spPr>
        <p:txBody>
          <a:bodyPr/>
          <a:lstStyle/>
          <a:p>
            <a:pPr eaLnBrk="1" hangingPunct="1"/>
            <a:endParaRPr lang="fr-FR" smtClean="0"/>
          </a:p>
        </p:txBody>
      </p:sp>
      <p:sp>
        <p:nvSpPr>
          <p:cNvPr id="293892" name="Espace réservé du numéro de diapositive 3"/>
          <p:cNvSpPr>
            <a:spLocks noGrp="1"/>
          </p:cNvSpPr>
          <p:nvPr>
            <p:ph type="sldNum" sz="quarter" idx="5"/>
          </p:nvPr>
        </p:nvSpPr>
        <p:spPr>
          <a:noFill/>
        </p:spPr>
        <p:txBody>
          <a:bodyPr/>
          <a:lstStyle/>
          <a:p>
            <a:fld id="{8A141477-1B4C-4A27-AF1E-51A5E91A969B}"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Espace réservé de l'image des diapositives 1"/>
          <p:cNvSpPr>
            <a:spLocks noGrp="1" noRot="1" noChangeAspect="1" noTextEdit="1"/>
          </p:cNvSpPr>
          <p:nvPr>
            <p:ph type="sldImg"/>
          </p:nvPr>
        </p:nvSpPr>
        <p:spPr>
          <a:ln/>
        </p:spPr>
      </p:sp>
      <p:sp>
        <p:nvSpPr>
          <p:cNvPr id="294915" name="Espace réservé des commentaires 2"/>
          <p:cNvSpPr>
            <a:spLocks noGrp="1"/>
          </p:cNvSpPr>
          <p:nvPr>
            <p:ph type="body" idx="1"/>
          </p:nvPr>
        </p:nvSpPr>
        <p:spPr>
          <a:noFill/>
          <a:ln/>
        </p:spPr>
        <p:txBody>
          <a:bodyPr/>
          <a:lstStyle/>
          <a:p>
            <a:pPr eaLnBrk="1" hangingPunct="1"/>
            <a:endParaRPr lang="fr-FR" smtClean="0"/>
          </a:p>
        </p:txBody>
      </p:sp>
      <p:sp>
        <p:nvSpPr>
          <p:cNvPr id="294916" name="Espace réservé du numéro de diapositive 3"/>
          <p:cNvSpPr>
            <a:spLocks noGrp="1"/>
          </p:cNvSpPr>
          <p:nvPr>
            <p:ph type="sldNum" sz="quarter" idx="5"/>
          </p:nvPr>
        </p:nvSpPr>
        <p:spPr>
          <a:noFill/>
        </p:spPr>
        <p:txBody>
          <a:bodyPr/>
          <a:lstStyle/>
          <a:p>
            <a:fld id="{7FA69D67-5626-43BA-B6BD-8D93FFAF2F7C}"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Espace réservé de l'image des diapositives 1"/>
          <p:cNvSpPr>
            <a:spLocks noGrp="1" noRot="1" noChangeAspect="1" noTextEdit="1"/>
          </p:cNvSpPr>
          <p:nvPr>
            <p:ph type="sldImg"/>
          </p:nvPr>
        </p:nvSpPr>
        <p:spPr>
          <a:ln/>
        </p:spPr>
      </p:sp>
      <p:sp>
        <p:nvSpPr>
          <p:cNvPr id="295939" name="Espace réservé des commentaires 2"/>
          <p:cNvSpPr>
            <a:spLocks noGrp="1"/>
          </p:cNvSpPr>
          <p:nvPr>
            <p:ph type="body" idx="1"/>
          </p:nvPr>
        </p:nvSpPr>
        <p:spPr>
          <a:noFill/>
          <a:ln/>
        </p:spPr>
        <p:txBody>
          <a:bodyPr/>
          <a:lstStyle/>
          <a:p>
            <a:pPr eaLnBrk="1" hangingPunct="1"/>
            <a:endParaRPr lang="fr-FR" smtClean="0"/>
          </a:p>
        </p:txBody>
      </p:sp>
      <p:sp>
        <p:nvSpPr>
          <p:cNvPr id="295940" name="Espace réservé du numéro de diapositive 3"/>
          <p:cNvSpPr>
            <a:spLocks noGrp="1"/>
          </p:cNvSpPr>
          <p:nvPr>
            <p:ph type="sldNum" sz="quarter" idx="5"/>
          </p:nvPr>
        </p:nvSpPr>
        <p:spPr>
          <a:noFill/>
        </p:spPr>
        <p:txBody>
          <a:bodyPr/>
          <a:lstStyle/>
          <a:p>
            <a:fld id="{8830BFDE-B7F0-4492-9129-77DE355EC29E}"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ce réservé de l'image des diapositives 1"/>
          <p:cNvSpPr>
            <a:spLocks noGrp="1" noRot="1" noChangeAspect="1" noTextEdit="1"/>
          </p:cNvSpPr>
          <p:nvPr>
            <p:ph type="sldImg"/>
          </p:nvPr>
        </p:nvSpPr>
        <p:spPr>
          <a:ln/>
        </p:spPr>
      </p:sp>
      <p:sp>
        <p:nvSpPr>
          <p:cNvPr id="296963" name="Espace réservé des commentaires 2"/>
          <p:cNvSpPr>
            <a:spLocks noGrp="1"/>
          </p:cNvSpPr>
          <p:nvPr>
            <p:ph type="body" idx="1"/>
          </p:nvPr>
        </p:nvSpPr>
        <p:spPr>
          <a:noFill/>
          <a:ln/>
        </p:spPr>
        <p:txBody>
          <a:bodyPr/>
          <a:lstStyle/>
          <a:p>
            <a:pPr eaLnBrk="1" hangingPunct="1"/>
            <a:endParaRPr lang="fr-FR" smtClean="0"/>
          </a:p>
        </p:txBody>
      </p:sp>
      <p:sp>
        <p:nvSpPr>
          <p:cNvPr id="296964" name="Espace réservé du numéro de diapositive 3"/>
          <p:cNvSpPr>
            <a:spLocks noGrp="1"/>
          </p:cNvSpPr>
          <p:nvPr>
            <p:ph type="sldNum" sz="quarter" idx="5"/>
          </p:nvPr>
        </p:nvSpPr>
        <p:spPr>
          <a:noFill/>
        </p:spPr>
        <p:txBody>
          <a:bodyPr/>
          <a:lstStyle/>
          <a:p>
            <a:fld id="{1BBD79D3-F4B2-429D-A556-4E2CA64636E6}"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Espace réservé de l'image des diapositives 1"/>
          <p:cNvSpPr>
            <a:spLocks noGrp="1" noRot="1" noChangeAspect="1" noTextEdit="1"/>
          </p:cNvSpPr>
          <p:nvPr>
            <p:ph type="sldImg"/>
          </p:nvPr>
        </p:nvSpPr>
        <p:spPr>
          <a:ln/>
        </p:spPr>
      </p:sp>
      <p:sp>
        <p:nvSpPr>
          <p:cNvPr id="297987" name="Espace réservé des commentaires 2"/>
          <p:cNvSpPr>
            <a:spLocks noGrp="1"/>
          </p:cNvSpPr>
          <p:nvPr>
            <p:ph type="body" idx="1"/>
          </p:nvPr>
        </p:nvSpPr>
        <p:spPr>
          <a:noFill/>
          <a:ln/>
        </p:spPr>
        <p:txBody>
          <a:bodyPr/>
          <a:lstStyle/>
          <a:p>
            <a:pPr eaLnBrk="1" hangingPunct="1"/>
            <a:endParaRPr lang="fr-FR" smtClean="0"/>
          </a:p>
        </p:txBody>
      </p:sp>
      <p:sp>
        <p:nvSpPr>
          <p:cNvPr id="297988" name="Espace réservé du numéro de diapositive 3"/>
          <p:cNvSpPr>
            <a:spLocks noGrp="1"/>
          </p:cNvSpPr>
          <p:nvPr>
            <p:ph type="sldNum" sz="quarter" idx="5"/>
          </p:nvPr>
        </p:nvSpPr>
        <p:spPr>
          <a:noFill/>
        </p:spPr>
        <p:txBody>
          <a:bodyPr/>
          <a:lstStyle/>
          <a:p>
            <a:fld id="{2FAD128F-C1C1-407D-B049-3382EC947EB4}"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Espace réservé de l'image des diapositives 1"/>
          <p:cNvSpPr>
            <a:spLocks noGrp="1" noRot="1" noChangeAspect="1" noTextEdit="1"/>
          </p:cNvSpPr>
          <p:nvPr>
            <p:ph type="sldImg"/>
          </p:nvPr>
        </p:nvSpPr>
        <p:spPr>
          <a:ln/>
        </p:spPr>
      </p:sp>
      <p:sp>
        <p:nvSpPr>
          <p:cNvPr id="299011" name="Espace réservé des commentaires 2"/>
          <p:cNvSpPr>
            <a:spLocks noGrp="1"/>
          </p:cNvSpPr>
          <p:nvPr>
            <p:ph type="body" idx="1"/>
          </p:nvPr>
        </p:nvSpPr>
        <p:spPr>
          <a:noFill/>
          <a:ln/>
        </p:spPr>
        <p:txBody>
          <a:bodyPr/>
          <a:lstStyle/>
          <a:p>
            <a:pPr eaLnBrk="1" hangingPunct="1"/>
            <a:endParaRPr lang="fr-FR" smtClean="0"/>
          </a:p>
        </p:txBody>
      </p:sp>
      <p:sp>
        <p:nvSpPr>
          <p:cNvPr id="299012" name="Espace réservé du numéro de diapositive 3"/>
          <p:cNvSpPr>
            <a:spLocks noGrp="1"/>
          </p:cNvSpPr>
          <p:nvPr>
            <p:ph type="sldNum" sz="quarter" idx="5"/>
          </p:nvPr>
        </p:nvSpPr>
        <p:spPr>
          <a:noFill/>
        </p:spPr>
        <p:txBody>
          <a:bodyPr/>
          <a:lstStyle/>
          <a:p>
            <a:fld id="{1A8616EF-5D63-4D43-AB93-150461DA581E}"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5</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Espace réservé de l'image des diapositives 1"/>
          <p:cNvSpPr>
            <a:spLocks noGrp="1" noRot="1" noChangeAspect="1" noTextEdit="1"/>
          </p:cNvSpPr>
          <p:nvPr>
            <p:ph type="sldImg"/>
          </p:nvPr>
        </p:nvSpPr>
        <p:spPr>
          <a:ln/>
        </p:spPr>
      </p:sp>
      <p:sp>
        <p:nvSpPr>
          <p:cNvPr id="300035" name="Espace réservé des commentaires 2"/>
          <p:cNvSpPr>
            <a:spLocks noGrp="1"/>
          </p:cNvSpPr>
          <p:nvPr>
            <p:ph type="body" idx="1"/>
          </p:nvPr>
        </p:nvSpPr>
        <p:spPr>
          <a:noFill/>
          <a:ln/>
        </p:spPr>
        <p:txBody>
          <a:bodyPr/>
          <a:lstStyle/>
          <a:p>
            <a:pPr eaLnBrk="1" hangingPunct="1"/>
            <a:endParaRPr lang="fr-FR" smtClean="0"/>
          </a:p>
        </p:txBody>
      </p:sp>
      <p:sp>
        <p:nvSpPr>
          <p:cNvPr id="300036" name="Espace réservé du numéro de diapositive 3"/>
          <p:cNvSpPr>
            <a:spLocks noGrp="1"/>
          </p:cNvSpPr>
          <p:nvPr>
            <p:ph type="sldNum" sz="quarter" idx="5"/>
          </p:nvPr>
        </p:nvSpPr>
        <p:spPr>
          <a:noFill/>
        </p:spPr>
        <p:txBody>
          <a:bodyPr/>
          <a:lstStyle/>
          <a:p>
            <a:fld id="{E02EB6B4-A0F0-44E9-BEC8-AF264FBFBE5C}"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Espace réservé de l'image des diapositives 1"/>
          <p:cNvSpPr>
            <a:spLocks noGrp="1" noRot="1" noChangeAspect="1" noTextEdit="1"/>
          </p:cNvSpPr>
          <p:nvPr>
            <p:ph type="sldImg"/>
          </p:nvPr>
        </p:nvSpPr>
        <p:spPr>
          <a:ln/>
        </p:spPr>
      </p:sp>
      <p:sp>
        <p:nvSpPr>
          <p:cNvPr id="301059" name="Espace réservé des commentaires 2"/>
          <p:cNvSpPr>
            <a:spLocks noGrp="1"/>
          </p:cNvSpPr>
          <p:nvPr>
            <p:ph type="body" idx="1"/>
          </p:nvPr>
        </p:nvSpPr>
        <p:spPr>
          <a:noFill/>
          <a:ln/>
        </p:spPr>
        <p:txBody>
          <a:bodyPr/>
          <a:lstStyle/>
          <a:p>
            <a:pPr eaLnBrk="1" hangingPunct="1"/>
            <a:endParaRPr lang="fr-FR" smtClean="0"/>
          </a:p>
        </p:txBody>
      </p:sp>
      <p:sp>
        <p:nvSpPr>
          <p:cNvPr id="301060" name="Espace réservé du numéro de diapositive 3"/>
          <p:cNvSpPr>
            <a:spLocks noGrp="1"/>
          </p:cNvSpPr>
          <p:nvPr>
            <p:ph type="sldNum" sz="quarter" idx="5"/>
          </p:nvPr>
        </p:nvSpPr>
        <p:spPr>
          <a:noFill/>
        </p:spPr>
        <p:txBody>
          <a:bodyPr/>
          <a:lstStyle/>
          <a:p>
            <a:fld id="{785E2C65-51EE-42D4-88EF-3B1594A6EF52}"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Espace réservé de l'image des diapositives 1"/>
          <p:cNvSpPr>
            <a:spLocks noGrp="1" noRot="1" noChangeAspect="1" noTextEdit="1"/>
          </p:cNvSpPr>
          <p:nvPr>
            <p:ph type="sldImg"/>
          </p:nvPr>
        </p:nvSpPr>
        <p:spPr>
          <a:ln/>
        </p:spPr>
      </p:sp>
      <p:sp>
        <p:nvSpPr>
          <p:cNvPr id="302083" name="Espace réservé des commentaires 2"/>
          <p:cNvSpPr>
            <a:spLocks noGrp="1"/>
          </p:cNvSpPr>
          <p:nvPr>
            <p:ph type="body" idx="1"/>
          </p:nvPr>
        </p:nvSpPr>
        <p:spPr>
          <a:noFill/>
          <a:ln/>
        </p:spPr>
        <p:txBody>
          <a:bodyPr/>
          <a:lstStyle/>
          <a:p>
            <a:pPr eaLnBrk="1" hangingPunct="1"/>
            <a:endParaRPr lang="fr-FR" smtClean="0"/>
          </a:p>
        </p:txBody>
      </p:sp>
      <p:sp>
        <p:nvSpPr>
          <p:cNvPr id="302084" name="Espace réservé du numéro de diapositive 3"/>
          <p:cNvSpPr>
            <a:spLocks noGrp="1"/>
          </p:cNvSpPr>
          <p:nvPr>
            <p:ph type="sldNum" sz="quarter" idx="5"/>
          </p:nvPr>
        </p:nvSpPr>
        <p:spPr>
          <a:noFill/>
        </p:spPr>
        <p:txBody>
          <a:bodyPr/>
          <a:lstStyle/>
          <a:p>
            <a:fld id="{A2CAF0C8-9709-42E4-8131-C09F5E001362}"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Espace réservé de l'image des diapositives 1"/>
          <p:cNvSpPr>
            <a:spLocks noGrp="1" noRot="1" noChangeAspect="1" noTextEdit="1"/>
          </p:cNvSpPr>
          <p:nvPr>
            <p:ph type="sldImg"/>
          </p:nvPr>
        </p:nvSpPr>
        <p:spPr>
          <a:ln/>
        </p:spPr>
      </p:sp>
      <p:sp>
        <p:nvSpPr>
          <p:cNvPr id="303107" name="Espace réservé des commentaires 2"/>
          <p:cNvSpPr>
            <a:spLocks noGrp="1"/>
          </p:cNvSpPr>
          <p:nvPr>
            <p:ph type="body" idx="1"/>
          </p:nvPr>
        </p:nvSpPr>
        <p:spPr>
          <a:noFill/>
          <a:ln/>
        </p:spPr>
        <p:txBody>
          <a:bodyPr/>
          <a:lstStyle/>
          <a:p>
            <a:pPr eaLnBrk="1" hangingPunct="1"/>
            <a:endParaRPr lang="fr-FR" smtClean="0"/>
          </a:p>
        </p:txBody>
      </p:sp>
      <p:sp>
        <p:nvSpPr>
          <p:cNvPr id="303108" name="Espace réservé du numéro de diapositive 3"/>
          <p:cNvSpPr>
            <a:spLocks noGrp="1"/>
          </p:cNvSpPr>
          <p:nvPr>
            <p:ph type="sldNum" sz="quarter" idx="5"/>
          </p:nvPr>
        </p:nvSpPr>
        <p:spPr>
          <a:noFill/>
        </p:spPr>
        <p:txBody>
          <a:bodyPr/>
          <a:lstStyle/>
          <a:p>
            <a:fld id="{85116255-BDB4-4BC4-8000-BBA68DCB9E91}"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Espace réservé de l'image des diapositives 1"/>
          <p:cNvSpPr>
            <a:spLocks noGrp="1" noRot="1" noChangeAspect="1" noTextEdit="1"/>
          </p:cNvSpPr>
          <p:nvPr>
            <p:ph type="sldImg"/>
          </p:nvPr>
        </p:nvSpPr>
        <p:spPr>
          <a:ln/>
        </p:spPr>
      </p:sp>
      <p:sp>
        <p:nvSpPr>
          <p:cNvPr id="304131" name="Espace réservé des commentaires 2"/>
          <p:cNvSpPr>
            <a:spLocks noGrp="1"/>
          </p:cNvSpPr>
          <p:nvPr>
            <p:ph type="body" idx="1"/>
          </p:nvPr>
        </p:nvSpPr>
        <p:spPr>
          <a:noFill/>
          <a:ln/>
        </p:spPr>
        <p:txBody>
          <a:bodyPr/>
          <a:lstStyle/>
          <a:p>
            <a:pPr eaLnBrk="1" hangingPunct="1"/>
            <a:endParaRPr lang="fr-FR" smtClean="0"/>
          </a:p>
        </p:txBody>
      </p:sp>
      <p:sp>
        <p:nvSpPr>
          <p:cNvPr id="304132" name="Espace réservé du numéro de diapositive 3"/>
          <p:cNvSpPr>
            <a:spLocks noGrp="1"/>
          </p:cNvSpPr>
          <p:nvPr>
            <p:ph type="sldNum" sz="quarter" idx="5"/>
          </p:nvPr>
        </p:nvSpPr>
        <p:spPr>
          <a:noFill/>
        </p:spPr>
        <p:txBody>
          <a:bodyPr/>
          <a:lstStyle/>
          <a:p>
            <a:fld id="{00D5040E-22C6-4A9B-8F6F-C469AF688DB8}"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Espace réservé de l'image des diapositives 1"/>
          <p:cNvSpPr>
            <a:spLocks noGrp="1" noRot="1" noChangeAspect="1" noTextEdit="1"/>
          </p:cNvSpPr>
          <p:nvPr>
            <p:ph type="sldImg"/>
          </p:nvPr>
        </p:nvSpPr>
        <p:spPr>
          <a:ln/>
        </p:spPr>
      </p:sp>
      <p:sp>
        <p:nvSpPr>
          <p:cNvPr id="305155" name="Espace réservé des commentaires 2"/>
          <p:cNvSpPr>
            <a:spLocks noGrp="1"/>
          </p:cNvSpPr>
          <p:nvPr>
            <p:ph type="body" idx="1"/>
          </p:nvPr>
        </p:nvSpPr>
        <p:spPr>
          <a:noFill/>
          <a:ln/>
        </p:spPr>
        <p:txBody>
          <a:bodyPr/>
          <a:lstStyle/>
          <a:p>
            <a:pPr eaLnBrk="1" hangingPunct="1"/>
            <a:endParaRPr lang="fr-FR" smtClean="0"/>
          </a:p>
        </p:txBody>
      </p:sp>
      <p:sp>
        <p:nvSpPr>
          <p:cNvPr id="305156" name="Espace réservé du numéro de diapositive 3"/>
          <p:cNvSpPr>
            <a:spLocks noGrp="1"/>
          </p:cNvSpPr>
          <p:nvPr>
            <p:ph type="sldNum" sz="quarter" idx="5"/>
          </p:nvPr>
        </p:nvSpPr>
        <p:spPr>
          <a:noFill/>
        </p:spPr>
        <p:txBody>
          <a:bodyPr/>
          <a:lstStyle/>
          <a:p>
            <a:fld id="{907B2AAD-E4D1-4355-8781-C5F4E5F2C48A}"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Espace réservé de l'image des diapositives 1"/>
          <p:cNvSpPr>
            <a:spLocks noGrp="1" noRot="1" noChangeAspect="1" noTextEdit="1"/>
          </p:cNvSpPr>
          <p:nvPr>
            <p:ph type="sldImg"/>
          </p:nvPr>
        </p:nvSpPr>
        <p:spPr>
          <a:ln/>
        </p:spPr>
      </p:sp>
      <p:sp>
        <p:nvSpPr>
          <p:cNvPr id="306179" name="Espace réservé des commentaires 2"/>
          <p:cNvSpPr>
            <a:spLocks noGrp="1"/>
          </p:cNvSpPr>
          <p:nvPr>
            <p:ph type="body" idx="1"/>
          </p:nvPr>
        </p:nvSpPr>
        <p:spPr>
          <a:noFill/>
          <a:ln/>
        </p:spPr>
        <p:txBody>
          <a:bodyPr/>
          <a:lstStyle/>
          <a:p>
            <a:pPr eaLnBrk="1" hangingPunct="1"/>
            <a:endParaRPr lang="fr-FR" smtClean="0"/>
          </a:p>
        </p:txBody>
      </p:sp>
      <p:sp>
        <p:nvSpPr>
          <p:cNvPr id="306180" name="Espace réservé du numéro de diapositive 3"/>
          <p:cNvSpPr>
            <a:spLocks noGrp="1"/>
          </p:cNvSpPr>
          <p:nvPr>
            <p:ph type="sldNum" sz="quarter" idx="5"/>
          </p:nvPr>
        </p:nvSpPr>
        <p:spPr>
          <a:noFill/>
        </p:spPr>
        <p:txBody>
          <a:bodyPr/>
          <a:lstStyle/>
          <a:p>
            <a:fld id="{C2B10E1D-76C4-4393-96AE-81044C94D01D}"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Espace réservé de l'image des diapositives 1"/>
          <p:cNvSpPr>
            <a:spLocks noGrp="1" noRot="1" noChangeAspect="1" noTextEdit="1"/>
          </p:cNvSpPr>
          <p:nvPr>
            <p:ph type="sldImg"/>
          </p:nvPr>
        </p:nvSpPr>
        <p:spPr>
          <a:ln/>
        </p:spPr>
      </p:sp>
      <p:sp>
        <p:nvSpPr>
          <p:cNvPr id="307203" name="Espace réservé des commentaires 2"/>
          <p:cNvSpPr>
            <a:spLocks noGrp="1"/>
          </p:cNvSpPr>
          <p:nvPr>
            <p:ph type="body" idx="1"/>
          </p:nvPr>
        </p:nvSpPr>
        <p:spPr>
          <a:noFill/>
          <a:ln/>
        </p:spPr>
        <p:txBody>
          <a:bodyPr/>
          <a:lstStyle/>
          <a:p>
            <a:pPr eaLnBrk="1" hangingPunct="1"/>
            <a:endParaRPr lang="fr-FR" smtClean="0"/>
          </a:p>
        </p:txBody>
      </p:sp>
      <p:sp>
        <p:nvSpPr>
          <p:cNvPr id="307204" name="Espace réservé du numéro de diapositive 3"/>
          <p:cNvSpPr>
            <a:spLocks noGrp="1"/>
          </p:cNvSpPr>
          <p:nvPr>
            <p:ph type="sldNum" sz="quarter" idx="5"/>
          </p:nvPr>
        </p:nvSpPr>
        <p:spPr>
          <a:noFill/>
        </p:spPr>
        <p:txBody>
          <a:bodyPr/>
          <a:lstStyle/>
          <a:p>
            <a:fld id="{FC8F4E02-D3B1-4BDE-B9BA-DCA8AD7A7AC2}"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Espace réservé de l'image des diapositives 1"/>
          <p:cNvSpPr>
            <a:spLocks noGrp="1" noRot="1" noChangeAspect="1" noTextEdit="1"/>
          </p:cNvSpPr>
          <p:nvPr>
            <p:ph type="sldImg"/>
          </p:nvPr>
        </p:nvSpPr>
        <p:spPr>
          <a:ln/>
        </p:spPr>
      </p:sp>
      <p:sp>
        <p:nvSpPr>
          <p:cNvPr id="308227" name="Espace réservé des commentaires 2"/>
          <p:cNvSpPr>
            <a:spLocks noGrp="1"/>
          </p:cNvSpPr>
          <p:nvPr>
            <p:ph type="body" idx="1"/>
          </p:nvPr>
        </p:nvSpPr>
        <p:spPr>
          <a:noFill/>
          <a:ln/>
        </p:spPr>
        <p:txBody>
          <a:bodyPr/>
          <a:lstStyle/>
          <a:p>
            <a:pPr eaLnBrk="1" hangingPunct="1"/>
            <a:endParaRPr lang="fr-FR" smtClean="0"/>
          </a:p>
        </p:txBody>
      </p:sp>
      <p:sp>
        <p:nvSpPr>
          <p:cNvPr id="308228" name="Espace réservé du numéro de diapositive 3"/>
          <p:cNvSpPr>
            <a:spLocks noGrp="1"/>
          </p:cNvSpPr>
          <p:nvPr>
            <p:ph type="sldNum" sz="quarter" idx="5"/>
          </p:nvPr>
        </p:nvSpPr>
        <p:spPr>
          <a:noFill/>
        </p:spPr>
        <p:txBody>
          <a:bodyPr/>
          <a:lstStyle/>
          <a:p>
            <a:fld id="{306535DD-B28D-4D08-9D93-15CD73533078}"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Espace réservé de l'image des diapositives 1"/>
          <p:cNvSpPr>
            <a:spLocks noGrp="1" noRot="1" noChangeAspect="1" noTextEdit="1"/>
          </p:cNvSpPr>
          <p:nvPr>
            <p:ph type="sldImg"/>
          </p:nvPr>
        </p:nvSpPr>
        <p:spPr>
          <a:ln/>
        </p:spPr>
      </p:sp>
      <p:sp>
        <p:nvSpPr>
          <p:cNvPr id="309251" name="Espace réservé des commentaires 2"/>
          <p:cNvSpPr>
            <a:spLocks noGrp="1"/>
          </p:cNvSpPr>
          <p:nvPr>
            <p:ph type="body" idx="1"/>
          </p:nvPr>
        </p:nvSpPr>
        <p:spPr>
          <a:noFill/>
          <a:ln/>
        </p:spPr>
        <p:txBody>
          <a:bodyPr/>
          <a:lstStyle/>
          <a:p>
            <a:pPr eaLnBrk="1" hangingPunct="1"/>
            <a:endParaRPr lang="fr-FR" smtClean="0"/>
          </a:p>
        </p:txBody>
      </p:sp>
      <p:sp>
        <p:nvSpPr>
          <p:cNvPr id="309252" name="Espace réservé du numéro de diapositive 3"/>
          <p:cNvSpPr>
            <a:spLocks noGrp="1"/>
          </p:cNvSpPr>
          <p:nvPr>
            <p:ph type="sldNum" sz="quarter" idx="5"/>
          </p:nvPr>
        </p:nvSpPr>
        <p:spPr>
          <a:noFill/>
        </p:spPr>
        <p:txBody>
          <a:bodyPr/>
          <a:lstStyle/>
          <a:p>
            <a:fld id="{25CDA385-2199-4E1A-B757-D8FDFE79CFB8}"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6</a:t>
            </a:fld>
            <a:endParaRPr lang="fr-F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Espace réservé de l'image des diapositives 1"/>
          <p:cNvSpPr>
            <a:spLocks noGrp="1" noRot="1" noChangeAspect="1" noTextEdit="1"/>
          </p:cNvSpPr>
          <p:nvPr>
            <p:ph type="sldImg"/>
          </p:nvPr>
        </p:nvSpPr>
        <p:spPr>
          <a:ln/>
        </p:spPr>
      </p:sp>
      <p:sp>
        <p:nvSpPr>
          <p:cNvPr id="310275" name="Espace réservé des commentaires 2"/>
          <p:cNvSpPr>
            <a:spLocks noGrp="1"/>
          </p:cNvSpPr>
          <p:nvPr>
            <p:ph type="body" idx="1"/>
          </p:nvPr>
        </p:nvSpPr>
        <p:spPr>
          <a:noFill/>
          <a:ln/>
        </p:spPr>
        <p:txBody>
          <a:bodyPr/>
          <a:lstStyle/>
          <a:p>
            <a:pPr eaLnBrk="1" hangingPunct="1"/>
            <a:endParaRPr lang="fr-FR" smtClean="0"/>
          </a:p>
        </p:txBody>
      </p:sp>
      <p:sp>
        <p:nvSpPr>
          <p:cNvPr id="310276" name="Espace réservé du numéro de diapositive 3"/>
          <p:cNvSpPr>
            <a:spLocks noGrp="1"/>
          </p:cNvSpPr>
          <p:nvPr>
            <p:ph type="sldNum" sz="quarter" idx="5"/>
          </p:nvPr>
        </p:nvSpPr>
        <p:spPr>
          <a:noFill/>
        </p:spPr>
        <p:txBody>
          <a:bodyPr/>
          <a:lstStyle/>
          <a:p>
            <a:fld id="{DE6F87CE-377E-4144-8354-71C8303B60B5}"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Espace réservé de l'image des diapositives 1"/>
          <p:cNvSpPr>
            <a:spLocks noGrp="1" noRot="1" noChangeAspect="1" noTextEdit="1"/>
          </p:cNvSpPr>
          <p:nvPr>
            <p:ph type="sldImg"/>
          </p:nvPr>
        </p:nvSpPr>
        <p:spPr>
          <a:ln/>
        </p:spPr>
      </p:sp>
      <p:sp>
        <p:nvSpPr>
          <p:cNvPr id="311299" name="Espace réservé des commentaires 2"/>
          <p:cNvSpPr>
            <a:spLocks noGrp="1"/>
          </p:cNvSpPr>
          <p:nvPr>
            <p:ph type="body" idx="1"/>
          </p:nvPr>
        </p:nvSpPr>
        <p:spPr>
          <a:noFill/>
          <a:ln/>
        </p:spPr>
        <p:txBody>
          <a:bodyPr/>
          <a:lstStyle/>
          <a:p>
            <a:pPr eaLnBrk="1" hangingPunct="1"/>
            <a:endParaRPr lang="fr-FR" smtClean="0"/>
          </a:p>
        </p:txBody>
      </p:sp>
      <p:sp>
        <p:nvSpPr>
          <p:cNvPr id="311300" name="Espace réservé du numéro de diapositive 3"/>
          <p:cNvSpPr>
            <a:spLocks noGrp="1"/>
          </p:cNvSpPr>
          <p:nvPr>
            <p:ph type="sldNum" sz="quarter" idx="5"/>
          </p:nvPr>
        </p:nvSpPr>
        <p:spPr>
          <a:noFill/>
        </p:spPr>
        <p:txBody>
          <a:bodyPr/>
          <a:lstStyle/>
          <a:p>
            <a:fld id="{37CD38A8-ACF6-4A21-B041-6C3733D0875C}"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Espace réservé de l'image des diapositives 1"/>
          <p:cNvSpPr>
            <a:spLocks noGrp="1" noRot="1" noChangeAspect="1" noTextEdit="1"/>
          </p:cNvSpPr>
          <p:nvPr>
            <p:ph type="sldImg"/>
          </p:nvPr>
        </p:nvSpPr>
        <p:spPr>
          <a:ln/>
        </p:spPr>
      </p:sp>
      <p:sp>
        <p:nvSpPr>
          <p:cNvPr id="312323" name="Espace réservé des commentaires 2"/>
          <p:cNvSpPr>
            <a:spLocks noGrp="1"/>
          </p:cNvSpPr>
          <p:nvPr>
            <p:ph type="body" idx="1"/>
          </p:nvPr>
        </p:nvSpPr>
        <p:spPr>
          <a:noFill/>
          <a:ln/>
        </p:spPr>
        <p:txBody>
          <a:bodyPr/>
          <a:lstStyle/>
          <a:p>
            <a:pPr eaLnBrk="1" hangingPunct="1"/>
            <a:endParaRPr lang="fr-FR" smtClean="0"/>
          </a:p>
        </p:txBody>
      </p:sp>
      <p:sp>
        <p:nvSpPr>
          <p:cNvPr id="312324" name="Espace réservé du numéro de diapositive 3"/>
          <p:cNvSpPr>
            <a:spLocks noGrp="1"/>
          </p:cNvSpPr>
          <p:nvPr>
            <p:ph type="sldNum" sz="quarter" idx="5"/>
          </p:nvPr>
        </p:nvSpPr>
        <p:spPr>
          <a:noFill/>
        </p:spPr>
        <p:txBody>
          <a:bodyPr/>
          <a:lstStyle/>
          <a:p>
            <a:fld id="{843724C8-6D57-4BEE-AB4E-832DF7DB0F59}"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Espace réservé de l'image des diapositives 1"/>
          <p:cNvSpPr>
            <a:spLocks noGrp="1" noRot="1" noChangeAspect="1" noTextEdit="1"/>
          </p:cNvSpPr>
          <p:nvPr>
            <p:ph type="sldImg"/>
          </p:nvPr>
        </p:nvSpPr>
        <p:spPr>
          <a:ln/>
        </p:spPr>
      </p:sp>
      <p:sp>
        <p:nvSpPr>
          <p:cNvPr id="313347" name="Espace réservé des commentaires 2"/>
          <p:cNvSpPr>
            <a:spLocks noGrp="1"/>
          </p:cNvSpPr>
          <p:nvPr>
            <p:ph type="body" idx="1"/>
          </p:nvPr>
        </p:nvSpPr>
        <p:spPr>
          <a:noFill/>
          <a:ln/>
        </p:spPr>
        <p:txBody>
          <a:bodyPr/>
          <a:lstStyle/>
          <a:p>
            <a:pPr eaLnBrk="1" hangingPunct="1"/>
            <a:endParaRPr lang="fr-FR" smtClean="0"/>
          </a:p>
        </p:txBody>
      </p:sp>
      <p:sp>
        <p:nvSpPr>
          <p:cNvPr id="313348" name="Espace réservé du numéro de diapositive 3"/>
          <p:cNvSpPr>
            <a:spLocks noGrp="1"/>
          </p:cNvSpPr>
          <p:nvPr>
            <p:ph type="sldNum" sz="quarter" idx="5"/>
          </p:nvPr>
        </p:nvSpPr>
        <p:spPr>
          <a:noFill/>
        </p:spPr>
        <p:txBody>
          <a:bodyPr/>
          <a:lstStyle/>
          <a:p>
            <a:fld id="{DD2459BD-1793-4DD0-9C14-3F388DD96B53}"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Espace réservé de l'image des diapositives 1"/>
          <p:cNvSpPr>
            <a:spLocks noGrp="1" noRot="1" noChangeAspect="1" noTextEdit="1"/>
          </p:cNvSpPr>
          <p:nvPr>
            <p:ph type="sldImg"/>
          </p:nvPr>
        </p:nvSpPr>
        <p:spPr>
          <a:ln/>
        </p:spPr>
      </p:sp>
      <p:sp>
        <p:nvSpPr>
          <p:cNvPr id="314371" name="Espace réservé des commentaires 2"/>
          <p:cNvSpPr>
            <a:spLocks noGrp="1"/>
          </p:cNvSpPr>
          <p:nvPr>
            <p:ph type="body" idx="1"/>
          </p:nvPr>
        </p:nvSpPr>
        <p:spPr>
          <a:noFill/>
          <a:ln/>
        </p:spPr>
        <p:txBody>
          <a:bodyPr/>
          <a:lstStyle/>
          <a:p>
            <a:pPr eaLnBrk="1" hangingPunct="1"/>
            <a:endParaRPr lang="fr-FR" smtClean="0"/>
          </a:p>
        </p:txBody>
      </p:sp>
      <p:sp>
        <p:nvSpPr>
          <p:cNvPr id="314372" name="Espace réservé du numéro de diapositive 3"/>
          <p:cNvSpPr>
            <a:spLocks noGrp="1"/>
          </p:cNvSpPr>
          <p:nvPr>
            <p:ph type="sldNum" sz="quarter" idx="5"/>
          </p:nvPr>
        </p:nvSpPr>
        <p:spPr>
          <a:noFill/>
        </p:spPr>
        <p:txBody>
          <a:bodyPr/>
          <a:lstStyle/>
          <a:p>
            <a:fld id="{54C9FCB5-7829-4434-952C-FC9B061A715E}"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Espace réservé de l'image des diapositives 1"/>
          <p:cNvSpPr>
            <a:spLocks noGrp="1" noRot="1" noChangeAspect="1" noTextEdit="1"/>
          </p:cNvSpPr>
          <p:nvPr>
            <p:ph type="sldImg"/>
          </p:nvPr>
        </p:nvSpPr>
        <p:spPr>
          <a:ln/>
        </p:spPr>
      </p:sp>
      <p:sp>
        <p:nvSpPr>
          <p:cNvPr id="315395" name="Espace réservé des commentaires 2"/>
          <p:cNvSpPr>
            <a:spLocks noGrp="1"/>
          </p:cNvSpPr>
          <p:nvPr>
            <p:ph type="body" idx="1"/>
          </p:nvPr>
        </p:nvSpPr>
        <p:spPr>
          <a:noFill/>
          <a:ln/>
        </p:spPr>
        <p:txBody>
          <a:bodyPr/>
          <a:lstStyle/>
          <a:p>
            <a:pPr eaLnBrk="1" hangingPunct="1"/>
            <a:endParaRPr lang="fr-FR" smtClean="0"/>
          </a:p>
        </p:txBody>
      </p:sp>
      <p:sp>
        <p:nvSpPr>
          <p:cNvPr id="315396" name="Espace réservé du numéro de diapositive 3"/>
          <p:cNvSpPr>
            <a:spLocks noGrp="1"/>
          </p:cNvSpPr>
          <p:nvPr>
            <p:ph type="sldNum" sz="quarter" idx="5"/>
          </p:nvPr>
        </p:nvSpPr>
        <p:spPr>
          <a:noFill/>
        </p:spPr>
        <p:txBody>
          <a:bodyPr/>
          <a:lstStyle/>
          <a:p>
            <a:fld id="{8B421515-0FB4-435F-B50F-68B344E5D9D8}"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Espace réservé de l'image des diapositives 1"/>
          <p:cNvSpPr>
            <a:spLocks noGrp="1" noRot="1" noChangeAspect="1" noTextEdit="1"/>
          </p:cNvSpPr>
          <p:nvPr>
            <p:ph type="sldImg"/>
          </p:nvPr>
        </p:nvSpPr>
        <p:spPr>
          <a:ln/>
        </p:spPr>
      </p:sp>
      <p:sp>
        <p:nvSpPr>
          <p:cNvPr id="316419" name="Espace réservé des commentaires 2"/>
          <p:cNvSpPr>
            <a:spLocks noGrp="1"/>
          </p:cNvSpPr>
          <p:nvPr>
            <p:ph type="body" idx="1"/>
          </p:nvPr>
        </p:nvSpPr>
        <p:spPr>
          <a:noFill/>
          <a:ln/>
        </p:spPr>
        <p:txBody>
          <a:bodyPr/>
          <a:lstStyle/>
          <a:p>
            <a:pPr eaLnBrk="1" hangingPunct="1"/>
            <a:endParaRPr lang="fr-FR" smtClean="0"/>
          </a:p>
        </p:txBody>
      </p:sp>
      <p:sp>
        <p:nvSpPr>
          <p:cNvPr id="316420" name="Espace réservé du numéro de diapositive 3"/>
          <p:cNvSpPr>
            <a:spLocks noGrp="1"/>
          </p:cNvSpPr>
          <p:nvPr>
            <p:ph type="sldNum" sz="quarter" idx="5"/>
          </p:nvPr>
        </p:nvSpPr>
        <p:spPr>
          <a:noFill/>
        </p:spPr>
        <p:txBody>
          <a:bodyPr/>
          <a:lstStyle/>
          <a:p>
            <a:fld id="{4D5BA2C8-5512-4B23-AFF5-6600A04AACFC}"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ce réservé de l'image des diapositives 1"/>
          <p:cNvSpPr>
            <a:spLocks noGrp="1" noRot="1" noChangeAspect="1" noTextEdit="1"/>
          </p:cNvSpPr>
          <p:nvPr>
            <p:ph type="sldImg"/>
          </p:nvPr>
        </p:nvSpPr>
        <p:spPr>
          <a:ln/>
        </p:spPr>
      </p:sp>
      <p:sp>
        <p:nvSpPr>
          <p:cNvPr id="317443" name="Espace réservé des commentaires 2"/>
          <p:cNvSpPr>
            <a:spLocks noGrp="1"/>
          </p:cNvSpPr>
          <p:nvPr>
            <p:ph type="body" idx="1"/>
          </p:nvPr>
        </p:nvSpPr>
        <p:spPr>
          <a:noFill/>
          <a:ln/>
        </p:spPr>
        <p:txBody>
          <a:bodyPr/>
          <a:lstStyle/>
          <a:p>
            <a:pPr eaLnBrk="1" hangingPunct="1"/>
            <a:endParaRPr lang="fr-FR" smtClean="0"/>
          </a:p>
        </p:txBody>
      </p:sp>
      <p:sp>
        <p:nvSpPr>
          <p:cNvPr id="317444" name="Espace réservé du numéro de diapositive 3"/>
          <p:cNvSpPr>
            <a:spLocks noGrp="1"/>
          </p:cNvSpPr>
          <p:nvPr>
            <p:ph type="sldNum" sz="quarter" idx="5"/>
          </p:nvPr>
        </p:nvSpPr>
        <p:spPr>
          <a:noFill/>
        </p:spPr>
        <p:txBody>
          <a:bodyPr/>
          <a:lstStyle/>
          <a:p>
            <a:fld id="{87B4954C-EF40-4C15-99BC-EE58B76D11B5}" type="slidenum">
              <a:rPr lang="en-US" smtClean="0"/>
              <a:pPr/>
              <a:t>67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D692B6B-1A46-430F-8754-C5B580897BC8}"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1AFD801-4FB3-4CA2-A905-805C90C8B8B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F5D3AFA-8053-4200-986B-EEDB58B9BCFC}" type="datetimeFigureOut">
              <a:rPr lang="fr-FR" smtClean="0"/>
              <a:pPr/>
              <a:t>08/12/2011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1AFD801-4FB3-4CA2-A905-805C90C8B8B4}" type="slidenum">
              <a:rPr lang="fr-FR" smtClean="0"/>
              <a:pPr/>
              <a:t>‹#›</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F5D3AFA-8053-4200-986B-EEDB58B9BCFC}" type="datetimeFigureOut">
              <a:rPr lang="fr-FR" smtClean="0"/>
              <a:pPr/>
              <a:t>08/12/2011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1AFD801-4FB3-4CA2-A905-805C90C8B8B4}" type="slidenum">
              <a:rPr lang="fr-FR" smtClean="0"/>
              <a:pPr/>
              <a:t>‹#›</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Logo MREM"/>
          <p:cNvPicPr>
            <a:picLocks noChangeAspect="1" noChangeArrowheads="1"/>
          </p:cNvPicPr>
          <p:nvPr/>
        </p:nvPicPr>
        <p:blipFill>
          <a:blip r:embed="rId3" cstate="email">
            <a:lum bright="12000"/>
          </a:blip>
          <a:srcRect/>
          <a:stretch>
            <a:fillRect/>
          </a:stretch>
        </p:blipFill>
        <p:spPr bwMode="auto">
          <a:xfrm>
            <a:off x="41275" y="41275"/>
            <a:ext cx="752475" cy="752475"/>
          </a:xfrm>
          <a:prstGeom prst="rect">
            <a:avLst/>
          </a:prstGeom>
          <a:noFill/>
          <a:ln w="9525">
            <a:noFill/>
            <a:miter lim="800000"/>
            <a:headEnd/>
            <a:tailEnd/>
          </a:ln>
        </p:spPr>
      </p:pic>
      <p:pic>
        <p:nvPicPr>
          <p:cNvPr id="3075" name="Picture 5"/>
          <p:cNvPicPr>
            <a:picLocks noChangeAspect="1" noChangeArrowheads="1"/>
          </p:cNvPicPr>
          <p:nvPr/>
        </p:nvPicPr>
        <p:blipFill>
          <a:blip r:embed="rId4"/>
          <a:srcRect/>
          <a:stretch>
            <a:fillRect/>
          </a:stretch>
        </p:blipFill>
        <p:spPr bwMode="auto">
          <a:xfrm>
            <a:off x="3968750" y="0"/>
            <a:ext cx="1257300" cy="523875"/>
          </a:xfrm>
          <a:prstGeom prst="rect">
            <a:avLst/>
          </a:prstGeom>
          <a:noFill/>
          <a:ln w="9525">
            <a:noFill/>
            <a:miter lim="800000"/>
            <a:headEnd/>
            <a:tailEnd/>
          </a:ln>
        </p:spPr>
      </p:pic>
      <p:pic>
        <p:nvPicPr>
          <p:cNvPr id="3076" name="Picture 6" descr="Scan0011"/>
          <p:cNvPicPr>
            <a:picLocks noChangeAspect="1" noChangeArrowheads="1"/>
          </p:cNvPicPr>
          <p:nvPr/>
        </p:nvPicPr>
        <p:blipFill>
          <a:blip r:embed="rId5" cstate="email"/>
          <a:srcRect/>
          <a:stretch>
            <a:fillRect/>
          </a:stretch>
        </p:blipFill>
        <p:spPr bwMode="auto">
          <a:xfrm>
            <a:off x="8264525" y="41275"/>
            <a:ext cx="838200" cy="706438"/>
          </a:xfrm>
          <a:prstGeom prst="rect">
            <a:avLst/>
          </a:prstGeom>
          <a:noFill/>
          <a:ln w="9525">
            <a:noFill/>
            <a:miter lim="800000"/>
            <a:headEnd/>
            <a:tailEnd/>
          </a:ln>
        </p:spPr>
      </p:pic>
      <p:sp>
        <p:nvSpPr>
          <p:cNvPr id="126984" name="Text Box 8"/>
          <p:cNvSpPr txBox="1">
            <a:spLocks noChangeArrowheads="1"/>
          </p:cNvSpPr>
          <p:nvPr/>
        </p:nvSpPr>
        <p:spPr bwMode="auto">
          <a:xfrm>
            <a:off x="803275" y="533400"/>
            <a:ext cx="7543800" cy="1022350"/>
          </a:xfrm>
          <a:prstGeom prst="rect">
            <a:avLst/>
          </a:prstGeom>
          <a:noFill/>
          <a:ln w="9525">
            <a:noFill/>
            <a:miter lim="800000"/>
            <a:headEnd/>
            <a:tailEnd/>
          </a:ln>
          <a:effectLst/>
        </p:spPr>
        <p:txBody>
          <a:bodyPr>
            <a:spAutoFit/>
          </a:bodyPr>
          <a:lstStyle/>
          <a:p>
            <a:pPr algn="ctr">
              <a:spcBef>
                <a:spcPct val="50000"/>
              </a:spcBef>
              <a:defRPr/>
            </a:pPr>
            <a:r>
              <a:rPr lang="fr-FR" sz="1600" b="1" dirty="0"/>
              <a:t>ROYAUME DU CALMBODGE</a:t>
            </a:r>
          </a:p>
          <a:p>
            <a:pPr algn="ctr">
              <a:spcBef>
                <a:spcPct val="50000"/>
              </a:spcBef>
              <a:defRPr/>
            </a:pPr>
            <a:r>
              <a:rPr lang="fr-FR" sz="1400" b="1" dirty="0"/>
              <a:t>Nation – Religion – Roi</a:t>
            </a:r>
            <a:endParaRPr lang="fr-FR" sz="1600" b="1" dirty="0"/>
          </a:p>
          <a:p>
            <a:pPr algn="ctr">
              <a:spcBef>
                <a:spcPct val="50000"/>
              </a:spcBef>
              <a:defRPr/>
            </a:pPr>
            <a:r>
              <a:rPr lang="fr-FR" sz="1600" b="1" u="sng" dirty="0">
                <a:effectLst>
                  <a:outerShdw blurRad="38100" dist="38100" dir="2700000" algn="tl">
                    <a:srgbClr val="000000"/>
                  </a:outerShdw>
                </a:effectLst>
              </a:rPr>
              <a:t>MINISTERE DES RESSOURCES EN EAU ET DE LA METEOROLOGIE</a:t>
            </a:r>
            <a:endParaRPr lang="en-US" sz="1600" b="1" u="sng" dirty="0">
              <a:effectLst>
                <a:outerShdw blurRad="38100" dist="38100" dir="2700000" algn="tl">
                  <a:srgbClr val="000000"/>
                </a:outerShdw>
              </a:effectLst>
            </a:endParaRPr>
          </a:p>
        </p:txBody>
      </p:sp>
      <p:sp>
        <p:nvSpPr>
          <p:cNvPr id="126985" name="Text Box 9"/>
          <p:cNvSpPr txBox="1">
            <a:spLocks noChangeArrowheads="1"/>
          </p:cNvSpPr>
          <p:nvPr/>
        </p:nvSpPr>
        <p:spPr bwMode="auto">
          <a:xfrm>
            <a:off x="955675" y="1981200"/>
            <a:ext cx="7239000" cy="1104900"/>
          </a:xfrm>
          <a:prstGeom prst="rect">
            <a:avLst/>
          </a:prstGeom>
          <a:noFill/>
          <a:ln w="38100">
            <a:solidFill>
              <a:schemeClr val="hlink"/>
            </a:solidFill>
            <a:miter lim="800000"/>
            <a:headEnd/>
            <a:tailEnd/>
          </a:ln>
          <a:effectLst/>
        </p:spPr>
        <p:txBody>
          <a:bodyPr>
            <a:spAutoFit/>
          </a:bodyPr>
          <a:lstStyle/>
          <a:p>
            <a:pPr algn="ctr">
              <a:spcBef>
                <a:spcPct val="50000"/>
              </a:spcBef>
              <a:defRPr/>
            </a:pPr>
            <a:r>
              <a:rPr lang="fr-FR" sz="2800" b="1" dirty="0">
                <a:solidFill>
                  <a:schemeClr val="hlink"/>
                </a:solidFill>
                <a:effectLst>
                  <a:outerShdw blurRad="38100" dist="38100" dir="2700000" algn="tl">
                    <a:srgbClr val="000000"/>
                  </a:outerShdw>
                </a:effectLst>
              </a:rPr>
              <a:t>FORMATION</a:t>
            </a:r>
          </a:p>
          <a:p>
            <a:pPr algn="ctr">
              <a:spcBef>
                <a:spcPct val="50000"/>
              </a:spcBef>
              <a:defRPr/>
            </a:pPr>
            <a:r>
              <a:rPr lang="fr-FR" sz="2400" b="1" dirty="0" smtClean="0">
                <a:solidFill>
                  <a:schemeClr val="hlink"/>
                </a:solidFill>
                <a:effectLst>
                  <a:outerShdw blurRad="38100" dist="38100" dir="2700000" algn="tl">
                    <a:srgbClr val="000000"/>
                  </a:outerShdw>
                </a:effectLst>
              </a:rPr>
              <a:t>A LA MAINTENANCE DES PERIMETRES</a:t>
            </a:r>
            <a:endParaRPr lang="en-US" sz="2400" b="1" dirty="0">
              <a:solidFill>
                <a:schemeClr val="hlink"/>
              </a:solidFill>
              <a:effectLst>
                <a:outerShdw blurRad="38100" dist="38100" dir="2700000" algn="tl">
                  <a:srgbClr val="000000"/>
                </a:outerShdw>
              </a:effectLst>
            </a:endParaRPr>
          </a:p>
        </p:txBody>
      </p:sp>
      <p:pic>
        <p:nvPicPr>
          <p:cNvPr id="3079" name="Picture 10" descr="Entretien ouvrage 1 polder 1 Ma Ou 2004#001"/>
          <p:cNvPicPr>
            <a:picLocks noChangeAspect="1" noChangeArrowheads="1"/>
          </p:cNvPicPr>
          <p:nvPr/>
        </p:nvPicPr>
        <p:blipFill>
          <a:blip r:embed="rId6" cstate="email"/>
          <a:srcRect/>
          <a:stretch>
            <a:fillRect/>
          </a:stretch>
        </p:blipFill>
        <p:spPr bwMode="auto">
          <a:xfrm>
            <a:off x="2667000" y="3352800"/>
            <a:ext cx="4114800" cy="2570163"/>
          </a:xfrm>
          <a:prstGeom prst="rect">
            <a:avLst/>
          </a:prstGeom>
          <a:noFill/>
          <a:ln w="38100">
            <a:solidFill>
              <a:schemeClr val="hlink"/>
            </a:solidFill>
            <a:miter lim="800000"/>
            <a:headEnd/>
            <a:tailEnd/>
          </a:ln>
        </p:spPr>
      </p:pic>
      <p:sp>
        <p:nvSpPr>
          <p:cNvPr id="3080" name="Text Box 12"/>
          <p:cNvSpPr txBox="1">
            <a:spLocks noChangeArrowheads="1"/>
          </p:cNvSpPr>
          <p:nvPr/>
        </p:nvSpPr>
        <p:spPr bwMode="auto">
          <a:xfrm>
            <a:off x="2570163" y="5664200"/>
            <a:ext cx="4343400" cy="274638"/>
          </a:xfrm>
          <a:prstGeom prst="rect">
            <a:avLst/>
          </a:prstGeom>
          <a:noFill/>
          <a:ln w="9525">
            <a:noFill/>
            <a:miter lim="800000"/>
            <a:headEnd/>
            <a:tailEnd/>
          </a:ln>
        </p:spPr>
        <p:txBody>
          <a:bodyPr>
            <a:spAutoFit/>
          </a:bodyPr>
          <a:lstStyle/>
          <a:p>
            <a:pPr algn="ctr">
              <a:spcBef>
                <a:spcPct val="50000"/>
              </a:spcBef>
            </a:pPr>
            <a:r>
              <a:rPr lang="fr-FR" sz="1200" b="1">
                <a:solidFill>
                  <a:srgbClr val="FF3300"/>
                </a:solidFill>
              </a:rPr>
              <a:t>Maintenance d’un ouvrage sur les polders de Prey Nup</a:t>
            </a:r>
            <a:endParaRPr lang="en-US" sz="1200" b="1">
              <a:solidFill>
                <a:srgbClr val="FF3300"/>
              </a:solidFill>
            </a:endParaRPr>
          </a:p>
        </p:txBody>
      </p:sp>
      <p:sp>
        <p:nvSpPr>
          <p:cNvPr id="3081" name="Text Box 13"/>
          <p:cNvSpPr txBox="1">
            <a:spLocks noChangeArrowheads="1"/>
          </p:cNvSpPr>
          <p:nvPr/>
        </p:nvSpPr>
        <p:spPr bwMode="auto">
          <a:xfrm>
            <a:off x="0" y="6354763"/>
            <a:ext cx="2819400" cy="274637"/>
          </a:xfrm>
          <a:prstGeom prst="rect">
            <a:avLst/>
          </a:prstGeom>
          <a:noFill/>
          <a:ln w="9525">
            <a:noFill/>
            <a:miter lim="800000"/>
            <a:headEnd/>
            <a:tailEnd/>
          </a:ln>
        </p:spPr>
        <p:txBody>
          <a:bodyPr>
            <a:spAutoFit/>
          </a:bodyPr>
          <a:lstStyle/>
          <a:p>
            <a:pPr>
              <a:spcBef>
                <a:spcPct val="50000"/>
              </a:spcBef>
            </a:pPr>
            <a:r>
              <a:rPr lang="fr-FR" sz="1200"/>
              <a:t>Vincent DAVID Technical Advisor</a:t>
            </a:r>
            <a:endParaRPr lang="en-US" sz="1200"/>
          </a:p>
        </p:txBody>
      </p:sp>
      <p:sp>
        <p:nvSpPr>
          <p:cNvPr id="3082" name="Rectangle 15"/>
          <p:cNvSpPr>
            <a:spLocks noChangeArrowheads="1"/>
          </p:cNvSpPr>
          <p:nvPr/>
        </p:nvSpPr>
        <p:spPr bwMode="auto">
          <a:xfrm>
            <a:off x="0" y="0"/>
            <a:ext cx="9144000" cy="6858000"/>
          </a:xfrm>
          <a:prstGeom prst="rect">
            <a:avLst/>
          </a:prstGeom>
          <a:noFill/>
          <a:ln w="38100">
            <a:solidFill>
              <a:schemeClr val="hlink"/>
            </a:solidFill>
            <a:miter lim="800000"/>
            <a:headEnd/>
            <a:tailEnd/>
          </a:ln>
        </p:spPr>
        <p:txBody>
          <a:bodyPr wrap="none" anchor="ctr"/>
          <a:lstStyle/>
          <a:p>
            <a:endParaRPr lang="fr-FR"/>
          </a:p>
        </p:txBody>
      </p:sp>
      <p:sp>
        <p:nvSpPr>
          <p:cNvPr id="3083" name="Rectangle 16"/>
          <p:cNvSpPr>
            <a:spLocks noChangeArrowheads="1"/>
          </p:cNvSpPr>
          <p:nvPr/>
        </p:nvSpPr>
        <p:spPr bwMode="auto">
          <a:xfrm>
            <a:off x="8458200" y="6400800"/>
            <a:ext cx="304800" cy="228600"/>
          </a:xfrm>
          <a:prstGeom prst="rect">
            <a:avLst/>
          </a:prstGeom>
          <a:solidFill>
            <a:schemeClr val="bg2"/>
          </a:solidFill>
          <a:ln w="9525">
            <a:solidFill>
              <a:schemeClr val="bg2"/>
            </a:solidFill>
            <a:miter lim="800000"/>
            <a:headEnd/>
            <a:tailEnd/>
          </a:ln>
        </p:spPr>
        <p:txBody>
          <a:bodyPr wrap="none" anchor="ctr"/>
          <a:lstStyle/>
          <a:p>
            <a:endParaRPr lang="fr-FR"/>
          </a:p>
        </p:txBody>
      </p:sp>
      <p:sp>
        <p:nvSpPr>
          <p:cNvPr id="3084" name="Text Box 17"/>
          <p:cNvSpPr txBox="1">
            <a:spLocks noChangeArrowheads="1"/>
          </p:cNvSpPr>
          <p:nvPr/>
        </p:nvSpPr>
        <p:spPr bwMode="auto">
          <a:xfrm>
            <a:off x="7543800" y="6430963"/>
            <a:ext cx="1600200" cy="274637"/>
          </a:xfrm>
          <a:prstGeom prst="rect">
            <a:avLst/>
          </a:prstGeom>
          <a:noFill/>
          <a:ln w="9525">
            <a:noFill/>
            <a:miter lim="800000"/>
            <a:headEnd/>
            <a:tailEnd/>
          </a:ln>
        </p:spPr>
        <p:txBody>
          <a:bodyPr>
            <a:spAutoFit/>
          </a:bodyPr>
          <a:lstStyle/>
          <a:p>
            <a:pPr algn="r">
              <a:spcBef>
                <a:spcPct val="50000"/>
              </a:spcBef>
            </a:pPr>
            <a:r>
              <a:rPr lang="fr-FR" sz="1200"/>
              <a:t>Décembre 2009</a:t>
            </a:r>
            <a:endParaRPr lang="en-US" sz="1200"/>
          </a:p>
        </p:txBody>
      </p:sp>
      <p:sp>
        <p:nvSpPr>
          <p:cNvPr id="13" name="ZoneTexte 12"/>
          <p:cNvSpPr txBox="1"/>
          <p:nvPr/>
        </p:nvSpPr>
        <p:spPr>
          <a:xfrm>
            <a:off x="3428992" y="6000768"/>
            <a:ext cx="2643206" cy="584775"/>
          </a:xfrm>
          <a:prstGeom prst="rect">
            <a:avLst/>
          </a:prstGeom>
          <a:noFill/>
        </p:spPr>
        <p:txBody>
          <a:bodyPr wrap="square" rtlCol="0">
            <a:spAutoFit/>
          </a:bodyPr>
          <a:lstStyle/>
          <a:p>
            <a:pPr algn="ctr"/>
            <a:r>
              <a:rPr lang="fr-FR" sz="3200" b="1" u="sng" dirty="0" smtClean="0">
                <a:latin typeface="Arial" pitchFamily="34" charset="0"/>
                <a:cs typeface="Arial" pitchFamily="34" charset="0"/>
              </a:rPr>
              <a:t>MODULE 1</a:t>
            </a:r>
            <a:endParaRPr lang="fr-FR" sz="3200" b="1" u="sng"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142852"/>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 Box 9"/>
          <p:cNvSpPr txBox="1">
            <a:spLocks noChangeArrowheads="1"/>
          </p:cNvSpPr>
          <p:nvPr/>
        </p:nvSpPr>
        <p:spPr bwMode="auto">
          <a:xfrm>
            <a:off x="955675" y="1981200"/>
            <a:ext cx="7239000" cy="1104900"/>
          </a:xfrm>
          <a:prstGeom prst="rect">
            <a:avLst/>
          </a:prstGeom>
          <a:noFill/>
          <a:ln w="38100">
            <a:solidFill>
              <a:schemeClr val="hlink"/>
            </a:solidFill>
            <a:miter lim="800000"/>
            <a:headEnd/>
            <a:tailEnd/>
          </a:ln>
          <a:effectLst/>
        </p:spPr>
        <p:txBody>
          <a:bodyPr>
            <a:spAutoFit/>
          </a:bodyPr>
          <a:lstStyle/>
          <a:p>
            <a:pPr algn="ctr">
              <a:spcBef>
                <a:spcPct val="50000"/>
              </a:spcBef>
              <a:defRPr/>
            </a:pPr>
            <a:r>
              <a:rPr lang="fr-FR" sz="2800" b="1" dirty="0">
                <a:solidFill>
                  <a:schemeClr val="hlink"/>
                </a:solidFill>
                <a:effectLst>
                  <a:outerShdw blurRad="38100" dist="38100" dir="2700000" algn="tl">
                    <a:srgbClr val="000000"/>
                  </a:outerShdw>
                </a:effectLst>
              </a:rPr>
              <a:t>FORMATION</a:t>
            </a:r>
          </a:p>
          <a:p>
            <a:pPr algn="ctr">
              <a:spcBef>
                <a:spcPct val="50000"/>
              </a:spcBef>
              <a:defRPr/>
            </a:pPr>
            <a:r>
              <a:rPr lang="fr-FR" sz="2400" b="1" dirty="0" smtClean="0">
                <a:solidFill>
                  <a:schemeClr val="hlink"/>
                </a:solidFill>
                <a:effectLst>
                  <a:outerShdw blurRad="38100" dist="38100" dir="2700000" algn="tl">
                    <a:srgbClr val="000000"/>
                  </a:outerShdw>
                </a:effectLst>
              </a:rPr>
              <a:t>A LA MAINTENANCE DES PERIMETRES</a:t>
            </a:r>
            <a:endParaRPr lang="en-US" sz="2400" b="1" dirty="0">
              <a:solidFill>
                <a:schemeClr val="hlink"/>
              </a:solidFill>
              <a:effectLst>
                <a:outerShdw blurRad="38100" dist="38100" dir="2700000" algn="tl">
                  <a:srgbClr val="000000"/>
                </a:outerShdw>
              </a:effectLst>
            </a:endParaRPr>
          </a:p>
        </p:txBody>
      </p:sp>
      <p:sp>
        <p:nvSpPr>
          <p:cNvPr id="4" name="Text Box 9"/>
          <p:cNvSpPr txBox="1">
            <a:spLocks noChangeArrowheads="1"/>
          </p:cNvSpPr>
          <p:nvPr/>
        </p:nvSpPr>
        <p:spPr bwMode="auto">
          <a:xfrm>
            <a:off x="857224" y="4214818"/>
            <a:ext cx="7239000" cy="1104900"/>
          </a:xfrm>
          <a:prstGeom prst="rect">
            <a:avLst/>
          </a:prstGeom>
          <a:solidFill>
            <a:srgbClr val="FFFF66"/>
          </a:solidFill>
          <a:ln w="38100">
            <a:solidFill>
              <a:srgbClr val="FF0000"/>
            </a:solidFill>
            <a:miter lim="800000"/>
            <a:headEnd/>
            <a:tailEnd/>
          </a:ln>
          <a:effectLst/>
        </p:spPr>
        <p:txBody>
          <a:bodyPr>
            <a:spAutoFit/>
          </a:bodyPr>
          <a:lstStyle/>
          <a:p>
            <a:pPr algn="ctr">
              <a:spcBef>
                <a:spcPct val="50000"/>
              </a:spcBef>
              <a:defRPr/>
            </a:pPr>
            <a:r>
              <a:rPr lang="fr-FR" sz="2800" b="1" dirty="0">
                <a:solidFill>
                  <a:srgbClr val="002060"/>
                </a:solidFill>
                <a:effectLst>
                  <a:outerShdw blurRad="38100" dist="38100" dir="2700000" algn="tl">
                    <a:srgbClr val="000000"/>
                  </a:outerShdw>
                </a:effectLst>
              </a:rPr>
              <a:t>FORMATION</a:t>
            </a:r>
          </a:p>
          <a:p>
            <a:pPr algn="ctr">
              <a:spcBef>
                <a:spcPct val="50000"/>
              </a:spcBef>
              <a:defRPr/>
            </a:pPr>
            <a:r>
              <a:rPr lang="fr-FR" sz="2400" b="1" dirty="0">
                <a:solidFill>
                  <a:srgbClr val="002060"/>
                </a:solidFill>
                <a:effectLst>
                  <a:outerShdw blurRad="38100" dist="38100" dir="2700000" algn="tl">
                    <a:srgbClr val="000000"/>
                  </a:outerShdw>
                </a:effectLst>
              </a:rPr>
              <a:t>LES PROBLEMES ET LEURS CAUSES</a:t>
            </a:r>
            <a:endParaRPr lang="en-US" sz="2400" b="1" dirty="0">
              <a:solidFill>
                <a:srgbClr val="002060"/>
              </a:solidFill>
              <a:effectLst>
                <a:outerShdw blurRad="38100" dist="38100" dir="2700000" algn="tl">
                  <a:srgbClr val="00000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F58D63D2-28CA-4CAB-8510-D545BAA9F999}" type="slidenum">
              <a:rPr lang="en-US"/>
              <a:pPr>
                <a:defRPr/>
              </a:pPr>
              <a:t>11</a:t>
            </a:fld>
            <a:endParaRPr lang="en-US"/>
          </a:p>
        </p:txBody>
      </p:sp>
      <p:sp>
        <p:nvSpPr>
          <p:cNvPr id="13517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35173" name="Text Box 5"/>
          <p:cNvSpPr txBox="1">
            <a:spLocks noChangeArrowheads="1"/>
          </p:cNvSpPr>
          <p:nvPr/>
        </p:nvSpPr>
        <p:spPr bwMode="auto">
          <a:xfrm>
            <a:off x="838200" y="457200"/>
            <a:ext cx="7467600" cy="366713"/>
          </a:xfrm>
          <a:prstGeom prst="rect">
            <a:avLst/>
          </a:prstGeom>
          <a:noFill/>
          <a:ln w="9525">
            <a:noFill/>
            <a:miter lim="800000"/>
            <a:headEnd/>
            <a:tailEnd/>
          </a:ln>
          <a:effectLst/>
        </p:spPr>
        <p:txBody>
          <a:bodyPr>
            <a:spAutoFit/>
          </a:bodyPr>
          <a:lstStyle/>
          <a:p>
            <a:pPr algn="ctr">
              <a:spcBef>
                <a:spcPct val="50000"/>
              </a:spcBef>
              <a:defRPr/>
            </a:pPr>
            <a:r>
              <a:rPr lang="fr-FR" b="1" u="sng">
                <a:effectLst>
                  <a:outerShdw blurRad="38100" dist="38100" dir="2700000" algn="tl">
                    <a:srgbClr val="000000"/>
                  </a:outerShdw>
                </a:effectLst>
              </a:rPr>
              <a:t>Contenu du document</a:t>
            </a:r>
            <a:r>
              <a:rPr lang="fr-FR" b="1" u="sng"/>
              <a:t> </a:t>
            </a:r>
            <a:endParaRPr lang="en-US" b="1" u="sng"/>
          </a:p>
        </p:txBody>
      </p:sp>
      <p:sp>
        <p:nvSpPr>
          <p:cNvPr id="135175" name="Text Box 7"/>
          <p:cNvSpPr txBox="1">
            <a:spLocks noChangeArrowheads="1"/>
          </p:cNvSpPr>
          <p:nvPr/>
        </p:nvSpPr>
        <p:spPr bwMode="auto">
          <a:xfrm>
            <a:off x="381000" y="1295401"/>
            <a:ext cx="8305800" cy="4616648"/>
          </a:xfrm>
          <a:prstGeom prst="rect">
            <a:avLst/>
          </a:prstGeom>
          <a:solidFill>
            <a:schemeClr val="accent1">
              <a:lumMod val="60000"/>
              <a:lumOff val="40000"/>
            </a:schemeClr>
          </a:solidFill>
          <a:ln w="28575">
            <a:solidFill>
              <a:srgbClr val="FF0000"/>
            </a:solidFill>
            <a:miter lim="800000"/>
            <a:headEnd/>
            <a:tailEnd/>
          </a:ln>
        </p:spPr>
        <p:txBody>
          <a:bodyPr wrap="square">
            <a:spAutoFit/>
          </a:bodyPr>
          <a:lstStyle/>
          <a:p>
            <a:pPr>
              <a:spcBef>
                <a:spcPts val="600"/>
              </a:spcBef>
            </a:pPr>
            <a:r>
              <a:rPr lang="fr-FR" b="1" dirty="0">
                <a:solidFill>
                  <a:srgbClr val="FFC000"/>
                </a:solidFill>
              </a:rPr>
              <a:t>1 – </a:t>
            </a:r>
            <a:r>
              <a:rPr lang="fr-FR" b="1" dirty="0" smtClean="0">
                <a:solidFill>
                  <a:srgbClr val="FFC000"/>
                </a:solidFill>
              </a:rPr>
              <a:t>Les digues:	Les problèmes et leurs causes</a:t>
            </a:r>
            <a:endParaRPr lang="fr-FR" b="1" dirty="0">
              <a:solidFill>
                <a:srgbClr val="FFC000"/>
              </a:solidFill>
            </a:endParaRPr>
          </a:p>
          <a:p>
            <a:pPr>
              <a:spcBef>
                <a:spcPts val="600"/>
              </a:spcBef>
            </a:pPr>
            <a:r>
              <a:rPr lang="fr-FR" b="1" dirty="0">
                <a:solidFill>
                  <a:srgbClr val="FFC000"/>
                </a:solidFill>
              </a:rPr>
              <a:t>	</a:t>
            </a:r>
            <a:r>
              <a:rPr lang="fr-FR" b="1" dirty="0" smtClean="0">
                <a:solidFill>
                  <a:srgbClr val="FFC000"/>
                </a:solidFill>
              </a:rPr>
              <a:t>1-a Les désordres dus à la circulation,</a:t>
            </a:r>
          </a:p>
          <a:p>
            <a:pPr>
              <a:spcBef>
                <a:spcPts val="600"/>
              </a:spcBef>
            </a:pPr>
            <a:r>
              <a:rPr lang="fr-FR" b="1" dirty="0">
                <a:solidFill>
                  <a:srgbClr val="FFC000"/>
                </a:solidFill>
              </a:rPr>
              <a:t>	</a:t>
            </a:r>
            <a:r>
              <a:rPr lang="fr-FR" b="1" dirty="0" smtClean="0">
                <a:solidFill>
                  <a:srgbClr val="FFC000"/>
                </a:solidFill>
              </a:rPr>
              <a:t>1-b Les désordres dus à l’eau,</a:t>
            </a:r>
          </a:p>
          <a:p>
            <a:pPr>
              <a:spcBef>
                <a:spcPts val="600"/>
              </a:spcBef>
            </a:pPr>
            <a:r>
              <a:rPr lang="fr-FR" b="1" dirty="0">
                <a:solidFill>
                  <a:srgbClr val="FFC000"/>
                </a:solidFill>
              </a:rPr>
              <a:t>	</a:t>
            </a:r>
            <a:r>
              <a:rPr lang="fr-FR" b="1" dirty="0" smtClean="0">
                <a:solidFill>
                  <a:srgbClr val="FFC000"/>
                </a:solidFill>
              </a:rPr>
              <a:t>1-c Les désordres divers,</a:t>
            </a:r>
          </a:p>
          <a:p>
            <a:pPr>
              <a:spcBef>
                <a:spcPts val="600"/>
              </a:spcBef>
            </a:pPr>
            <a:r>
              <a:rPr lang="fr-FR" b="1" dirty="0" smtClean="0">
                <a:solidFill>
                  <a:srgbClr val="008000"/>
                </a:solidFill>
              </a:rPr>
              <a:t>2- Les ouvrages:	Les problèmes et leurs causes</a:t>
            </a:r>
          </a:p>
          <a:p>
            <a:pPr>
              <a:spcBef>
                <a:spcPts val="600"/>
              </a:spcBef>
            </a:pPr>
            <a:r>
              <a:rPr lang="fr-FR" b="1" dirty="0">
                <a:solidFill>
                  <a:srgbClr val="008000"/>
                </a:solidFill>
              </a:rPr>
              <a:t>	</a:t>
            </a:r>
            <a:r>
              <a:rPr lang="fr-FR" b="1" dirty="0" smtClean="0">
                <a:solidFill>
                  <a:srgbClr val="008000"/>
                </a:solidFill>
              </a:rPr>
              <a:t>2-a Les désordres dus à la mauvaise utilisation,</a:t>
            </a:r>
          </a:p>
          <a:p>
            <a:pPr>
              <a:spcBef>
                <a:spcPts val="600"/>
              </a:spcBef>
            </a:pPr>
            <a:r>
              <a:rPr lang="fr-FR" b="1" dirty="0">
                <a:solidFill>
                  <a:srgbClr val="008000"/>
                </a:solidFill>
              </a:rPr>
              <a:t>	</a:t>
            </a:r>
            <a:r>
              <a:rPr lang="fr-FR" b="1" dirty="0" smtClean="0">
                <a:solidFill>
                  <a:srgbClr val="008000"/>
                </a:solidFill>
              </a:rPr>
              <a:t>2-b Les désordres dus à l’eau,</a:t>
            </a:r>
          </a:p>
          <a:p>
            <a:pPr>
              <a:spcBef>
                <a:spcPts val="600"/>
              </a:spcBef>
            </a:pPr>
            <a:r>
              <a:rPr lang="fr-FR" b="1" dirty="0" smtClean="0">
                <a:solidFill>
                  <a:srgbClr val="FF0000"/>
                </a:solidFill>
              </a:rPr>
              <a:t>3- les déversoirs statiques</a:t>
            </a:r>
          </a:p>
          <a:p>
            <a:pPr>
              <a:spcBef>
                <a:spcPts val="600"/>
              </a:spcBef>
            </a:pPr>
            <a:r>
              <a:rPr lang="fr-FR" b="1" dirty="0">
                <a:solidFill>
                  <a:srgbClr val="FF0000"/>
                </a:solidFill>
              </a:rPr>
              <a:t>	</a:t>
            </a:r>
            <a:r>
              <a:rPr lang="fr-FR" b="1" dirty="0" smtClean="0">
                <a:solidFill>
                  <a:srgbClr val="FF0000"/>
                </a:solidFill>
              </a:rPr>
              <a:t>3-a Désordres dus à l’eau,</a:t>
            </a:r>
          </a:p>
          <a:p>
            <a:pPr>
              <a:spcBef>
                <a:spcPts val="600"/>
              </a:spcBef>
            </a:pPr>
            <a:r>
              <a:rPr lang="fr-FR" b="1" dirty="0" smtClean="0">
                <a:solidFill>
                  <a:schemeClr val="tx1">
                    <a:lumMod val="95000"/>
                  </a:schemeClr>
                </a:solidFill>
              </a:rPr>
              <a:t>4- Les réseaux</a:t>
            </a:r>
          </a:p>
          <a:p>
            <a:pPr>
              <a:spcBef>
                <a:spcPts val="600"/>
              </a:spcBef>
            </a:pPr>
            <a:r>
              <a:rPr lang="fr-FR" b="1" dirty="0" smtClean="0">
                <a:solidFill>
                  <a:schemeClr val="tx1">
                    <a:lumMod val="95000"/>
                  </a:schemeClr>
                </a:solidFill>
              </a:rPr>
              <a:t>	4-a Les désordres dus à l’eau,</a:t>
            </a:r>
          </a:p>
          <a:p>
            <a:pPr>
              <a:spcBef>
                <a:spcPts val="600"/>
              </a:spcBef>
            </a:pPr>
            <a:r>
              <a:rPr lang="fr-FR" b="1" dirty="0">
                <a:solidFill>
                  <a:schemeClr val="tx1">
                    <a:lumMod val="95000"/>
                  </a:schemeClr>
                </a:solidFill>
              </a:rPr>
              <a:t>	</a:t>
            </a:r>
            <a:r>
              <a:rPr lang="fr-FR" b="1" dirty="0" smtClean="0">
                <a:solidFill>
                  <a:schemeClr val="tx1">
                    <a:lumMod val="95000"/>
                  </a:schemeClr>
                </a:solidFill>
              </a:rPr>
              <a:t>4-b Les désordres dus à la végétation,</a:t>
            </a:r>
          </a:p>
          <a:p>
            <a:pPr>
              <a:spcBef>
                <a:spcPts val="600"/>
              </a:spcBef>
            </a:pPr>
            <a:r>
              <a:rPr lang="fr-FR" b="1" dirty="0" smtClean="0">
                <a:solidFill>
                  <a:srgbClr val="333300"/>
                </a:solidFill>
              </a:rPr>
              <a:t>5- Les stations de pompage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5175">
                                            <p:bg/>
                                          </p:spTgt>
                                        </p:tgtEl>
                                        <p:attrNameLst>
                                          <p:attrName>style.visibility</p:attrName>
                                        </p:attrNameLst>
                                      </p:cBhvr>
                                      <p:to>
                                        <p:strVal val="visible"/>
                                      </p:to>
                                    </p:set>
                                    <p:animEffect transition="in" filter="wipe(down)">
                                      <p:cBhvr>
                                        <p:cTn id="7" dur="500"/>
                                        <p:tgtEl>
                                          <p:spTgt spid="13517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175">
                                            <p:txEl>
                                              <p:pRg st="0" end="0"/>
                                            </p:txEl>
                                          </p:spTgt>
                                        </p:tgtEl>
                                        <p:attrNameLst>
                                          <p:attrName>style.visibility</p:attrName>
                                        </p:attrNameLst>
                                      </p:cBhvr>
                                      <p:to>
                                        <p:strVal val="visible"/>
                                      </p:to>
                                    </p:set>
                                    <p:animEffect transition="in" filter="wipe(down)">
                                      <p:cBhvr>
                                        <p:cTn id="12" dur="500"/>
                                        <p:tgtEl>
                                          <p:spTgt spid="1351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5175">
                                            <p:txEl>
                                              <p:pRg st="1" end="1"/>
                                            </p:txEl>
                                          </p:spTgt>
                                        </p:tgtEl>
                                        <p:attrNameLst>
                                          <p:attrName>style.visibility</p:attrName>
                                        </p:attrNameLst>
                                      </p:cBhvr>
                                      <p:to>
                                        <p:strVal val="visible"/>
                                      </p:to>
                                    </p:set>
                                    <p:animEffect transition="in" filter="wipe(down)">
                                      <p:cBhvr>
                                        <p:cTn id="17" dur="500"/>
                                        <p:tgtEl>
                                          <p:spTgt spid="1351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5175">
                                            <p:txEl>
                                              <p:pRg st="2" end="2"/>
                                            </p:txEl>
                                          </p:spTgt>
                                        </p:tgtEl>
                                        <p:attrNameLst>
                                          <p:attrName>style.visibility</p:attrName>
                                        </p:attrNameLst>
                                      </p:cBhvr>
                                      <p:to>
                                        <p:strVal val="visible"/>
                                      </p:to>
                                    </p:set>
                                    <p:animEffect transition="in" filter="wipe(down)">
                                      <p:cBhvr>
                                        <p:cTn id="22" dur="500"/>
                                        <p:tgtEl>
                                          <p:spTgt spid="1351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5175">
                                            <p:txEl>
                                              <p:pRg st="3" end="3"/>
                                            </p:txEl>
                                          </p:spTgt>
                                        </p:tgtEl>
                                        <p:attrNameLst>
                                          <p:attrName>style.visibility</p:attrName>
                                        </p:attrNameLst>
                                      </p:cBhvr>
                                      <p:to>
                                        <p:strVal val="visible"/>
                                      </p:to>
                                    </p:set>
                                    <p:animEffect transition="in" filter="wipe(down)">
                                      <p:cBhvr>
                                        <p:cTn id="27" dur="500"/>
                                        <p:tgtEl>
                                          <p:spTgt spid="1351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5175">
                                            <p:txEl>
                                              <p:pRg st="4" end="4"/>
                                            </p:txEl>
                                          </p:spTgt>
                                        </p:tgtEl>
                                        <p:attrNameLst>
                                          <p:attrName>style.visibility</p:attrName>
                                        </p:attrNameLst>
                                      </p:cBhvr>
                                      <p:to>
                                        <p:strVal val="visible"/>
                                      </p:to>
                                    </p:set>
                                    <p:animEffect transition="in" filter="wipe(down)">
                                      <p:cBhvr>
                                        <p:cTn id="32" dur="500"/>
                                        <p:tgtEl>
                                          <p:spTgt spid="13517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5175">
                                            <p:txEl>
                                              <p:pRg st="5" end="5"/>
                                            </p:txEl>
                                          </p:spTgt>
                                        </p:tgtEl>
                                        <p:attrNameLst>
                                          <p:attrName>style.visibility</p:attrName>
                                        </p:attrNameLst>
                                      </p:cBhvr>
                                      <p:to>
                                        <p:strVal val="visible"/>
                                      </p:to>
                                    </p:set>
                                    <p:animEffect transition="in" filter="wipe(down)">
                                      <p:cBhvr>
                                        <p:cTn id="37" dur="500"/>
                                        <p:tgtEl>
                                          <p:spTgt spid="13517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5175">
                                            <p:txEl>
                                              <p:pRg st="6" end="6"/>
                                            </p:txEl>
                                          </p:spTgt>
                                        </p:tgtEl>
                                        <p:attrNameLst>
                                          <p:attrName>style.visibility</p:attrName>
                                        </p:attrNameLst>
                                      </p:cBhvr>
                                      <p:to>
                                        <p:strVal val="visible"/>
                                      </p:to>
                                    </p:set>
                                    <p:animEffect transition="in" filter="wipe(down)">
                                      <p:cBhvr>
                                        <p:cTn id="42" dur="500"/>
                                        <p:tgtEl>
                                          <p:spTgt spid="13517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5175">
                                            <p:txEl>
                                              <p:pRg st="7" end="7"/>
                                            </p:txEl>
                                          </p:spTgt>
                                        </p:tgtEl>
                                        <p:attrNameLst>
                                          <p:attrName>style.visibility</p:attrName>
                                        </p:attrNameLst>
                                      </p:cBhvr>
                                      <p:to>
                                        <p:strVal val="visible"/>
                                      </p:to>
                                    </p:set>
                                    <p:animEffect transition="in" filter="wipe(down)">
                                      <p:cBhvr>
                                        <p:cTn id="47" dur="500"/>
                                        <p:tgtEl>
                                          <p:spTgt spid="13517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5175">
                                            <p:txEl>
                                              <p:pRg st="8" end="8"/>
                                            </p:txEl>
                                          </p:spTgt>
                                        </p:tgtEl>
                                        <p:attrNameLst>
                                          <p:attrName>style.visibility</p:attrName>
                                        </p:attrNameLst>
                                      </p:cBhvr>
                                      <p:to>
                                        <p:strVal val="visible"/>
                                      </p:to>
                                    </p:set>
                                    <p:animEffect transition="in" filter="wipe(down)">
                                      <p:cBhvr>
                                        <p:cTn id="52" dur="500"/>
                                        <p:tgtEl>
                                          <p:spTgt spid="13517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5175">
                                            <p:txEl>
                                              <p:pRg st="9" end="9"/>
                                            </p:txEl>
                                          </p:spTgt>
                                        </p:tgtEl>
                                        <p:attrNameLst>
                                          <p:attrName>style.visibility</p:attrName>
                                        </p:attrNameLst>
                                      </p:cBhvr>
                                      <p:to>
                                        <p:strVal val="visible"/>
                                      </p:to>
                                    </p:set>
                                    <p:animEffect transition="in" filter="wipe(down)">
                                      <p:cBhvr>
                                        <p:cTn id="57" dur="500"/>
                                        <p:tgtEl>
                                          <p:spTgt spid="13517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5175">
                                            <p:txEl>
                                              <p:pRg st="10" end="10"/>
                                            </p:txEl>
                                          </p:spTgt>
                                        </p:tgtEl>
                                        <p:attrNameLst>
                                          <p:attrName>style.visibility</p:attrName>
                                        </p:attrNameLst>
                                      </p:cBhvr>
                                      <p:to>
                                        <p:strVal val="visible"/>
                                      </p:to>
                                    </p:set>
                                    <p:animEffect transition="in" filter="wipe(down)">
                                      <p:cBhvr>
                                        <p:cTn id="62" dur="500"/>
                                        <p:tgtEl>
                                          <p:spTgt spid="13517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35175">
                                            <p:txEl>
                                              <p:pRg st="11" end="11"/>
                                            </p:txEl>
                                          </p:spTgt>
                                        </p:tgtEl>
                                        <p:attrNameLst>
                                          <p:attrName>style.visibility</p:attrName>
                                        </p:attrNameLst>
                                      </p:cBhvr>
                                      <p:to>
                                        <p:strVal val="visible"/>
                                      </p:to>
                                    </p:set>
                                    <p:animEffect transition="in" filter="wipe(down)">
                                      <p:cBhvr>
                                        <p:cTn id="67" dur="500"/>
                                        <p:tgtEl>
                                          <p:spTgt spid="13517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35175">
                                            <p:txEl>
                                              <p:pRg st="12" end="12"/>
                                            </p:txEl>
                                          </p:spTgt>
                                        </p:tgtEl>
                                        <p:attrNameLst>
                                          <p:attrName>style.visibility</p:attrName>
                                        </p:attrNameLst>
                                      </p:cBhvr>
                                      <p:to>
                                        <p:strVal val="visible"/>
                                      </p:to>
                                    </p:set>
                                    <p:animEffect transition="in" filter="wipe(down)">
                                      <p:cBhvr>
                                        <p:cTn id="72" dur="500"/>
                                        <p:tgtEl>
                                          <p:spTgt spid="1351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4BCC956-F975-4CD3-A4CF-C8F2C916DB0E}" type="slidenum">
              <a:rPr lang="en-US" smtClean="0"/>
              <a:pPr>
                <a:defRPr/>
              </a:pPr>
              <a:t>12</a:t>
            </a:fld>
            <a:endParaRPr lang="en-US" dirty="0"/>
          </a:p>
        </p:txBody>
      </p:sp>
      <p:sp>
        <p:nvSpPr>
          <p:cNvPr id="3" name="Text Box 9"/>
          <p:cNvSpPr txBox="1">
            <a:spLocks noChangeArrowheads="1"/>
          </p:cNvSpPr>
          <p:nvPr/>
        </p:nvSpPr>
        <p:spPr bwMode="auto">
          <a:xfrm>
            <a:off x="838200" y="1371600"/>
            <a:ext cx="7239000" cy="1104900"/>
          </a:xfrm>
          <a:prstGeom prst="rect">
            <a:avLst/>
          </a:prstGeom>
          <a:solidFill>
            <a:srgbClr val="FFFF66"/>
          </a:solidFill>
          <a:ln w="38100">
            <a:solidFill>
              <a:srgbClr val="FF0000"/>
            </a:solidFill>
            <a:miter lim="800000"/>
            <a:headEnd/>
            <a:tailEnd/>
          </a:ln>
          <a:effectLst/>
        </p:spPr>
        <p:txBody>
          <a:bodyPr>
            <a:spAutoFit/>
          </a:bodyPr>
          <a:lstStyle/>
          <a:p>
            <a:pPr algn="ctr">
              <a:spcBef>
                <a:spcPct val="50000"/>
              </a:spcBef>
              <a:defRPr/>
            </a:pPr>
            <a:r>
              <a:rPr lang="fr-FR" sz="2800" b="1" dirty="0">
                <a:solidFill>
                  <a:srgbClr val="002060"/>
                </a:solidFill>
                <a:effectLst>
                  <a:outerShdw blurRad="38100" dist="38100" dir="2700000" algn="tl">
                    <a:srgbClr val="000000"/>
                  </a:outerShdw>
                </a:effectLst>
              </a:rPr>
              <a:t>FORMATION</a:t>
            </a:r>
          </a:p>
          <a:p>
            <a:pPr algn="ctr">
              <a:spcBef>
                <a:spcPct val="50000"/>
              </a:spcBef>
              <a:defRPr/>
            </a:pPr>
            <a:r>
              <a:rPr lang="fr-FR" sz="2400" b="1" dirty="0">
                <a:solidFill>
                  <a:srgbClr val="002060"/>
                </a:solidFill>
                <a:effectLst>
                  <a:outerShdw blurRad="38100" dist="38100" dir="2700000" algn="tl">
                    <a:srgbClr val="000000"/>
                  </a:outerShdw>
                </a:effectLst>
              </a:rPr>
              <a:t>LES PROBLEMES ET LEURS CAUSES</a:t>
            </a:r>
            <a:endParaRPr lang="en-US" sz="2400" b="1" dirty="0">
              <a:solidFill>
                <a:srgbClr val="002060"/>
              </a:solidFill>
              <a:effectLst>
                <a:outerShdw blurRad="38100" dist="38100" dir="2700000" algn="tl">
                  <a:srgbClr val="000000"/>
                </a:outerShdw>
              </a:effectLst>
            </a:endParaRPr>
          </a:p>
        </p:txBody>
      </p:sp>
      <p:sp>
        <p:nvSpPr>
          <p:cNvPr id="5"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pic>
        <p:nvPicPr>
          <p:cNvPr id="590850" name="Picture 2" descr="Scan0198"/>
          <p:cNvPicPr>
            <a:picLocks noChangeAspect="1" noChangeArrowheads="1"/>
          </p:cNvPicPr>
          <p:nvPr/>
        </p:nvPicPr>
        <p:blipFill>
          <a:blip r:embed="rId3" cstate="email"/>
          <a:srcRect/>
          <a:stretch>
            <a:fillRect/>
          </a:stretch>
        </p:blipFill>
        <p:spPr bwMode="auto">
          <a:xfrm>
            <a:off x="2536825" y="3200400"/>
            <a:ext cx="3559175" cy="2620963"/>
          </a:xfrm>
          <a:prstGeom prst="rect">
            <a:avLst/>
          </a:prstGeom>
          <a:noFill/>
          <a:ln w="28575">
            <a:solidFill>
              <a:srgbClr val="FF0000"/>
            </a:solidFill>
            <a:miter lim="800000"/>
            <a:headEnd/>
            <a:tailEnd/>
          </a:ln>
        </p:spPr>
      </p:pic>
      <p:sp>
        <p:nvSpPr>
          <p:cNvPr id="590851" name="Text Box 3"/>
          <p:cNvSpPr txBox="1">
            <a:spLocks noChangeArrowheads="1"/>
          </p:cNvSpPr>
          <p:nvPr/>
        </p:nvSpPr>
        <p:spPr bwMode="auto">
          <a:xfrm>
            <a:off x="2438400" y="5486400"/>
            <a:ext cx="3733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fr-FR" sz="1200" b="1" u="none" strike="noStrike" cap="none" normalizeH="0" baseline="0" smtClean="0">
                <a:ln>
                  <a:noFill/>
                </a:ln>
                <a:solidFill>
                  <a:srgbClr val="FF0000"/>
                </a:solidFill>
                <a:effectLst/>
                <a:latin typeface="Arial" pitchFamily="34" charset="0"/>
              </a:rPr>
              <a:t>Effondrement de remblai.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F9C1E51-73B2-4AE5-AABB-026E5CBE9A6D}" type="slidenum">
              <a:rPr lang="en-US"/>
              <a:pPr>
                <a:defRPr/>
              </a:pPr>
              <a:t>13</a:t>
            </a:fld>
            <a:endParaRPr lang="en-US"/>
          </a:p>
        </p:txBody>
      </p:sp>
      <p:sp>
        <p:nvSpPr>
          <p:cNvPr id="17203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2038" name="Text Box 6"/>
          <p:cNvSpPr txBox="1">
            <a:spLocks noChangeArrowheads="1"/>
          </p:cNvSpPr>
          <p:nvPr/>
        </p:nvSpPr>
        <p:spPr bwMode="auto">
          <a:xfrm>
            <a:off x="1143000" y="700088"/>
            <a:ext cx="7010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72039" name="Text Box 7"/>
          <p:cNvSpPr txBox="1">
            <a:spLocks noChangeArrowheads="1"/>
          </p:cNvSpPr>
          <p:nvPr/>
        </p:nvSpPr>
        <p:spPr bwMode="auto">
          <a:xfrm>
            <a:off x="1447800" y="2438400"/>
            <a:ext cx="6324600" cy="800100"/>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4400" b="1" dirty="0">
                <a:solidFill>
                  <a:schemeClr val="bg1"/>
                </a:solidFill>
                <a:effectLst>
                  <a:outerShdw blurRad="38100" dist="38100" dir="2700000" algn="tl">
                    <a:srgbClr val="000000"/>
                  </a:outerShdw>
                </a:effectLst>
              </a:rPr>
              <a:t>LES DIGUES</a:t>
            </a:r>
            <a:endParaRPr lang="en-US" sz="4400" b="1" dirty="0">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2039">
                                            <p:bg/>
                                          </p:spTgt>
                                        </p:tgtEl>
                                        <p:attrNameLst>
                                          <p:attrName>style.visibility</p:attrName>
                                        </p:attrNameLst>
                                      </p:cBhvr>
                                      <p:to>
                                        <p:strVal val="visible"/>
                                      </p:to>
                                    </p:set>
                                    <p:animEffect transition="in" filter="wipe(down)">
                                      <p:cBhvr>
                                        <p:cTn id="7" dur="500"/>
                                        <p:tgtEl>
                                          <p:spTgt spid="17203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2039">
                                            <p:txEl>
                                              <p:pRg st="0" end="0"/>
                                            </p:txEl>
                                          </p:spTgt>
                                        </p:tgtEl>
                                        <p:attrNameLst>
                                          <p:attrName>style.visibility</p:attrName>
                                        </p:attrNameLst>
                                      </p:cBhvr>
                                      <p:to>
                                        <p:strVal val="visible"/>
                                      </p:to>
                                    </p:set>
                                    <p:animEffect transition="in" filter="wipe(down)">
                                      <p:cBhvr>
                                        <p:cTn id="10" dur="500"/>
                                        <p:tgtEl>
                                          <p:spTgt spid="1720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AB49D017-EB8F-4AFA-832B-50B61382B1DC}" type="slidenum">
              <a:rPr lang="en-US"/>
              <a:pPr>
                <a:defRPr/>
              </a:pPr>
              <a:t>14</a:t>
            </a:fld>
            <a:endParaRPr lang="en-US"/>
          </a:p>
        </p:txBody>
      </p:sp>
      <p:sp>
        <p:nvSpPr>
          <p:cNvPr id="15155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1557" name="Text Box 5"/>
          <p:cNvSpPr txBox="1">
            <a:spLocks noChangeArrowheads="1"/>
          </p:cNvSpPr>
          <p:nvPr/>
        </p:nvSpPr>
        <p:spPr bwMode="auto">
          <a:xfrm>
            <a:off x="3429000" y="990600"/>
            <a:ext cx="2362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DIGUES</a:t>
            </a:r>
            <a:endParaRPr lang="en-US" sz="2400" b="1" u="sng">
              <a:solidFill>
                <a:srgbClr val="FFFF66"/>
              </a:solidFill>
              <a:effectLst>
                <a:outerShdw blurRad="38100" dist="38100" dir="2700000" algn="tl">
                  <a:srgbClr val="000000"/>
                </a:outerShdw>
              </a:effectLst>
            </a:endParaRPr>
          </a:p>
        </p:txBody>
      </p:sp>
      <p:sp>
        <p:nvSpPr>
          <p:cNvPr id="151558" name="Text Box 6"/>
          <p:cNvSpPr txBox="1">
            <a:spLocks noChangeArrowheads="1"/>
          </p:cNvSpPr>
          <p:nvPr/>
        </p:nvSpPr>
        <p:spPr bwMode="auto">
          <a:xfrm>
            <a:off x="685800" y="438150"/>
            <a:ext cx="76200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51559" name="Text Box 7"/>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LA CIRCULATION</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1559">
                                            <p:bg/>
                                          </p:spTgt>
                                        </p:tgtEl>
                                        <p:attrNameLst>
                                          <p:attrName>style.visibility</p:attrName>
                                        </p:attrNameLst>
                                      </p:cBhvr>
                                      <p:to>
                                        <p:strVal val="visible"/>
                                      </p:to>
                                    </p:set>
                                    <p:animEffect transition="in" filter="wipe(down)">
                                      <p:cBhvr>
                                        <p:cTn id="7" dur="500"/>
                                        <p:tgtEl>
                                          <p:spTgt spid="15155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1559">
                                            <p:txEl>
                                              <p:pRg st="0" end="0"/>
                                            </p:txEl>
                                          </p:spTgt>
                                        </p:tgtEl>
                                        <p:attrNameLst>
                                          <p:attrName>style.visibility</p:attrName>
                                        </p:attrNameLst>
                                      </p:cBhvr>
                                      <p:to>
                                        <p:strVal val="visible"/>
                                      </p:to>
                                    </p:set>
                                    <p:animEffect transition="in" filter="wipe(down)">
                                      <p:cBhvr>
                                        <p:cTn id="10" dur="500"/>
                                        <p:tgtEl>
                                          <p:spTgt spid="1515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08BC2EEB-3377-49BF-A2B2-91200D117AFF}" type="slidenum">
              <a:rPr lang="en-US"/>
              <a:pPr>
                <a:defRPr/>
              </a:pPr>
              <a:t>15</a:t>
            </a:fld>
            <a:endParaRPr lang="en-US"/>
          </a:p>
        </p:txBody>
      </p:sp>
      <p:sp>
        <p:nvSpPr>
          <p:cNvPr id="14234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42343" name="Text Box 7"/>
          <p:cNvSpPr txBox="1">
            <a:spLocks noChangeArrowheads="1"/>
          </p:cNvSpPr>
          <p:nvPr/>
        </p:nvSpPr>
        <p:spPr bwMode="auto">
          <a:xfrm>
            <a:off x="3429000" y="495300"/>
            <a:ext cx="23622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42347" name="Text Box 11"/>
          <p:cNvSpPr txBox="1">
            <a:spLocks noChangeArrowheads="1"/>
          </p:cNvSpPr>
          <p:nvPr/>
        </p:nvSpPr>
        <p:spPr bwMode="auto">
          <a:xfrm>
            <a:off x="0" y="1143000"/>
            <a:ext cx="9144000" cy="703263"/>
          </a:xfrm>
          <a:prstGeom prst="rect">
            <a:avLst/>
          </a:prstGeom>
          <a:noFill/>
          <a:ln w="9525">
            <a:noFill/>
            <a:miter lim="800000"/>
            <a:headEnd/>
            <a:tailEnd/>
          </a:ln>
        </p:spPr>
        <p:txBody>
          <a:bodyPr>
            <a:spAutoFit/>
          </a:bodyPr>
          <a:lstStyle/>
          <a:p>
            <a:pPr>
              <a:spcBef>
                <a:spcPct val="50000"/>
              </a:spcBef>
            </a:pPr>
            <a:r>
              <a:rPr lang="fr-FR" sz="1600" b="1">
                <a:solidFill>
                  <a:srgbClr val="00FF99"/>
                </a:solidFill>
              </a:rPr>
              <a:t>1-a</a:t>
            </a:r>
            <a:r>
              <a:rPr lang="fr-FR" sz="1600" b="1" u="sng">
                <a:solidFill>
                  <a:srgbClr val="00FF99"/>
                </a:solidFill>
              </a:rPr>
              <a:t> Matériaux à prédominance sableuse:</a:t>
            </a:r>
          </a:p>
          <a:p>
            <a:pPr>
              <a:spcBef>
                <a:spcPct val="50000"/>
              </a:spcBef>
            </a:pPr>
            <a:r>
              <a:rPr lang="fr-FR" sz="1600"/>
              <a:t>Mauvais en saison sèche (profil en W), un peu meilleur en saison des pluies</a:t>
            </a:r>
            <a:endParaRPr lang="en-US" sz="1600"/>
          </a:p>
        </p:txBody>
      </p:sp>
      <p:sp>
        <p:nvSpPr>
          <p:cNvPr id="142348" name="Text Box 12"/>
          <p:cNvSpPr txBox="1">
            <a:spLocks noChangeArrowheads="1"/>
          </p:cNvSpPr>
          <p:nvPr/>
        </p:nvSpPr>
        <p:spPr bwMode="auto">
          <a:xfrm>
            <a:off x="0" y="2133600"/>
            <a:ext cx="9144000" cy="1192213"/>
          </a:xfrm>
          <a:prstGeom prst="rect">
            <a:avLst/>
          </a:prstGeom>
          <a:noFill/>
          <a:ln w="9525">
            <a:noFill/>
            <a:miter lim="800000"/>
            <a:headEnd/>
            <a:tailEnd/>
          </a:ln>
        </p:spPr>
        <p:txBody>
          <a:bodyPr>
            <a:spAutoFit/>
          </a:bodyPr>
          <a:lstStyle/>
          <a:p>
            <a:pPr>
              <a:spcBef>
                <a:spcPct val="50000"/>
              </a:spcBef>
            </a:pPr>
            <a:r>
              <a:rPr lang="fr-FR" sz="1600" b="1">
                <a:solidFill>
                  <a:srgbClr val="CCCC00"/>
                </a:solidFill>
              </a:rPr>
              <a:t>1-b</a:t>
            </a:r>
            <a:r>
              <a:rPr lang="fr-FR" sz="1600" b="1" u="sng">
                <a:solidFill>
                  <a:srgbClr val="CCCC00"/>
                </a:solidFill>
              </a:rPr>
              <a:t> Matériaux à prédominance argileuse:</a:t>
            </a:r>
          </a:p>
          <a:p>
            <a:pPr>
              <a:spcBef>
                <a:spcPct val="50000"/>
              </a:spcBef>
            </a:pPr>
            <a:r>
              <a:rPr lang="fr-FR" sz="1600"/>
              <a:t>En saison sèche bonne résistance,  bien drainé en saison des pluies, éviter que l’eau imbibe la zone de roulement, peu de désordre dans la circulation, </a:t>
            </a:r>
            <a:r>
              <a:rPr lang="fr-FR" sz="1600" b="1">
                <a:solidFill>
                  <a:srgbClr val="FF3300"/>
                </a:solidFill>
              </a:rPr>
              <a:t>mais difficultés en</a:t>
            </a:r>
            <a:r>
              <a:rPr lang="fr-FR" sz="1600">
                <a:solidFill>
                  <a:srgbClr val="FF3300"/>
                </a:solidFill>
              </a:rPr>
              <a:t> </a:t>
            </a:r>
            <a:r>
              <a:rPr lang="fr-FR" sz="1600" b="1">
                <a:solidFill>
                  <a:srgbClr val="FF3300"/>
                </a:solidFill>
              </a:rPr>
              <a:t>cas de stagnation d’eau pour le profilage.</a:t>
            </a:r>
            <a:endParaRPr lang="en-US" sz="1600" b="1">
              <a:solidFill>
                <a:srgbClr val="FF3300"/>
              </a:solidFill>
            </a:endParaRPr>
          </a:p>
        </p:txBody>
      </p:sp>
      <p:pic>
        <p:nvPicPr>
          <p:cNvPr id="142349" name="Picture 13" descr="Scan0193"/>
          <p:cNvPicPr>
            <a:picLocks noChangeAspect="1" noChangeArrowheads="1"/>
          </p:cNvPicPr>
          <p:nvPr/>
        </p:nvPicPr>
        <p:blipFill>
          <a:blip r:embed="rId3"/>
          <a:srcRect/>
          <a:stretch>
            <a:fillRect/>
          </a:stretch>
        </p:blipFill>
        <p:spPr bwMode="auto">
          <a:xfrm>
            <a:off x="2514600" y="3505200"/>
            <a:ext cx="4419600" cy="2970213"/>
          </a:xfrm>
          <a:prstGeom prst="rect">
            <a:avLst/>
          </a:prstGeom>
          <a:noFill/>
          <a:ln w="38100">
            <a:solidFill>
              <a:srgbClr val="FF7F61"/>
            </a:solidFill>
            <a:miter lim="800000"/>
            <a:headEnd/>
            <a:tailEnd/>
          </a:ln>
        </p:spPr>
      </p:pic>
      <p:sp>
        <p:nvSpPr>
          <p:cNvPr id="142350" name="Text Box 14"/>
          <p:cNvSpPr txBox="1">
            <a:spLocks noChangeArrowheads="1"/>
          </p:cNvSpPr>
          <p:nvPr/>
        </p:nvSpPr>
        <p:spPr bwMode="auto">
          <a:xfrm>
            <a:off x="4114800" y="6248400"/>
            <a:ext cx="3048000" cy="304800"/>
          </a:xfrm>
          <a:prstGeom prst="rect">
            <a:avLst/>
          </a:prstGeom>
          <a:noFill/>
          <a:ln w="9525">
            <a:noFill/>
            <a:miter lim="800000"/>
            <a:headEnd/>
            <a:tailEnd/>
          </a:ln>
        </p:spPr>
        <p:txBody>
          <a:bodyPr>
            <a:spAutoFit/>
          </a:bodyPr>
          <a:lstStyle/>
          <a:p>
            <a:pPr algn="ctr">
              <a:spcBef>
                <a:spcPct val="50000"/>
              </a:spcBef>
            </a:pPr>
            <a:r>
              <a:rPr lang="fr-FR" sz="1400"/>
              <a:t>Chapelet de nids de poule</a:t>
            </a:r>
            <a:endParaRPr lang="en-US" sz="1400"/>
          </a:p>
        </p:txBody>
      </p:sp>
      <p:sp>
        <p:nvSpPr>
          <p:cNvPr id="142351" name="Line 15"/>
          <p:cNvSpPr>
            <a:spLocks noChangeShapeType="1"/>
          </p:cNvSpPr>
          <p:nvPr/>
        </p:nvSpPr>
        <p:spPr bwMode="auto">
          <a:xfrm flipH="1" flipV="1">
            <a:off x="4800600" y="5715000"/>
            <a:ext cx="685800" cy="609600"/>
          </a:xfrm>
          <a:prstGeom prst="line">
            <a:avLst/>
          </a:prstGeom>
          <a:noFill/>
          <a:ln w="9525">
            <a:solidFill>
              <a:schemeClr val="tx1"/>
            </a:solidFill>
            <a:round/>
            <a:headEnd/>
            <a:tailEnd type="triangle" w="med" len="med"/>
          </a:ln>
        </p:spPr>
        <p:txBody>
          <a:bodyPr/>
          <a:lstStyle/>
          <a:p>
            <a:endParaRPr lang="fr-FR"/>
          </a:p>
        </p:txBody>
      </p:sp>
      <p:sp>
        <p:nvSpPr>
          <p:cNvPr id="142352" name="Line 16"/>
          <p:cNvSpPr>
            <a:spLocks noChangeShapeType="1"/>
          </p:cNvSpPr>
          <p:nvPr/>
        </p:nvSpPr>
        <p:spPr bwMode="auto">
          <a:xfrm flipV="1">
            <a:off x="5486400" y="5029200"/>
            <a:ext cx="152400" cy="1295400"/>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2347">
                                            <p:txEl>
                                              <p:pRg st="0" end="0"/>
                                            </p:txEl>
                                          </p:spTgt>
                                        </p:tgtEl>
                                        <p:attrNameLst>
                                          <p:attrName>style.visibility</p:attrName>
                                        </p:attrNameLst>
                                      </p:cBhvr>
                                      <p:to>
                                        <p:strVal val="visible"/>
                                      </p:to>
                                    </p:set>
                                    <p:animEffect transition="in" filter="wipe(down)">
                                      <p:cBhvr>
                                        <p:cTn id="7" dur="500"/>
                                        <p:tgtEl>
                                          <p:spTgt spid="14234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2347">
                                            <p:txEl>
                                              <p:pRg st="1" end="1"/>
                                            </p:txEl>
                                          </p:spTgt>
                                        </p:tgtEl>
                                        <p:attrNameLst>
                                          <p:attrName>style.visibility</p:attrName>
                                        </p:attrNameLst>
                                      </p:cBhvr>
                                      <p:to>
                                        <p:strVal val="visible"/>
                                      </p:to>
                                    </p:set>
                                    <p:animEffect transition="in" filter="wipe(down)">
                                      <p:cBhvr>
                                        <p:cTn id="10" dur="500"/>
                                        <p:tgtEl>
                                          <p:spTgt spid="14234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2348">
                                            <p:txEl>
                                              <p:pRg st="0" end="0"/>
                                            </p:txEl>
                                          </p:spTgt>
                                        </p:tgtEl>
                                        <p:attrNameLst>
                                          <p:attrName>style.visibility</p:attrName>
                                        </p:attrNameLst>
                                      </p:cBhvr>
                                      <p:to>
                                        <p:strVal val="visible"/>
                                      </p:to>
                                    </p:set>
                                    <p:animEffect transition="in" filter="wipe(down)">
                                      <p:cBhvr>
                                        <p:cTn id="15" dur="500"/>
                                        <p:tgtEl>
                                          <p:spTgt spid="142348">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2348">
                                            <p:txEl>
                                              <p:pRg st="1" end="1"/>
                                            </p:txEl>
                                          </p:spTgt>
                                        </p:tgtEl>
                                        <p:attrNameLst>
                                          <p:attrName>style.visibility</p:attrName>
                                        </p:attrNameLst>
                                      </p:cBhvr>
                                      <p:to>
                                        <p:strVal val="visible"/>
                                      </p:to>
                                    </p:set>
                                    <p:animEffect transition="in" filter="wipe(down)">
                                      <p:cBhvr>
                                        <p:cTn id="18" dur="500"/>
                                        <p:tgtEl>
                                          <p:spTgt spid="14234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2349"/>
                                        </p:tgtEl>
                                        <p:attrNameLst>
                                          <p:attrName>style.visibility</p:attrName>
                                        </p:attrNameLst>
                                      </p:cBhvr>
                                      <p:to>
                                        <p:strVal val="visible"/>
                                      </p:to>
                                    </p:set>
                                    <p:animEffect transition="in" filter="wipe(down)">
                                      <p:cBhvr>
                                        <p:cTn id="23" dur="500"/>
                                        <p:tgtEl>
                                          <p:spTgt spid="14234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2350"/>
                                        </p:tgtEl>
                                        <p:attrNameLst>
                                          <p:attrName>style.visibility</p:attrName>
                                        </p:attrNameLst>
                                      </p:cBhvr>
                                      <p:to>
                                        <p:strVal val="visible"/>
                                      </p:to>
                                    </p:set>
                                    <p:animEffect transition="in" filter="wipe(down)">
                                      <p:cBhvr>
                                        <p:cTn id="28" dur="500"/>
                                        <p:tgtEl>
                                          <p:spTgt spid="14235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2351"/>
                                        </p:tgtEl>
                                        <p:attrNameLst>
                                          <p:attrName>style.visibility</p:attrName>
                                        </p:attrNameLst>
                                      </p:cBhvr>
                                      <p:to>
                                        <p:strVal val="visible"/>
                                      </p:to>
                                    </p:set>
                                    <p:animEffect transition="in" filter="wipe(down)">
                                      <p:cBhvr>
                                        <p:cTn id="31" dur="500"/>
                                        <p:tgtEl>
                                          <p:spTgt spid="14235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2352"/>
                                        </p:tgtEl>
                                        <p:attrNameLst>
                                          <p:attrName>style.visibility</p:attrName>
                                        </p:attrNameLst>
                                      </p:cBhvr>
                                      <p:to>
                                        <p:strVal val="visible"/>
                                      </p:to>
                                    </p:set>
                                    <p:animEffect transition="in" filter="wipe(down)">
                                      <p:cBhvr>
                                        <p:cTn id="34" dur="500"/>
                                        <p:tgtEl>
                                          <p:spTgt spid="14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7" grpId="0" build="allAtOnce"/>
      <p:bldP spid="142348" grpId="0" build="allAtOnce"/>
      <p:bldP spid="142350" grpId="0"/>
      <p:bldP spid="142351" grpId="0" animBg="1"/>
      <p:bldP spid="14235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B642CCFA-3DC5-4D9C-8F26-A24338F6C866}" type="slidenum">
              <a:rPr lang="en-US"/>
              <a:pPr>
                <a:defRPr/>
              </a:pPr>
              <a:t>16</a:t>
            </a:fld>
            <a:endParaRPr lang="en-US"/>
          </a:p>
        </p:txBody>
      </p:sp>
      <p:sp>
        <p:nvSpPr>
          <p:cNvPr id="14336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43365" name="Text Box 5"/>
          <p:cNvSpPr txBox="1">
            <a:spLocks noChangeArrowheads="1"/>
          </p:cNvSpPr>
          <p:nvPr/>
        </p:nvSpPr>
        <p:spPr bwMode="auto">
          <a:xfrm>
            <a:off x="3505200" y="457200"/>
            <a:ext cx="23622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43368" name="Text Box 8"/>
          <p:cNvSpPr txBox="1">
            <a:spLocks noChangeArrowheads="1"/>
          </p:cNvSpPr>
          <p:nvPr/>
        </p:nvSpPr>
        <p:spPr bwMode="auto">
          <a:xfrm>
            <a:off x="133350" y="1066800"/>
            <a:ext cx="8915400" cy="3908425"/>
          </a:xfrm>
          <a:prstGeom prst="rect">
            <a:avLst/>
          </a:prstGeom>
          <a:noFill/>
          <a:ln w="38100">
            <a:solidFill>
              <a:srgbClr val="FF7F61"/>
            </a:solidFill>
            <a:miter lim="800000"/>
            <a:headEnd/>
            <a:tailEnd/>
          </a:ln>
        </p:spPr>
        <p:txBody>
          <a:bodyPr>
            <a:spAutoFit/>
          </a:bodyPr>
          <a:lstStyle/>
          <a:p>
            <a:pPr>
              <a:spcBef>
                <a:spcPct val="50000"/>
              </a:spcBef>
            </a:pPr>
            <a:r>
              <a:rPr lang="fr-FR" sz="1600" b="1" dirty="0">
                <a:solidFill>
                  <a:schemeClr val="tx2"/>
                </a:solidFill>
              </a:rPr>
              <a:t>1-c</a:t>
            </a:r>
            <a:r>
              <a:rPr lang="fr-FR" sz="1600" b="1" u="sng" dirty="0">
                <a:solidFill>
                  <a:schemeClr val="tx2"/>
                </a:solidFill>
              </a:rPr>
              <a:t> Matériaux latéritiques:</a:t>
            </a:r>
            <a:endParaRPr lang="fr-FR" sz="1600" dirty="0">
              <a:solidFill>
                <a:schemeClr val="tx2"/>
              </a:solidFill>
            </a:endParaRPr>
          </a:p>
          <a:p>
            <a:pPr>
              <a:spcBef>
                <a:spcPct val="50000"/>
              </a:spcBef>
            </a:pPr>
            <a:r>
              <a:rPr lang="fr-FR" sz="1600" dirty="0"/>
              <a:t>	1-c-1 </a:t>
            </a:r>
            <a:r>
              <a:rPr lang="fr-FR" sz="1600" u="sng" dirty="0"/>
              <a:t>La tôle ondulée</a:t>
            </a:r>
            <a:r>
              <a:rPr lang="fr-FR" sz="1600" dirty="0"/>
              <a:t>: Certains matériaux latéritiques sont à prédominance argileuse, et sont donc </a:t>
            </a:r>
            <a:r>
              <a:rPr lang="fr-FR" sz="1600" dirty="0" smtClean="0"/>
              <a:t>justiciables </a:t>
            </a:r>
            <a:r>
              <a:rPr lang="fr-FR" sz="1600" dirty="0"/>
              <a:t>des remarques faites dans les cas précédents.</a:t>
            </a:r>
          </a:p>
          <a:p>
            <a:pPr>
              <a:spcBef>
                <a:spcPct val="50000"/>
              </a:spcBef>
            </a:pPr>
            <a:endParaRPr lang="fr-FR" sz="1600" dirty="0"/>
          </a:p>
          <a:p>
            <a:pPr>
              <a:spcBef>
                <a:spcPct val="50000"/>
              </a:spcBef>
            </a:pPr>
            <a:endParaRPr lang="fr-FR" sz="1600" dirty="0"/>
          </a:p>
          <a:p>
            <a:pPr>
              <a:spcBef>
                <a:spcPct val="50000"/>
              </a:spcBef>
            </a:pPr>
            <a:endParaRPr lang="fr-FR" sz="1600" dirty="0"/>
          </a:p>
          <a:p>
            <a:pPr>
              <a:spcBef>
                <a:spcPct val="50000"/>
              </a:spcBef>
            </a:pPr>
            <a:endParaRPr lang="fr-FR" sz="1600" dirty="0"/>
          </a:p>
          <a:p>
            <a:pPr>
              <a:spcBef>
                <a:spcPct val="50000"/>
              </a:spcBef>
            </a:pPr>
            <a:endParaRPr lang="fr-FR" sz="1600" dirty="0"/>
          </a:p>
          <a:p>
            <a:pPr>
              <a:spcBef>
                <a:spcPct val="50000"/>
              </a:spcBef>
            </a:pPr>
            <a:endParaRPr lang="fr-FR" sz="1600" dirty="0"/>
          </a:p>
          <a:p>
            <a:pPr>
              <a:spcBef>
                <a:spcPct val="50000"/>
              </a:spcBef>
            </a:pPr>
            <a:endParaRPr lang="fr-FR" sz="1600" dirty="0"/>
          </a:p>
          <a:p>
            <a:pPr>
              <a:spcBef>
                <a:spcPct val="50000"/>
              </a:spcBef>
            </a:pPr>
            <a:endParaRPr lang="fr-FR" sz="1600" dirty="0"/>
          </a:p>
        </p:txBody>
      </p:sp>
      <p:pic>
        <p:nvPicPr>
          <p:cNvPr id="143369" name="Picture 9" descr="Scan0194"/>
          <p:cNvPicPr>
            <a:picLocks noChangeAspect="1" noChangeArrowheads="1"/>
          </p:cNvPicPr>
          <p:nvPr/>
        </p:nvPicPr>
        <p:blipFill>
          <a:blip r:embed="rId3" cstate="email"/>
          <a:srcRect/>
          <a:stretch>
            <a:fillRect/>
          </a:stretch>
        </p:blipFill>
        <p:spPr bwMode="auto">
          <a:xfrm>
            <a:off x="4876800" y="2286000"/>
            <a:ext cx="3886200" cy="2517775"/>
          </a:xfrm>
          <a:prstGeom prst="rect">
            <a:avLst/>
          </a:prstGeom>
          <a:noFill/>
          <a:ln w="38100">
            <a:solidFill>
              <a:srgbClr val="FF7F61"/>
            </a:solidFill>
            <a:miter lim="800000"/>
            <a:headEnd/>
            <a:tailEnd/>
          </a:ln>
        </p:spPr>
      </p:pic>
      <p:pic>
        <p:nvPicPr>
          <p:cNvPr id="143370" name="Picture 10" descr="Scan0195"/>
          <p:cNvPicPr>
            <a:picLocks noChangeAspect="1" noChangeArrowheads="1"/>
          </p:cNvPicPr>
          <p:nvPr/>
        </p:nvPicPr>
        <p:blipFill>
          <a:blip r:embed="rId4" cstate="email"/>
          <a:srcRect/>
          <a:stretch>
            <a:fillRect/>
          </a:stretch>
        </p:blipFill>
        <p:spPr bwMode="auto">
          <a:xfrm>
            <a:off x="457200" y="2890838"/>
            <a:ext cx="3352800" cy="1722437"/>
          </a:xfrm>
          <a:prstGeom prst="rect">
            <a:avLst/>
          </a:prstGeom>
          <a:noFill/>
          <a:ln w="38100">
            <a:solidFill>
              <a:srgbClr val="FF7F61"/>
            </a:solidFill>
            <a:miter lim="800000"/>
            <a:headEnd/>
            <a:tailEnd/>
          </a:ln>
        </p:spPr>
      </p:pic>
      <p:sp>
        <p:nvSpPr>
          <p:cNvPr id="8200" name="Text Box 11"/>
          <p:cNvSpPr txBox="1">
            <a:spLocks noChangeArrowheads="1"/>
          </p:cNvSpPr>
          <p:nvPr/>
        </p:nvSpPr>
        <p:spPr bwMode="auto">
          <a:xfrm>
            <a:off x="1828800" y="4914900"/>
            <a:ext cx="2362200" cy="366713"/>
          </a:xfrm>
          <a:prstGeom prst="rect">
            <a:avLst/>
          </a:prstGeom>
          <a:noFill/>
          <a:ln w="9525">
            <a:noFill/>
            <a:miter lim="800000"/>
            <a:headEnd/>
            <a:tailEnd/>
          </a:ln>
        </p:spPr>
        <p:txBody>
          <a:bodyPr>
            <a:spAutoFit/>
          </a:bodyPr>
          <a:lstStyle/>
          <a:p>
            <a:pPr>
              <a:spcBef>
                <a:spcPct val="50000"/>
              </a:spcBef>
            </a:pPr>
            <a:endParaRPr lang="fr-FR"/>
          </a:p>
        </p:txBody>
      </p:sp>
      <p:sp>
        <p:nvSpPr>
          <p:cNvPr id="143372" name="Text Box 12"/>
          <p:cNvSpPr txBox="1">
            <a:spLocks noChangeArrowheads="1"/>
          </p:cNvSpPr>
          <p:nvPr/>
        </p:nvSpPr>
        <p:spPr bwMode="auto">
          <a:xfrm>
            <a:off x="4572000" y="4495800"/>
            <a:ext cx="3048000" cy="304800"/>
          </a:xfrm>
          <a:prstGeom prst="rect">
            <a:avLst/>
          </a:prstGeom>
          <a:noFill/>
          <a:ln w="9525">
            <a:noFill/>
            <a:miter lim="800000"/>
            <a:headEnd/>
            <a:tailEnd/>
          </a:ln>
        </p:spPr>
        <p:txBody>
          <a:bodyPr>
            <a:spAutoFit/>
          </a:bodyPr>
          <a:lstStyle/>
          <a:p>
            <a:pPr algn="ctr">
              <a:spcBef>
                <a:spcPct val="50000"/>
              </a:spcBef>
            </a:pPr>
            <a:r>
              <a:rPr lang="fr-FR" sz="1400" dirty="0"/>
              <a:t>Tôle ondulée</a:t>
            </a:r>
            <a:endParaRPr lang="en-US" sz="1400" dirty="0"/>
          </a:p>
        </p:txBody>
      </p:sp>
      <p:sp>
        <p:nvSpPr>
          <p:cNvPr id="143373" name="Text Box 13"/>
          <p:cNvSpPr txBox="1">
            <a:spLocks noChangeArrowheads="1"/>
          </p:cNvSpPr>
          <p:nvPr/>
        </p:nvSpPr>
        <p:spPr bwMode="auto">
          <a:xfrm>
            <a:off x="381000" y="3162300"/>
            <a:ext cx="3048000" cy="304800"/>
          </a:xfrm>
          <a:prstGeom prst="rect">
            <a:avLst/>
          </a:prstGeom>
          <a:noFill/>
          <a:ln w="9525">
            <a:noFill/>
            <a:miter lim="800000"/>
            <a:headEnd/>
            <a:tailEnd/>
          </a:ln>
        </p:spPr>
        <p:txBody>
          <a:bodyPr>
            <a:spAutoFit/>
          </a:bodyPr>
          <a:lstStyle/>
          <a:p>
            <a:pPr algn="ctr">
              <a:spcBef>
                <a:spcPct val="50000"/>
              </a:spcBef>
            </a:pPr>
            <a:r>
              <a:rPr lang="fr-FR" sz="1400">
                <a:solidFill>
                  <a:srgbClr val="000000"/>
                </a:solidFill>
              </a:rPr>
              <a:t>Tôle ondulée</a:t>
            </a:r>
            <a:endParaRPr lang="en-US" sz="1400">
              <a:solidFill>
                <a:srgbClr val="000000"/>
              </a:solidFill>
            </a:endParaRPr>
          </a:p>
        </p:txBody>
      </p:sp>
      <p:sp>
        <p:nvSpPr>
          <p:cNvPr id="143374" name="Text Box 14"/>
          <p:cNvSpPr txBox="1">
            <a:spLocks noChangeArrowheads="1"/>
          </p:cNvSpPr>
          <p:nvPr/>
        </p:nvSpPr>
        <p:spPr bwMode="auto">
          <a:xfrm>
            <a:off x="152400" y="5105400"/>
            <a:ext cx="8858250" cy="1616075"/>
          </a:xfrm>
          <a:prstGeom prst="rect">
            <a:avLst/>
          </a:prstGeom>
          <a:noFill/>
          <a:ln w="38100">
            <a:solidFill>
              <a:srgbClr val="FF7F61"/>
            </a:solidFill>
            <a:miter lim="800000"/>
            <a:headEnd/>
            <a:tailEnd/>
          </a:ln>
        </p:spPr>
        <p:txBody>
          <a:bodyPr>
            <a:spAutoFit/>
          </a:bodyPr>
          <a:lstStyle/>
          <a:p>
            <a:pPr>
              <a:spcBef>
                <a:spcPct val="50000"/>
              </a:spcBef>
            </a:pPr>
            <a:endParaRPr lang="fr-FR"/>
          </a:p>
          <a:p>
            <a:pPr>
              <a:spcBef>
                <a:spcPct val="50000"/>
              </a:spcBef>
            </a:pPr>
            <a:r>
              <a:rPr lang="fr-FR"/>
              <a:t>La tôle ondulée consiste en une organisation des matériaux libres de la chaussée en bandes perpendiculaires à l’axe de la roue, qui affecte la largeur de la plateforme, et même ses parties les moins circulées. La surface de la piste de roulement prend un aspect ondulées avec des ondes très régulières.</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68">
                                            <p:bg/>
                                          </p:spTgt>
                                        </p:tgtEl>
                                        <p:attrNameLst>
                                          <p:attrName>style.visibility</p:attrName>
                                        </p:attrNameLst>
                                      </p:cBhvr>
                                      <p:to>
                                        <p:strVal val="visible"/>
                                      </p:to>
                                    </p:set>
                                    <p:animEffect transition="in" filter="wipe(down)">
                                      <p:cBhvr>
                                        <p:cTn id="7" dur="500"/>
                                        <p:tgtEl>
                                          <p:spTgt spid="14336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3368">
                                            <p:txEl>
                                              <p:pRg st="0" end="0"/>
                                            </p:txEl>
                                          </p:spTgt>
                                        </p:tgtEl>
                                        <p:attrNameLst>
                                          <p:attrName>style.visibility</p:attrName>
                                        </p:attrNameLst>
                                      </p:cBhvr>
                                      <p:to>
                                        <p:strVal val="visible"/>
                                      </p:to>
                                    </p:set>
                                    <p:animEffect transition="in" filter="wipe(down)">
                                      <p:cBhvr>
                                        <p:cTn id="10" dur="500"/>
                                        <p:tgtEl>
                                          <p:spTgt spid="143368">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3368">
                                            <p:txEl>
                                              <p:pRg st="1" end="1"/>
                                            </p:txEl>
                                          </p:spTgt>
                                        </p:tgtEl>
                                        <p:attrNameLst>
                                          <p:attrName>style.visibility</p:attrName>
                                        </p:attrNameLst>
                                      </p:cBhvr>
                                      <p:to>
                                        <p:strVal val="visible"/>
                                      </p:to>
                                    </p:set>
                                    <p:animEffect transition="in" filter="wipe(down)">
                                      <p:cBhvr>
                                        <p:cTn id="13" dur="500"/>
                                        <p:tgtEl>
                                          <p:spTgt spid="14336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3370"/>
                                        </p:tgtEl>
                                        <p:attrNameLst>
                                          <p:attrName>style.visibility</p:attrName>
                                        </p:attrNameLst>
                                      </p:cBhvr>
                                      <p:to>
                                        <p:strVal val="visible"/>
                                      </p:to>
                                    </p:set>
                                    <p:animEffect transition="in" filter="wipe(down)">
                                      <p:cBhvr>
                                        <p:cTn id="18" dur="500"/>
                                        <p:tgtEl>
                                          <p:spTgt spid="14337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3373">
                                            <p:txEl>
                                              <p:pRg st="0" end="0"/>
                                            </p:txEl>
                                          </p:spTgt>
                                        </p:tgtEl>
                                        <p:attrNameLst>
                                          <p:attrName>style.visibility</p:attrName>
                                        </p:attrNameLst>
                                      </p:cBhvr>
                                      <p:to>
                                        <p:strVal val="visible"/>
                                      </p:to>
                                    </p:set>
                                    <p:animEffect transition="in" filter="wipe(down)">
                                      <p:cBhvr>
                                        <p:cTn id="23" dur="500"/>
                                        <p:tgtEl>
                                          <p:spTgt spid="14337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3369"/>
                                        </p:tgtEl>
                                        <p:attrNameLst>
                                          <p:attrName>style.visibility</p:attrName>
                                        </p:attrNameLst>
                                      </p:cBhvr>
                                      <p:to>
                                        <p:strVal val="visible"/>
                                      </p:to>
                                    </p:set>
                                    <p:animEffect transition="in" filter="wipe(down)">
                                      <p:cBhvr>
                                        <p:cTn id="28" dur="500"/>
                                        <p:tgtEl>
                                          <p:spTgt spid="14336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3372">
                                            <p:txEl>
                                              <p:pRg st="0" end="0"/>
                                            </p:txEl>
                                          </p:spTgt>
                                        </p:tgtEl>
                                        <p:attrNameLst>
                                          <p:attrName>style.visibility</p:attrName>
                                        </p:attrNameLst>
                                      </p:cBhvr>
                                      <p:to>
                                        <p:strVal val="visible"/>
                                      </p:to>
                                    </p:set>
                                    <p:animEffect transition="in" filter="wipe(down)">
                                      <p:cBhvr>
                                        <p:cTn id="33" dur="500"/>
                                        <p:tgtEl>
                                          <p:spTgt spid="14337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3374">
                                            <p:bg/>
                                          </p:spTgt>
                                        </p:tgtEl>
                                        <p:attrNameLst>
                                          <p:attrName>style.visibility</p:attrName>
                                        </p:attrNameLst>
                                      </p:cBhvr>
                                      <p:to>
                                        <p:strVal val="visible"/>
                                      </p:to>
                                    </p:set>
                                    <p:animEffect transition="in" filter="wipe(down)">
                                      <p:cBhvr>
                                        <p:cTn id="38" dur="500"/>
                                        <p:tgtEl>
                                          <p:spTgt spid="143374">
                                            <p:bg/>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3374">
                                            <p:txEl>
                                              <p:pRg st="1" end="1"/>
                                            </p:txEl>
                                          </p:spTgt>
                                        </p:tgtEl>
                                        <p:attrNameLst>
                                          <p:attrName>style.visibility</p:attrName>
                                        </p:attrNameLst>
                                      </p:cBhvr>
                                      <p:to>
                                        <p:strVal val="visible"/>
                                      </p:to>
                                    </p:set>
                                    <p:animEffect transition="in" filter="wipe(down)">
                                      <p:cBhvr>
                                        <p:cTn id="43" dur="500"/>
                                        <p:tgtEl>
                                          <p:spTgt spid="1433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8" grpId="0" build="allAtOnce" animBg="1"/>
      <p:bldP spid="143372" grpId="0" build="allAtOnce"/>
      <p:bldP spid="143373" grpId="0" build="allAtOnce"/>
      <p:bldP spid="14337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166731C0-AE95-4D79-8411-541E3E8FAB06}" type="slidenum">
              <a:rPr lang="en-US"/>
              <a:pPr>
                <a:defRPr/>
              </a:pPr>
              <a:t>17</a:t>
            </a:fld>
            <a:endParaRPr lang="en-US"/>
          </a:p>
        </p:txBody>
      </p:sp>
      <p:sp>
        <p:nvSpPr>
          <p:cNvPr id="14438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44389" name="Text Box 5"/>
          <p:cNvSpPr txBox="1">
            <a:spLocks noChangeArrowheads="1"/>
          </p:cNvSpPr>
          <p:nvPr/>
        </p:nvSpPr>
        <p:spPr bwMode="auto">
          <a:xfrm>
            <a:off x="3429000" y="495300"/>
            <a:ext cx="23622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44392" name="Text Box 8"/>
          <p:cNvSpPr txBox="1">
            <a:spLocks noChangeArrowheads="1"/>
          </p:cNvSpPr>
          <p:nvPr/>
        </p:nvSpPr>
        <p:spPr bwMode="auto">
          <a:xfrm>
            <a:off x="0" y="1676400"/>
            <a:ext cx="9144000" cy="825500"/>
          </a:xfrm>
          <a:prstGeom prst="rect">
            <a:avLst/>
          </a:prstGeom>
          <a:noFill/>
          <a:ln w="9525">
            <a:noFill/>
            <a:miter lim="800000"/>
            <a:headEnd/>
            <a:tailEnd/>
          </a:ln>
        </p:spPr>
        <p:txBody>
          <a:bodyPr>
            <a:spAutoFit/>
          </a:bodyPr>
          <a:lstStyle/>
          <a:p>
            <a:pPr>
              <a:spcBef>
                <a:spcPct val="50000"/>
              </a:spcBef>
            </a:pPr>
            <a:r>
              <a:rPr lang="fr-FR" sz="1600"/>
              <a:t>	1-c-2 </a:t>
            </a:r>
            <a:r>
              <a:rPr lang="fr-FR" sz="1600" u="sng"/>
              <a:t>Phénomènes de ségrégation</a:t>
            </a:r>
            <a:r>
              <a:rPr lang="fr-FR" sz="1600"/>
              <a:t>: Sous l’effet de la circulation, les éléments 	divers qui constituent le squelette de la couche de roulement  se séparent du 	mortier, et s’amassent sur les bords de la chaussée.</a:t>
            </a:r>
            <a:endParaRPr lang="en-US" sz="1600" u="sng"/>
          </a:p>
        </p:txBody>
      </p:sp>
      <p:pic>
        <p:nvPicPr>
          <p:cNvPr id="144393" name="Picture 9" descr="Scan0196"/>
          <p:cNvPicPr>
            <a:picLocks noChangeAspect="1" noChangeArrowheads="1"/>
          </p:cNvPicPr>
          <p:nvPr/>
        </p:nvPicPr>
        <p:blipFill>
          <a:blip r:embed="rId3" cstate="email"/>
          <a:srcRect/>
          <a:stretch>
            <a:fillRect/>
          </a:stretch>
        </p:blipFill>
        <p:spPr bwMode="auto">
          <a:xfrm>
            <a:off x="2590800" y="3211513"/>
            <a:ext cx="3733800" cy="2352675"/>
          </a:xfrm>
          <a:prstGeom prst="rect">
            <a:avLst/>
          </a:prstGeom>
          <a:noFill/>
          <a:ln w="38100">
            <a:solidFill>
              <a:srgbClr val="FF7F61"/>
            </a:solidFill>
            <a:miter lim="800000"/>
            <a:headEnd/>
            <a:tailEnd/>
          </a:ln>
        </p:spPr>
      </p:pic>
      <p:sp>
        <p:nvSpPr>
          <p:cNvPr id="144394" name="Text Box 10"/>
          <p:cNvSpPr txBox="1">
            <a:spLocks noChangeArrowheads="1"/>
          </p:cNvSpPr>
          <p:nvPr/>
        </p:nvSpPr>
        <p:spPr bwMode="auto">
          <a:xfrm>
            <a:off x="2438400" y="5564188"/>
            <a:ext cx="4038600" cy="304800"/>
          </a:xfrm>
          <a:prstGeom prst="rect">
            <a:avLst/>
          </a:prstGeom>
          <a:noFill/>
          <a:ln w="9525">
            <a:noFill/>
            <a:miter lim="800000"/>
            <a:headEnd/>
            <a:tailEnd/>
          </a:ln>
        </p:spPr>
        <p:txBody>
          <a:bodyPr>
            <a:spAutoFit/>
          </a:bodyPr>
          <a:lstStyle/>
          <a:p>
            <a:pPr algn="ctr">
              <a:spcBef>
                <a:spcPct val="50000"/>
              </a:spcBef>
            </a:pPr>
            <a:r>
              <a:rPr lang="fr-FR" sz="1400">
                <a:solidFill>
                  <a:srgbClr val="000000"/>
                </a:solidFill>
              </a:rPr>
              <a:t>Ségrégation de surface sur matériau latéritique</a:t>
            </a:r>
            <a:endParaRPr lang="en-US" sz="1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392">
                                            <p:txEl>
                                              <p:pRg st="0" end="0"/>
                                            </p:txEl>
                                          </p:spTgt>
                                        </p:tgtEl>
                                        <p:attrNameLst>
                                          <p:attrName>style.visibility</p:attrName>
                                        </p:attrNameLst>
                                      </p:cBhvr>
                                      <p:to>
                                        <p:strVal val="visible"/>
                                      </p:to>
                                    </p:set>
                                    <p:animEffect transition="in" filter="wipe(down)">
                                      <p:cBhvr>
                                        <p:cTn id="7" dur="500"/>
                                        <p:tgtEl>
                                          <p:spTgt spid="144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4393"/>
                                        </p:tgtEl>
                                        <p:attrNameLst>
                                          <p:attrName>style.visibility</p:attrName>
                                        </p:attrNameLst>
                                      </p:cBhvr>
                                      <p:to>
                                        <p:strVal val="visible"/>
                                      </p:to>
                                    </p:set>
                                    <p:animEffect transition="in" filter="wipe(down)">
                                      <p:cBhvr>
                                        <p:cTn id="12" dur="500"/>
                                        <p:tgtEl>
                                          <p:spTgt spid="14439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4394">
                                            <p:txEl>
                                              <p:pRg st="0" end="0"/>
                                            </p:txEl>
                                          </p:spTgt>
                                        </p:tgtEl>
                                        <p:attrNameLst>
                                          <p:attrName>style.visibility</p:attrName>
                                        </p:attrNameLst>
                                      </p:cBhvr>
                                      <p:to>
                                        <p:strVal val="visible"/>
                                      </p:to>
                                    </p:set>
                                    <p:animEffect transition="in" filter="wipe(down)">
                                      <p:cBhvr>
                                        <p:cTn id="17" dur="500"/>
                                        <p:tgtEl>
                                          <p:spTgt spid="1443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build="allAtOnce"/>
      <p:bldP spid="14439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E920D941-1693-4576-8829-54C3B90147EE}" type="slidenum">
              <a:rPr lang="en-US"/>
              <a:pPr>
                <a:defRPr/>
              </a:pPr>
              <a:t>18</a:t>
            </a:fld>
            <a:endParaRPr lang="en-US"/>
          </a:p>
        </p:txBody>
      </p:sp>
      <p:sp>
        <p:nvSpPr>
          <p:cNvPr id="15258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2581" name="Text Box 5"/>
          <p:cNvSpPr txBox="1">
            <a:spLocks noChangeArrowheads="1"/>
          </p:cNvSpPr>
          <p:nvPr/>
        </p:nvSpPr>
        <p:spPr bwMode="auto">
          <a:xfrm>
            <a:off x="3429000" y="990600"/>
            <a:ext cx="2362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DIGUES</a:t>
            </a:r>
            <a:endParaRPr lang="en-US" sz="2400" b="1" u="sng">
              <a:solidFill>
                <a:srgbClr val="FFFF66"/>
              </a:solidFill>
              <a:effectLst>
                <a:outerShdw blurRad="38100" dist="38100" dir="2700000" algn="tl">
                  <a:srgbClr val="000000"/>
                </a:outerShdw>
              </a:effectLst>
            </a:endParaRPr>
          </a:p>
        </p:txBody>
      </p:sp>
      <p:sp>
        <p:nvSpPr>
          <p:cNvPr id="152582" name="Text Box 6"/>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52583" name="Text Box 7"/>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L’EAU</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583">
                                            <p:bg/>
                                          </p:spTgt>
                                        </p:tgtEl>
                                        <p:attrNameLst>
                                          <p:attrName>style.visibility</p:attrName>
                                        </p:attrNameLst>
                                      </p:cBhvr>
                                      <p:to>
                                        <p:strVal val="visible"/>
                                      </p:to>
                                    </p:set>
                                    <p:animEffect transition="in" filter="wipe(down)">
                                      <p:cBhvr>
                                        <p:cTn id="7" dur="500"/>
                                        <p:tgtEl>
                                          <p:spTgt spid="15258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2583">
                                            <p:txEl>
                                              <p:pRg st="0" end="0"/>
                                            </p:txEl>
                                          </p:spTgt>
                                        </p:tgtEl>
                                        <p:attrNameLst>
                                          <p:attrName>style.visibility</p:attrName>
                                        </p:attrNameLst>
                                      </p:cBhvr>
                                      <p:to>
                                        <p:strVal val="visible"/>
                                      </p:to>
                                    </p:set>
                                    <p:animEffect transition="in" filter="wipe(down)">
                                      <p:cBhvr>
                                        <p:cTn id="10" dur="500"/>
                                        <p:tgtEl>
                                          <p:spTgt spid="152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numéro de diapositive 5"/>
          <p:cNvSpPr>
            <a:spLocks noGrp="1"/>
          </p:cNvSpPr>
          <p:nvPr>
            <p:ph type="sldNum" sz="quarter" idx="12"/>
          </p:nvPr>
        </p:nvSpPr>
        <p:spPr/>
        <p:txBody>
          <a:bodyPr/>
          <a:lstStyle/>
          <a:p>
            <a:pPr>
              <a:defRPr/>
            </a:pPr>
            <a:fld id="{7D218E52-1F9A-4926-B671-926FDE2280B7}" type="slidenum">
              <a:rPr lang="en-US">
                <a:solidFill>
                  <a:srgbClr val="002060"/>
                </a:solidFill>
              </a:rPr>
              <a:pPr>
                <a:defRPr/>
              </a:pPr>
              <a:t>19</a:t>
            </a:fld>
            <a:endParaRPr lang="en-US">
              <a:solidFill>
                <a:srgbClr val="002060"/>
              </a:solidFill>
            </a:endParaRPr>
          </a:p>
        </p:txBody>
      </p:sp>
      <p:sp>
        <p:nvSpPr>
          <p:cNvPr id="11267" name="Rectangle 4"/>
          <p:cNvSpPr>
            <a:spLocks noChangeArrowheads="1"/>
          </p:cNvSpPr>
          <p:nvPr/>
        </p:nvSpPr>
        <p:spPr bwMode="auto">
          <a:xfrm>
            <a:off x="76200" y="609600"/>
            <a:ext cx="4572000" cy="581025"/>
          </a:xfrm>
          <a:prstGeom prst="rect">
            <a:avLst/>
          </a:prstGeom>
          <a:noFill/>
          <a:ln w="9525">
            <a:noFill/>
            <a:miter lim="800000"/>
            <a:headEnd/>
            <a:tailEnd/>
          </a:ln>
        </p:spPr>
        <p:txBody>
          <a:bodyPr>
            <a:spAutoFit/>
          </a:bodyPr>
          <a:lstStyle/>
          <a:p>
            <a:r>
              <a:rPr lang="fr-FR" sz="1600" b="1">
                <a:solidFill>
                  <a:srgbClr val="FF7F61"/>
                </a:solidFill>
              </a:rPr>
              <a:t>2-a </a:t>
            </a:r>
            <a:r>
              <a:rPr lang="fr-FR" sz="1600" b="1" u="sng">
                <a:solidFill>
                  <a:srgbClr val="FF7F61"/>
                </a:solidFill>
              </a:rPr>
              <a:t>Imbibition et infiltration</a:t>
            </a:r>
            <a:r>
              <a:rPr lang="fr-FR" sz="1600" b="1">
                <a:solidFill>
                  <a:srgbClr val="FF7F61"/>
                </a:solidFill>
              </a:rPr>
              <a:t>:</a:t>
            </a:r>
            <a:endParaRPr lang="fr-FR" sz="1600" u="sng">
              <a:solidFill>
                <a:srgbClr val="FF7F61"/>
              </a:solidFill>
            </a:endParaRPr>
          </a:p>
          <a:p>
            <a:r>
              <a:rPr lang="fr-FR" sz="1600"/>
              <a:t>	</a:t>
            </a:r>
            <a:endParaRPr lang="en-US" sz="1600"/>
          </a:p>
        </p:txBody>
      </p:sp>
      <p:sp>
        <p:nvSpPr>
          <p:cNvPr id="147461" name="Rectangle 5" descr="Recycled paper"/>
          <p:cNvSpPr>
            <a:spLocks noChangeArrowheads="1"/>
          </p:cNvSpPr>
          <p:nvPr/>
        </p:nvSpPr>
        <p:spPr bwMode="auto">
          <a:xfrm>
            <a:off x="609600" y="2543175"/>
            <a:ext cx="2362200" cy="6096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fr-FR"/>
          </a:p>
        </p:txBody>
      </p:sp>
      <p:sp>
        <p:nvSpPr>
          <p:cNvPr id="11269" name="Line 6"/>
          <p:cNvSpPr>
            <a:spLocks noChangeShapeType="1"/>
          </p:cNvSpPr>
          <p:nvPr/>
        </p:nvSpPr>
        <p:spPr bwMode="auto">
          <a:xfrm>
            <a:off x="1828800" y="2181225"/>
            <a:ext cx="0" cy="361950"/>
          </a:xfrm>
          <a:prstGeom prst="line">
            <a:avLst/>
          </a:prstGeom>
          <a:noFill/>
          <a:ln w="76200">
            <a:solidFill>
              <a:srgbClr val="00CC00"/>
            </a:solidFill>
            <a:round/>
            <a:headEnd/>
            <a:tailEnd type="triangle" w="med" len="med"/>
          </a:ln>
        </p:spPr>
        <p:txBody>
          <a:bodyPr/>
          <a:lstStyle/>
          <a:p>
            <a:endParaRPr lang="fr-FR"/>
          </a:p>
        </p:txBody>
      </p:sp>
      <p:sp>
        <p:nvSpPr>
          <p:cNvPr id="147463" name="Rectangle 7"/>
          <p:cNvSpPr>
            <a:spLocks noChangeArrowheads="1"/>
          </p:cNvSpPr>
          <p:nvPr/>
        </p:nvSpPr>
        <p:spPr bwMode="auto">
          <a:xfrm>
            <a:off x="609600" y="1647825"/>
            <a:ext cx="2597150" cy="581025"/>
          </a:xfrm>
          <a:prstGeom prst="rect">
            <a:avLst/>
          </a:prstGeom>
          <a:noFill/>
          <a:ln w="9525">
            <a:noFill/>
            <a:miter lim="800000"/>
            <a:headEnd/>
            <a:tailEnd/>
          </a:ln>
        </p:spPr>
        <p:txBody>
          <a:bodyPr>
            <a:spAutoFit/>
          </a:bodyPr>
          <a:lstStyle/>
          <a:p>
            <a:r>
              <a:rPr lang="fr-FR" sz="1600"/>
              <a:t>Imbibition de la surface:</a:t>
            </a:r>
          </a:p>
          <a:p>
            <a:pPr algn="ctr"/>
            <a:r>
              <a:rPr lang="fr-FR" sz="1600"/>
              <a:t>Progressive par les pluies</a:t>
            </a:r>
            <a:endParaRPr lang="en-US" sz="1600"/>
          </a:p>
        </p:txBody>
      </p:sp>
      <p:sp>
        <p:nvSpPr>
          <p:cNvPr id="147464" name="Text Box 8"/>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dirty="0">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dirty="0">
                <a:solidFill>
                  <a:schemeClr val="hlink"/>
                </a:solidFill>
                <a:effectLst>
                  <a:outerShdw blurRad="38100" dist="38100" dir="2700000" algn="tl">
                    <a:srgbClr val="000000"/>
                  </a:outerShdw>
                </a:effectLst>
              </a:rPr>
              <a:t>MAINTENANCE DES PERIMETRES IRRIGU</a:t>
            </a:r>
            <a:r>
              <a:rPr lang="en-US" sz="1600" b="1" dirty="0">
                <a:solidFill>
                  <a:schemeClr val="hlink"/>
                </a:solidFill>
                <a:effectLst>
                  <a:outerShdw blurRad="38100" dist="38100" dir="2700000" algn="tl">
                    <a:srgbClr val="000000"/>
                  </a:outerShdw>
                </a:effectLst>
              </a:rPr>
              <a:t>È</a:t>
            </a:r>
            <a:r>
              <a:rPr lang="fr-FR" sz="1600" b="1" dirty="0">
                <a:solidFill>
                  <a:schemeClr val="hlink"/>
                </a:solidFill>
                <a:effectLst>
                  <a:outerShdw blurRad="38100" dist="38100" dir="2700000" algn="tl">
                    <a:srgbClr val="000000"/>
                  </a:outerShdw>
                </a:effectLst>
              </a:rPr>
              <a:t>S</a:t>
            </a:r>
            <a:endParaRPr lang="en-US" sz="1600" b="1" dirty="0">
              <a:solidFill>
                <a:schemeClr val="hlink"/>
              </a:solidFill>
              <a:effectLst>
                <a:outerShdw blurRad="38100" dist="38100" dir="2700000" algn="tl">
                  <a:srgbClr val="000000"/>
                </a:outerShdw>
              </a:effectLst>
            </a:endParaRPr>
          </a:p>
        </p:txBody>
      </p:sp>
      <p:sp>
        <p:nvSpPr>
          <p:cNvPr id="147465" name="Text Box 9"/>
          <p:cNvSpPr txBox="1">
            <a:spLocks noChangeArrowheads="1"/>
          </p:cNvSpPr>
          <p:nvPr/>
        </p:nvSpPr>
        <p:spPr bwMode="auto">
          <a:xfrm>
            <a:off x="3581400" y="4714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dirty="0">
                <a:solidFill>
                  <a:srgbClr val="FFFF66"/>
                </a:solidFill>
                <a:effectLst>
                  <a:outerShdw blurRad="38100" dist="38100" dir="2700000" algn="tl">
                    <a:srgbClr val="000000"/>
                  </a:outerShdw>
                </a:effectLst>
              </a:rPr>
              <a:t>LES DIGUES</a:t>
            </a:r>
            <a:endParaRPr lang="en-US" b="1" u="sng" dirty="0">
              <a:solidFill>
                <a:srgbClr val="FFFF66"/>
              </a:solidFill>
              <a:effectLst>
                <a:outerShdw blurRad="38100" dist="38100" dir="2700000" algn="tl">
                  <a:srgbClr val="000000"/>
                </a:outerShdw>
              </a:effectLst>
            </a:endParaRPr>
          </a:p>
        </p:txBody>
      </p:sp>
      <p:sp>
        <p:nvSpPr>
          <p:cNvPr id="147467" name="Rectangle 11" descr="Recycled paper"/>
          <p:cNvSpPr>
            <a:spLocks noChangeArrowheads="1"/>
          </p:cNvSpPr>
          <p:nvPr/>
        </p:nvSpPr>
        <p:spPr bwMode="auto">
          <a:xfrm>
            <a:off x="3505200" y="2543175"/>
            <a:ext cx="2209800" cy="6096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fr-FR"/>
          </a:p>
        </p:txBody>
      </p:sp>
      <p:sp>
        <p:nvSpPr>
          <p:cNvPr id="147472" name="Rectangle 16"/>
          <p:cNvSpPr>
            <a:spLocks noChangeArrowheads="1"/>
          </p:cNvSpPr>
          <p:nvPr/>
        </p:nvSpPr>
        <p:spPr bwMode="auto">
          <a:xfrm>
            <a:off x="4229100" y="1343025"/>
            <a:ext cx="685800" cy="9144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7473" name="Freeform 17" descr="Recycled paper"/>
          <p:cNvSpPr>
            <a:spLocks/>
          </p:cNvSpPr>
          <p:nvPr/>
        </p:nvSpPr>
        <p:spPr bwMode="auto">
          <a:xfrm>
            <a:off x="4660900" y="2457450"/>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74" name="Freeform 18" descr="Recycled paper"/>
          <p:cNvSpPr>
            <a:spLocks/>
          </p:cNvSpPr>
          <p:nvPr/>
        </p:nvSpPr>
        <p:spPr bwMode="auto">
          <a:xfrm>
            <a:off x="3670300" y="2438400"/>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75" name="AutoShape 19" descr="Zig zag"/>
          <p:cNvSpPr>
            <a:spLocks noChangeArrowheads="1"/>
          </p:cNvSpPr>
          <p:nvPr/>
        </p:nvSpPr>
        <p:spPr bwMode="auto">
          <a:xfrm rot="-5400000">
            <a:off x="3733800" y="2162175"/>
            <a:ext cx="685800" cy="228600"/>
          </a:xfrm>
          <a:prstGeom prst="flowChartAlternateProcess">
            <a:avLst/>
          </a:prstGeom>
          <a:pattFill prst="zigZag">
            <a:fgClr>
              <a:srgbClr val="000000"/>
            </a:fgClr>
            <a:bgClr>
              <a:schemeClr val="tx1"/>
            </a:bgClr>
          </a:pattFill>
          <a:ln w="9525">
            <a:solidFill>
              <a:srgbClr val="000000"/>
            </a:solidFill>
            <a:miter lim="800000"/>
            <a:headEnd/>
            <a:tailEnd/>
          </a:ln>
        </p:spPr>
        <p:txBody>
          <a:bodyPr wrap="none" anchor="ctr"/>
          <a:lstStyle/>
          <a:p>
            <a:endParaRPr lang="fr-FR"/>
          </a:p>
        </p:txBody>
      </p:sp>
      <p:sp>
        <p:nvSpPr>
          <p:cNvPr id="147476" name="AutoShape 20" descr="Zig zag"/>
          <p:cNvSpPr>
            <a:spLocks noChangeArrowheads="1"/>
          </p:cNvSpPr>
          <p:nvPr/>
        </p:nvSpPr>
        <p:spPr bwMode="auto">
          <a:xfrm rot="-5400000">
            <a:off x="4724400" y="2162175"/>
            <a:ext cx="685800" cy="228600"/>
          </a:xfrm>
          <a:prstGeom prst="flowChartAlternateProcess">
            <a:avLst/>
          </a:prstGeom>
          <a:pattFill prst="zigZag">
            <a:fgClr>
              <a:srgbClr val="000000"/>
            </a:fgClr>
            <a:bgClr>
              <a:schemeClr val="tx1"/>
            </a:bgClr>
          </a:pattFill>
          <a:ln w="9525">
            <a:solidFill>
              <a:srgbClr val="000000"/>
            </a:solidFill>
            <a:miter lim="800000"/>
            <a:headEnd/>
            <a:tailEnd/>
          </a:ln>
        </p:spPr>
        <p:txBody>
          <a:bodyPr wrap="none" anchor="ctr"/>
          <a:lstStyle/>
          <a:p>
            <a:endParaRPr lang="fr-FR"/>
          </a:p>
        </p:txBody>
      </p:sp>
      <p:sp>
        <p:nvSpPr>
          <p:cNvPr id="147478" name="Line 22"/>
          <p:cNvSpPr>
            <a:spLocks noChangeShapeType="1"/>
          </p:cNvSpPr>
          <p:nvPr/>
        </p:nvSpPr>
        <p:spPr bwMode="auto">
          <a:xfrm>
            <a:off x="838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79" name="Line 23"/>
          <p:cNvSpPr>
            <a:spLocks noChangeShapeType="1"/>
          </p:cNvSpPr>
          <p:nvPr/>
        </p:nvSpPr>
        <p:spPr bwMode="auto">
          <a:xfrm>
            <a:off x="1219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80" name="Line 24"/>
          <p:cNvSpPr>
            <a:spLocks noChangeShapeType="1"/>
          </p:cNvSpPr>
          <p:nvPr/>
        </p:nvSpPr>
        <p:spPr bwMode="auto">
          <a:xfrm>
            <a:off x="1600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81" name="Line 25"/>
          <p:cNvSpPr>
            <a:spLocks noChangeShapeType="1"/>
          </p:cNvSpPr>
          <p:nvPr/>
        </p:nvSpPr>
        <p:spPr bwMode="auto">
          <a:xfrm>
            <a:off x="1981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82" name="Line 26"/>
          <p:cNvSpPr>
            <a:spLocks noChangeShapeType="1"/>
          </p:cNvSpPr>
          <p:nvPr/>
        </p:nvSpPr>
        <p:spPr bwMode="auto">
          <a:xfrm>
            <a:off x="2362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83" name="Line 27"/>
          <p:cNvSpPr>
            <a:spLocks noChangeShapeType="1"/>
          </p:cNvSpPr>
          <p:nvPr/>
        </p:nvSpPr>
        <p:spPr bwMode="auto">
          <a:xfrm>
            <a:off x="2743200" y="2543175"/>
            <a:ext cx="0" cy="152400"/>
          </a:xfrm>
          <a:prstGeom prst="line">
            <a:avLst/>
          </a:prstGeom>
          <a:noFill/>
          <a:ln w="9525">
            <a:solidFill>
              <a:srgbClr val="FF3300"/>
            </a:solidFill>
            <a:round/>
            <a:headEnd/>
            <a:tailEnd type="triangle" w="med" len="med"/>
          </a:ln>
        </p:spPr>
        <p:txBody>
          <a:bodyPr/>
          <a:lstStyle/>
          <a:p>
            <a:endParaRPr lang="fr-FR"/>
          </a:p>
        </p:txBody>
      </p:sp>
      <p:sp>
        <p:nvSpPr>
          <p:cNvPr id="147484" name="Rectangle 28"/>
          <p:cNvSpPr>
            <a:spLocks noChangeArrowheads="1"/>
          </p:cNvSpPr>
          <p:nvPr/>
        </p:nvSpPr>
        <p:spPr bwMode="auto">
          <a:xfrm>
            <a:off x="609600" y="3127375"/>
            <a:ext cx="2035175" cy="304800"/>
          </a:xfrm>
          <a:prstGeom prst="rect">
            <a:avLst/>
          </a:prstGeom>
          <a:noFill/>
          <a:ln w="9525">
            <a:noFill/>
            <a:miter lim="800000"/>
            <a:headEnd/>
            <a:tailEnd/>
          </a:ln>
        </p:spPr>
        <p:txBody>
          <a:bodyPr wrap="none">
            <a:spAutoFit/>
          </a:bodyPr>
          <a:lstStyle/>
          <a:p>
            <a:r>
              <a:rPr lang="fr-FR" sz="1400"/>
              <a:t>Imbibition peu profonde</a:t>
            </a:r>
          </a:p>
        </p:txBody>
      </p:sp>
      <p:sp>
        <p:nvSpPr>
          <p:cNvPr id="147485" name="Text Box 29"/>
          <p:cNvSpPr txBox="1">
            <a:spLocks noChangeArrowheads="1"/>
          </p:cNvSpPr>
          <p:nvPr/>
        </p:nvSpPr>
        <p:spPr bwMode="auto">
          <a:xfrm>
            <a:off x="609600" y="2771775"/>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argileux</a:t>
            </a:r>
            <a:endParaRPr lang="en-US" sz="1400">
              <a:solidFill>
                <a:schemeClr val="accent1"/>
              </a:solidFill>
            </a:endParaRPr>
          </a:p>
        </p:txBody>
      </p:sp>
      <p:sp>
        <p:nvSpPr>
          <p:cNvPr id="147486" name="Text Box 30"/>
          <p:cNvSpPr txBox="1">
            <a:spLocks noChangeArrowheads="1"/>
          </p:cNvSpPr>
          <p:nvPr/>
        </p:nvSpPr>
        <p:spPr bwMode="auto">
          <a:xfrm>
            <a:off x="3429000" y="2771775"/>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argileux</a:t>
            </a:r>
            <a:endParaRPr lang="en-US" sz="1400">
              <a:solidFill>
                <a:schemeClr val="accent1"/>
              </a:solidFill>
            </a:endParaRPr>
          </a:p>
        </p:txBody>
      </p:sp>
      <p:sp>
        <p:nvSpPr>
          <p:cNvPr id="147487" name="Rectangle 31"/>
          <p:cNvSpPr>
            <a:spLocks noChangeArrowheads="1"/>
          </p:cNvSpPr>
          <p:nvPr/>
        </p:nvSpPr>
        <p:spPr bwMode="auto">
          <a:xfrm>
            <a:off x="3200400" y="3152775"/>
            <a:ext cx="2819400" cy="730250"/>
          </a:xfrm>
          <a:prstGeom prst="rect">
            <a:avLst/>
          </a:prstGeom>
          <a:noFill/>
          <a:ln w="9525">
            <a:noFill/>
            <a:miter lim="800000"/>
            <a:headEnd/>
            <a:tailEnd/>
          </a:ln>
        </p:spPr>
        <p:txBody>
          <a:bodyPr>
            <a:spAutoFit/>
          </a:bodyPr>
          <a:lstStyle/>
          <a:p>
            <a:pPr algn="ctr"/>
            <a:r>
              <a:rPr lang="fr-FR" sz="1400"/>
              <a:t>Imbibition de plus en plus profonde</a:t>
            </a:r>
          </a:p>
          <a:p>
            <a:pPr algn="ctr"/>
            <a:r>
              <a:rPr lang="fr-FR" sz="1400"/>
              <a:t>par le brassage des véhicules</a:t>
            </a:r>
          </a:p>
        </p:txBody>
      </p:sp>
      <p:sp>
        <p:nvSpPr>
          <p:cNvPr id="147488" name="Rectangle 32" descr="Recycled paper"/>
          <p:cNvSpPr>
            <a:spLocks noChangeArrowheads="1"/>
          </p:cNvSpPr>
          <p:nvPr/>
        </p:nvSpPr>
        <p:spPr bwMode="auto">
          <a:xfrm>
            <a:off x="6324600" y="2571750"/>
            <a:ext cx="2209800" cy="60960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fr-FR"/>
          </a:p>
        </p:txBody>
      </p:sp>
      <p:sp>
        <p:nvSpPr>
          <p:cNvPr id="147489" name="Freeform 33" descr="Recycled paper"/>
          <p:cNvSpPr>
            <a:spLocks/>
          </p:cNvSpPr>
          <p:nvPr/>
        </p:nvSpPr>
        <p:spPr bwMode="auto">
          <a:xfrm>
            <a:off x="7251700" y="2390775"/>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90" name="Freeform 34" descr="Recycled paper"/>
          <p:cNvSpPr>
            <a:spLocks/>
          </p:cNvSpPr>
          <p:nvPr/>
        </p:nvSpPr>
        <p:spPr bwMode="auto">
          <a:xfrm>
            <a:off x="6508750" y="2381250"/>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91" name="Text Box 35"/>
          <p:cNvSpPr txBox="1">
            <a:spLocks noChangeArrowheads="1"/>
          </p:cNvSpPr>
          <p:nvPr/>
        </p:nvSpPr>
        <p:spPr bwMode="auto">
          <a:xfrm>
            <a:off x="6248400" y="2800350"/>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argileux</a:t>
            </a:r>
            <a:endParaRPr lang="en-US" sz="1400">
              <a:solidFill>
                <a:schemeClr val="accent1"/>
              </a:solidFill>
            </a:endParaRPr>
          </a:p>
        </p:txBody>
      </p:sp>
      <p:sp>
        <p:nvSpPr>
          <p:cNvPr id="147492" name="Freeform 36" descr="Recycled paper"/>
          <p:cNvSpPr>
            <a:spLocks/>
          </p:cNvSpPr>
          <p:nvPr/>
        </p:nvSpPr>
        <p:spPr bwMode="auto">
          <a:xfrm>
            <a:off x="7658100" y="2543175"/>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93" name="Freeform 37" descr="Recycled paper"/>
          <p:cNvSpPr>
            <a:spLocks/>
          </p:cNvSpPr>
          <p:nvPr/>
        </p:nvSpPr>
        <p:spPr bwMode="auto">
          <a:xfrm>
            <a:off x="7861300" y="2390775"/>
            <a:ext cx="673100" cy="314325"/>
          </a:xfrm>
          <a:custGeom>
            <a:avLst/>
            <a:gdLst>
              <a:gd name="T0" fmla="*/ 2147483647 w 424"/>
              <a:gd name="T1" fmla="*/ 2147483647 h 198"/>
              <a:gd name="T2" fmla="*/ 2147483647 w 424"/>
              <a:gd name="T3" fmla="*/ 2147483647 h 198"/>
              <a:gd name="T4" fmla="*/ 2147483647 w 424"/>
              <a:gd name="T5" fmla="*/ 2147483647 h 198"/>
              <a:gd name="T6" fmla="*/ 2147483647 w 424"/>
              <a:gd name="T7" fmla="*/ 2147483647 h 198"/>
              <a:gd name="T8" fmla="*/ 2147483647 w 424"/>
              <a:gd name="T9" fmla="*/ 2147483647 h 198"/>
              <a:gd name="T10" fmla="*/ 2147483647 w 424"/>
              <a:gd name="T11" fmla="*/ 2147483647 h 198"/>
              <a:gd name="T12" fmla="*/ 2147483647 w 424"/>
              <a:gd name="T13" fmla="*/ 2147483647 h 198"/>
              <a:gd name="T14" fmla="*/ 2147483647 w 424"/>
              <a:gd name="T15" fmla="*/ 2147483647 h 198"/>
              <a:gd name="T16" fmla="*/ 2147483647 w 424"/>
              <a:gd name="T17" fmla="*/ 2147483647 h 198"/>
              <a:gd name="T18" fmla="*/ 2147483647 w 424"/>
              <a:gd name="T19" fmla="*/ 2147483647 h 198"/>
              <a:gd name="T20" fmla="*/ 2147483647 w 424"/>
              <a:gd name="T21" fmla="*/ 2147483647 h 198"/>
              <a:gd name="T22" fmla="*/ 2147483647 w 424"/>
              <a:gd name="T23" fmla="*/ 2147483647 h 198"/>
              <a:gd name="T24" fmla="*/ 2147483647 w 424"/>
              <a:gd name="T25" fmla="*/ 2147483647 h 198"/>
              <a:gd name="T26" fmla="*/ 2147483647 w 424"/>
              <a:gd name="T27" fmla="*/ 2147483647 h 198"/>
              <a:gd name="T28" fmla="*/ 2147483647 w 424"/>
              <a:gd name="T29" fmla="*/ 2147483647 h 198"/>
              <a:gd name="T30" fmla="*/ 2147483647 w 424"/>
              <a:gd name="T31" fmla="*/ 2147483647 h 198"/>
              <a:gd name="T32" fmla="*/ 2147483647 w 424"/>
              <a:gd name="T33" fmla="*/ 2147483647 h 198"/>
              <a:gd name="T34" fmla="*/ 2147483647 w 424"/>
              <a:gd name="T35" fmla="*/ 2147483647 h 198"/>
              <a:gd name="T36" fmla="*/ 2147483647 w 424"/>
              <a:gd name="T37" fmla="*/ 2147483647 h 198"/>
              <a:gd name="T38" fmla="*/ 2147483647 w 424"/>
              <a:gd name="T39" fmla="*/ 2147483647 h 198"/>
              <a:gd name="T40" fmla="*/ 2147483647 w 42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198"/>
              <a:gd name="T65" fmla="*/ 424 w 42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198">
                <a:moveTo>
                  <a:pt x="20" y="74"/>
                </a:moveTo>
                <a:cubicBezTo>
                  <a:pt x="43" y="70"/>
                  <a:pt x="65" y="66"/>
                  <a:pt x="88" y="62"/>
                </a:cubicBezTo>
                <a:cubicBezTo>
                  <a:pt x="110" y="47"/>
                  <a:pt x="106" y="11"/>
                  <a:pt x="132" y="2"/>
                </a:cubicBezTo>
                <a:cubicBezTo>
                  <a:pt x="141" y="3"/>
                  <a:pt x="153" y="0"/>
                  <a:pt x="160" y="6"/>
                </a:cubicBezTo>
                <a:cubicBezTo>
                  <a:pt x="167" y="11"/>
                  <a:pt x="166" y="22"/>
                  <a:pt x="168" y="30"/>
                </a:cubicBezTo>
                <a:cubicBezTo>
                  <a:pt x="171" y="41"/>
                  <a:pt x="176" y="62"/>
                  <a:pt x="176" y="62"/>
                </a:cubicBezTo>
                <a:cubicBezTo>
                  <a:pt x="141" y="114"/>
                  <a:pt x="206" y="119"/>
                  <a:pt x="236" y="122"/>
                </a:cubicBezTo>
                <a:cubicBezTo>
                  <a:pt x="320" y="116"/>
                  <a:pt x="286" y="124"/>
                  <a:pt x="320" y="74"/>
                </a:cubicBezTo>
                <a:cubicBezTo>
                  <a:pt x="323" y="48"/>
                  <a:pt x="323" y="38"/>
                  <a:pt x="336" y="18"/>
                </a:cubicBezTo>
                <a:cubicBezTo>
                  <a:pt x="344" y="19"/>
                  <a:pt x="353" y="18"/>
                  <a:pt x="360" y="22"/>
                </a:cubicBezTo>
                <a:cubicBezTo>
                  <a:pt x="376" y="30"/>
                  <a:pt x="367" y="57"/>
                  <a:pt x="376" y="66"/>
                </a:cubicBezTo>
                <a:cubicBezTo>
                  <a:pt x="382" y="72"/>
                  <a:pt x="400" y="74"/>
                  <a:pt x="400" y="74"/>
                </a:cubicBezTo>
                <a:cubicBezTo>
                  <a:pt x="420" y="104"/>
                  <a:pt x="424" y="104"/>
                  <a:pt x="404" y="166"/>
                </a:cubicBezTo>
                <a:cubicBezTo>
                  <a:pt x="401" y="174"/>
                  <a:pt x="388" y="171"/>
                  <a:pt x="380" y="174"/>
                </a:cubicBezTo>
                <a:cubicBezTo>
                  <a:pt x="363" y="180"/>
                  <a:pt x="345" y="185"/>
                  <a:pt x="328" y="190"/>
                </a:cubicBezTo>
                <a:cubicBezTo>
                  <a:pt x="320" y="192"/>
                  <a:pt x="304" y="198"/>
                  <a:pt x="304" y="198"/>
                </a:cubicBezTo>
                <a:cubicBezTo>
                  <a:pt x="231" y="193"/>
                  <a:pt x="158" y="186"/>
                  <a:pt x="84" y="182"/>
                </a:cubicBezTo>
                <a:cubicBezTo>
                  <a:pt x="72" y="178"/>
                  <a:pt x="59" y="177"/>
                  <a:pt x="48" y="170"/>
                </a:cubicBezTo>
                <a:cubicBezTo>
                  <a:pt x="40" y="165"/>
                  <a:pt x="24" y="154"/>
                  <a:pt x="24" y="154"/>
                </a:cubicBezTo>
                <a:cubicBezTo>
                  <a:pt x="16" y="131"/>
                  <a:pt x="0" y="123"/>
                  <a:pt x="16" y="94"/>
                </a:cubicBezTo>
                <a:cubicBezTo>
                  <a:pt x="21" y="84"/>
                  <a:pt x="36" y="82"/>
                  <a:pt x="44" y="74"/>
                </a:cubicBezTo>
              </a:path>
            </a:pathLst>
          </a:custGeom>
          <a:blipFill dpi="0" rotWithShape="1">
            <a:blip r:embed="rId3"/>
            <a:srcRect/>
            <a:tile tx="0" ty="0" sx="100000" sy="100000" flip="none" algn="tl"/>
          </a:blipFill>
          <a:ln w="9525">
            <a:noFill/>
            <a:round/>
            <a:headEnd/>
            <a:tailEnd/>
          </a:ln>
        </p:spPr>
        <p:txBody>
          <a:bodyPr/>
          <a:lstStyle/>
          <a:p>
            <a:endParaRPr lang="fr-FR"/>
          </a:p>
        </p:txBody>
      </p:sp>
      <p:sp>
        <p:nvSpPr>
          <p:cNvPr id="147494" name="Rectangle 38"/>
          <p:cNvSpPr>
            <a:spLocks noChangeArrowheads="1"/>
          </p:cNvSpPr>
          <p:nvPr/>
        </p:nvSpPr>
        <p:spPr bwMode="auto">
          <a:xfrm>
            <a:off x="6019800" y="3152775"/>
            <a:ext cx="2819400" cy="517525"/>
          </a:xfrm>
          <a:prstGeom prst="rect">
            <a:avLst/>
          </a:prstGeom>
          <a:noFill/>
          <a:ln w="9525">
            <a:noFill/>
            <a:miter lim="800000"/>
            <a:headEnd/>
            <a:tailEnd/>
          </a:ln>
        </p:spPr>
        <p:txBody>
          <a:bodyPr>
            <a:spAutoFit/>
          </a:bodyPr>
          <a:lstStyle/>
          <a:p>
            <a:pPr algn="ctr"/>
            <a:r>
              <a:rPr lang="fr-FR" sz="1400"/>
              <a:t>Complète dégradation de la couche de roulement</a:t>
            </a:r>
          </a:p>
        </p:txBody>
      </p:sp>
      <p:sp>
        <p:nvSpPr>
          <p:cNvPr id="147495" name="Text Box 39"/>
          <p:cNvSpPr txBox="1">
            <a:spLocks noChangeArrowheads="1"/>
          </p:cNvSpPr>
          <p:nvPr/>
        </p:nvSpPr>
        <p:spPr bwMode="auto">
          <a:xfrm>
            <a:off x="4038600" y="1400175"/>
            <a:ext cx="1066800" cy="244475"/>
          </a:xfrm>
          <a:prstGeom prst="rect">
            <a:avLst/>
          </a:prstGeom>
          <a:noFill/>
          <a:ln w="9525">
            <a:noFill/>
            <a:miter lim="800000"/>
            <a:headEnd/>
            <a:tailEnd/>
          </a:ln>
        </p:spPr>
        <p:txBody>
          <a:bodyPr>
            <a:spAutoFit/>
          </a:bodyPr>
          <a:lstStyle/>
          <a:p>
            <a:pPr algn="ctr">
              <a:spcBef>
                <a:spcPct val="50000"/>
              </a:spcBef>
            </a:pPr>
            <a:r>
              <a:rPr lang="fr-FR" sz="1000" b="1"/>
              <a:t>Véhicules</a:t>
            </a:r>
            <a:endParaRPr lang="en-US" sz="1000" b="1"/>
          </a:p>
        </p:txBody>
      </p:sp>
      <p:sp>
        <p:nvSpPr>
          <p:cNvPr id="11297" name="Rectangle 40"/>
          <p:cNvSpPr>
            <a:spLocks noChangeArrowheads="1"/>
          </p:cNvSpPr>
          <p:nvPr/>
        </p:nvSpPr>
        <p:spPr bwMode="auto">
          <a:xfrm>
            <a:off x="0" y="1066800"/>
            <a:ext cx="9144000" cy="2819400"/>
          </a:xfrm>
          <a:prstGeom prst="rect">
            <a:avLst/>
          </a:prstGeom>
          <a:noFill/>
          <a:ln w="38100">
            <a:solidFill>
              <a:srgbClr val="FF7F61"/>
            </a:solidFill>
            <a:miter lim="800000"/>
            <a:headEnd/>
            <a:tailEnd/>
          </a:ln>
        </p:spPr>
        <p:txBody>
          <a:bodyPr wrap="none" anchor="ctr"/>
          <a:lstStyle/>
          <a:p>
            <a:endParaRPr lang="fr-FR"/>
          </a:p>
        </p:txBody>
      </p:sp>
      <p:sp>
        <p:nvSpPr>
          <p:cNvPr id="147498" name="Text Box 42"/>
          <p:cNvSpPr txBox="1">
            <a:spLocks noChangeArrowheads="1"/>
          </p:cNvSpPr>
          <p:nvPr/>
        </p:nvSpPr>
        <p:spPr bwMode="auto">
          <a:xfrm>
            <a:off x="0" y="1114425"/>
            <a:ext cx="3505200" cy="366713"/>
          </a:xfrm>
          <a:prstGeom prst="rect">
            <a:avLst/>
          </a:prstGeom>
          <a:noFill/>
          <a:ln w="9525">
            <a:noFill/>
            <a:miter lim="800000"/>
            <a:headEnd/>
            <a:tailEnd/>
          </a:ln>
        </p:spPr>
        <p:txBody>
          <a:bodyPr>
            <a:spAutoFit/>
          </a:bodyPr>
          <a:lstStyle/>
          <a:p>
            <a:pPr>
              <a:spcBef>
                <a:spcPct val="50000"/>
              </a:spcBef>
            </a:pPr>
            <a:r>
              <a:rPr lang="fr-FR"/>
              <a:t>2-a-1 </a:t>
            </a:r>
            <a:r>
              <a:rPr lang="fr-FR" u="sng"/>
              <a:t>Imbibition de la surface</a:t>
            </a:r>
            <a:endParaRPr lang="en-US" u="sng"/>
          </a:p>
        </p:txBody>
      </p:sp>
      <p:pic>
        <p:nvPicPr>
          <p:cNvPr id="147499" name="Picture 43" descr="DSCF5030"/>
          <p:cNvPicPr>
            <a:picLocks noChangeAspect="1" noChangeArrowheads="1"/>
          </p:cNvPicPr>
          <p:nvPr/>
        </p:nvPicPr>
        <p:blipFill>
          <a:blip r:embed="rId4" cstate="email"/>
          <a:srcRect/>
          <a:stretch>
            <a:fillRect/>
          </a:stretch>
        </p:blipFill>
        <p:spPr bwMode="auto">
          <a:xfrm>
            <a:off x="609600" y="3962400"/>
            <a:ext cx="3810000" cy="2857500"/>
          </a:xfrm>
          <a:prstGeom prst="rect">
            <a:avLst/>
          </a:prstGeom>
          <a:noFill/>
          <a:ln w="38100">
            <a:solidFill>
              <a:srgbClr val="FF7F61"/>
            </a:solidFill>
            <a:miter lim="800000"/>
            <a:headEnd/>
            <a:tailEnd/>
          </a:ln>
        </p:spPr>
      </p:pic>
      <p:sp>
        <p:nvSpPr>
          <p:cNvPr id="147500" name="Text Box 44"/>
          <p:cNvSpPr txBox="1">
            <a:spLocks noChangeArrowheads="1"/>
          </p:cNvSpPr>
          <p:nvPr/>
        </p:nvSpPr>
        <p:spPr bwMode="auto">
          <a:xfrm>
            <a:off x="685800" y="6477000"/>
            <a:ext cx="3733800" cy="304800"/>
          </a:xfrm>
          <a:prstGeom prst="rect">
            <a:avLst/>
          </a:prstGeom>
          <a:noFill/>
          <a:ln w="9525">
            <a:noFill/>
            <a:miter lim="800000"/>
            <a:headEnd/>
            <a:tailEnd/>
          </a:ln>
        </p:spPr>
        <p:txBody>
          <a:bodyPr>
            <a:spAutoFit/>
          </a:bodyPr>
          <a:lstStyle/>
          <a:p>
            <a:pPr algn="ctr">
              <a:spcBef>
                <a:spcPct val="50000"/>
              </a:spcBef>
            </a:pPr>
            <a:r>
              <a:rPr lang="fr-FR" sz="1400">
                <a:solidFill>
                  <a:srgbClr val="002060"/>
                </a:solidFill>
              </a:rPr>
              <a:t>Périmètre de Boeung Khnay</a:t>
            </a:r>
            <a:endParaRPr lang="en-US" sz="1400">
              <a:solidFill>
                <a:srgbClr val="002060"/>
              </a:solidFill>
            </a:endParaRPr>
          </a:p>
        </p:txBody>
      </p:sp>
      <p:pic>
        <p:nvPicPr>
          <p:cNvPr id="147501" name="Picture 45" descr="DSCF4900"/>
          <p:cNvPicPr>
            <a:picLocks noChangeAspect="1" noChangeArrowheads="1"/>
          </p:cNvPicPr>
          <p:nvPr/>
        </p:nvPicPr>
        <p:blipFill>
          <a:blip r:embed="rId5" cstate="email"/>
          <a:srcRect/>
          <a:stretch>
            <a:fillRect/>
          </a:stretch>
        </p:blipFill>
        <p:spPr bwMode="auto">
          <a:xfrm>
            <a:off x="4876800" y="3962400"/>
            <a:ext cx="3810000" cy="2857500"/>
          </a:xfrm>
          <a:prstGeom prst="rect">
            <a:avLst/>
          </a:prstGeom>
          <a:noFill/>
          <a:ln w="38100">
            <a:solidFill>
              <a:srgbClr val="FF7F61"/>
            </a:solidFill>
            <a:miter lim="800000"/>
            <a:headEnd/>
            <a:tailEnd/>
          </a:ln>
        </p:spPr>
      </p:pic>
      <p:sp>
        <p:nvSpPr>
          <p:cNvPr id="147502" name="Text Box 46"/>
          <p:cNvSpPr txBox="1">
            <a:spLocks noChangeArrowheads="1"/>
          </p:cNvSpPr>
          <p:nvPr/>
        </p:nvSpPr>
        <p:spPr bwMode="auto">
          <a:xfrm>
            <a:off x="4953000" y="6477000"/>
            <a:ext cx="3733800" cy="304800"/>
          </a:xfrm>
          <a:prstGeom prst="rect">
            <a:avLst/>
          </a:prstGeom>
          <a:noFill/>
          <a:ln w="9525">
            <a:noFill/>
            <a:miter lim="800000"/>
            <a:headEnd/>
            <a:tailEnd/>
          </a:ln>
        </p:spPr>
        <p:txBody>
          <a:bodyPr>
            <a:spAutoFit/>
          </a:bodyPr>
          <a:lstStyle/>
          <a:p>
            <a:pPr algn="ctr">
              <a:spcBef>
                <a:spcPct val="50000"/>
              </a:spcBef>
            </a:pPr>
            <a:r>
              <a:rPr lang="fr-FR" sz="1400">
                <a:solidFill>
                  <a:srgbClr val="002060"/>
                </a:solidFill>
              </a:rPr>
              <a:t>Périmètre de Boss Phal</a:t>
            </a:r>
            <a:endParaRPr lang="en-US" sz="140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498">
                                            <p:txEl>
                                              <p:pRg st="0" end="0"/>
                                            </p:txEl>
                                          </p:spTgt>
                                        </p:tgtEl>
                                        <p:attrNameLst>
                                          <p:attrName>style.visibility</p:attrName>
                                        </p:attrNameLst>
                                      </p:cBhvr>
                                      <p:to>
                                        <p:strVal val="visible"/>
                                      </p:to>
                                    </p:set>
                                    <p:animEffect transition="in" filter="wipe(down)">
                                      <p:cBhvr>
                                        <p:cTn id="7" dur="500"/>
                                        <p:tgtEl>
                                          <p:spTgt spid="147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7463">
                                            <p:txEl>
                                              <p:pRg st="0" end="0"/>
                                            </p:txEl>
                                          </p:spTgt>
                                        </p:tgtEl>
                                        <p:attrNameLst>
                                          <p:attrName>style.visibility</p:attrName>
                                        </p:attrNameLst>
                                      </p:cBhvr>
                                      <p:to>
                                        <p:strVal val="visible"/>
                                      </p:to>
                                    </p:set>
                                    <p:animEffect transition="in" filter="wipe(down)">
                                      <p:cBhvr>
                                        <p:cTn id="12" dur="500"/>
                                        <p:tgtEl>
                                          <p:spTgt spid="14746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7463">
                                            <p:txEl>
                                              <p:pRg st="1" end="1"/>
                                            </p:txEl>
                                          </p:spTgt>
                                        </p:tgtEl>
                                        <p:attrNameLst>
                                          <p:attrName>style.visibility</p:attrName>
                                        </p:attrNameLst>
                                      </p:cBhvr>
                                      <p:to>
                                        <p:strVal val="visible"/>
                                      </p:to>
                                    </p:set>
                                    <p:animEffect transition="in" filter="wipe(down)">
                                      <p:cBhvr>
                                        <p:cTn id="15" dur="500"/>
                                        <p:tgtEl>
                                          <p:spTgt spid="1474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7461"/>
                                        </p:tgtEl>
                                        <p:attrNameLst>
                                          <p:attrName>style.visibility</p:attrName>
                                        </p:attrNameLst>
                                      </p:cBhvr>
                                      <p:to>
                                        <p:strVal val="visible"/>
                                      </p:to>
                                    </p:set>
                                    <p:animEffect transition="in" filter="wipe(down)">
                                      <p:cBhvr>
                                        <p:cTn id="20" dur="500"/>
                                        <p:tgtEl>
                                          <p:spTgt spid="14746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7478"/>
                                        </p:tgtEl>
                                        <p:attrNameLst>
                                          <p:attrName>style.visibility</p:attrName>
                                        </p:attrNameLst>
                                      </p:cBhvr>
                                      <p:to>
                                        <p:strVal val="visible"/>
                                      </p:to>
                                    </p:set>
                                    <p:animEffect transition="in" filter="wipe(down)">
                                      <p:cBhvr>
                                        <p:cTn id="23" dur="500"/>
                                        <p:tgtEl>
                                          <p:spTgt spid="14747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7479"/>
                                        </p:tgtEl>
                                        <p:attrNameLst>
                                          <p:attrName>style.visibility</p:attrName>
                                        </p:attrNameLst>
                                      </p:cBhvr>
                                      <p:to>
                                        <p:strVal val="visible"/>
                                      </p:to>
                                    </p:set>
                                    <p:animEffect transition="in" filter="wipe(down)">
                                      <p:cBhvr>
                                        <p:cTn id="26" dur="500"/>
                                        <p:tgtEl>
                                          <p:spTgt spid="14747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7480"/>
                                        </p:tgtEl>
                                        <p:attrNameLst>
                                          <p:attrName>style.visibility</p:attrName>
                                        </p:attrNameLst>
                                      </p:cBhvr>
                                      <p:to>
                                        <p:strVal val="visible"/>
                                      </p:to>
                                    </p:set>
                                    <p:animEffect transition="in" filter="wipe(down)">
                                      <p:cBhvr>
                                        <p:cTn id="29" dur="500"/>
                                        <p:tgtEl>
                                          <p:spTgt spid="14748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7481"/>
                                        </p:tgtEl>
                                        <p:attrNameLst>
                                          <p:attrName>style.visibility</p:attrName>
                                        </p:attrNameLst>
                                      </p:cBhvr>
                                      <p:to>
                                        <p:strVal val="visible"/>
                                      </p:to>
                                    </p:set>
                                    <p:animEffect transition="in" filter="wipe(down)">
                                      <p:cBhvr>
                                        <p:cTn id="32" dur="500"/>
                                        <p:tgtEl>
                                          <p:spTgt spid="14748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7482"/>
                                        </p:tgtEl>
                                        <p:attrNameLst>
                                          <p:attrName>style.visibility</p:attrName>
                                        </p:attrNameLst>
                                      </p:cBhvr>
                                      <p:to>
                                        <p:strVal val="visible"/>
                                      </p:to>
                                    </p:set>
                                    <p:animEffect transition="in" filter="wipe(down)">
                                      <p:cBhvr>
                                        <p:cTn id="35" dur="500"/>
                                        <p:tgtEl>
                                          <p:spTgt spid="14748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7483"/>
                                        </p:tgtEl>
                                        <p:attrNameLst>
                                          <p:attrName>style.visibility</p:attrName>
                                        </p:attrNameLst>
                                      </p:cBhvr>
                                      <p:to>
                                        <p:strVal val="visible"/>
                                      </p:to>
                                    </p:set>
                                    <p:animEffect transition="in" filter="wipe(down)">
                                      <p:cBhvr>
                                        <p:cTn id="38" dur="500"/>
                                        <p:tgtEl>
                                          <p:spTgt spid="14748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47484"/>
                                        </p:tgtEl>
                                        <p:attrNameLst>
                                          <p:attrName>style.visibility</p:attrName>
                                        </p:attrNameLst>
                                      </p:cBhvr>
                                      <p:to>
                                        <p:strVal val="visible"/>
                                      </p:to>
                                    </p:set>
                                    <p:animEffect transition="in" filter="wipe(down)">
                                      <p:cBhvr>
                                        <p:cTn id="41" dur="500"/>
                                        <p:tgtEl>
                                          <p:spTgt spid="14748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7485"/>
                                        </p:tgtEl>
                                        <p:attrNameLst>
                                          <p:attrName>style.visibility</p:attrName>
                                        </p:attrNameLst>
                                      </p:cBhvr>
                                      <p:to>
                                        <p:strVal val="visible"/>
                                      </p:to>
                                    </p:set>
                                    <p:animEffect transition="in" filter="wipe(down)">
                                      <p:cBhvr>
                                        <p:cTn id="44" dur="500"/>
                                        <p:tgtEl>
                                          <p:spTgt spid="14748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7467"/>
                                        </p:tgtEl>
                                        <p:attrNameLst>
                                          <p:attrName>style.visibility</p:attrName>
                                        </p:attrNameLst>
                                      </p:cBhvr>
                                      <p:to>
                                        <p:strVal val="visible"/>
                                      </p:to>
                                    </p:set>
                                    <p:animEffect transition="in" filter="wipe(down)">
                                      <p:cBhvr>
                                        <p:cTn id="49" dur="500"/>
                                        <p:tgtEl>
                                          <p:spTgt spid="14746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47472"/>
                                        </p:tgtEl>
                                        <p:attrNameLst>
                                          <p:attrName>style.visibility</p:attrName>
                                        </p:attrNameLst>
                                      </p:cBhvr>
                                      <p:to>
                                        <p:strVal val="visible"/>
                                      </p:to>
                                    </p:set>
                                    <p:animEffect transition="in" filter="wipe(down)">
                                      <p:cBhvr>
                                        <p:cTn id="52" dur="500"/>
                                        <p:tgtEl>
                                          <p:spTgt spid="14747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47473"/>
                                        </p:tgtEl>
                                        <p:attrNameLst>
                                          <p:attrName>style.visibility</p:attrName>
                                        </p:attrNameLst>
                                      </p:cBhvr>
                                      <p:to>
                                        <p:strVal val="visible"/>
                                      </p:to>
                                    </p:set>
                                    <p:animEffect transition="in" filter="wipe(down)">
                                      <p:cBhvr>
                                        <p:cTn id="55" dur="500"/>
                                        <p:tgtEl>
                                          <p:spTgt spid="14747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47474"/>
                                        </p:tgtEl>
                                        <p:attrNameLst>
                                          <p:attrName>style.visibility</p:attrName>
                                        </p:attrNameLst>
                                      </p:cBhvr>
                                      <p:to>
                                        <p:strVal val="visible"/>
                                      </p:to>
                                    </p:set>
                                    <p:animEffect transition="in" filter="wipe(down)">
                                      <p:cBhvr>
                                        <p:cTn id="58" dur="500"/>
                                        <p:tgtEl>
                                          <p:spTgt spid="14747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47475"/>
                                        </p:tgtEl>
                                        <p:attrNameLst>
                                          <p:attrName>style.visibility</p:attrName>
                                        </p:attrNameLst>
                                      </p:cBhvr>
                                      <p:to>
                                        <p:strVal val="visible"/>
                                      </p:to>
                                    </p:set>
                                    <p:animEffect transition="in" filter="wipe(down)">
                                      <p:cBhvr>
                                        <p:cTn id="61" dur="500"/>
                                        <p:tgtEl>
                                          <p:spTgt spid="14747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47476"/>
                                        </p:tgtEl>
                                        <p:attrNameLst>
                                          <p:attrName>style.visibility</p:attrName>
                                        </p:attrNameLst>
                                      </p:cBhvr>
                                      <p:to>
                                        <p:strVal val="visible"/>
                                      </p:to>
                                    </p:set>
                                    <p:animEffect transition="in" filter="wipe(down)">
                                      <p:cBhvr>
                                        <p:cTn id="64" dur="500"/>
                                        <p:tgtEl>
                                          <p:spTgt spid="14747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47486"/>
                                        </p:tgtEl>
                                        <p:attrNameLst>
                                          <p:attrName>style.visibility</p:attrName>
                                        </p:attrNameLst>
                                      </p:cBhvr>
                                      <p:to>
                                        <p:strVal val="visible"/>
                                      </p:to>
                                    </p:set>
                                    <p:animEffect transition="in" filter="wipe(down)">
                                      <p:cBhvr>
                                        <p:cTn id="67" dur="500"/>
                                        <p:tgtEl>
                                          <p:spTgt spid="14748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147487"/>
                                        </p:tgtEl>
                                        <p:attrNameLst>
                                          <p:attrName>style.visibility</p:attrName>
                                        </p:attrNameLst>
                                      </p:cBhvr>
                                      <p:to>
                                        <p:strVal val="visible"/>
                                      </p:to>
                                    </p:set>
                                    <p:animEffect transition="in" filter="wipe(down)">
                                      <p:cBhvr>
                                        <p:cTn id="70" dur="500"/>
                                        <p:tgtEl>
                                          <p:spTgt spid="14748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147495"/>
                                        </p:tgtEl>
                                        <p:attrNameLst>
                                          <p:attrName>style.visibility</p:attrName>
                                        </p:attrNameLst>
                                      </p:cBhvr>
                                      <p:to>
                                        <p:strVal val="visible"/>
                                      </p:to>
                                    </p:set>
                                    <p:animEffect transition="in" filter="wipe(down)">
                                      <p:cBhvr>
                                        <p:cTn id="73" dur="500"/>
                                        <p:tgtEl>
                                          <p:spTgt spid="1474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47488"/>
                                        </p:tgtEl>
                                        <p:attrNameLst>
                                          <p:attrName>style.visibility</p:attrName>
                                        </p:attrNameLst>
                                      </p:cBhvr>
                                      <p:to>
                                        <p:strVal val="visible"/>
                                      </p:to>
                                    </p:set>
                                    <p:animEffect transition="in" filter="wipe(down)">
                                      <p:cBhvr>
                                        <p:cTn id="78" dur="500"/>
                                        <p:tgtEl>
                                          <p:spTgt spid="147488"/>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47489"/>
                                        </p:tgtEl>
                                        <p:attrNameLst>
                                          <p:attrName>style.visibility</p:attrName>
                                        </p:attrNameLst>
                                      </p:cBhvr>
                                      <p:to>
                                        <p:strVal val="visible"/>
                                      </p:to>
                                    </p:set>
                                    <p:animEffect transition="in" filter="wipe(down)">
                                      <p:cBhvr>
                                        <p:cTn id="81" dur="500"/>
                                        <p:tgtEl>
                                          <p:spTgt spid="147489"/>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147490"/>
                                        </p:tgtEl>
                                        <p:attrNameLst>
                                          <p:attrName>style.visibility</p:attrName>
                                        </p:attrNameLst>
                                      </p:cBhvr>
                                      <p:to>
                                        <p:strVal val="visible"/>
                                      </p:to>
                                    </p:set>
                                    <p:animEffect transition="in" filter="wipe(down)">
                                      <p:cBhvr>
                                        <p:cTn id="84" dur="500"/>
                                        <p:tgtEl>
                                          <p:spTgt spid="14749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7491"/>
                                        </p:tgtEl>
                                        <p:attrNameLst>
                                          <p:attrName>style.visibility</p:attrName>
                                        </p:attrNameLst>
                                      </p:cBhvr>
                                      <p:to>
                                        <p:strVal val="visible"/>
                                      </p:to>
                                    </p:set>
                                    <p:animEffect transition="in" filter="wipe(down)">
                                      <p:cBhvr>
                                        <p:cTn id="87" dur="500"/>
                                        <p:tgtEl>
                                          <p:spTgt spid="147491"/>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147492"/>
                                        </p:tgtEl>
                                        <p:attrNameLst>
                                          <p:attrName>style.visibility</p:attrName>
                                        </p:attrNameLst>
                                      </p:cBhvr>
                                      <p:to>
                                        <p:strVal val="visible"/>
                                      </p:to>
                                    </p:set>
                                    <p:animEffect transition="in" filter="wipe(down)">
                                      <p:cBhvr>
                                        <p:cTn id="90" dur="500"/>
                                        <p:tgtEl>
                                          <p:spTgt spid="14749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147493"/>
                                        </p:tgtEl>
                                        <p:attrNameLst>
                                          <p:attrName>style.visibility</p:attrName>
                                        </p:attrNameLst>
                                      </p:cBhvr>
                                      <p:to>
                                        <p:strVal val="visible"/>
                                      </p:to>
                                    </p:set>
                                    <p:animEffect transition="in" filter="wipe(down)">
                                      <p:cBhvr>
                                        <p:cTn id="93" dur="500"/>
                                        <p:tgtEl>
                                          <p:spTgt spid="14749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147494"/>
                                        </p:tgtEl>
                                        <p:attrNameLst>
                                          <p:attrName>style.visibility</p:attrName>
                                        </p:attrNameLst>
                                      </p:cBhvr>
                                      <p:to>
                                        <p:strVal val="visible"/>
                                      </p:to>
                                    </p:set>
                                    <p:animEffect transition="in" filter="wipe(down)">
                                      <p:cBhvr>
                                        <p:cTn id="96" dur="500"/>
                                        <p:tgtEl>
                                          <p:spTgt spid="147494"/>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nodeType="withEffect">
                                  <p:stCondLst>
                                    <p:cond delay="0"/>
                                  </p:stCondLst>
                                  <p:childTnLst>
                                    <p:set>
                                      <p:cBhvr>
                                        <p:cTn id="103" dur="1" fill="hold">
                                          <p:stCondLst>
                                            <p:cond delay="0"/>
                                          </p:stCondLst>
                                        </p:cTn>
                                        <p:tgtEl>
                                          <p:spTgt spid="147499"/>
                                        </p:tgtEl>
                                        <p:attrNameLst>
                                          <p:attrName>style.visibility</p:attrName>
                                        </p:attrNameLst>
                                      </p:cBhvr>
                                      <p:to>
                                        <p:strVal val="visible"/>
                                      </p:to>
                                    </p:set>
                                    <p:animEffect transition="in" filter="wipe(down)">
                                      <p:cBhvr>
                                        <p:cTn id="104" dur="500"/>
                                        <p:tgtEl>
                                          <p:spTgt spid="147499"/>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47500"/>
                                        </p:tgtEl>
                                        <p:attrNameLst>
                                          <p:attrName>style.visibility</p:attrName>
                                        </p:attrNameLst>
                                      </p:cBhvr>
                                      <p:to>
                                        <p:strVal val="visible"/>
                                      </p:to>
                                    </p:set>
                                    <p:animEffect transition="in" filter="wipe(down)">
                                      <p:cBhvr>
                                        <p:cTn id="107" dur="500"/>
                                        <p:tgtEl>
                                          <p:spTgt spid="147500"/>
                                        </p:tgtEl>
                                      </p:cBhvr>
                                    </p:animEffect>
                                  </p:childTnLst>
                                </p:cTn>
                              </p:par>
                              <p:par>
                                <p:cTn id="108" presetID="22" presetClass="entr" presetSubtype="4" fill="hold" nodeType="withEffect">
                                  <p:stCondLst>
                                    <p:cond delay="0"/>
                                  </p:stCondLst>
                                  <p:childTnLst>
                                    <p:set>
                                      <p:cBhvr>
                                        <p:cTn id="109" dur="1" fill="hold">
                                          <p:stCondLst>
                                            <p:cond delay="0"/>
                                          </p:stCondLst>
                                        </p:cTn>
                                        <p:tgtEl>
                                          <p:spTgt spid="147501"/>
                                        </p:tgtEl>
                                        <p:attrNameLst>
                                          <p:attrName>style.visibility</p:attrName>
                                        </p:attrNameLst>
                                      </p:cBhvr>
                                      <p:to>
                                        <p:strVal val="visible"/>
                                      </p:to>
                                    </p:set>
                                    <p:animEffect transition="in" filter="wipe(down)">
                                      <p:cBhvr>
                                        <p:cTn id="110" dur="500"/>
                                        <p:tgtEl>
                                          <p:spTgt spid="147501"/>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47502"/>
                                        </p:tgtEl>
                                        <p:attrNameLst>
                                          <p:attrName>style.visibility</p:attrName>
                                        </p:attrNameLst>
                                      </p:cBhvr>
                                      <p:to>
                                        <p:strVal val="visible"/>
                                      </p:to>
                                    </p:set>
                                    <p:animEffect transition="in" filter="wipe(down)">
                                      <p:cBhvr>
                                        <p:cTn id="113" dur="500"/>
                                        <p:tgtEl>
                                          <p:spTgt spid="147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147461" grpId="0" animBg="1"/>
      <p:bldP spid="147463" grpId="0" build="allAtOnce"/>
      <p:bldP spid="147467" grpId="0" animBg="1"/>
      <p:bldP spid="147472" grpId="0" animBg="1"/>
      <p:bldP spid="147473" grpId="0" animBg="1"/>
      <p:bldP spid="147474" grpId="0" animBg="1"/>
      <p:bldP spid="147475" grpId="0" animBg="1"/>
      <p:bldP spid="147476" grpId="0" animBg="1"/>
      <p:bldP spid="147478" grpId="0" animBg="1"/>
      <p:bldP spid="147479" grpId="0" animBg="1"/>
      <p:bldP spid="147480" grpId="0" animBg="1"/>
      <p:bldP spid="147481" grpId="0" animBg="1"/>
      <p:bldP spid="147482" grpId="0" animBg="1"/>
      <p:bldP spid="147483" grpId="0" animBg="1"/>
      <p:bldP spid="147484" grpId="0"/>
      <p:bldP spid="147485" grpId="0"/>
      <p:bldP spid="147486" grpId="0"/>
      <p:bldP spid="147487" grpId="0"/>
      <p:bldP spid="147488" grpId="0" animBg="1"/>
      <p:bldP spid="147489" grpId="0" animBg="1"/>
      <p:bldP spid="147490" grpId="0" animBg="1"/>
      <p:bldP spid="147491" grpId="0"/>
      <p:bldP spid="147492" grpId="0" animBg="1"/>
      <p:bldP spid="147493" grpId="0" animBg="1"/>
      <p:bldP spid="147494" grpId="0"/>
      <p:bldP spid="147495" grpId="0"/>
      <p:bldP spid="147498" grpId="0" build="allAtOnce"/>
      <p:bldP spid="147500" grpId="0"/>
      <p:bldP spid="1475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1472" y="428604"/>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ZoneTexte 4"/>
          <p:cNvSpPr txBox="1"/>
          <p:nvPr/>
        </p:nvSpPr>
        <p:spPr>
          <a:xfrm>
            <a:off x="500034" y="3286124"/>
            <a:ext cx="8072494" cy="1477328"/>
          </a:xfrm>
          <a:prstGeom prst="rect">
            <a:avLst/>
          </a:prstGeom>
          <a:solidFill>
            <a:schemeClr val="bg1"/>
          </a:solidFill>
          <a:ln w="28575">
            <a:solidFill>
              <a:srgbClr val="FF0000"/>
            </a:solidFill>
          </a:ln>
        </p:spPr>
        <p:txBody>
          <a:bodyPr wrap="square" rtlCol="0">
            <a:spAutoFit/>
          </a:bodyPr>
          <a:lstStyle/>
          <a:p>
            <a:pPr algn="ctr"/>
            <a:r>
              <a:rPr lang="fr-FR" b="1" u="sng" dirty="0" smtClean="0">
                <a:solidFill>
                  <a:srgbClr val="002060"/>
                </a:solidFill>
                <a:latin typeface="Arial" pitchFamily="34" charset="0"/>
                <a:cs typeface="Arial" pitchFamily="34" charset="0"/>
              </a:rPr>
              <a:t>Rappel des résultats des enquêtes sur les périmètres au Cambodge</a:t>
            </a:r>
          </a:p>
          <a:p>
            <a:pPr algn="just"/>
            <a:r>
              <a:rPr lang="fr-FR" dirty="0" smtClean="0">
                <a:solidFill>
                  <a:srgbClr val="002060"/>
                </a:solidFill>
                <a:latin typeface="Arial" pitchFamily="34" charset="0"/>
                <a:cs typeface="Arial" pitchFamily="34" charset="0"/>
              </a:rPr>
              <a:t>Lors des enquêtes du programme CISIS dans l’ensemble des provinces du Cambodge, nous avions tiré les conclusions suivantes sur l’état de la maintenance des périmètres construits à partir de 1992:</a:t>
            </a:r>
          </a:p>
          <a:p>
            <a:pPr algn="just"/>
            <a:endParaRPr lang="fr-FR" dirty="0">
              <a:solidFill>
                <a:srgbClr val="002060"/>
              </a:solidFill>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numéro de diapositive 5"/>
          <p:cNvSpPr>
            <a:spLocks noGrp="1"/>
          </p:cNvSpPr>
          <p:nvPr>
            <p:ph type="sldNum" sz="quarter" idx="12"/>
          </p:nvPr>
        </p:nvSpPr>
        <p:spPr/>
        <p:txBody>
          <a:bodyPr/>
          <a:lstStyle/>
          <a:p>
            <a:pPr>
              <a:defRPr/>
            </a:pPr>
            <a:fld id="{2E6B8401-8DA7-456B-A15E-EBD3E1D96E7C}" type="slidenum">
              <a:rPr lang="en-US"/>
              <a:pPr>
                <a:defRPr/>
              </a:pPr>
              <a:t>20</a:t>
            </a:fld>
            <a:endParaRPr lang="en-US"/>
          </a:p>
        </p:txBody>
      </p:sp>
      <p:sp>
        <p:nvSpPr>
          <p:cNvPr id="148486" name="Text Box 6"/>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48487" name="Text Box 7"/>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2293" name="Rectangle 10"/>
          <p:cNvSpPr>
            <a:spLocks noChangeArrowheads="1"/>
          </p:cNvSpPr>
          <p:nvPr/>
        </p:nvSpPr>
        <p:spPr bwMode="auto">
          <a:xfrm>
            <a:off x="0" y="762000"/>
            <a:ext cx="4572000" cy="581025"/>
          </a:xfrm>
          <a:prstGeom prst="rect">
            <a:avLst/>
          </a:prstGeom>
          <a:noFill/>
          <a:ln w="9525">
            <a:noFill/>
            <a:miter lim="800000"/>
            <a:headEnd/>
            <a:tailEnd/>
          </a:ln>
        </p:spPr>
        <p:txBody>
          <a:bodyPr>
            <a:spAutoFit/>
          </a:bodyPr>
          <a:lstStyle/>
          <a:p>
            <a:r>
              <a:rPr lang="fr-FR" sz="1600" b="1">
                <a:solidFill>
                  <a:srgbClr val="FF7F61"/>
                </a:solidFill>
              </a:rPr>
              <a:t>2-a </a:t>
            </a:r>
            <a:r>
              <a:rPr lang="fr-FR" sz="1600" b="1" u="sng">
                <a:solidFill>
                  <a:srgbClr val="FF7F61"/>
                </a:solidFill>
              </a:rPr>
              <a:t>Imbibition et infiltration</a:t>
            </a:r>
            <a:r>
              <a:rPr lang="fr-FR" sz="1600" b="1">
                <a:solidFill>
                  <a:srgbClr val="FF7F61"/>
                </a:solidFill>
              </a:rPr>
              <a:t>:</a:t>
            </a:r>
            <a:endParaRPr lang="fr-FR" sz="1600" u="sng">
              <a:solidFill>
                <a:srgbClr val="FF7F61"/>
              </a:solidFill>
            </a:endParaRPr>
          </a:p>
          <a:p>
            <a:r>
              <a:rPr lang="fr-FR" sz="1600"/>
              <a:t>	</a:t>
            </a:r>
            <a:endParaRPr lang="en-US" sz="1600"/>
          </a:p>
        </p:txBody>
      </p:sp>
      <p:sp>
        <p:nvSpPr>
          <p:cNvPr id="148494" name="Rectangle 14" descr="Recycled paper"/>
          <p:cNvSpPr>
            <a:spLocks noChangeArrowheads="1"/>
          </p:cNvSpPr>
          <p:nvPr/>
        </p:nvSpPr>
        <p:spPr bwMode="auto">
          <a:xfrm>
            <a:off x="6705600" y="2571750"/>
            <a:ext cx="2209800" cy="70485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fr-FR"/>
          </a:p>
        </p:txBody>
      </p:sp>
      <p:sp>
        <p:nvSpPr>
          <p:cNvPr id="148507" name="Text Box 27"/>
          <p:cNvSpPr txBox="1">
            <a:spLocks noChangeArrowheads="1"/>
          </p:cNvSpPr>
          <p:nvPr/>
        </p:nvSpPr>
        <p:spPr bwMode="auto">
          <a:xfrm>
            <a:off x="609600" y="2381250"/>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plastiques</a:t>
            </a:r>
            <a:endParaRPr lang="en-US" sz="1400">
              <a:solidFill>
                <a:schemeClr val="accent1"/>
              </a:solidFill>
            </a:endParaRPr>
          </a:p>
        </p:txBody>
      </p:sp>
      <p:sp>
        <p:nvSpPr>
          <p:cNvPr id="12296" name="Rectangle 38"/>
          <p:cNvSpPr>
            <a:spLocks noChangeArrowheads="1"/>
          </p:cNvSpPr>
          <p:nvPr/>
        </p:nvSpPr>
        <p:spPr bwMode="auto">
          <a:xfrm>
            <a:off x="0" y="1295400"/>
            <a:ext cx="9144000" cy="2438400"/>
          </a:xfrm>
          <a:prstGeom prst="rect">
            <a:avLst/>
          </a:prstGeom>
          <a:noFill/>
          <a:ln w="38100">
            <a:solidFill>
              <a:srgbClr val="FF7F61"/>
            </a:solidFill>
            <a:miter lim="800000"/>
            <a:headEnd/>
            <a:tailEnd/>
          </a:ln>
        </p:spPr>
        <p:txBody>
          <a:bodyPr wrap="none" anchor="ctr"/>
          <a:lstStyle/>
          <a:p>
            <a:endParaRPr lang="fr-FR"/>
          </a:p>
        </p:txBody>
      </p:sp>
      <p:sp>
        <p:nvSpPr>
          <p:cNvPr id="148519" name="Text Box 39"/>
          <p:cNvSpPr txBox="1">
            <a:spLocks noChangeArrowheads="1"/>
          </p:cNvSpPr>
          <p:nvPr/>
        </p:nvSpPr>
        <p:spPr bwMode="auto">
          <a:xfrm>
            <a:off x="-76200" y="1295400"/>
            <a:ext cx="5105400" cy="366713"/>
          </a:xfrm>
          <a:prstGeom prst="rect">
            <a:avLst/>
          </a:prstGeom>
          <a:noFill/>
          <a:ln w="9525">
            <a:noFill/>
            <a:miter lim="800000"/>
            <a:headEnd/>
            <a:tailEnd/>
          </a:ln>
        </p:spPr>
        <p:txBody>
          <a:bodyPr>
            <a:spAutoFit/>
          </a:bodyPr>
          <a:lstStyle/>
          <a:p>
            <a:pPr>
              <a:spcBef>
                <a:spcPct val="50000"/>
              </a:spcBef>
            </a:pPr>
            <a:r>
              <a:rPr lang="fr-FR"/>
              <a:t>2-a-2 </a:t>
            </a:r>
            <a:r>
              <a:rPr lang="fr-FR" u="sng"/>
              <a:t>Infiltration dans la couche de roulement</a:t>
            </a:r>
            <a:endParaRPr lang="en-US" u="sng"/>
          </a:p>
        </p:txBody>
      </p:sp>
      <p:sp>
        <p:nvSpPr>
          <p:cNvPr id="148521" name="Text Box 41"/>
          <p:cNvSpPr txBox="1">
            <a:spLocks noChangeArrowheads="1"/>
          </p:cNvSpPr>
          <p:nvPr/>
        </p:nvSpPr>
        <p:spPr bwMode="auto">
          <a:xfrm>
            <a:off x="6629400" y="2971800"/>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plastiques</a:t>
            </a:r>
            <a:endParaRPr lang="en-US" sz="1400">
              <a:solidFill>
                <a:schemeClr val="accent1"/>
              </a:solidFill>
            </a:endParaRPr>
          </a:p>
        </p:txBody>
      </p:sp>
      <p:sp>
        <p:nvSpPr>
          <p:cNvPr id="148523" name="Rectangle 43"/>
          <p:cNvSpPr>
            <a:spLocks noChangeArrowheads="1"/>
          </p:cNvSpPr>
          <p:nvPr/>
        </p:nvSpPr>
        <p:spPr bwMode="auto">
          <a:xfrm>
            <a:off x="171450" y="2762250"/>
            <a:ext cx="3200400" cy="533400"/>
          </a:xfrm>
          <a:prstGeom prst="rect">
            <a:avLst/>
          </a:prstGeom>
          <a:solidFill>
            <a:schemeClr val="tx2"/>
          </a:solidFill>
          <a:ln w="9525">
            <a:noFill/>
            <a:miter lim="800000"/>
            <a:headEnd/>
            <a:tailEnd/>
          </a:ln>
        </p:spPr>
        <p:txBody>
          <a:bodyPr wrap="none" anchor="ctr"/>
          <a:lstStyle/>
          <a:p>
            <a:endParaRPr lang="fr-FR"/>
          </a:p>
        </p:txBody>
      </p:sp>
      <p:sp>
        <p:nvSpPr>
          <p:cNvPr id="148524" name="Rectangle 44" descr="Recycled paper"/>
          <p:cNvSpPr>
            <a:spLocks noChangeArrowheads="1"/>
          </p:cNvSpPr>
          <p:nvPr/>
        </p:nvSpPr>
        <p:spPr bwMode="auto">
          <a:xfrm>
            <a:off x="609600" y="1981200"/>
            <a:ext cx="2324100" cy="1314450"/>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endParaRPr lang="fr-FR"/>
          </a:p>
        </p:txBody>
      </p:sp>
      <p:sp>
        <p:nvSpPr>
          <p:cNvPr id="148525" name="Text Box 45"/>
          <p:cNvSpPr txBox="1">
            <a:spLocks noChangeArrowheads="1"/>
          </p:cNvSpPr>
          <p:nvPr/>
        </p:nvSpPr>
        <p:spPr bwMode="auto">
          <a:xfrm>
            <a:off x="609600" y="2381250"/>
            <a:ext cx="2362200" cy="304800"/>
          </a:xfrm>
          <a:prstGeom prst="rect">
            <a:avLst/>
          </a:prstGeom>
          <a:noFill/>
          <a:ln w="9525">
            <a:noFill/>
            <a:miter lim="800000"/>
            <a:headEnd/>
            <a:tailEnd/>
          </a:ln>
        </p:spPr>
        <p:txBody>
          <a:bodyPr>
            <a:spAutoFit/>
          </a:bodyPr>
          <a:lstStyle/>
          <a:p>
            <a:pPr algn="ctr">
              <a:spcBef>
                <a:spcPct val="50000"/>
              </a:spcBef>
            </a:pPr>
            <a:r>
              <a:rPr lang="fr-FR" sz="1400">
                <a:solidFill>
                  <a:schemeClr val="accent1"/>
                </a:solidFill>
              </a:rPr>
              <a:t>Matériaux plastiques</a:t>
            </a:r>
            <a:endParaRPr lang="en-US" sz="1400">
              <a:solidFill>
                <a:schemeClr val="accent1"/>
              </a:solidFill>
            </a:endParaRPr>
          </a:p>
        </p:txBody>
      </p:sp>
      <p:sp>
        <p:nvSpPr>
          <p:cNvPr id="148531" name="Line 51"/>
          <p:cNvSpPr>
            <a:spLocks noChangeShapeType="1"/>
          </p:cNvSpPr>
          <p:nvPr/>
        </p:nvSpPr>
        <p:spPr bwMode="auto">
          <a:xfrm>
            <a:off x="228600" y="3295650"/>
            <a:ext cx="3200400" cy="0"/>
          </a:xfrm>
          <a:prstGeom prst="line">
            <a:avLst/>
          </a:prstGeom>
          <a:noFill/>
          <a:ln w="28575">
            <a:solidFill>
              <a:srgbClr val="000000"/>
            </a:solidFill>
            <a:prstDash val="lgDashDot"/>
            <a:round/>
            <a:headEnd/>
            <a:tailEnd/>
          </a:ln>
        </p:spPr>
        <p:txBody>
          <a:bodyPr/>
          <a:lstStyle/>
          <a:p>
            <a:endParaRPr lang="fr-FR"/>
          </a:p>
        </p:txBody>
      </p:sp>
      <p:sp>
        <p:nvSpPr>
          <p:cNvPr id="148533" name="Text Box 53"/>
          <p:cNvSpPr txBox="1">
            <a:spLocks noChangeArrowheads="1"/>
          </p:cNvSpPr>
          <p:nvPr/>
        </p:nvSpPr>
        <p:spPr bwMode="auto">
          <a:xfrm>
            <a:off x="838200" y="2914650"/>
            <a:ext cx="1524000" cy="304800"/>
          </a:xfrm>
          <a:prstGeom prst="rect">
            <a:avLst/>
          </a:prstGeom>
          <a:noFill/>
          <a:ln w="9525">
            <a:noFill/>
            <a:miter lim="800000"/>
            <a:headEnd/>
            <a:tailEnd/>
          </a:ln>
        </p:spPr>
        <p:txBody>
          <a:bodyPr>
            <a:spAutoFit/>
          </a:bodyPr>
          <a:lstStyle/>
          <a:p>
            <a:pPr algn="ctr">
              <a:spcBef>
                <a:spcPct val="50000"/>
              </a:spcBef>
            </a:pPr>
            <a:r>
              <a:rPr lang="fr-FR" sz="1400">
                <a:solidFill>
                  <a:schemeClr val="bg1"/>
                </a:solidFill>
              </a:rPr>
              <a:t>Capillarité</a:t>
            </a:r>
            <a:endParaRPr lang="en-US" sz="1400">
              <a:solidFill>
                <a:schemeClr val="bg1"/>
              </a:solidFill>
            </a:endParaRPr>
          </a:p>
        </p:txBody>
      </p:sp>
      <p:sp>
        <p:nvSpPr>
          <p:cNvPr id="148534" name="Rectangle 54"/>
          <p:cNvSpPr>
            <a:spLocks noChangeArrowheads="1"/>
          </p:cNvSpPr>
          <p:nvPr/>
        </p:nvSpPr>
        <p:spPr bwMode="auto">
          <a:xfrm>
            <a:off x="590550" y="1981200"/>
            <a:ext cx="2343150" cy="247650"/>
          </a:xfrm>
          <a:prstGeom prst="rect">
            <a:avLst/>
          </a:prstGeom>
          <a:solidFill>
            <a:srgbClr val="FF7F61"/>
          </a:solidFill>
          <a:ln w="9525">
            <a:noFill/>
            <a:miter lim="800000"/>
            <a:headEnd/>
            <a:tailEnd/>
          </a:ln>
        </p:spPr>
        <p:txBody>
          <a:bodyPr wrap="none" anchor="ctr"/>
          <a:lstStyle/>
          <a:p>
            <a:endParaRPr lang="fr-FR"/>
          </a:p>
        </p:txBody>
      </p:sp>
      <p:sp>
        <p:nvSpPr>
          <p:cNvPr id="148535" name="Freeform 55"/>
          <p:cNvSpPr>
            <a:spLocks/>
          </p:cNvSpPr>
          <p:nvPr/>
        </p:nvSpPr>
        <p:spPr bwMode="auto">
          <a:xfrm>
            <a:off x="628650" y="2076450"/>
            <a:ext cx="285750" cy="1009650"/>
          </a:xfrm>
          <a:custGeom>
            <a:avLst/>
            <a:gdLst>
              <a:gd name="T0" fmla="*/ 0 w 144"/>
              <a:gd name="T1" fmla="*/ 2147483647 h 444"/>
              <a:gd name="T2" fmla="*/ 2147483647 w 144"/>
              <a:gd name="T3" fmla="*/ 2147483647 h 444"/>
              <a:gd name="T4" fmla="*/ 2147483647 w 144"/>
              <a:gd name="T5" fmla="*/ 2147483647 h 444"/>
              <a:gd name="T6" fmla="*/ 2147483647 w 144"/>
              <a:gd name="T7" fmla="*/ 0 h 444"/>
              <a:gd name="T8" fmla="*/ 0 60000 65536"/>
              <a:gd name="T9" fmla="*/ 0 60000 65536"/>
              <a:gd name="T10" fmla="*/ 0 60000 65536"/>
              <a:gd name="T11" fmla="*/ 0 60000 65536"/>
              <a:gd name="T12" fmla="*/ 0 w 144"/>
              <a:gd name="T13" fmla="*/ 0 h 444"/>
              <a:gd name="T14" fmla="*/ 144 w 144"/>
              <a:gd name="T15" fmla="*/ 444 h 444"/>
            </a:gdLst>
            <a:ahLst/>
            <a:cxnLst>
              <a:cxn ang="T8">
                <a:pos x="T0" y="T1"/>
              </a:cxn>
              <a:cxn ang="T9">
                <a:pos x="T2" y="T3"/>
              </a:cxn>
              <a:cxn ang="T10">
                <a:pos x="T4" y="T5"/>
              </a:cxn>
              <a:cxn ang="T11">
                <a:pos x="T6" y="T7"/>
              </a:cxn>
            </a:cxnLst>
            <a:rect l="T12" t="T13" r="T14" b="T15"/>
            <a:pathLst>
              <a:path w="144" h="444">
                <a:moveTo>
                  <a:pt x="0" y="444"/>
                </a:moveTo>
                <a:cubicBezTo>
                  <a:pt x="26" y="367"/>
                  <a:pt x="82" y="306"/>
                  <a:pt x="108" y="228"/>
                </a:cubicBezTo>
                <a:cubicBezTo>
                  <a:pt x="112" y="176"/>
                  <a:pt x="112" y="124"/>
                  <a:pt x="120" y="72"/>
                </a:cubicBezTo>
                <a:cubicBezTo>
                  <a:pt x="124" y="47"/>
                  <a:pt x="144" y="0"/>
                  <a:pt x="144" y="0"/>
                </a:cubicBezTo>
              </a:path>
            </a:pathLst>
          </a:custGeom>
          <a:noFill/>
          <a:ln w="9525">
            <a:solidFill>
              <a:schemeClr val="bg2"/>
            </a:solidFill>
            <a:round/>
            <a:headEnd/>
            <a:tailEnd type="triangle" w="med" len="med"/>
          </a:ln>
        </p:spPr>
        <p:txBody>
          <a:bodyPr/>
          <a:lstStyle/>
          <a:p>
            <a:endParaRPr lang="fr-FR"/>
          </a:p>
        </p:txBody>
      </p:sp>
      <p:sp>
        <p:nvSpPr>
          <p:cNvPr id="148536" name="Freeform 56"/>
          <p:cNvSpPr>
            <a:spLocks/>
          </p:cNvSpPr>
          <p:nvPr/>
        </p:nvSpPr>
        <p:spPr bwMode="auto">
          <a:xfrm>
            <a:off x="762000" y="2076450"/>
            <a:ext cx="533400" cy="1066800"/>
          </a:xfrm>
          <a:custGeom>
            <a:avLst/>
            <a:gdLst>
              <a:gd name="T0" fmla="*/ 0 w 144"/>
              <a:gd name="T1" fmla="*/ 2147483647 h 444"/>
              <a:gd name="T2" fmla="*/ 2147483647 w 144"/>
              <a:gd name="T3" fmla="*/ 2147483647 h 444"/>
              <a:gd name="T4" fmla="*/ 2147483647 w 144"/>
              <a:gd name="T5" fmla="*/ 2147483647 h 444"/>
              <a:gd name="T6" fmla="*/ 2147483647 w 144"/>
              <a:gd name="T7" fmla="*/ 0 h 444"/>
              <a:gd name="T8" fmla="*/ 0 60000 65536"/>
              <a:gd name="T9" fmla="*/ 0 60000 65536"/>
              <a:gd name="T10" fmla="*/ 0 60000 65536"/>
              <a:gd name="T11" fmla="*/ 0 60000 65536"/>
              <a:gd name="T12" fmla="*/ 0 w 144"/>
              <a:gd name="T13" fmla="*/ 0 h 444"/>
              <a:gd name="T14" fmla="*/ 144 w 144"/>
              <a:gd name="T15" fmla="*/ 444 h 444"/>
            </a:gdLst>
            <a:ahLst/>
            <a:cxnLst>
              <a:cxn ang="T8">
                <a:pos x="T0" y="T1"/>
              </a:cxn>
              <a:cxn ang="T9">
                <a:pos x="T2" y="T3"/>
              </a:cxn>
              <a:cxn ang="T10">
                <a:pos x="T4" y="T5"/>
              </a:cxn>
              <a:cxn ang="T11">
                <a:pos x="T6" y="T7"/>
              </a:cxn>
            </a:cxnLst>
            <a:rect l="T12" t="T13" r="T14" b="T15"/>
            <a:pathLst>
              <a:path w="144" h="444">
                <a:moveTo>
                  <a:pt x="0" y="444"/>
                </a:moveTo>
                <a:cubicBezTo>
                  <a:pt x="26" y="367"/>
                  <a:pt x="82" y="306"/>
                  <a:pt x="108" y="228"/>
                </a:cubicBezTo>
                <a:cubicBezTo>
                  <a:pt x="112" y="176"/>
                  <a:pt x="112" y="124"/>
                  <a:pt x="120" y="72"/>
                </a:cubicBezTo>
                <a:cubicBezTo>
                  <a:pt x="124" y="47"/>
                  <a:pt x="144" y="0"/>
                  <a:pt x="144" y="0"/>
                </a:cubicBezTo>
              </a:path>
            </a:pathLst>
          </a:custGeom>
          <a:noFill/>
          <a:ln w="9525">
            <a:solidFill>
              <a:schemeClr val="bg2"/>
            </a:solidFill>
            <a:round/>
            <a:headEnd/>
            <a:tailEnd type="triangle" w="med" len="med"/>
          </a:ln>
        </p:spPr>
        <p:txBody>
          <a:bodyPr/>
          <a:lstStyle/>
          <a:p>
            <a:endParaRPr lang="fr-FR"/>
          </a:p>
        </p:txBody>
      </p:sp>
      <p:sp>
        <p:nvSpPr>
          <p:cNvPr id="148537" name="Freeform 57"/>
          <p:cNvSpPr>
            <a:spLocks/>
          </p:cNvSpPr>
          <p:nvPr/>
        </p:nvSpPr>
        <p:spPr bwMode="auto">
          <a:xfrm flipH="1">
            <a:off x="1905000" y="2076450"/>
            <a:ext cx="533400" cy="1066800"/>
          </a:xfrm>
          <a:custGeom>
            <a:avLst/>
            <a:gdLst>
              <a:gd name="T0" fmla="*/ 0 w 144"/>
              <a:gd name="T1" fmla="*/ 2147483647 h 444"/>
              <a:gd name="T2" fmla="*/ 2147483647 w 144"/>
              <a:gd name="T3" fmla="*/ 2147483647 h 444"/>
              <a:gd name="T4" fmla="*/ 2147483647 w 144"/>
              <a:gd name="T5" fmla="*/ 2147483647 h 444"/>
              <a:gd name="T6" fmla="*/ 2147483647 w 144"/>
              <a:gd name="T7" fmla="*/ 0 h 444"/>
              <a:gd name="T8" fmla="*/ 0 60000 65536"/>
              <a:gd name="T9" fmla="*/ 0 60000 65536"/>
              <a:gd name="T10" fmla="*/ 0 60000 65536"/>
              <a:gd name="T11" fmla="*/ 0 60000 65536"/>
              <a:gd name="T12" fmla="*/ 0 w 144"/>
              <a:gd name="T13" fmla="*/ 0 h 444"/>
              <a:gd name="T14" fmla="*/ 144 w 144"/>
              <a:gd name="T15" fmla="*/ 444 h 444"/>
            </a:gdLst>
            <a:ahLst/>
            <a:cxnLst>
              <a:cxn ang="T8">
                <a:pos x="T0" y="T1"/>
              </a:cxn>
              <a:cxn ang="T9">
                <a:pos x="T2" y="T3"/>
              </a:cxn>
              <a:cxn ang="T10">
                <a:pos x="T4" y="T5"/>
              </a:cxn>
              <a:cxn ang="T11">
                <a:pos x="T6" y="T7"/>
              </a:cxn>
            </a:cxnLst>
            <a:rect l="T12" t="T13" r="T14" b="T15"/>
            <a:pathLst>
              <a:path w="144" h="444">
                <a:moveTo>
                  <a:pt x="0" y="444"/>
                </a:moveTo>
                <a:cubicBezTo>
                  <a:pt x="26" y="367"/>
                  <a:pt x="82" y="306"/>
                  <a:pt x="108" y="228"/>
                </a:cubicBezTo>
                <a:cubicBezTo>
                  <a:pt x="112" y="176"/>
                  <a:pt x="112" y="124"/>
                  <a:pt x="120" y="72"/>
                </a:cubicBezTo>
                <a:cubicBezTo>
                  <a:pt x="124" y="47"/>
                  <a:pt x="144" y="0"/>
                  <a:pt x="144" y="0"/>
                </a:cubicBezTo>
              </a:path>
            </a:pathLst>
          </a:custGeom>
          <a:noFill/>
          <a:ln w="9525">
            <a:solidFill>
              <a:schemeClr val="bg2"/>
            </a:solidFill>
            <a:round/>
            <a:headEnd/>
            <a:tailEnd type="triangle" w="med" len="med"/>
          </a:ln>
        </p:spPr>
        <p:txBody>
          <a:bodyPr/>
          <a:lstStyle/>
          <a:p>
            <a:endParaRPr lang="fr-FR"/>
          </a:p>
        </p:txBody>
      </p:sp>
      <p:sp>
        <p:nvSpPr>
          <p:cNvPr id="148538" name="Freeform 58"/>
          <p:cNvSpPr>
            <a:spLocks/>
          </p:cNvSpPr>
          <p:nvPr/>
        </p:nvSpPr>
        <p:spPr bwMode="auto">
          <a:xfrm flipH="1">
            <a:off x="2438400" y="2076450"/>
            <a:ext cx="381000" cy="1066800"/>
          </a:xfrm>
          <a:custGeom>
            <a:avLst/>
            <a:gdLst>
              <a:gd name="T0" fmla="*/ 0 w 144"/>
              <a:gd name="T1" fmla="*/ 2147483647 h 444"/>
              <a:gd name="T2" fmla="*/ 2147483647 w 144"/>
              <a:gd name="T3" fmla="*/ 2147483647 h 444"/>
              <a:gd name="T4" fmla="*/ 2147483647 w 144"/>
              <a:gd name="T5" fmla="*/ 2147483647 h 444"/>
              <a:gd name="T6" fmla="*/ 2147483647 w 144"/>
              <a:gd name="T7" fmla="*/ 0 h 444"/>
              <a:gd name="T8" fmla="*/ 0 60000 65536"/>
              <a:gd name="T9" fmla="*/ 0 60000 65536"/>
              <a:gd name="T10" fmla="*/ 0 60000 65536"/>
              <a:gd name="T11" fmla="*/ 0 60000 65536"/>
              <a:gd name="T12" fmla="*/ 0 w 144"/>
              <a:gd name="T13" fmla="*/ 0 h 444"/>
              <a:gd name="T14" fmla="*/ 144 w 144"/>
              <a:gd name="T15" fmla="*/ 444 h 444"/>
            </a:gdLst>
            <a:ahLst/>
            <a:cxnLst>
              <a:cxn ang="T8">
                <a:pos x="T0" y="T1"/>
              </a:cxn>
              <a:cxn ang="T9">
                <a:pos x="T2" y="T3"/>
              </a:cxn>
              <a:cxn ang="T10">
                <a:pos x="T4" y="T5"/>
              </a:cxn>
              <a:cxn ang="T11">
                <a:pos x="T6" y="T7"/>
              </a:cxn>
            </a:cxnLst>
            <a:rect l="T12" t="T13" r="T14" b="T15"/>
            <a:pathLst>
              <a:path w="144" h="444">
                <a:moveTo>
                  <a:pt x="0" y="444"/>
                </a:moveTo>
                <a:cubicBezTo>
                  <a:pt x="26" y="367"/>
                  <a:pt x="82" y="306"/>
                  <a:pt x="108" y="228"/>
                </a:cubicBezTo>
                <a:cubicBezTo>
                  <a:pt x="112" y="176"/>
                  <a:pt x="112" y="124"/>
                  <a:pt x="120" y="72"/>
                </a:cubicBezTo>
                <a:cubicBezTo>
                  <a:pt x="124" y="47"/>
                  <a:pt x="144" y="0"/>
                  <a:pt x="144" y="0"/>
                </a:cubicBezTo>
              </a:path>
            </a:pathLst>
          </a:custGeom>
          <a:noFill/>
          <a:ln w="9525">
            <a:solidFill>
              <a:schemeClr val="bg2"/>
            </a:solidFill>
            <a:round/>
            <a:headEnd/>
            <a:tailEnd type="triangle" w="med" len="med"/>
          </a:ln>
        </p:spPr>
        <p:txBody>
          <a:bodyPr/>
          <a:lstStyle/>
          <a:p>
            <a:endParaRPr lang="fr-FR"/>
          </a:p>
        </p:txBody>
      </p:sp>
      <p:sp>
        <p:nvSpPr>
          <p:cNvPr id="148540" name="Text Box 60"/>
          <p:cNvSpPr txBox="1">
            <a:spLocks noChangeArrowheads="1"/>
          </p:cNvSpPr>
          <p:nvPr/>
        </p:nvSpPr>
        <p:spPr bwMode="auto">
          <a:xfrm>
            <a:off x="609600" y="3352800"/>
            <a:ext cx="2286000" cy="336550"/>
          </a:xfrm>
          <a:prstGeom prst="rect">
            <a:avLst/>
          </a:prstGeom>
          <a:noFill/>
          <a:ln w="9525">
            <a:noFill/>
            <a:miter lim="800000"/>
            <a:headEnd/>
            <a:tailEnd/>
          </a:ln>
        </p:spPr>
        <p:txBody>
          <a:bodyPr>
            <a:spAutoFit/>
          </a:bodyPr>
          <a:lstStyle/>
          <a:p>
            <a:pPr algn="ctr">
              <a:spcBef>
                <a:spcPct val="50000"/>
              </a:spcBef>
            </a:pPr>
            <a:r>
              <a:rPr lang="fr-FR" sz="1600"/>
              <a:t>Nappe d’eau libre</a:t>
            </a:r>
            <a:endParaRPr lang="en-US" sz="1600"/>
          </a:p>
        </p:txBody>
      </p:sp>
      <p:sp>
        <p:nvSpPr>
          <p:cNvPr id="148541" name="Line 61"/>
          <p:cNvSpPr>
            <a:spLocks noChangeShapeType="1"/>
          </p:cNvSpPr>
          <p:nvPr/>
        </p:nvSpPr>
        <p:spPr bwMode="auto">
          <a:xfrm flipH="1" flipV="1">
            <a:off x="457200" y="3048000"/>
            <a:ext cx="304800" cy="533400"/>
          </a:xfrm>
          <a:prstGeom prst="line">
            <a:avLst/>
          </a:prstGeom>
          <a:noFill/>
          <a:ln w="9525">
            <a:solidFill>
              <a:srgbClr val="FF3300"/>
            </a:solidFill>
            <a:round/>
            <a:headEnd/>
            <a:tailEnd type="triangle" w="med" len="med"/>
          </a:ln>
        </p:spPr>
        <p:txBody>
          <a:bodyPr/>
          <a:lstStyle/>
          <a:p>
            <a:endParaRPr lang="fr-FR"/>
          </a:p>
        </p:txBody>
      </p:sp>
      <p:sp>
        <p:nvSpPr>
          <p:cNvPr id="148542" name="Line 62"/>
          <p:cNvSpPr>
            <a:spLocks noChangeShapeType="1"/>
          </p:cNvSpPr>
          <p:nvPr/>
        </p:nvSpPr>
        <p:spPr bwMode="auto">
          <a:xfrm flipV="1">
            <a:off x="2667000" y="3124200"/>
            <a:ext cx="457200" cy="457200"/>
          </a:xfrm>
          <a:prstGeom prst="line">
            <a:avLst/>
          </a:prstGeom>
          <a:noFill/>
          <a:ln w="9525">
            <a:solidFill>
              <a:srgbClr val="FF3300"/>
            </a:solidFill>
            <a:round/>
            <a:headEnd/>
            <a:tailEnd type="triangle" w="med" len="med"/>
          </a:ln>
        </p:spPr>
        <p:txBody>
          <a:bodyPr/>
          <a:lstStyle/>
          <a:p>
            <a:endParaRPr lang="fr-FR"/>
          </a:p>
        </p:txBody>
      </p:sp>
      <p:sp>
        <p:nvSpPr>
          <p:cNvPr id="148543" name="Text Box 63"/>
          <p:cNvSpPr txBox="1">
            <a:spLocks noChangeArrowheads="1"/>
          </p:cNvSpPr>
          <p:nvPr/>
        </p:nvSpPr>
        <p:spPr bwMode="auto">
          <a:xfrm>
            <a:off x="457200" y="1676400"/>
            <a:ext cx="2590800" cy="304800"/>
          </a:xfrm>
          <a:prstGeom prst="rect">
            <a:avLst/>
          </a:prstGeom>
          <a:noFill/>
          <a:ln w="9525">
            <a:noFill/>
            <a:miter lim="800000"/>
            <a:headEnd/>
            <a:tailEnd/>
          </a:ln>
        </p:spPr>
        <p:txBody>
          <a:bodyPr>
            <a:spAutoFit/>
          </a:bodyPr>
          <a:lstStyle/>
          <a:p>
            <a:pPr algn="ctr">
              <a:spcBef>
                <a:spcPct val="50000"/>
              </a:spcBef>
            </a:pPr>
            <a:r>
              <a:rPr lang="fr-FR" sz="1400">
                <a:solidFill>
                  <a:srgbClr val="FF7F61"/>
                </a:solidFill>
              </a:rPr>
              <a:t>Couche de roulement ramollie</a:t>
            </a:r>
            <a:endParaRPr lang="en-US" sz="1400">
              <a:solidFill>
                <a:srgbClr val="FF7F61"/>
              </a:solidFill>
            </a:endParaRPr>
          </a:p>
        </p:txBody>
      </p:sp>
      <p:sp>
        <p:nvSpPr>
          <p:cNvPr id="148544" name="AutoShape 64" descr="Zig zag"/>
          <p:cNvSpPr>
            <a:spLocks noChangeArrowheads="1"/>
          </p:cNvSpPr>
          <p:nvPr/>
        </p:nvSpPr>
        <p:spPr bwMode="auto">
          <a:xfrm rot="-4339929">
            <a:off x="7924800" y="2438400"/>
            <a:ext cx="685800" cy="228600"/>
          </a:xfrm>
          <a:prstGeom prst="flowChartAlternateProcess">
            <a:avLst/>
          </a:prstGeom>
          <a:pattFill prst="zigZag">
            <a:fgClr>
              <a:srgbClr val="000000"/>
            </a:fgClr>
            <a:bgClr>
              <a:schemeClr val="tx1"/>
            </a:bgClr>
          </a:pattFill>
          <a:ln w="9525">
            <a:solidFill>
              <a:srgbClr val="000000"/>
            </a:solidFill>
            <a:miter lim="800000"/>
            <a:headEnd/>
            <a:tailEnd/>
          </a:ln>
        </p:spPr>
        <p:txBody>
          <a:bodyPr wrap="none" anchor="ctr"/>
          <a:lstStyle/>
          <a:p>
            <a:endParaRPr lang="fr-FR"/>
          </a:p>
        </p:txBody>
      </p:sp>
      <p:sp>
        <p:nvSpPr>
          <p:cNvPr id="148545" name="AutoShape 65" descr="Zig zag"/>
          <p:cNvSpPr>
            <a:spLocks noChangeArrowheads="1"/>
          </p:cNvSpPr>
          <p:nvPr/>
        </p:nvSpPr>
        <p:spPr bwMode="auto">
          <a:xfrm rot="-4488850">
            <a:off x="6858000" y="2209800"/>
            <a:ext cx="685800" cy="228600"/>
          </a:xfrm>
          <a:prstGeom prst="flowChartAlternateProcess">
            <a:avLst/>
          </a:prstGeom>
          <a:pattFill prst="zigZag">
            <a:fgClr>
              <a:srgbClr val="000000"/>
            </a:fgClr>
            <a:bgClr>
              <a:schemeClr val="tx1"/>
            </a:bgClr>
          </a:pattFill>
          <a:ln w="9525">
            <a:solidFill>
              <a:srgbClr val="000000"/>
            </a:solidFill>
            <a:miter lim="800000"/>
            <a:headEnd/>
            <a:tailEnd/>
          </a:ln>
        </p:spPr>
        <p:txBody>
          <a:bodyPr wrap="none" anchor="ctr"/>
          <a:lstStyle/>
          <a:p>
            <a:endParaRPr lang="fr-FR"/>
          </a:p>
        </p:txBody>
      </p:sp>
      <p:sp>
        <p:nvSpPr>
          <p:cNvPr id="148546" name="Oval 66"/>
          <p:cNvSpPr>
            <a:spLocks noChangeArrowheads="1"/>
          </p:cNvSpPr>
          <p:nvPr/>
        </p:nvSpPr>
        <p:spPr bwMode="auto">
          <a:xfrm rot="464817">
            <a:off x="7315200" y="1447800"/>
            <a:ext cx="1143000" cy="914400"/>
          </a:xfrm>
          <a:prstGeom prst="ellipse">
            <a:avLst/>
          </a:prstGeom>
          <a:solidFill>
            <a:schemeClr val="accent1"/>
          </a:solidFill>
          <a:ln w="9525">
            <a:solidFill>
              <a:schemeClr val="tx1"/>
            </a:solidFill>
            <a:round/>
            <a:headEnd/>
            <a:tailEnd/>
          </a:ln>
        </p:spPr>
        <p:txBody>
          <a:bodyPr wrap="none" anchor="ctr"/>
          <a:lstStyle/>
          <a:p>
            <a:endParaRPr lang="fr-FR"/>
          </a:p>
        </p:txBody>
      </p:sp>
      <p:sp>
        <p:nvSpPr>
          <p:cNvPr id="148547" name="Rectangle 67"/>
          <p:cNvSpPr>
            <a:spLocks noChangeArrowheads="1"/>
          </p:cNvSpPr>
          <p:nvPr/>
        </p:nvSpPr>
        <p:spPr bwMode="auto">
          <a:xfrm rot="1062424">
            <a:off x="7924800" y="1371600"/>
            <a:ext cx="304800" cy="152400"/>
          </a:xfrm>
          <a:prstGeom prst="rect">
            <a:avLst/>
          </a:prstGeom>
          <a:solidFill>
            <a:schemeClr val="accent1"/>
          </a:solidFill>
          <a:ln w="9525">
            <a:solidFill>
              <a:schemeClr val="tx1"/>
            </a:solidFill>
            <a:miter lim="800000"/>
            <a:headEnd/>
            <a:tailEnd/>
          </a:ln>
        </p:spPr>
        <p:txBody>
          <a:bodyPr wrap="none" anchor="ctr"/>
          <a:lstStyle/>
          <a:p>
            <a:endParaRPr lang="fr-FR"/>
          </a:p>
        </p:txBody>
      </p:sp>
      <p:sp>
        <p:nvSpPr>
          <p:cNvPr id="148548" name="Text Box 68"/>
          <p:cNvSpPr txBox="1">
            <a:spLocks noChangeArrowheads="1"/>
          </p:cNvSpPr>
          <p:nvPr/>
        </p:nvSpPr>
        <p:spPr bwMode="auto">
          <a:xfrm>
            <a:off x="6705600" y="3352800"/>
            <a:ext cx="2286000" cy="336550"/>
          </a:xfrm>
          <a:prstGeom prst="rect">
            <a:avLst/>
          </a:prstGeom>
          <a:noFill/>
          <a:ln w="9525">
            <a:noFill/>
            <a:miter lim="800000"/>
            <a:headEnd/>
            <a:tailEnd/>
          </a:ln>
        </p:spPr>
        <p:txBody>
          <a:bodyPr>
            <a:spAutoFit/>
          </a:bodyPr>
          <a:lstStyle/>
          <a:p>
            <a:pPr algn="ctr">
              <a:spcBef>
                <a:spcPct val="50000"/>
              </a:spcBef>
            </a:pPr>
            <a:r>
              <a:rPr lang="fr-FR" sz="1600"/>
              <a:t>Poinçonnage</a:t>
            </a:r>
            <a:endParaRPr lang="en-US" sz="1600"/>
          </a:p>
        </p:txBody>
      </p:sp>
      <p:pic>
        <p:nvPicPr>
          <p:cNvPr id="148549" name="Picture 69" descr="Scan0197"/>
          <p:cNvPicPr>
            <a:picLocks noChangeAspect="1" noChangeArrowheads="1"/>
          </p:cNvPicPr>
          <p:nvPr/>
        </p:nvPicPr>
        <p:blipFill>
          <a:blip r:embed="rId4" cstate="email"/>
          <a:srcRect/>
          <a:stretch>
            <a:fillRect/>
          </a:stretch>
        </p:blipFill>
        <p:spPr bwMode="auto">
          <a:xfrm>
            <a:off x="2667000" y="3829050"/>
            <a:ext cx="3733800" cy="2914650"/>
          </a:xfrm>
          <a:prstGeom prst="rect">
            <a:avLst/>
          </a:prstGeom>
          <a:solidFill>
            <a:srgbClr val="FF7F61"/>
          </a:solidFill>
          <a:ln w="38100">
            <a:solidFill>
              <a:srgbClr val="FF7F61"/>
            </a:solidFill>
            <a:miter lim="800000"/>
            <a:headEnd/>
            <a:tailEnd/>
          </a:ln>
        </p:spPr>
      </p:pic>
      <p:sp>
        <p:nvSpPr>
          <p:cNvPr id="148550" name="Text Box 70"/>
          <p:cNvSpPr txBox="1">
            <a:spLocks noChangeArrowheads="1"/>
          </p:cNvSpPr>
          <p:nvPr/>
        </p:nvSpPr>
        <p:spPr bwMode="auto">
          <a:xfrm>
            <a:off x="2647950" y="6324600"/>
            <a:ext cx="3733800" cy="517525"/>
          </a:xfrm>
          <a:prstGeom prst="rect">
            <a:avLst/>
          </a:prstGeom>
          <a:noFill/>
          <a:ln w="9525">
            <a:noFill/>
            <a:miter lim="800000"/>
            <a:headEnd/>
            <a:tailEnd/>
          </a:ln>
        </p:spPr>
        <p:txBody>
          <a:bodyPr>
            <a:spAutoFit/>
          </a:bodyPr>
          <a:lstStyle/>
          <a:p>
            <a:pPr algn="ctr">
              <a:spcBef>
                <a:spcPct val="50000"/>
              </a:spcBef>
            </a:pPr>
            <a:r>
              <a:rPr lang="fr-FR" sz="1400" b="1">
                <a:solidFill>
                  <a:srgbClr val="000000"/>
                </a:solidFill>
              </a:rPr>
              <a:t>Poinçonnement consécutif à des infiltrations</a:t>
            </a:r>
            <a:endParaRPr lang="en-US" sz="14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8519">
                                            <p:txEl>
                                              <p:pRg st="0" end="0"/>
                                            </p:txEl>
                                          </p:spTgt>
                                        </p:tgtEl>
                                        <p:attrNameLst>
                                          <p:attrName>style.visibility</p:attrName>
                                        </p:attrNameLst>
                                      </p:cBhvr>
                                      <p:to>
                                        <p:strVal val="visible"/>
                                      </p:to>
                                    </p:set>
                                    <p:animEffect transition="in" filter="wipe(down)">
                                      <p:cBhvr>
                                        <p:cTn id="7" dur="500"/>
                                        <p:tgtEl>
                                          <p:spTgt spid="148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8507"/>
                                        </p:tgtEl>
                                        <p:attrNameLst>
                                          <p:attrName>style.visibility</p:attrName>
                                        </p:attrNameLst>
                                      </p:cBhvr>
                                      <p:to>
                                        <p:strVal val="visible"/>
                                      </p:to>
                                    </p:set>
                                    <p:animEffect transition="in" filter="wipe(down)">
                                      <p:cBhvr>
                                        <p:cTn id="12" dur="500"/>
                                        <p:tgtEl>
                                          <p:spTgt spid="14850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8523"/>
                                        </p:tgtEl>
                                        <p:attrNameLst>
                                          <p:attrName>style.visibility</p:attrName>
                                        </p:attrNameLst>
                                      </p:cBhvr>
                                      <p:to>
                                        <p:strVal val="visible"/>
                                      </p:to>
                                    </p:set>
                                    <p:animEffect transition="in" filter="wipe(down)">
                                      <p:cBhvr>
                                        <p:cTn id="15" dur="500"/>
                                        <p:tgtEl>
                                          <p:spTgt spid="14852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8524"/>
                                        </p:tgtEl>
                                        <p:attrNameLst>
                                          <p:attrName>style.visibility</p:attrName>
                                        </p:attrNameLst>
                                      </p:cBhvr>
                                      <p:to>
                                        <p:strVal val="visible"/>
                                      </p:to>
                                    </p:set>
                                    <p:animEffect transition="in" filter="wipe(down)">
                                      <p:cBhvr>
                                        <p:cTn id="18" dur="500"/>
                                        <p:tgtEl>
                                          <p:spTgt spid="1485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8525"/>
                                        </p:tgtEl>
                                        <p:attrNameLst>
                                          <p:attrName>style.visibility</p:attrName>
                                        </p:attrNameLst>
                                      </p:cBhvr>
                                      <p:to>
                                        <p:strVal val="visible"/>
                                      </p:to>
                                    </p:set>
                                    <p:animEffect transition="in" filter="wipe(down)">
                                      <p:cBhvr>
                                        <p:cTn id="21" dur="500"/>
                                        <p:tgtEl>
                                          <p:spTgt spid="14852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8531"/>
                                        </p:tgtEl>
                                        <p:attrNameLst>
                                          <p:attrName>style.visibility</p:attrName>
                                        </p:attrNameLst>
                                      </p:cBhvr>
                                      <p:to>
                                        <p:strVal val="visible"/>
                                      </p:to>
                                    </p:set>
                                    <p:animEffect transition="in" filter="wipe(down)">
                                      <p:cBhvr>
                                        <p:cTn id="24" dur="500"/>
                                        <p:tgtEl>
                                          <p:spTgt spid="14853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8533"/>
                                        </p:tgtEl>
                                        <p:attrNameLst>
                                          <p:attrName>style.visibility</p:attrName>
                                        </p:attrNameLst>
                                      </p:cBhvr>
                                      <p:to>
                                        <p:strVal val="visible"/>
                                      </p:to>
                                    </p:set>
                                    <p:animEffect transition="in" filter="wipe(down)">
                                      <p:cBhvr>
                                        <p:cTn id="27" dur="500"/>
                                        <p:tgtEl>
                                          <p:spTgt spid="14853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8534"/>
                                        </p:tgtEl>
                                        <p:attrNameLst>
                                          <p:attrName>style.visibility</p:attrName>
                                        </p:attrNameLst>
                                      </p:cBhvr>
                                      <p:to>
                                        <p:strVal val="visible"/>
                                      </p:to>
                                    </p:set>
                                    <p:animEffect transition="in" filter="wipe(down)">
                                      <p:cBhvr>
                                        <p:cTn id="30" dur="500"/>
                                        <p:tgtEl>
                                          <p:spTgt spid="14853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8535"/>
                                        </p:tgtEl>
                                        <p:attrNameLst>
                                          <p:attrName>style.visibility</p:attrName>
                                        </p:attrNameLst>
                                      </p:cBhvr>
                                      <p:to>
                                        <p:strVal val="visible"/>
                                      </p:to>
                                    </p:set>
                                    <p:animEffect transition="in" filter="wipe(down)">
                                      <p:cBhvr>
                                        <p:cTn id="33" dur="500"/>
                                        <p:tgtEl>
                                          <p:spTgt spid="14853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8536"/>
                                        </p:tgtEl>
                                        <p:attrNameLst>
                                          <p:attrName>style.visibility</p:attrName>
                                        </p:attrNameLst>
                                      </p:cBhvr>
                                      <p:to>
                                        <p:strVal val="visible"/>
                                      </p:to>
                                    </p:set>
                                    <p:animEffect transition="in" filter="wipe(down)">
                                      <p:cBhvr>
                                        <p:cTn id="36" dur="500"/>
                                        <p:tgtEl>
                                          <p:spTgt spid="1485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8537"/>
                                        </p:tgtEl>
                                        <p:attrNameLst>
                                          <p:attrName>style.visibility</p:attrName>
                                        </p:attrNameLst>
                                      </p:cBhvr>
                                      <p:to>
                                        <p:strVal val="visible"/>
                                      </p:to>
                                    </p:set>
                                    <p:animEffect transition="in" filter="wipe(down)">
                                      <p:cBhvr>
                                        <p:cTn id="39" dur="500"/>
                                        <p:tgtEl>
                                          <p:spTgt spid="14853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48538"/>
                                        </p:tgtEl>
                                        <p:attrNameLst>
                                          <p:attrName>style.visibility</p:attrName>
                                        </p:attrNameLst>
                                      </p:cBhvr>
                                      <p:to>
                                        <p:strVal val="visible"/>
                                      </p:to>
                                    </p:set>
                                    <p:animEffect transition="in" filter="wipe(down)">
                                      <p:cBhvr>
                                        <p:cTn id="42" dur="500"/>
                                        <p:tgtEl>
                                          <p:spTgt spid="14853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8540"/>
                                        </p:tgtEl>
                                        <p:attrNameLst>
                                          <p:attrName>style.visibility</p:attrName>
                                        </p:attrNameLst>
                                      </p:cBhvr>
                                      <p:to>
                                        <p:strVal val="visible"/>
                                      </p:to>
                                    </p:set>
                                    <p:animEffect transition="in" filter="wipe(down)">
                                      <p:cBhvr>
                                        <p:cTn id="45" dur="500"/>
                                        <p:tgtEl>
                                          <p:spTgt spid="1485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8541"/>
                                        </p:tgtEl>
                                        <p:attrNameLst>
                                          <p:attrName>style.visibility</p:attrName>
                                        </p:attrNameLst>
                                      </p:cBhvr>
                                      <p:to>
                                        <p:strVal val="visible"/>
                                      </p:to>
                                    </p:set>
                                    <p:animEffect transition="in" filter="wipe(down)">
                                      <p:cBhvr>
                                        <p:cTn id="48" dur="500"/>
                                        <p:tgtEl>
                                          <p:spTgt spid="14854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8542"/>
                                        </p:tgtEl>
                                        <p:attrNameLst>
                                          <p:attrName>style.visibility</p:attrName>
                                        </p:attrNameLst>
                                      </p:cBhvr>
                                      <p:to>
                                        <p:strVal val="visible"/>
                                      </p:to>
                                    </p:set>
                                    <p:animEffect transition="in" filter="wipe(down)">
                                      <p:cBhvr>
                                        <p:cTn id="51" dur="500"/>
                                        <p:tgtEl>
                                          <p:spTgt spid="14854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8543"/>
                                        </p:tgtEl>
                                        <p:attrNameLst>
                                          <p:attrName>style.visibility</p:attrName>
                                        </p:attrNameLst>
                                      </p:cBhvr>
                                      <p:to>
                                        <p:strVal val="visible"/>
                                      </p:to>
                                    </p:set>
                                    <p:animEffect transition="in" filter="wipe(down)">
                                      <p:cBhvr>
                                        <p:cTn id="54" dur="500"/>
                                        <p:tgtEl>
                                          <p:spTgt spid="14854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8494"/>
                                        </p:tgtEl>
                                        <p:attrNameLst>
                                          <p:attrName>style.visibility</p:attrName>
                                        </p:attrNameLst>
                                      </p:cBhvr>
                                      <p:to>
                                        <p:strVal val="visible"/>
                                      </p:to>
                                    </p:set>
                                    <p:animEffect transition="in" filter="wipe(down)">
                                      <p:cBhvr>
                                        <p:cTn id="59" dur="500"/>
                                        <p:tgtEl>
                                          <p:spTgt spid="14849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48521"/>
                                        </p:tgtEl>
                                        <p:attrNameLst>
                                          <p:attrName>style.visibility</p:attrName>
                                        </p:attrNameLst>
                                      </p:cBhvr>
                                      <p:to>
                                        <p:strVal val="visible"/>
                                      </p:to>
                                    </p:set>
                                    <p:animEffect transition="in" filter="wipe(down)">
                                      <p:cBhvr>
                                        <p:cTn id="62" dur="500"/>
                                        <p:tgtEl>
                                          <p:spTgt spid="148521"/>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48544"/>
                                        </p:tgtEl>
                                        <p:attrNameLst>
                                          <p:attrName>style.visibility</p:attrName>
                                        </p:attrNameLst>
                                      </p:cBhvr>
                                      <p:to>
                                        <p:strVal val="visible"/>
                                      </p:to>
                                    </p:set>
                                    <p:animEffect transition="in" filter="wipe(down)">
                                      <p:cBhvr>
                                        <p:cTn id="65" dur="500"/>
                                        <p:tgtEl>
                                          <p:spTgt spid="148544"/>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48545"/>
                                        </p:tgtEl>
                                        <p:attrNameLst>
                                          <p:attrName>style.visibility</p:attrName>
                                        </p:attrNameLst>
                                      </p:cBhvr>
                                      <p:to>
                                        <p:strVal val="visible"/>
                                      </p:to>
                                    </p:set>
                                    <p:animEffect transition="in" filter="wipe(down)">
                                      <p:cBhvr>
                                        <p:cTn id="68" dur="500"/>
                                        <p:tgtEl>
                                          <p:spTgt spid="148545"/>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48546"/>
                                        </p:tgtEl>
                                        <p:attrNameLst>
                                          <p:attrName>style.visibility</p:attrName>
                                        </p:attrNameLst>
                                      </p:cBhvr>
                                      <p:to>
                                        <p:strVal val="visible"/>
                                      </p:to>
                                    </p:set>
                                    <p:animEffect transition="in" filter="wipe(down)">
                                      <p:cBhvr>
                                        <p:cTn id="71" dur="500"/>
                                        <p:tgtEl>
                                          <p:spTgt spid="14854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48547"/>
                                        </p:tgtEl>
                                        <p:attrNameLst>
                                          <p:attrName>style.visibility</p:attrName>
                                        </p:attrNameLst>
                                      </p:cBhvr>
                                      <p:to>
                                        <p:strVal val="visible"/>
                                      </p:to>
                                    </p:set>
                                    <p:animEffect transition="in" filter="wipe(down)">
                                      <p:cBhvr>
                                        <p:cTn id="74" dur="500"/>
                                        <p:tgtEl>
                                          <p:spTgt spid="148547"/>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48548"/>
                                        </p:tgtEl>
                                        <p:attrNameLst>
                                          <p:attrName>style.visibility</p:attrName>
                                        </p:attrNameLst>
                                      </p:cBhvr>
                                      <p:to>
                                        <p:strVal val="visible"/>
                                      </p:to>
                                    </p:set>
                                    <p:animEffect transition="in" filter="wipe(down)">
                                      <p:cBhvr>
                                        <p:cTn id="77" dur="500"/>
                                        <p:tgtEl>
                                          <p:spTgt spid="14854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48549"/>
                                        </p:tgtEl>
                                        <p:attrNameLst>
                                          <p:attrName>style.visibility</p:attrName>
                                        </p:attrNameLst>
                                      </p:cBhvr>
                                      <p:to>
                                        <p:strVal val="visible"/>
                                      </p:to>
                                    </p:set>
                                    <p:animEffect transition="in" filter="wipe(down)">
                                      <p:cBhvr>
                                        <p:cTn id="82" dur="500"/>
                                        <p:tgtEl>
                                          <p:spTgt spid="148549"/>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48550"/>
                                        </p:tgtEl>
                                        <p:attrNameLst>
                                          <p:attrName>style.visibility</p:attrName>
                                        </p:attrNameLst>
                                      </p:cBhvr>
                                      <p:to>
                                        <p:strVal val="visible"/>
                                      </p:to>
                                    </p:set>
                                    <p:animEffect transition="in" filter="wipe(down)">
                                      <p:cBhvr>
                                        <p:cTn id="85" dur="500"/>
                                        <p:tgtEl>
                                          <p:spTgt spid="14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animBg="1"/>
      <p:bldP spid="148507" grpId="0"/>
      <p:bldP spid="148519" grpId="0" build="allAtOnce"/>
      <p:bldP spid="148521" grpId="0"/>
      <p:bldP spid="148523" grpId="0" animBg="1"/>
      <p:bldP spid="148524" grpId="0" animBg="1"/>
      <p:bldP spid="148525" grpId="0"/>
      <p:bldP spid="148531" grpId="0" animBg="1"/>
      <p:bldP spid="148533" grpId="0"/>
      <p:bldP spid="148534" grpId="0" animBg="1"/>
      <p:bldP spid="148535" grpId="0" animBg="1"/>
      <p:bldP spid="148536" grpId="0" animBg="1"/>
      <p:bldP spid="148537" grpId="0" animBg="1"/>
      <p:bldP spid="148538" grpId="0" animBg="1"/>
      <p:bldP spid="148540" grpId="0"/>
      <p:bldP spid="148541" grpId="0" animBg="1"/>
      <p:bldP spid="148542" grpId="0" animBg="1"/>
      <p:bldP spid="148543" grpId="0"/>
      <p:bldP spid="148544" grpId="0" animBg="1"/>
      <p:bldP spid="148545" grpId="0" animBg="1"/>
      <p:bldP spid="148546" grpId="0" animBg="1"/>
      <p:bldP spid="148547" grpId="0" animBg="1"/>
      <p:bldP spid="148548" grpId="0"/>
      <p:bldP spid="1485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55B26035-AE8F-41F7-B6A5-2342DA832248}" type="slidenum">
              <a:rPr lang="en-US"/>
              <a:pPr>
                <a:defRPr/>
              </a:pPr>
              <a:t>21</a:t>
            </a:fld>
            <a:endParaRPr lang="en-US"/>
          </a:p>
        </p:txBody>
      </p:sp>
      <p:sp>
        <p:nvSpPr>
          <p:cNvPr id="149508"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49509"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3317" name="Rectangle 6"/>
          <p:cNvSpPr>
            <a:spLocks noChangeArrowheads="1"/>
          </p:cNvSpPr>
          <p:nvPr/>
        </p:nvSpPr>
        <p:spPr bwMode="auto">
          <a:xfrm>
            <a:off x="0" y="762000"/>
            <a:ext cx="4572000" cy="581025"/>
          </a:xfrm>
          <a:prstGeom prst="rect">
            <a:avLst/>
          </a:prstGeom>
          <a:noFill/>
          <a:ln w="9525">
            <a:noFill/>
            <a:miter lim="800000"/>
            <a:headEnd/>
            <a:tailEnd/>
          </a:ln>
        </p:spPr>
        <p:txBody>
          <a:bodyPr>
            <a:spAutoFit/>
          </a:bodyPr>
          <a:lstStyle/>
          <a:p>
            <a:r>
              <a:rPr lang="fr-FR" sz="1600" b="1">
                <a:solidFill>
                  <a:srgbClr val="FF7F61"/>
                </a:solidFill>
              </a:rPr>
              <a:t>2-a </a:t>
            </a:r>
            <a:r>
              <a:rPr lang="fr-FR" sz="1600" b="1" u="sng">
                <a:solidFill>
                  <a:srgbClr val="FF7F61"/>
                </a:solidFill>
              </a:rPr>
              <a:t>Imbibition et infiltration</a:t>
            </a:r>
            <a:r>
              <a:rPr lang="fr-FR" sz="1600" b="1">
                <a:solidFill>
                  <a:srgbClr val="FF7F61"/>
                </a:solidFill>
              </a:rPr>
              <a:t>:</a:t>
            </a:r>
            <a:endParaRPr lang="fr-FR" sz="1600" u="sng">
              <a:solidFill>
                <a:srgbClr val="FF7F61"/>
              </a:solidFill>
            </a:endParaRPr>
          </a:p>
          <a:p>
            <a:r>
              <a:rPr lang="fr-FR" sz="1600"/>
              <a:t>	</a:t>
            </a:r>
            <a:endParaRPr lang="en-US" sz="1600"/>
          </a:p>
        </p:txBody>
      </p:sp>
      <p:sp>
        <p:nvSpPr>
          <p:cNvPr id="149511" name="Text Box 7"/>
          <p:cNvSpPr txBox="1">
            <a:spLocks noChangeArrowheads="1"/>
          </p:cNvSpPr>
          <p:nvPr/>
        </p:nvSpPr>
        <p:spPr bwMode="auto">
          <a:xfrm>
            <a:off x="-76200" y="1295400"/>
            <a:ext cx="5105400" cy="366713"/>
          </a:xfrm>
          <a:prstGeom prst="rect">
            <a:avLst/>
          </a:prstGeom>
          <a:noFill/>
          <a:ln w="9525">
            <a:noFill/>
            <a:miter lim="800000"/>
            <a:headEnd/>
            <a:tailEnd/>
          </a:ln>
        </p:spPr>
        <p:txBody>
          <a:bodyPr>
            <a:spAutoFit/>
          </a:bodyPr>
          <a:lstStyle/>
          <a:p>
            <a:pPr>
              <a:spcBef>
                <a:spcPct val="50000"/>
              </a:spcBef>
            </a:pPr>
            <a:r>
              <a:rPr lang="fr-FR"/>
              <a:t>2-a-3 </a:t>
            </a:r>
            <a:r>
              <a:rPr lang="fr-FR" u="sng"/>
              <a:t>Infiltration dans les remblais</a:t>
            </a:r>
            <a:endParaRPr lang="en-US" u="sng"/>
          </a:p>
        </p:txBody>
      </p:sp>
      <p:sp>
        <p:nvSpPr>
          <p:cNvPr id="149513" name="Rectangle 9"/>
          <p:cNvSpPr>
            <a:spLocks noChangeArrowheads="1"/>
          </p:cNvSpPr>
          <p:nvPr/>
        </p:nvSpPr>
        <p:spPr bwMode="auto">
          <a:xfrm>
            <a:off x="0" y="1919288"/>
            <a:ext cx="9067800" cy="1558925"/>
          </a:xfrm>
          <a:prstGeom prst="rect">
            <a:avLst/>
          </a:prstGeom>
          <a:noFill/>
          <a:ln w="9525">
            <a:noFill/>
            <a:miter lim="800000"/>
            <a:headEnd/>
            <a:tailEnd/>
          </a:ln>
        </p:spPr>
        <p:txBody>
          <a:bodyPr anchor="ctr">
            <a:spAutoFit/>
          </a:bodyPr>
          <a:lstStyle/>
          <a:p>
            <a:pPr algn="just"/>
            <a:r>
              <a:rPr lang="fr-FR" sz="1600" dirty="0"/>
              <a:t>Lorsqu’un remblai se trouve accidentellement imbibé d’eau, comme c’est la cas lorsqu’une zone basse est inondée, ses conditions d’équilibre sont modifiées et sa stabilité peut-être compromise. On peut assister au glissement et à l’effondrement de tranches entières de talus, à la recherche d’un nouvel équilibre.</a:t>
            </a:r>
            <a:endParaRPr lang="en-US" sz="1600" dirty="0"/>
          </a:p>
          <a:p>
            <a:pPr algn="just"/>
            <a:r>
              <a:rPr lang="fr-FR" sz="1600" dirty="0"/>
              <a:t>Le phénomène a d’autant plus de chances de se produire que le compactage est moins bon et laisse donc aux eaux d’infiltration plus de vides à remplir.</a:t>
            </a:r>
          </a:p>
        </p:txBody>
      </p:sp>
      <p:pic>
        <p:nvPicPr>
          <p:cNvPr id="149514" name="Picture 10" descr="Scan0198"/>
          <p:cNvPicPr>
            <a:picLocks noChangeAspect="1" noChangeArrowheads="1"/>
          </p:cNvPicPr>
          <p:nvPr/>
        </p:nvPicPr>
        <p:blipFill>
          <a:blip r:embed="rId3" cstate="email"/>
          <a:srcRect/>
          <a:stretch>
            <a:fillRect/>
          </a:stretch>
        </p:blipFill>
        <p:spPr bwMode="auto">
          <a:xfrm>
            <a:off x="2514600" y="3657600"/>
            <a:ext cx="4191000" cy="3081338"/>
          </a:xfrm>
          <a:prstGeom prst="rect">
            <a:avLst/>
          </a:prstGeom>
          <a:noFill/>
          <a:ln w="38100">
            <a:solidFill>
              <a:srgbClr val="FF7F61"/>
            </a:solidFill>
            <a:miter lim="800000"/>
            <a:headEnd/>
            <a:tailEnd/>
          </a:ln>
        </p:spPr>
      </p:pic>
      <p:sp>
        <p:nvSpPr>
          <p:cNvPr id="149515" name="Text Box 11"/>
          <p:cNvSpPr txBox="1">
            <a:spLocks noChangeArrowheads="1"/>
          </p:cNvSpPr>
          <p:nvPr/>
        </p:nvSpPr>
        <p:spPr bwMode="auto">
          <a:xfrm>
            <a:off x="2743200" y="6400800"/>
            <a:ext cx="3733800" cy="304800"/>
          </a:xfrm>
          <a:prstGeom prst="rect">
            <a:avLst/>
          </a:prstGeom>
          <a:noFill/>
          <a:ln w="9525">
            <a:noFill/>
            <a:miter lim="800000"/>
            <a:headEnd/>
            <a:tailEnd/>
          </a:ln>
        </p:spPr>
        <p:txBody>
          <a:bodyPr>
            <a:spAutoFit/>
          </a:bodyPr>
          <a:lstStyle/>
          <a:p>
            <a:pPr algn="ctr">
              <a:spcBef>
                <a:spcPct val="50000"/>
              </a:spcBef>
            </a:pPr>
            <a:r>
              <a:rPr lang="fr-FR" sz="1400" b="1">
                <a:solidFill>
                  <a:srgbClr val="FF0000"/>
                </a:solidFill>
              </a:rPr>
              <a:t>Effondrement de  remblai</a:t>
            </a:r>
            <a:endParaRPr lang="en-US" sz="1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9511">
                                            <p:txEl>
                                              <p:pRg st="0" end="0"/>
                                            </p:txEl>
                                          </p:spTgt>
                                        </p:tgtEl>
                                        <p:attrNameLst>
                                          <p:attrName>style.visibility</p:attrName>
                                        </p:attrNameLst>
                                      </p:cBhvr>
                                      <p:to>
                                        <p:strVal val="visible"/>
                                      </p:to>
                                    </p:set>
                                    <p:animEffect transition="in" filter="wipe(down)">
                                      <p:cBhvr>
                                        <p:cTn id="7" dur="500"/>
                                        <p:tgtEl>
                                          <p:spTgt spid="149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9513">
                                            <p:txEl>
                                              <p:pRg st="0" end="0"/>
                                            </p:txEl>
                                          </p:spTgt>
                                        </p:tgtEl>
                                        <p:attrNameLst>
                                          <p:attrName>style.visibility</p:attrName>
                                        </p:attrNameLst>
                                      </p:cBhvr>
                                      <p:to>
                                        <p:strVal val="visible"/>
                                      </p:to>
                                    </p:set>
                                    <p:animEffect transition="in" filter="wipe(down)">
                                      <p:cBhvr>
                                        <p:cTn id="12" dur="500"/>
                                        <p:tgtEl>
                                          <p:spTgt spid="14951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9513">
                                            <p:txEl>
                                              <p:pRg st="1" end="1"/>
                                            </p:txEl>
                                          </p:spTgt>
                                        </p:tgtEl>
                                        <p:attrNameLst>
                                          <p:attrName>style.visibility</p:attrName>
                                        </p:attrNameLst>
                                      </p:cBhvr>
                                      <p:to>
                                        <p:strVal val="visible"/>
                                      </p:to>
                                    </p:set>
                                    <p:animEffect transition="in" filter="wipe(down)">
                                      <p:cBhvr>
                                        <p:cTn id="15" dur="500"/>
                                        <p:tgtEl>
                                          <p:spTgt spid="1495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9514"/>
                                        </p:tgtEl>
                                        <p:attrNameLst>
                                          <p:attrName>style.visibility</p:attrName>
                                        </p:attrNameLst>
                                      </p:cBhvr>
                                      <p:to>
                                        <p:strVal val="visible"/>
                                      </p:to>
                                    </p:set>
                                    <p:animEffect transition="in" filter="wipe(down)">
                                      <p:cBhvr>
                                        <p:cTn id="20" dur="500"/>
                                        <p:tgtEl>
                                          <p:spTgt spid="1495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49515"/>
                                        </p:tgtEl>
                                        <p:attrNameLst>
                                          <p:attrName>style.visibility</p:attrName>
                                        </p:attrNameLst>
                                      </p:cBhvr>
                                      <p:to>
                                        <p:strVal val="visible"/>
                                      </p:to>
                                    </p:set>
                                    <p:animEffect transition="in" filter="wipe(down)">
                                      <p:cBhvr>
                                        <p:cTn id="23" dur="500"/>
                                        <p:tgtEl>
                                          <p:spTgt spid="149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build="allAtOnce"/>
      <p:bldP spid="149513" grpId="0" build="allAtOnce"/>
      <p:bldP spid="1495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1FE5930B-CD2A-4B21-BCD1-68633EAFB11F}" type="slidenum">
              <a:rPr lang="en-US"/>
              <a:pPr>
                <a:defRPr/>
              </a:pPr>
              <a:t>22</a:t>
            </a:fld>
            <a:endParaRPr lang="en-US"/>
          </a:p>
        </p:txBody>
      </p:sp>
      <p:sp>
        <p:nvSpPr>
          <p:cNvPr id="153604"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3605"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53606" name="Rectangle 6"/>
          <p:cNvSpPr>
            <a:spLocks noChangeArrowheads="1"/>
          </p:cNvSpPr>
          <p:nvPr/>
        </p:nvSpPr>
        <p:spPr bwMode="auto">
          <a:xfrm>
            <a:off x="0" y="882650"/>
            <a:ext cx="4572000" cy="336550"/>
          </a:xfrm>
          <a:prstGeom prst="rect">
            <a:avLst/>
          </a:prstGeom>
          <a:noFill/>
          <a:ln w="9525">
            <a:noFill/>
            <a:miter lim="800000"/>
            <a:headEnd/>
            <a:tailEnd/>
          </a:ln>
        </p:spPr>
        <p:txBody>
          <a:bodyPr>
            <a:spAutoFit/>
          </a:bodyPr>
          <a:lstStyle/>
          <a:p>
            <a:r>
              <a:rPr lang="fr-FR" sz="1600" b="1">
                <a:solidFill>
                  <a:srgbClr val="00CC00"/>
                </a:solidFill>
              </a:rPr>
              <a:t>2-b </a:t>
            </a:r>
            <a:r>
              <a:rPr lang="fr-FR" sz="1600" b="1" u="sng">
                <a:solidFill>
                  <a:srgbClr val="00CC00"/>
                </a:solidFill>
              </a:rPr>
              <a:t>Ruissellement - Érosion</a:t>
            </a:r>
            <a:r>
              <a:rPr lang="fr-FR" sz="1600" b="1">
                <a:solidFill>
                  <a:srgbClr val="00CC00"/>
                </a:solidFill>
              </a:rPr>
              <a:t>:</a:t>
            </a:r>
            <a:endParaRPr lang="en-US" sz="1600"/>
          </a:p>
        </p:txBody>
      </p:sp>
      <p:sp>
        <p:nvSpPr>
          <p:cNvPr id="153607" name="Rectangle 7"/>
          <p:cNvSpPr>
            <a:spLocks noChangeArrowheads="1"/>
          </p:cNvSpPr>
          <p:nvPr/>
        </p:nvSpPr>
        <p:spPr bwMode="auto">
          <a:xfrm>
            <a:off x="0" y="1407855"/>
            <a:ext cx="9144000" cy="2554545"/>
          </a:xfrm>
          <a:prstGeom prst="rect">
            <a:avLst/>
          </a:prstGeom>
          <a:noFill/>
          <a:ln w="9525">
            <a:noFill/>
            <a:miter lim="800000"/>
            <a:headEnd/>
            <a:tailEnd/>
          </a:ln>
        </p:spPr>
        <p:txBody>
          <a:bodyPr wrap="square" anchor="ctr">
            <a:spAutoFit/>
          </a:bodyPr>
          <a:lstStyle/>
          <a:p>
            <a:pPr algn="just"/>
            <a:r>
              <a:rPr lang="fr-FR" sz="1600" dirty="0"/>
              <a:t>Aucun terrain n’est à l’abri de l’érosion; les terrains moins cohérents en sont les victimes privilégiés, mais les terrains très compacts peuvent être profondément marqués si l’eau emprunte les mêmes voies avec suffisamment de constance. </a:t>
            </a:r>
          </a:p>
          <a:p>
            <a:pPr algn="just"/>
            <a:r>
              <a:rPr lang="fr-FR" sz="1600" dirty="0"/>
              <a:t>L'intensité des phénomènes d'érosion est fonction des quantités d'eau mises en jeu, de la vitesse des filets d'eau, et de la compacité des terrains attaqués, mais il faut bien savoir que des quantités d'eau relativement faibles peuvent entraîner des érosions importantes. Chaque fois que des circonstances topographiques naturelles ou artificielles favorisent l'accumulation de l'eau, par exemple par rassemblement sur des versants et dans des cuvettes, et sa mise en mouvement rapide sur des pentes, on se trouve dans des conditions propices à l'érosion et l'on voit apparaître des ravinements plus ou moins importants, mais qui ne pourront que s'aggraver avec le temps.</a:t>
            </a:r>
          </a:p>
        </p:txBody>
      </p:sp>
      <p:pic>
        <p:nvPicPr>
          <p:cNvPr id="153608" name="Picture 8" descr="Scan0199"/>
          <p:cNvPicPr>
            <a:picLocks noChangeAspect="1" noChangeArrowheads="1"/>
          </p:cNvPicPr>
          <p:nvPr/>
        </p:nvPicPr>
        <p:blipFill>
          <a:blip r:embed="rId3" cstate="email"/>
          <a:srcRect/>
          <a:stretch>
            <a:fillRect/>
          </a:stretch>
        </p:blipFill>
        <p:spPr bwMode="auto">
          <a:xfrm>
            <a:off x="304800" y="4257675"/>
            <a:ext cx="3552825" cy="2524125"/>
          </a:xfrm>
          <a:prstGeom prst="rect">
            <a:avLst/>
          </a:prstGeom>
          <a:noFill/>
          <a:ln w="38100">
            <a:solidFill>
              <a:srgbClr val="FF7F61"/>
            </a:solidFill>
            <a:miter lim="800000"/>
            <a:headEnd/>
            <a:tailEnd/>
          </a:ln>
        </p:spPr>
      </p:pic>
      <p:sp>
        <p:nvSpPr>
          <p:cNvPr id="153609" name="Text Box 9"/>
          <p:cNvSpPr txBox="1">
            <a:spLocks noChangeArrowheads="1"/>
          </p:cNvSpPr>
          <p:nvPr/>
        </p:nvSpPr>
        <p:spPr bwMode="auto">
          <a:xfrm>
            <a:off x="228600" y="6477000"/>
            <a:ext cx="3733800" cy="304800"/>
          </a:xfrm>
          <a:prstGeom prst="rect">
            <a:avLst/>
          </a:prstGeom>
          <a:noFill/>
          <a:ln w="9525">
            <a:noFill/>
            <a:miter lim="800000"/>
            <a:headEnd/>
            <a:tailEnd/>
          </a:ln>
        </p:spPr>
        <p:txBody>
          <a:bodyPr>
            <a:spAutoFit/>
          </a:bodyPr>
          <a:lstStyle/>
          <a:p>
            <a:pPr algn="ctr">
              <a:spcBef>
                <a:spcPct val="50000"/>
              </a:spcBef>
            </a:pPr>
            <a:r>
              <a:rPr lang="fr-FR" sz="1400" b="1">
                <a:solidFill>
                  <a:srgbClr val="000000"/>
                </a:solidFill>
              </a:rPr>
              <a:t>Petites ravines parallèles</a:t>
            </a:r>
            <a:endParaRPr lang="en-US" sz="1400" b="1">
              <a:solidFill>
                <a:srgbClr val="000000"/>
              </a:solidFill>
            </a:endParaRPr>
          </a:p>
        </p:txBody>
      </p:sp>
      <p:sp>
        <p:nvSpPr>
          <p:cNvPr id="153610" name="Text Box 10"/>
          <p:cNvSpPr txBox="1">
            <a:spLocks noChangeArrowheads="1"/>
          </p:cNvSpPr>
          <p:nvPr/>
        </p:nvSpPr>
        <p:spPr bwMode="auto">
          <a:xfrm>
            <a:off x="4114800" y="4495800"/>
            <a:ext cx="4800600" cy="1815882"/>
          </a:xfrm>
          <a:prstGeom prst="rect">
            <a:avLst/>
          </a:prstGeom>
          <a:solidFill>
            <a:schemeClr val="bg1"/>
          </a:solidFill>
          <a:ln w="38100">
            <a:solidFill>
              <a:srgbClr val="FF7F61"/>
            </a:solidFill>
            <a:miter lim="800000"/>
            <a:headEnd/>
            <a:tailEnd/>
          </a:ln>
        </p:spPr>
        <p:txBody>
          <a:bodyPr>
            <a:spAutoFit/>
          </a:bodyPr>
          <a:lstStyle/>
          <a:p>
            <a:pPr algn="just">
              <a:spcBef>
                <a:spcPct val="50000"/>
              </a:spcBef>
            </a:pPr>
            <a:r>
              <a:rPr lang="fr-FR" sz="1600" u="sng" dirty="0"/>
              <a:t>Les petites ravines parallèles</a:t>
            </a:r>
            <a:r>
              <a:rPr lang="fr-FR" sz="1600" dirty="0"/>
              <a:t>: Elles sont assez régulièrement espacées, dirigées suivant la plus grande pente de la plate-forme. Elles se manifestent sur toute la largeur des accotements et s'arrêtent .généralement à la bande de roulement plus énergiquement compactée. On les rencontre souvent dans la partie concave des courbes à dévers</a:t>
            </a:r>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06">
                                            <p:txEl>
                                              <p:pRg st="0" end="0"/>
                                            </p:txEl>
                                          </p:spTgt>
                                        </p:tgtEl>
                                        <p:attrNameLst>
                                          <p:attrName>style.visibility</p:attrName>
                                        </p:attrNameLst>
                                      </p:cBhvr>
                                      <p:to>
                                        <p:strVal val="visible"/>
                                      </p:to>
                                    </p:set>
                                    <p:animEffect transition="in" filter="wipe(down)">
                                      <p:cBhvr>
                                        <p:cTn id="7" dur="500"/>
                                        <p:tgtEl>
                                          <p:spTgt spid="1536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3607">
                                            <p:txEl>
                                              <p:pRg st="0" end="0"/>
                                            </p:txEl>
                                          </p:spTgt>
                                        </p:tgtEl>
                                        <p:attrNameLst>
                                          <p:attrName>style.visibility</p:attrName>
                                        </p:attrNameLst>
                                      </p:cBhvr>
                                      <p:to>
                                        <p:strVal val="visible"/>
                                      </p:to>
                                    </p:set>
                                    <p:animEffect transition="in" filter="wipe(down)">
                                      <p:cBhvr>
                                        <p:cTn id="12" dur="500"/>
                                        <p:tgtEl>
                                          <p:spTgt spid="153607">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3607">
                                            <p:txEl>
                                              <p:pRg st="1" end="1"/>
                                            </p:txEl>
                                          </p:spTgt>
                                        </p:tgtEl>
                                        <p:attrNameLst>
                                          <p:attrName>style.visibility</p:attrName>
                                        </p:attrNameLst>
                                      </p:cBhvr>
                                      <p:to>
                                        <p:strVal val="visible"/>
                                      </p:to>
                                    </p:set>
                                    <p:animEffect transition="in" filter="wipe(down)">
                                      <p:cBhvr>
                                        <p:cTn id="15" dur="500"/>
                                        <p:tgtEl>
                                          <p:spTgt spid="1536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3608"/>
                                        </p:tgtEl>
                                        <p:attrNameLst>
                                          <p:attrName>style.visibility</p:attrName>
                                        </p:attrNameLst>
                                      </p:cBhvr>
                                      <p:to>
                                        <p:strVal val="visible"/>
                                      </p:to>
                                    </p:set>
                                    <p:animEffect transition="in" filter="wipe(down)">
                                      <p:cBhvr>
                                        <p:cTn id="20" dur="500"/>
                                        <p:tgtEl>
                                          <p:spTgt spid="15360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3609"/>
                                        </p:tgtEl>
                                        <p:attrNameLst>
                                          <p:attrName>style.visibility</p:attrName>
                                        </p:attrNameLst>
                                      </p:cBhvr>
                                      <p:to>
                                        <p:strVal val="visible"/>
                                      </p:to>
                                    </p:set>
                                    <p:animEffect transition="in" filter="wipe(down)">
                                      <p:cBhvr>
                                        <p:cTn id="23" dur="500"/>
                                        <p:tgtEl>
                                          <p:spTgt spid="15360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3610">
                                            <p:bg/>
                                          </p:spTgt>
                                        </p:tgtEl>
                                        <p:attrNameLst>
                                          <p:attrName>style.visibility</p:attrName>
                                        </p:attrNameLst>
                                      </p:cBhvr>
                                      <p:to>
                                        <p:strVal val="visible"/>
                                      </p:to>
                                    </p:set>
                                    <p:animEffect transition="in" filter="wipe(down)">
                                      <p:cBhvr>
                                        <p:cTn id="28" dur="500"/>
                                        <p:tgtEl>
                                          <p:spTgt spid="153610">
                                            <p:bg/>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3610">
                                            <p:txEl>
                                              <p:pRg st="0" end="0"/>
                                            </p:txEl>
                                          </p:spTgt>
                                        </p:tgtEl>
                                        <p:attrNameLst>
                                          <p:attrName>style.visibility</p:attrName>
                                        </p:attrNameLst>
                                      </p:cBhvr>
                                      <p:to>
                                        <p:strVal val="visible"/>
                                      </p:to>
                                    </p:set>
                                    <p:animEffect transition="in" filter="wipe(down)">
                                      <p:cBhvr>
                                        <p:cTn id="31" dur="500"/>
                                        <p:tgtEl>
                                          <p:spTgt spid="1536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build="allAtOnce"/>
      <p:bldP spid="153607" grpId="0" build="allAtOnce"/>
      <p:bldP spid="153609" grpId="0"/>
      <p:bldP spid="153610"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263F5644-D1A0-47EC-B12C-4E3C2BE3E54E}" type="slidenum">
              <a:rPr lang="en-US"/>
              <a:pPr>
                <a:defRPr/>
              </a:pPr>
              <a:t>23</a:t>
            </a:fld>
            <a:endParaRPr lang="en-US"/>
          </a:p>
        </p:txBody>
      </p:sp>
      <p:sp>
        <p:nvSpPr>
          <p:cNvPr id="154628"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4629"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54630" name="Rectangle 6"/>
          <p:cNvSpPr>
            <a:spLocks noChangeArrowheads="1"/>
          </p:cNvSpPr>
          <p:nvPr/>
        </p:nvSpPr>
        <p:spPr bwMode="auto">
          <a:xfrm>
            <a:off x="0" y="882650"/>
            <a:ext cx="4572000" cy="336550"/>
          </a:xfrm>
          <a:prstGeom prst="rect">
            <a:avLst/>
          </a:prstGeom>
          <a:noFill/>
          <a:ln w="9525">
            <a:noFill/>
            <a:miter lim="800000"/>
            <a:headEnd/>
            <a:tailEnd/>
          </a:ln>
        </p:spPr>
        <p:txBody>
          <a:bodyPr>
            <a:spAutoFit/>
          </a:bodyPr>
          <a:lstStyle/>
          <a:p>
            <a:r>
              <a:rPr lang="fr-FR" sz="1600" b="1">
                <a:solidFill>
                  <a:srgbClr val="00CC00"/>
                </a:solidFill>
              </a:rPr>
              <a:t>2-b </a:t>
            </a:r>
            <a:r>
              <a:rPr lang="fr-FR" sz="1600" b="1" u="sng">
                <a:solidFill>
                  <a:srgbClr val="00CC00"/>
                </a:solidFill>
              </a:rPr>
              <a:t>Ruissellement - Érosion</a:t>
            </a:r>
            <a:r>
              <a:rPr lang="fr-FR" sz="1600" b="1">
                <a:solidFill>
                  <a:srgbClr val="00CC00"/>
                </a:solidFill>
              </a:rPr>
              <a:t>:</a:t>
            </a:r>
            <a:endParaRPr lang="en-US" sz="1600"/>
          </a:p>
        </p:txBody>
      </p:sp>
      <p:sp>
        <p:nvSpPr>
          <p:cNvPr id="154631" name="Text Box 7"/>
          <p:cNvSpPr txBox="1">
            <a:spLocks noChangeArrowheads="1"/>
          </p:cNvSpPr>
          <p:nvPr/>
        </p:nvSpPr>
        <p:spPr bwMode="auto">
          <a:xfrm>
            <a:off x="4267200" y="1250950"/>
            <a:ext cx="4800600" cy="2330450"/>
          </a:xfrm>
          <a:prstGeom prst="rect">
            <a:avLst/>
          </a:prstGeom>
          <a:solidFill>
            <a:schemeClr val="bg1"/>
          </a:solidFill>
          <a:ln w="38100">
            <a:solidFill>
              <a:srgbClr val="FF7F61"/>
            </a:solidFill>
            <a:miter lim="800000"/>
            <a:headEnd/>
            <a:tailEnd/>
          </a:ln>
        </p:spPr>
        <p:txBody>
          <a:bodyPr>
            <a:spAutoFit/>
          </a:bodyPr>
          <a:lstStyle/>
          <a:p>
            <a:pPr algn="just">
              <a:spcBef>
                <a:spcPct val="50000"/>
              </a:spcBef>
            </a:pPr>
            <a:r>
              <a:rPr lang="fr-FR" sz="1600" u="sng"/>
              <a:t>Ravinement des talus de remblai</a:t>
            </a:r>
            <a:r>
              <a:rPr lang="fr-FR" sz="1600"/>
              <a:t> :Le phénomène est en quelque sorte la suite de celui décrit ci-dessus, mais il est amplifié par la forte pente des talus, par leur défaut de compactage, par la qualité médiocre des matériaux de remblai. Ces ravines peuvent atteindre rapidement des dimensions inquiétantes. Certaines ravines ont des volumes de plusieurs mètres cubes, et l’on a vu des talus littéralement « dissous» par l'eau.</a:t>
            </a:r>
            <a:endParaRPr lang="en-US" sz="1600"/>
          </a:p>
        </p:txBody>
      </p:sp>
      <p:pic>
        <p:nvPicPr>
          <p:cNvPr id="154632" name="Picture 8" descr="Kap She Dike n° 23#001"/>
          <p:cNvPicPr>
            <a:picLocks noChangeAspect="1" noChangeArrowheads="1"/>
          </p:cNvPicPr>
          <p:nvPr/>
        </p:nvPicPr>
        <p:blipFill>
          <a:blip r:embed="rId3" cstate="email"/>
          <a:srcRect/>
          <a:stretch>
            <a:fillRect/>
          </a:stretch>
        </p:blipFill>
        <p:spPr bwMode="auto">
          <a:xfrm>
            <a:off x="76200" y="1276350"/>
            <a:ext cx="3886200" cy="2914650"/>
          </a:xfrm>
          <a:prstGeom prst="rect">
            <a:avLst/>
          </a:prstGeom>
          <a:noFill/>
          <a:ln w="38100">
            <a:solidFill>
              <a:srgbClr val="FF7F61"/>
            </a:solidFill>
            <a:miter lim="800000"/>
            <a:headEnd/>
            <a:tailEnd/>
          </a:ln>
        </p:spPr>
      </p:pic>
      <p:sp>
        <p:nvSpPr>
          <p:cNvPr id="154633" name="Text Box 9"/>
          <p:cNvSpPr txBox="1">
            <a:spLocks noChangeArrowheads="1"/>
          </p:cNvSpPr>
          <p:nvPr/>
        </p:nvSpPr>
        <p:spPr bwMode="auto">
          <a:xfrm>
            <a:off x="76200" y="4267200"/>
            <a:ext cx="4800600" cy="2574925"/>
          </a:xfrm>
          <a:prstGeom prst="rect">
            <a:avLst/>
          </a:prstGeom>
          <a:solidFill>
            <a:schemeClr val="bg1"/>
          </a:solidFill>
          <a:ln w="38100">
            <a:solidFill>
              <a:srgbClr val="FF7F61"/>
            </a:solidFill>
            <a:miter lim="800000"/>
            <a:headEnd/>
            <a:tailEnd/>
          </a:ln>
        </p:spPr>
        <p:txBody>
          <a:bodyPr>
            <a:spAutoFit/>
          </a:bodyPr>
          <a:lstStyle/>
          <a:p>
            <a:pPr algn="just"/>
            <a:r>
              <a:rPr lang="fr-FR" sz="1600" u="sng" dirty="0"/>
              <a:t>Ravinement aux abords des ouvrages d’</a:t>
            </a:r>
            <a:r>
              <a:rPr lang="fr-FR" sz="1600" u="sng" dirty="0" err="1"/>
              <a:t>art</a:t>
            </a:r>
            <a:r>
              <a:rPr lang="fr-FR" sz="1600" dirty="0" err="1"/>
              <a:t>:II</a:t>
            </a:r>
            <a:r>
              <a:rPr lang="fr-FR" sz="1600" dirty="0"/>
              <a:t> s'agit d'une localisation, au contact des murs en ailes ou en retour des ouvrages d'art, des ravinements décrits en b. II se produit une accumulation de l'eau dans la zone de contact terre béton, et la terre est entraînée sur une grande profondeur, laissant souvent les murs à peu près nus.</a:t>
            </a:r>
          </a:p>
          <a:p>
            <a:pPr algn="just"/>
            <a:r>
              <a:rPr lang="fr-FR" sz="1600" dirty="0"/>
              <a:t>On notera, à ce sujet, que très généralement, l’existence d'une hétérogénéité est propice à la naissance d'un désordre.</a:t>
            </a:r>
            <a:endParaRPr lang="en-US" sz="1600" dirty="0"/>
          </a:p>
        </p:txBody>
      </p:sp>
      <p:pic>
        <p:nvPicPr>
          <p:cNvPr id="154634" name="Picture 10" descr="DSCF2834"/>
          <p:cNvPicPr>
            <a:picLocks noChangeAspect="1" noChangeArrowheads="1"/>
          </p:cNvPicPr>
          <p:nvPr/>
        </p:nvPicPr>
        <p:blipFill>
          <a:blip r:embed="rId4" cstate="email"/>
          <a:srcRect/>
          <a:stretch>
            <a:fillRect/>
          </a:stretch>
        </p:blipFill>
        <p:spPr bwMode="auto">
          <a:xfrm>
            <a:off x="4991100" y="3752850"/>
            <a:ext cx="4114800" cy="3086100"/>
          </a:xfrm>
          <a:prstGeom prst="rect">
            <a:avLst/>
          </a:prstGeom>
          <a:noFill/>
          <a:ln w="38100">
            <a:solidFill>
              <a:srgbClr val="FF7F61"/>
            </a:solidFill>
            <a:miter lim="800000"/>
            <a:headEnd/>
            <a:tailEnd/>
          </a:ln>
        </p:spPr>
      </p:pic>
      <p:sp>
        <p:nvSpPr>
          <p:cNvPr id="154635" name="Text Box 11"/>
          <p:cNvSpPr txBox="1">
            <a:spLocks noChangeArrowheads="1"/>
          </p:cNvSpPr>
          <p:nvPr/>
        </p:nvSpPr>
        <p:spPr bwMode="auto">
          <a:xfrm>
            <a:off x="304800" y="3886200"/>
            <a:ext cx="3429000" cy="304800"/>
          </a:xfrm>
          <a:prstGeom prst="rect">
            <a:avLst/>
          </a:prstGeom>
          <a:noFill/>
          <a:ln w="9525">
            <a:noFill/>
            <a:miter lim="800000"/>
            <a:headEnd/>
            <a:tailEnd/>
          </a:ln>
        </p:spPr>
        <p:txBody>
          <a:bodyPr>
            <a:spAutoFit/>
          </a:bodyPr>
          <a:lstStyle/>
          <a:p>
            <a:pPr algn="ctr">
              <a:spcBef>
                <a:spcPct val="50000"/>
              </a:spcBef>
            </a:pPr>
            <a:r>
              <a:rPr lang="fr-FR" sz="1400"/>
              <a:t>Ravinage de talus de remblai</a:t>
            </a:r>
            <a:endParaRPr lang="en-US" sz="1400"/>
          </a:p>
        </p:txBody>
      </p:sp>
      <p:sp>
        <p:nvSpPr>
          <p:cNvPr id="154636" name="Text Box 12"/>
          <p:cNvSpPr txBox="1">
            <a:spLocks noChangeArrowheads="1"/>
          </p:cNvSpPr>
          <p:nvPr/>
        </p:nvSpPr>
        <p:spPr bwMode="auto">
          <a:xfrm>
            <a:off x="5334000" y="6553200"/>
            <a:ext cx="3429000" cy="304800"/>
          </a:xfrm>
          <a:prstGeom prst="rect">
            <a:avLst/>
          </a:prstGeom>
          <a:noFill/>
          <a:ln w="9525">
            <a:noFill/>
            <a:miter lim="800000"/>
            <a:headEnd/>
            <a:tailEnd/>
          </a:ln>
        </p:spPr>
        <p:txBody>
          <a:bodyPr>
            <a:spAutoFit/>
          </a:bodyPr>
          <a:lstStyle/>
          <a:p>
            <a:pPr algn="ctr">
              <a:spcBef>
                <a:spcPct val="50000"/>
              </a:spcBef>
            </a:pPr>
            <a:r>
              <a:rPr lang="fr-FR" sz="1400"/>
              <a:t>Ravinage aux abords d’un ouvrage d’art</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4630">
                                            <p:txEl>
                                              <p:pRg st="0" end="0"/>
                                            </p:txEl>
                                          </p:spTgt>
                                        </p:tgtEl>
                                        <p:attrNameLst>
                                          <p:attrName>style.visibility</p:attrName>
                                        </p:attrNameLst>
                                      </p:cBhvr>
                                      <p:to>
                                        <p:strVal val="visible"/>
                                      </p:to>
                                    </p:set>
                                    <p:animEffect transition="in" filter="wipe(down)">
                                      <p:cBhvr>
                                        <p:cTn id="7" dur="500"/>
                                        <p:tgtEl>
                                          <p:spTgt spid="1546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4632"/>
                                        </p:tgtEl>
                                        <p:attrNameLst>
                                          <p:attrName>style.visibility</p:attrName>
                                        </p:attrNameLst>
                                      </p:cBhvr>
                                      <p:to>
                                        <p:strVal val="visible"/>
                                      </p:to>
                                    </p:set>
                                    <p:animEffect transition="in" filter="wipe(down)">
                                      <p:cBhvr>
                                        <p:cTn id="12" dur="500"/>
                                        <p:tgtEl>
                                          <p:spTgt spid="1546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4635"/>
                                        </p:tgtEl>
                                        <p:attrNameLst>
                                          <p:attrName>style.visibility</p:attrName>
                                        </p:attrNameLst>
                                      </p:cBhvr>
                                      <p:to>
                                        <p:strVal val="visible"/>
                                      </p:to>
                                    </p:set>
                                    <p:animEffect transition="in" filter="wipe(down)">
                                      <p:cBhvr>
                                        <p:cTn id="15" dur="500"/>
                                        <p:tgtEl>
                                          <p:spTgt spid="1546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54631">
                                            <p:bg/>
                                          </p:spTgt>
                                        </p:tgtEl>
                                        <p:attrNameLst>
                                          <p:attrName>style.visibility</p:attrName>
                                        </p:attrNameLst>
                                      </p:cBhvr>
                                      <p:to>
                                        <p:strVal val="visible"/>
                                      </p:to>
                                    </p:set>
                                    <p:animEffect transition="in" filter="wipe(down)">
                                      <p:cBhvr>
                                        <p:cTn id="20" dur="500"/>
                                        <p:tgtEl>
                                          <p:spTgt spid="154631">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4631">
                                            <p:txEl>
                                              <p:pRg st="0" end="0"/>
                                            </p:txEl>
                                          </p:spTgt>
                                        </p:tgtEl>
                                        <p:attrNameLst>
                                          <p:attrName>style.visibility</p:attrName>
                                        </p:attrNameLst>
                                      </p:cBhvr>
                                      <p:to>
                                        <p:strVal val="visible"/>
                                      </p:to>
                                    </p:set>
                                    <p:animEffect transition="in" filter="wipe(down)">
                                      <p:cBhvr>
                                        <p:cTn id="23" dur="500"/>
                                        <p:tgtEl>
                                          <p:spTgt spid="15463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54634"/>
                                        </p:tgtEl>
                                        <p:attrNameLst>
                                          <p:attrName>style.visibility</p:attrName>
                                        </p:attrNameLst>
                                      </p:cBhvr>
                                      <p:to>
                                        <p:strVal val="visible"/>
                                      </p:to>
                                    </p:set>
                                    <p:animEffect transition="in" filter="wipe(down)">
                                      <p:cBhvr>
                                        <p:cTn id="31" dur="500"/>
                                        <p:tgtEl>
                                          <p:spTgt spid="1546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4636"/>
                                        </p:tgtEl>
                                        <p:attrNameLst>
                                          <p:attrName>style.visibility</p:attrName>
                                        </p:attrNameLst>
                                      </p:cBhvr>
                                      <p:to>
                                        <p:strVal val="visible"/>
                                      </p:to>
                                    </p:set>
                                    <p:animEffect transition="in" filter="wipe(down)">
                                      <p:cBhvr>
                                        <p:cTn id="34" dur="500"/>
                                        <p:tgtEl>
                                          <p:spTgt spid="15463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54633">
                                            <p:bg/>
                                          </p:spTgt>
                                        </p:tgtEl>
                                        <p:attrNameLst>
                                          <p:attrName>style.visibility</p:attrName>
                                        </p:attrNameLst>
                                      </p:cBhvr>
                                      <p:to>
                                        <p:strVal val="visible"/>
                                      </p:to>
                                    </p:set>
                                    <p:animEffect transition="in" filter="wipe(down)">
                                      <p:cBhvr>
                                        <p:cTn id="39" dur="500"/>
                                        <p:tgtEl>
                                          <p:spTgt spid="154633">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4633">
                                            <p:txEl>
                                              <p:pRg st="0" end="0"/>
                                            </p:txEl>
                                          </p:spTgt>
                                        </p:tgtEl>
                                        <p:attrNameLst>
                                          <p:attrName>style.visibility</p:attrName>
                                        </p:attrNameLst>
                                      </p:cBhvr>
                                      <p:to>
                                        <p:strVal val="visible"/>
                                      </p:to>
                                    </p:set>
                                    <p:animEffect transition="in" filter="wipe(down)">
                                      <p:cBhvr>
                                        <p:cTn id="42" dur="500"/>
                                        <p:tgtEl>
                                          <p:spTgt spid="154633">
                                            <p:txEl>
                                              <p:pRg st="0" end="0"/>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54633">
                                            <p:txEl>
                                              <p:pRg st="1" end="1"/>
                                            </p:txEl>
                                          </p:spTgt>
                                        </p:tgtEl>
                                        <p:attrNameLst>
                                          <p:attrName>style.visibility</p:attrName>
                                        </p:attrNameLst>
                                      </p:cBhvr>
                                      <p:to>
                                        <p:strVal val="visible"/>
                                      </p:to>
                                    </p:set>
                                    <p:animEffect transition="in" filter="wipe(down)">
                                      <p:cBhvr>
                                        <p:cTn id="45" dur="500"/>
                                        <p:tgtEl>
                                          <p:spTgt spid="1546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4630" grpId="0" build="allAtOnce"/>
      <p:bldP spid="154631" grpId="0" build="allAtOnce" animBg="1"/>
      <p:bldP spid="154633" grpId="0" build="allAtOnce" animBg="1"/>
      <p:bldP spid="154635" grpId="0"/>
      <p:bldP spid="1546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E3557AF3-1116-4D11-B46E-24A11C8D2CD2}" type="slidenum">
              <a:rPr lang="en-US"/>
              <a:pPr>
                <a:defRPr/>
              </a:pPr>
              <a:t>24</a:t>
            </a:fld>
            <a:endParaRPr lang="en-US"/>
          </a:p>
        </p:txBody>
      </p:sp>
      <p:sp>
        <p:nvSpPr>
          <p:cNvPr id="155652"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5653"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55654" name="Rectangle 6"/>
          <p:cNvSpPr>
            <a:spLocks noChangeArrowheads="1"/>
          </p:cNvSpPr>
          <p:nvPr/>
        </p:nvSpPr>
        <p:spPr bwMode="auto">
          <a:xfrm>
            <a:off x="0" y="882650"/>
            <a:ext cx="4572000" cy="336550"/>
          </a:xfrm>
          <a:prstGeom prst="rect">
            <a:avLst/>
          </a:prstGeom>
          <a:noFill/>
          <a:ln w="9525">
            <a:noFill/>
            <a:miter lim="800000"/>
            <a:headEnd/>
            <a:tailEnd/>
          </a:ln>
        </p:spPr>
        <p:txBody>
          <a:bodyPr>
            <a:spAutoFit/>
          </a:bodyPr>
          <a:lstStyle/>
          <a:p>
            <a:r>
              <a:rPr lang="fr-FR" sz="1600" b="1">
                <a:solidFill>
                  <a:srgbClr val="00CC00"/>
                </a:solidFill>
              </a:rPr>
              <a:t>2-b </a:t>
            </a:r>
            <a:r>
              <a:rPr lang="fr-FR" sz="1600" b="1" u="sng">
                <a:solidFill>
                  <a:srgbClr val="00CC00"/>
                </a:solidFill>
              </a:rPr>
              <a:t>Ruissellement - Érosion</a:t>
            </a:r>
            <a:r>
              <a:rPr lang="fr-FR" sz="1600" b="1">
                <a:solidFill>
                  <a:srgbClr val="00CC00"/>
                </a:solidFill>
              </a:rPr>
              <a:t>:</a:t>
            </a:r>
            <a:endParaRPr lang="en-US" sz="1600"/>
          </a:p>
        </p:txBody>
      </p:sp>
      <p:sp>
        <p:nvSpPr>
          <p:cNvPr id="155655" name="Text Box 7"/>
          <p:cNvSpPr txBox="1">
            <a:spLocks noChangeArrowheads="1"/>
          </p:cNvSpPr>
          <p:nvPr/>
        </p:nvSpPr>
        <p:spPr bwMode="auto">
          <a:xfrm>
            <a:off x="76200" y="1330325"/>
            <a:ext cx="9067800" cy="1719263"/>
          </a:xfrm>
          <a:prstGeom prst="rect">
            <a:avLst/>
          </a:prstGeom>
          <a:solidFill>
            <a:schemeClr val="bg1"/>
          </a:solidFill>
          <a:ln w="38100">
            <a:solidFill>
              <a:srgbClr val="FF7F61"/>
            </a:solidFill>
            <a:miter lim="800000"/>
            <a:headEnd/>
            <a:tailEnd/>
          </a:ln>
        </p:spPr>
        <p:txBody>
          <a:bodyPr>
            <a:spAutoFit/>
          </a:bodyPr>
          <a:lstStyle/>
          <a:p>
            <a:pPr algn="just">
              <a:spcBef>
                <a:spcPct val="50000"/>
              </a:spcBef>
            </a:pPr>
            <a:r>
              <a:rPr lang="fr-FR" sz="1600" u="sng"/>
              <a:t>Ravinement longitudinaux</a:t>
            </a:r>
            <a:r>
              <a:rPr lang="fr-FR" sz="1600"/>
              <a:t> :II s'agit de ravinements parallèles à l'axe de la piste de roulement, qui apparaissent sur la piste elle-même ou sur ses bords. Ils sont souvent consécutifs à des défauts de profilage, ou bien ils ont leur origine dans une ornière laissée par des véhicules et qu'on a omis de reprendre, ou bien encore à un mauvais entretien des accotements.</a:t>
            </a:r>
          </a:p>
          <a:p>
            <a:pPr algn="just">
              <a:spcBef>
                <a:spcPct val="50000"/>
              </a:spcBef>
            </a:pPr>
            <a:r>
              <a:rPr lang="fr-FR" sz="1600"/>
              <a:t>Les sections de piste en pente longue et forte sont évidemment le lieu d'élection de ce genre de ravinement.</a:t>
            </a:r>
            <a:endParaRPr lang="en-US" sz="1600"/>
          </a:p>
        </p:txBody>
      </p:sp>
      <p:sp>
        <p:nvSpPr>
          <p:cNvPr id="155656" name="Text Box 8"/>
          <p:cNvSpPr txBox="1">
            <a:spLocks noChangeArrowheads="1"/>
          </p:cNvSpPr>
          <p:nvPr/>
        </p:nvSpPr>
        <p:spPr bwMode="auto">
          <a:xfrm>
            <a:off x="76200" y="3765550"/>
            <a:ext cx="4572000" cy="2330450"/>
          </a:xfrm>
          <a:prstGeom prst="rect">
            <a:avLst/>
          </a:prstGeom>
          <a:solidFill>
            <a:schemeClr val="bg1"/>
          </a:solidFill>
          <a:ln w="38100">
            <a:solidFill>
              <a:srgbClr val="FF7F61"/>
            </a:solidFill>
            <a:miter lim="800000"/>
            <a:headEnd/>
            <a:tailEnd/>
          </a:ln>
        </p:spPr>
        <p:txBody>
          <a:bodyPr>
            <a:spAutoFit/>
          </a:bodyPr>
          <a:lstStyle/>
          <a:p>
            <a:pPr algn="just"/>
            <a:r>
              <a:rPr lang="fr-FR" sz="1600" u="sng" dirty="0"/>
              <a:t>Ravinement transversaux</a:t>
            </a:r>
            <a:r>
              <a:rPr lang="fr-FR" sz="1600" dirty="0" smtClean="0"/>
              <a:t>:</a:t>
            </a:r>
          </a:p>
          <a:p>
            <a:pPr algn="just"/>
            <a:r>
              <a:rPr lang="fr-FR" sz="1600" dirty="0" smtClean="0"/>
              <a:t>Ce </a:t>
            </a:r>
            <a:r>
              <a:rPr lang="fr-FR" sz="1600" dirty="0"/>
              <a:t>type de ravinement, qui coupe franchement la chaussée, et parfois sur toute sa largeur, peut être causé par </a:t>
            </a:r>
            <a:r>
              <a:rPr lang="fr-FR" sz="1600" dirty="0" err="1"/>
              <a:t>Ie</a:t>
            </a:r>
            <a:r>
              <a:rPr lang="fr-FR" sz="1600" dirty="0"/>
              <a:t> débordement, ou encore par un ravinement longitudinal du type précèdent qui oblique pour rejoindre un point bas.</a:t>
            </a:r>
          </a:p>
          <a:p>
            <a:pPr algn="just"/>
            <a:r>
              <a:rPr lang="fr-FR" sz="1600" dirty="0"/>
              <a:t>Ces ravinements sont souvent étroits et profonds, et constituent un réel danger pour la circulation car on les voit très mal.</a:t>
            </a:r>
            <a:endParaRPr lang="en-US" sz="1600" dirty="0"/>
          </a:p>
        </p:txBody>
      </p:sp>
      <p:pic>
        <p:nvPicPr>
          <p:cNvPr id="155657" name="Picture 9" descr="Scan0200"/>
          <p:cNvPicPr>
            <a:picLocks noChangeAspect="1" noChangeArrowheads="1"/>
          </p:cNvPicPr>
          <p:nvPr/>
        </p:nvPicPr>
        <p:blipFill>
          <a:blip r:embed="rId3" cstate="email"/>
          <a:srcRect/>
          <a:stretch>
            <a:fillRect/>
          </a:stretch>
        </p:blipFill>
        <p:spPr bwMode="auto">
          <a:xfrm>
            <a:off x="4724400" y="3409950"/>
            <a:ext cx="4343400" cy="2946400"/>
          </a:xfrm>
          <a:prstGeom prst="rect">
            <a:avLst/>
          </a:prstGeom>
          <a:noFill/>
          <a:ln w="38100">
            <a:solidFill>
              <a:srgbClr val="FF7F61"/>
            </a:solidFill>
            <a:miter lim="800000"/>
            <a:headEnd/>
            <a:tailEnd/>
          </a:ln>
        </p:spPr>
      </p:pic>
      <p:sp>
        <p:nvSpPr>
          <p:cNvPr id="155658" name="Text Box 10"/>
          <p:cNvSpPr txBox="1">
            <a:spLocks noChangeArrowheads="1"/>
          </p:cNvSpPr>
          <p:nvPr/>
        </p:nvSpPr>
        <p:spPr bwMode="auto">
          <a:xfrm>
            <a:off x="5029200" y="6019800"/>
            <a:ext cx="3733800" cy="228600"/>
          </a:xfrm>
          <a:prstGeom prst="rect">
            <a:avLst/>
          </a:prstGeom>
          <a:noFill/>
          <a:ln w="9525">
            <a:noFill/>
            <a:miter lim="800000"/>
            <a:headEnd/>
            <a:tailEnd/>
          </a:ln>
        </p:spPr>
        <p:txBody>
          <a:bodyPr/>
          <a:lstStyle/>
          <a:p>
            <a:pPr algn="ctr"/>
            <a:r>
              <a:rPr lang="fr-FR" sz="1400"/>
              <a:t>Débordement d’un fossé ou d’un réservoir.</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5654">
                                            <p:txEl>
                                              <p:pRg st="0" end="0"/>
                                            </p:txEl>
                                          </p:spTgt>
                                        </p:tgtEl>
                                        <p:attrNameLst>
                                          <p:attrName>style.visibility</p:attrName>
                                        </p:attrNameLst>
                                      </p:cBhvr>
                                      <p:to>
                                        <p:strVal val="visible"/>
                                      </p:to>
                                    </p:set>
                                    <p:animEffect transition="in" filter="wipe(down)">
                                      <p:cBhvr>
                                        <p:cTn id="7" dur="500"/>
                                        <p:tgtEl>
                                          <p:spTgt spid="1556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5655">
                                            <p:bg/>
                                          </p:spTgt>
                                        </p:tgtEl>
                                        <p:attrNameLst>
                                          <p:attrName>style.visibility</p:attrName>
                                        </p:attrNameLst>
                                      </p:cBhvr>
                                      <p:to>
                                        <p:strVal val="visible"/>
                                      </p:to>
                                    </p:set>
                                    <p:animEffect transition="in" filter="wipe(down)">
                                      <p:cBhvr>
                                        <p:cTn id="12" dur="500"/>
                                        <p:tgtEl>
                                          <p:spTgt spid="155655">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5655">
                                            <p:txEl>
                                              <p:pRg st="0" end="0"/>
                                            </p:txEl>
                                          </p:spTgt>
                                        </p:tgtEl>
                                        <p:attrNameLst>
                                          <p:attrName>style.visibility</p:attrName>
                                        </p:attrNameLst>
                                      </p:cBhvr>
                                      <p:to>
                                        <p:strVal val="visible"/>
                                      </p:to>
                                    </p:set>
                                    <p:animEffect transition="in" filter="wipe(down)">
                                      <p:cBhvr>
                                        <p:cTn id="15" dur="500"/>
                                        <p:tgtEl>
                                          <p:spTgt spid="15565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5655">
                                            <p:txEl>
                                              <p:pRg st="1" end="1"/>
                                            </p:txEl>
                                          </p:spTgt>
                                        </p:tgtEl>
                                        <p:attrNameLst>
                                          <p:attrName>style.visibility</p:attrName>
                                        </p:attrNameLst>
                                      </p:cBhvr>
                                      <p:to>
                                        <p:strVal val="visible"/>
                                      </p:to>
                                    </p:set>
                                    <p:animEffect transition="in" filter="wipe(down)">
                                      <p:cBhvr>
                                        <p:cTn id="18" dur="500"/>
                                        <p:tgtEl>
                                          <p:spTgt spid="1556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5657"/>
                                        </p:tgtEl>
                                        <p:attrNameLst>
                                          <p:attrName>style.visibility</p:attrName>
                                        </p:attrNameLst>
                                      </p:cBhvr>
                                      <p:to>
                                        <p:strVal val="visible"/>
                                      </p:to>
                                    </p:set>
                                    <p:animEffect transition="in" filter="wipe(down)">
                                      <p:cBhvr>
                                        <p:cTn id="23" dur="500"/>
                                        <p:tgtEl>
                                          <p:spTgt spid="15565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5658"/>
                                        </p:tgtEl>
                                        <p:attrNameLst>
                                          <p:attrName>style.visibility</p:attrName>
                                        </p:attrNameLst>
                                      </p:cBhvr>
                                      <p:to>
                                        <p:strVal val="visible"/>
                                      </p:to>
                                    </p:set>
                                    <p:animEffect transition="in" filter="wipe(down)">
                                      <p:cBhvr>
                                        <p:cTn id="26" dur="500"/>
                                        <p:tgtEl>
                                          <p:spTgt spid="1556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5656">
                                            <p:bg/>
                                          </p:spTgt>
                                        </p:tgtEl>
                                        <p:attrNameLst>
                                          <p:attrName>style.visibility</p:attrName>
                                        </p:attrNameLst>
                                      </p:cBhvr>
                                      <p:to>
                                        <p:strVal val="visible"/>
                                      </p:to>
                                    </p:set>
                                    <p:animEffect transition="in" filter="wipe(down)">
                                      <p:cBhvr>
                                        <p:cTn id="31" dur="500"/>
                                        <p:tgtEl>
                                          <p:spTgt spid="155656">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5656">
                                            <p:txEl>
                                              <p:pRg st="0" end="0"/>
                                            </p:txEl>
                                          </p:spTgt>
                                        </p:tgtEl>
                                        <p:attrNameLst>
                                          <p:attrName>style.visibility</p:attrName>
                                        </p:attrNameLst>
                                      </p:cBhvr>
                                      <p:to>
                                        <p:strVal val="visible"/>
                                      </p:to>
                                    </p:set>
                                    <p:animEffect transition="in" filter="wipe(down)">
                                      <p:cBhvr>
                                        <p:cTn id="34" dur="500"/>
                                        <p:tgtEl>
                                          <p:spTgt spid="155656">
                                            <p:txEl>
                                              <p:pRg st="0" end="0"/>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5656">
                                            <p:txEl>
                                              <p:pRg st="1" end="1"/>
                                            </p:txEl>
                                          </p:spTgt>
                                        </p:tgtEl>
                                        <p:attrNameLst>
                                          <p:attrName>style.visibility</p:attrName>
                                        </p:attrNameLst>
                                      </p:cBhvr>
                                      <p:to>
                                        <p:strVal val="visible"/>
                                      </p:to>
                                    </p:set>
                                    <p:animEffect transition="in" filter="wipe(down)">
                                      <p:cBhvr>
                                        <p:cTn id="37" dur="500"/>
                                        <p:tgtEl>
                                          <p:spTgt spid="155656">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5656">
                                            <p:txEl>
                                              <p:pRg st="2" end="2"/>
                                            </p:txEl>
                                          </p:spTgt>
                                        </p:tgtEl>
                                        <p:attrNameLst>
                                          <p:attrName>style.visibility</p:attrName>
                                        </p:attrNameLst>
                                      </p:cBhvr>
                                      <p:to>
                                        <p:strVal val="visible"/>
                                      </p:to>
                                    </p:set>
                                    <p:animEffect transition="in" filter="wipe(down)">
                                      <p:cBhvr>
                                        <p:cTn id="40" dur="500"/>
                                        <p:tgtEl>
                                          <p:spTgt spid="1556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4" grpId="0" build="allAtOnce"/>
      <p:bldP spid="155655" grpId="0" build="allAtOnce" animBg="1"/>
      <p:bldP spid="155656" grpId="0" build="allAtOnce" animBg="1"/>
      <p:bldP spid="155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D95C60C2-820B-4E69-9EE7-3C594034F017}" type="slidenum">
              <a:rPr lang="en-US"/>
              <a:pPr>
                <a:defRPr/>
              </a:pPr>
              <a:t>25</a:t>
            </a:fld>
            <a:endParaRPr lang="en-US"/>
          </a:p>
        </p:txBody>
      </p:sp>
      <p:sp>
        <p:nvSpPr>
          <p:cNvPr id="156676"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6677"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56678" name="Rectangle 6"/>
          <p:cNvSpPr>
            <a:spLocks noChangeArrowheads="1"/>
          </p:cNvSpPr>
          <p:nvPr/>
        </p:nvSpPr>
        <p:spPr bwMode="auto">
          <a:xfrm>
            <a:off x="0" y="882650"/>
            <a:ext cx="4572000" cy="336550"/>
          </a:xfrm>
          <a:prstGeom prst="rect">
            <a:avLst/>
          </a:prstGeom>
          <a:noFill/>
          <a:ln w="9525">
            <a:noFill/>
            <a:miter lim="800000"/>
            <a:headEnd/>
            <a:tailEnd/>
          </a:ln>
        </p:spPr>
        <p:txBody>
          <a:bodyPr>
            <a:spAutoFit/>
          </a:bodyPr>
          <a:lstStyle/>
          <a:p>
            <a:r>
              <a:rPr lang="fr-FR" sz="1600" b="1">
                <a:solidFill>
                  <a:srgbClr val="00CC00"/>
                </a:solidFill>
              </a:rPr>
              <a:t>2-b </a:t>
            </a:r>
            <a:r>
              <a:rPr lang="fr-FR" sz="1600" b="1" u="sng">
                <a:solidFill>
                  <a:srgbClr val="00CC00"/>
                </a:solidFill>
              </a:rPr>
              <a:t>Ruissellement - Érosion</a:t>
            </a:r>
            <a:r>
              <a:rPr lang="fr-FR" sz="1600" b="1">
                <a:solidFill>
                  <a:srgbClr val="00CC00"/>
                </a:solidFill>
              </a:rPr>
              <a:t>:</a:t>
            </a:r>
            <a:endParaRPr lang="en-US" sz="1600"/>
          </a:p>
        </p:txBody>
      </p:sp>
      <p:sp>
        <p:nvSpPr>
          <p:cNvPr id="156679" name="Text Box 7"/>
          <p:cNvSpPr txBox="1">
            <a:spLocks noChangeArrowheads="1"/>
          </p:cNvSpPr>
          <p:nvPr/>
        </p:nvSpPr>
        <p:spPr bwMode="auto">
          <a:xfrm>
            <a:off x="128750" y="1736725"/>
            <a:ext cx="8915400" cy="4283075"/>
          </a:xfrm>
          <a:prstGeom prst="rect">
            <a:avLst/>
          </a:prstGeom>
          <a:solidFill>
            <a:schemeClr val="bg1"/>
          </a:solidFill>
          <a:ln w="38100">
            <a:solidFill>
              <a:srgbClr val="FF7F61"/>
            </a:solidFill>
            <a:miter lim="800000"/>
            <a:headEnd/>
            <a:tailEnd/>
          </a:ln>
        </p:spPr>
        <p:txBody>
          <a:bodyPr wrap="square">
            <a:spAutoFit/>
          </a:bodyPr>
          <a:lstStyle/>
          <a:p>
            <a:pPr algn="just">
              <a:spcBef>
                <a:spcPct val="50000"/>
              </a:spcBef>
            </a:pPr>
            <a:r>
              <a:rPr lang="fr-FR" sz="1600" u="sng" dirty="0"/>
              <a:t>Destruction d’un remblai par une lame </a:t>
            </a:r>
            <a:r>
              <a:rPr lang="fr-FR" sz="1600" u="sng" dirty="0" err="1"/>
              <a:t>déversante</a:t>
            </a:r>
            <a:r>
              <a:rPr lang="fr-FR" sz="1600" dirty="0"/>
              <a:t> : Si de l'eau s'accumule derrière un remblai qui forme barrage, ou derrière la digue d’un réservoir si son niveau monte et qu'elle finisse par </a:t>
            </a:r>
            <a:r>
              <a:rPr lang="fr-FR" sz="1600" dirty="0" err="1"/>
              <a:t>Ie</a:t>
            </a:r>
            <a:r>
              <a:rPr lang="fr-FR" sz="1600" dirty="0"/>
              <a:t> franchir, la lame d'eau </a:t>
            </a:r>
            <a:r>
              <a:rPr lang="fr-FR" sz="1600" dirty="0" err="1"/>
              <a:t>déversante</a:t>
            </a:r>
            <a:r>
              <a:rPr lang="fr-FR" sz="1600" dirty="0"/>
              <a:t> provoque sur l</a:t>
            </a:r>
            <a:r>
              <a:rPr lang="fr-FR" sz="1600" dirty="0" smtClean="0"/>
              <a:t>e </a:t>
            </a:r>
            <a:r>
              <a:rPr lang="fr-FR" sz="1600" dirty="0"/>
              <a:t>talus aval une violente action érosive.</a:t>
            </a:r>
          </a:p>
          <a:p>
            <a:pPr algn="just">
              <a:spcBef>
                <a:spcPct val="50000"/>
              </a:spcBef>
            </a:pPr>
            <a:endParaRPr lang="fr-FR" sz="400" dirty="0"/>
          </a:p>
          <a:p>
            <a:pPr algn="just"/>
            <a:r>
              <a:rPr lang="fr-FR" sz="1600" dirty="0"/>
              <a:t>L'eau qui déverse retombe au pied du talus aval et l'affouille d'autant plus profondément que la hauteur du remblai est plus grande et </a:t>
            </a:r>
            <a:r>
              <a:rPr lang="fr-FR" sz="1600" dirty="0" err="1"/>
              <a:t>Ie</a:t>
            </a:r>
            <a:r>
              <a:rPr lang="fr-FR" sz="1600" dirty="0"/>
              <a:t> sol plus meuble; </a:t>
            </a:r>
            <a:r>
              <a:rPr lang="fr-FR" sz="1600" dirty="0" err="1"/>
              <a:t>Ie</a:t>
            </a:r>
            <a:r>
              <a:rPr lang="fr-FR" sz="1600" dirty="0"/>
              <a:t> matériau du corps de remblai est entraîné et l'on assiste à un phénomène d'érosion régressive extrêmement rapide. Le talus aval devient vertical, l'eau coule en cascade, on voit littéralement </a:t>
            </a:r>
            <a:r>
              <a:rPr lang="fr-FR" sz="1600" dirty="0" err="1"/>
              <a:t>Ie</a:t>
            </a:r>
            <a:r>
              <a:rPr lang="fr-FR" sz="1600" dirty="0"/>
              <a:t> remblai fondre, s'amenuiser et disparaître. Le phénomène est rapide et brutal, et la destruction d'un remblai même important peut être chose faite en quelques minutes seulement. A partir du moment où </a:t>
            </a:r>
            <a:r>
              <a:rPr lang="fr-FR" sz="1600" dirty="0" err="1"/>
              <a:t>Ie</a:t>
            </a:r>
            <a:r>
              <a:rPr lang="fr-FR" sz="1600" dirty="0"/>
              <a:t> phénomène est amorcé, il est impossible de l'enrayer. Sur les grands remblais exposés à ce genre </a:t>
            </a:r>
            <a:r>
              <a:rPr lang="fr-FR" sz="1600" dirty="0" smtClean="0"/>
              <a:t>d'accidents, il </a:t>
            </a:r>
            <a:r>
              <a:rPr lang="fr-FR" sz="1600" dirty="0"/>
              <a:t>est prudent d'aménager des «déversoirs de sécurité» en abaissant légèrement sur quelques mètres la cote de la crête du remblai ou de la digue.</a:t>
            </a:r>
          </a:p>
          <a:p>
            <a:pPr algn="just"/>
            <a:endParaRPr lang="fr-FR" sz="400" dirty="0"/>
          </a:p>
          <a:p>
            <a:pPr algn="just"/>
            <a:r>
              <a:rPr lang="fr-FR" sz="1600" dirty="0"/>
              <a:t>Une méthode d'intervention d'urgence qui a été employée avec succès consiste à mettre en place sur la crête du remblai des sacs de terre, pour surélever artificiellement la crête et gagner ainsi les quelques centimètres qui peuvent parfois sauver la situation.</a:t>
            </a:r>
          </a:p>
          <a:p>
            <a:pPr algn="just"/>
            <a:endParaRPr lang="fr-FR" sz="400" dirty="0"/>
          </a:p>
          <a:p>
            <a:pPr algn="just"/>
            <a:r>
              <a:rPr lang="fr-FR" sz="1600" dirty="0"/>
              <a:t>Encore faut-il mettre en place ces moyens avant que l'eau n'ait commencé à déverser</a:t>
            </a:r>
            <a:r>
              <a:rPr lang="fr-FR"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6678">
                                            <p:txEl>
                                              <p:pRg st="0" end="0"/>
                                            </p:txEl>
                                          </p:spTgt>
                                        </p:tgtEl>
                                        <p:attrNameLst>
                                          <p:attrName>style.visibility</p:attrName>
                                        </p:attrNameLst>
                                      </p:cBhvr>
                                      <p:to>
                                        <p:strVal val="visible"/>
                                      </p:to>
                                    </p:set>
                                    <p:animEffect transition="in" filter="wipe(down)">
                                      <p:cBhvr>
                                        <p:cTn id="7" dur="500"/>
                                        <p:tgtEl>
                                          <p:spTgt spid="1566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6679">
                                            <p:bg/>
                                          </p:spTgt>
                                        </p:tgtEl>
                                        <p:attrNameLst>
                                          <p:attrName>style.visibility</p:attrName>
                                        </p:attrNameLst>
                                      </p:cBhvr>
                                      <p:to>
                                        <p:strVal val="visible"/>
                                      </p:to>
                                    </p:set>
                                    <p:animEffect transition="in" filter="wipe(down)">
                                      <p:cBhvr>
                                        <p:cTn id="12" dur="500"/>
                                        <p:tgtEl>
                                          <p:spTgt spid="156679">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6679">
                                            <p:txEl>
                                              <p:pRg st="0" end="0"/>
                                            </p:txEl>
                                          </p:spTgt>
                                        </p:tgtEl>
                                        <p:attrNameLst>
                                          <p:attrName>style.visibility</p:attrName>
                                        </p:attrNameLst>
                                      </p:cBhvr>
                                      <p:to>
                                        <p:strVal val="visible"/>
                                      </p:to>
                                    </p:set>
                                    <p:animEffect transition="in" filter="wipe(down)">
                                      <p:cBhvr>
                                        <p:cTn id="15" dur="500"/>
                                        <p:tgtEl>
                                          <p:spTgt spid="156679">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6679">
                                            <p:txEl>
                                              <p:pRg st="2" end="2"/>
                                            </p:txEl>
                                          </p:spTgt>
                                        </p:tgtEl>
                                        <p:attrNameLst>
                                          <p:attrName>style.visibility</p:attrName>
                                        </p:attrNameLst>
                                      </p:cBhvr>
                                      <p:to>
                                        <p:strVal val="visible"/>
                                      </p:to>
                                    </p:set>
                                    <p:animEffect transition="in" filter="wipe(down)">
                                      <p:cBhvr>
                                        <p:cTn id="18" dur="500"/>
                                        <p:tgtEl>
                                          <p:spTgt spid="156679">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6679">
                                            <p:txEl>
                                              <p:pRg st="4" end="4"/>
                                            </p:txEl>
                                          </p:spTgt>
                                        </p:tgtEl>
                                        <p:attrNameLst>
                                          <p:attrName>style.visibility</p:attrName>
                                        </p:attrNameLst>
                                      </p:cBhvr>
                                      <p:to>
                                        <p:strVal val="visible"/>
                                      </p:to>
                                    </p:set>
                                    <p:animEffect transition="in" filter="wipe(down)">
                                      <p:cBhvr>
                                        <p:cTn id="21" dur="500"/>
                                        <p:tgtEl>
                                          <p:spTgt spid="156679">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6679">
                                            <p:txEl>
                                              <p:pRg st="6" end="6"/>
                                            </p:txEl>
                                          </p:spTgt>
                                        </p:tgtEl>
                                        <p:attrNameLst>
                                          <p:attrName>style.visibility</p:attrName>
                                        </p:attrNameLst>
                                      </p:cBhvr>
                                      <p:to>
                                        <p:strVal val="visible"/>
                                      </p:to>
                                    </p:set>
                                    <p:animEffect transition="in" filter="wipe(down)">
                                      <p:cBhvr>
                                        <p:cTn id="24" dur="500"/>
                                        <p:tgtEl>
                                          <p:spTgt spid="1566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build="allAtOnce"/>
      <p:bldP spid="156679"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2"/>
          </p:nvPr>
        </p:nvSpPr>
        <p:spPr/>
        <p:txBody>
          <a:bodyPr/>
          <a:lstStyle/>
          <a:p>
            <a:pPr>
              <a:defRPr/>
            </a:pPr>
            <a:fld id="{F853C2BB-5669-4773-B3DE-6E8C7854896E}" type="slidenum">
              <a:rPr lang="en-US"/>
              <a:pPr>
                <a:defRPr/>
              </a:pPr>
              <a:t>26</a:t>
            </a:fld>
            <a:endParaRPr lang="en-US"/>
          </a:p>
        </p:txBody>
      </p:sp>
      <p:sp>
        <p:nvSpPr>
          <p:cNvPr id="157700" name="Text Box 4"/>
          <p:cNvSpPr txBox="1">
            <a:spLocks noChangeArrowheads="1"/>
          </p:cNvSpPr>
          <p:nvPr/>
        </p:nvSpPr>
        <p:spPr bwMode="auto">
          <a:xfrm>
            <a:off x="0" y="122238"/>
            <a:ext cx="9144000" cy="411162"/>
          </a:xfrm>
          <a:prstGeom prst="rect">
            <a:avLst/>
          </a:prstGeom>
          <a:noFill/>
          <a:ln w="38100">
            <a:noFill/>
            <a:miter lim="800000"/>
            <a:headEnd/>
            <a:tailEnd/>
          </a:ln>
          <a:effectLst/>
        </p:spPr>
        <p:txBody>
          <a:bodyPr>
            <a:spAutoFit/>
          </a:bodyPr>
          <a:lstStyle/>
          <a:p>
            <a:pPr algn="ctr">
              <a:lnSpc>
                <a:spcPct val="4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4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7701" name="Text Box 5"/>
          <p:cNvSpPr txBox="1">
            <a:spLocks noChangeArrowheads="1"/>
          </p:cNvSpPr>
          <p:nvPr/>
        </p:nvSpPr>
        <p:spPr bwMode="auto">
          <a:xfrm>
            <a:off x="3581400" y="547688"/>
            <a:ext cx="23622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57702" name="Rectangle 6"/>
          <p:cNvSpPr>
            <a:spLocks noChangeArrowheads="1"/>
          </p:cNvSpPr>
          <p:nvPr/>
        </p:nvSpPr>
        <p:spPr bwMode="auto">
          <a:xfrm>
            <a:off x="0" y="882650"/>
            <a:ext cx="4572000" cy="336550"/>
          </a:xfrm>
          <a:prstGeom prst="rect">
            <a:avLst/>
          </a:prstGeom>
          <a:noFill/>
          <a:ln w="9525">
            <a:noFill/>
            <a:miter lim="800000"/>
            <a:headEnd/>
            <a:tailEnd/>
          </a:ln>
        </p:spPr>
        <p:txBody>
          <a:bodyPr>
            <a:spAutoFit/>
          </a:bodyPr>
          <a:lstStyle/>
          <a:p>
            <a:r>
              <a:rPr lang="fr-FR" sz="1600" b="1">
                <a:solidFill>
                  <a:srgbClr val="00CC00"/>
                </a:solidFill>
              </a:rPr>
              <a:t>2-b </a:t>
            </a:r>
            <a:r>
              <a:rPr lang="fr-FR" sz="1600" b="1" u="sng">
                <a:solidFill>
                  <a:srgbClr val="00CC00"/>
                </a:solidFill>
              </a:rPr>
              <a:t>Ruissellement - Érosion</a:t>
            </a:r>
            <a:r>
              <a:rPr lang="fr-FR" sz="1600" b="1">
                <a:solidFill>
                  <a:srgbClr val="00CC00"/>
                </a:solidFill>
              </a:rPr>
              <a:t>:</a:t>
            </a:r>
            <a:endParaRPr lang="en-US" sz="1600"/>
          </a:p>
        </p:txBody>
      </p:sp>
      <p:sp>
        <p:nvSpPr>
          <p:cNvPr id="157703" name="Rectangle 7"/>
          <p:cNvSpPr>
            <a:spLocks noChangeArrowheads="1"/>
          </p:cNvSpPr>
          <p:nvPr/>
        </p:nvSpPr>
        <p:spPr bwMode="auto">
          <a:xfrm>
            <a:off x="0" y="1395413"/>
            <a:ext cx="5414963" cy="336550"/>
          </a:xfrm>
          <a:prstGeom prst="rect">
            <a:avLst/>
          </a:prstGeom>
          <a:noFill/>
          <a:ln w="9525">
            <a:noFill/>
            <a:miter lim="800000"/>
            <a:headEnd/>
            <a:tailEnd/>
          </a:ln>
        </p:spPr>
        <p:txBody>
          <a:bodyPr wrap="none">
            <a:spAutoFit/>
          </a:bodyPr>
          <a:lstStyle/>
          <a:p>
            <a:r>
              <a:rPr lang="fr-FR" sz="1600" u="sng"/>
              <a:t>Destruction d’un remblai par une lame déversante</a:t>
            </a:r>
            <a:r>
              <a:rPr lang="fr-FR" sz="1600"/>
              <a:t> : (suite)</a:t>
            </a:r>
            <a:endParaRPr lang="en-US" sz="1600"/>
          </a:p>
        </p:txBody>
      </p:sp>
      <p:pic>
        <p:nvPicPr>
          <p:cNvPr id="157704" name="Picture 8" descr="Scan0201"/>
          <p:cNvPicPr>
            <a:picLocks noChangeAspect="1" noChangeArrowheads="1"/>
          </p:cNvPicPr>
          <p:nvPr/>
        </p:nvPicPr>
        <p:blipFill>
          <a:blip r:embed="rId3" cstate="email"/>
          <a:srcRect/>
          <a:stretch>
            <a:fillRect/>
          </a:stretch>
        </p:blipFill>
        <p:spPr bwMode="auto">
          <a:xfrm>
            <a:off x="5181600" y="1828800"/>
            <a:ext cx="3733800" cy="2481263"/>
          </a:xfrm>
          <a:prstGeom prst="rect">
            <a:avLst/>
          </a:prstGeom>
          <a:noFill/>
          <a:ln w="38100">
            <a:solidFill>
              <a:srgbClr val="FF7F61"/>
            </a:solidFill>
            <a:miter lim="800000"/>
            <a:headEnd/>
            <a:tailEnd/>
          </a:ln>
        </p:spPr>
      </p:pic>
      <p:pic>
        <p:nvPicPr>
          <p:cNvPr id="157706" name="Picture 10" descr="Scan0200"/>
          <p:cNvPicPr>
            <a:picLocks noChangeAspect="1" noChangeArrowheads="1"/>
          </p:cNvPicPr>
          <p:nvPr/>
        </p:nvPicPr>
        <p:blipFill>
          <a:blip r:embed="rId4" cstate="email"/>
          <a:srcRect/>
          <a:stretch>
            <a:fillRect/>
          </a:stretch>
        </p:blipFill>
        <p:spPr bwMode="auto">
          <a:xfrm>
            <a:off x="304800" y="1828800"/>
            <a:ext cx="3657600" cy="2481263"/>
          </a:xfrm>
          <a:prstGeom prst="rect">
            <a:avLst/>
          </a:prstGeom>
          <a:noFill/>
          <a:ln w="38100">
            <a:solidFill>
              <a:srgbClr val="FF7F61"/>
            </a:solidFill>
            <a:miter lim="800000"/>
            <a:headEnd/>
            <a:tailEnd/>
          </a:ln>
        </p:spPr>
      </p:pic>
      <p:sp>
        <p:nvSpPr>
          <p:cNvPr id="157707" name="Text Box 11"/>
          <p:cNvSpPr txBox="1">
            <a:spLocks noChangeArrowheads="1"/>
          </p:cNvSpPr>
          <p:nvPr/>
        </p:nvSpPr>
        <p:spPr bwMode="auto">
          <a:xfrm>
            <a:off x="304800" y="3962400"/>
            <a:ext cx="3733800" cy="228600"/>
          </a:xfrm>
          <a:prstGeom prst="rect">
            <a:avLst/>
          </a:prstGeom>
          <a:noFill/>
          <a:ln w="9525">
            <a:noFill/>
            <a:miter lim="800000"/>
            <a:headEnd/>
            <a:tailEnd/>
          </a:ln>
        </p:spPr>
        <p:txBody>
          <a:bodyPr/>
          <a:lstStyle/>
          <a:p>
            <a:pPr algn="ctr"/>
            <a:r>
              <a:rPr lang="fr-FR" sz="1400"/>
              <a:t>Débordement d’un fossé ou d’un réservoir.</a:t>
            </a:r>
            <a:endParaRPr lang="en-US" sz="1400"/>
          </a:p>
        </p:txBody>
      </p:sp>
      <p:sp>
        <p:nvSpPr>
          <p:cNvPr id="157708" name="Text Box 12"/>
          <p:cNvSpPr txBox="1">
            <a:spLocks noChangeArrowheads="1"/>
          </p:cNvSpPr>
          <p:nvPr/>
        </p:nvSpPr>
        <p:spPr bwMode="auto">
          <a:xfrm>
            <a:off x="5257800" y="3962400"/>
            <a:ext cx="3733800" cy="228600"/>
          </a:xfrm>
          <a:prstGeom prst="rect">
            <a:avLst/>
          </a:prstGeom>
          <a:noFill/>
          <a:ln w="9525">
            <a:noFill/>
            <a:miter lim="800000"/>
            <a:headEnd/>
            <a:tailEnd/>
          </a:ln>
        </p:spPr>
        <p:txBody>
          <a:bodyPr/>
          <a:lstStyle/>
          <a:p>
            <a:pPr algn="ctr"/>
            <a:r>
              <a:rPr lang="fr-FR" sz="1400">
                <a:solidFill>
                  <a:srgbClr val="FF3300"/>
                </a:solidFill>
              </a:rPr>
              <a:t>Et désordres qui s’en suivent</a:t>
            </a:r>
            <a:endParaRPr lang="en-US" sz="1400">
              <a:solidFill>
                <a:srgbClr val="FF3300"/>
              </a:solidFill>
            </a:endParaRPr>
          </a:p>
        </p:txBody>
      </p:sp>
      <p:pic>
        <p:nvPicPr>
          <p:cNvPr id="157710" name="Picture 14" descr="Polder 5 inondation en 2003 n°4#001"/>
          <p:cNvPicPr>
            <a:picLocks noChangeAspect="1" noChangeArrowheads="1"/>
          </p:cNvPicPr>
          <p:nvPr/>
        </p:nvPicPr>
        <p:blipFill>
          <a:blip r:embed="rId5" cstate="email"/>
          <a:srcRect/>
          <a:stretch>
            <a:fillRect/>
          </a:stretch>
        </p:blipFill>
        <p:spPr bwMode="auto">
          <a:xfrm>
            <a:off x="2971800" y="4400550"/>
            <a:ext cx="3276600" cy="2425700"/>
          </a:xfrm>
          <a:prstGeom prst="rect">
            <a:avLst/>
          </a:prstGeom>
          <a:noFill/>
          <a:ln w="38100">
            <a:solidFill>
              <a:srgbClr val="FF7F61"/>
            </a:solidFill>
            <a:miter lim="800000"/>
            <a:headEnd/>
            <a:tailEnd/>
          </a:ln>
        </p:spPr>
      </p:pic>
      <p:sp>
        <p:nvSpPr>
          <p:cNvPr id="157711" name="Text Box 15"/>
          <p:cNvSpPr txBox="1">
            <a:spLocks noChangeArrowheads="1"/>
          </p:cNvSpPr>
          <p:nvPr/>
        </p:nvSpPr>
        <p:spPr bwMode="auto">
          <a:xfrm>
            <a:off x="2781300" y="6400800"/>
            <a:ext cx="3733800" cy="228600"/>
          </a:xfrm>
          <a:prstGeom prst="rect">
            <a:avLst/>
          </a:prstGeom>
          <a:noFill/>
          <a:ln w="9525">
            <a:noFill/>
            <a:miter lim="800000"/>
            <a:headEnd/>
            <a:tailEnd/>
          </a:ln>
        </p:spPr>
        <p:txBody>
          <a:bodyPr/>
          <a:lstStyle/>
          <a:p>
            <a:pPr algn="ctr"/>
            <a:endParaRPr lang="fr-FR" sz="1400"/>
          </a:p>
        </p:txBody>
      </p:sp>
      <p:sp>
        <p:nvSpPr>
          <p:cNvPr id="157712" name="Text Box 16"/>
          <p:cNvSpPr txBox="1">
            <a:spLocks noChangeArrowheads="1"/>
          </p:cNvSpPr>
          <p:nvPr/>
        </p:nvSpPr>
        <p:spPr bwMode="auto">
          <a:xfrm>
            <a:off x="0" y="5238750"/>
            <a:ext cx="2895600" cy="863600"/>
          </a:xfrm>
          <a:prstGeom prst="rect">
            <a:avLst/>
          </a:prstGeom>
          <a:solidFill>
            <a:schemeClr val="bg1"/>
          </a:solidFill>
          <a:ln w="38100">
            <a:solidFill>
              <a:srgbClr val="FF7F61"/>
            </a:solidFill>
            <a:miter lim="800000"/>
            <a:headEnd/>
            <a:tailEnd/>
          </a:ln>
        </p:spPr>
        <p:txBody>
          <a:bodyPr>
            <a:spAutoFit/>
          </a:bodyPr>
          <a:lstStyle/>
          <a:p>
            <a:pPr>
              <a:spcBef>
                <a:spcPct val="50000"/>
              </a:spcBef>
            </a:pPr>
            <a:r>
              <a:rPr lang="fr-FR" sz="1600"/>
              <a:t>Après une pluie exceptionnelle de 280 mm sur 12 heures, la crue</a:t>
            </a:r>
            <a:endParaRPr lang="en-US" sz="1600"/>
          </a:p>
        </p:txBody>
      </p:sp>
      <p:sp>
        <p:nvSpPr>
          <p:cNvPr id="157713" name="Rectangle 17"/>
          <p:cNvSpPr>
            <a:spLocks noChangeArrowheads="1"/>
          </p:cNvSpPr>
          <p:nvPr/>
        </p:nvSpPr>
        <p:spPr bwMode="auto">
          <a:xfrm>
            <a:off x="6324600" y="5232400"/>
            <a:ext cx="2819400" cy="863600"/>
          </a:xfrm>
          <a:prstGeom prst="rect">
            <a:avLst/>
          </a:prstGeom>
          <a:solidFill>
            <a:schemeClr val="bg1"/>
          </a:solidFill>
          <a:ln w="38100">
            <a:solidFill>
              <a:srgbClr val="FF7F61"/>
            </a:solidFill>
            <a:miter lim="800000"/>
            <a:headEnd/>
            <a:tailEnd/>
          </a:ln>
        </p:spPr>
        <p:txBody>
          <a:bodyPr>
            <a:spAutoFit/>
          </a:bodyPr>
          <a:lstStyle/>
          <a:p>
            <a:r>
              <a:rPr lang="fr-FR" sz="1600"/>
              <a:t>du prek Kompong Smac est rentrée dans les polders 5 et 6 de Prey Nup et ressorties</a:t>
            </a:r>
            <a:endParaRPr lang="en-US" sz="1600"/>
          </a:p>
        </p:txBody>
      </p:sp>
      <p:sp>
        <p:nvSpPr>
          <p:cNvPr id="157714" name="Line 18"/>
          <p:cNvSpPr>
            <a:spLocks noChangeShapeType="1"/>
          </p:cNvSpPr>
          <p:nvPr/>
        </p:nvSpPr>
        <p:spPr bwMode="auto">
          <a:xfrm>
            <a:off x="4724400" y="5562600"/>
            <a:ext cx="838200" cy="0"/>
          </a:xfrm>
          <a:prstGeom prst="line">
            <a:avLst/>
          </a:prstGeom>
          <a:noFill/>
          <a:ln w="38100">
            <a:solidFill>
              <a:srgbClr val="FF3300"/>
            </a:solidFill>
            <a:round/>
            <a:headEnd type="triangle" w="med" len="med"/>
            <a:tailEnd type="triangle" w="med" len="me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7702">
                                            <p:txEl>
                                              <p:pRg st="0" end="0"/>
                                            </p:txEl>
                                          </p:spTgt>
                                        </p:tgtEl>
                                        <p:attrNameLst>
                                          <p:attrName>style.visibility</p:attrName>
                                        </p:attrNameLst>
                                      </p:cBhvr>
                                      <p:to>
                                        <p:strVal val="visible"/>
                                      </p:to>
                                    </p:set>
                                    <p:animEffect transition="in" filter="wipe(down)">
                                      <p:cBhvr>
                                        <p:cTn id="7" dur="500"/>
                                        <p:tgtEl>
                                          <p:spTgt spid="1577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7703">
                                            <p:txEl>
                                              <p:pRg st="0" end="0"/>
                                            </p:txEl>
                                          </p:spTgt>
                                        </p:tgtEl>
                                        <p:attrNameLst>
                                          <p:attrName>style.visibility</p:attrName>
                                        </p:attrNameLst>
                                      </p:cBhvr>
                                      <p:to>
                                        <p:strVal val="visible"/>
                                      </p:to>
                                    </p:set>
                                    <p:animEffect transition="in" filter="wipe(down)">
                                      <p:cBhvr>
                                        <p:cTn id="12" dur="500"/>
                                        <p:tgtEl>
                                          <p:spTgt spid="1577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7706"/>
                                        </p:tgtEl>
                                        <p:attrNameLst>
                                          <p:attrName>style.visibility</p:attrName>
                                        </p:attrNameLst>
                                      </p:cBhvr>
                                      <p:to>
                                        <p:strVal val="visible"/>
                                      </p:to>
                                    </p:set>
                                    <p:animEffect transition="in" filter="wipe(down)">
                                      <p:cBhvr>
                                        <p:cTn id="17" dur="500"/>
                                        <p:tgtEl>
                                          <p:spTgt spid="15770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57707"/>
                                        </p:tgtEl>
                                        <p:attrNameLst>
                                          <p:attrName>style.visibility</p:attrName>
                                        </p:attrNameLst>
                                      </p:cBhvr>
                                      <p:to>
                                        <p:strVal val="visible"/>
                                      </p:to>
                                    </p:set>
                                    <p:animEffect transition="in" filter="wipe(down)">
                                      <p:cBhvr>
                                        <p:cTn id="20" dur="500"/>
                                        <p:tgtEl>
                                          <p:spTgt spid="15770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7704"/>
                                        </p:tgtEl>
                                        <p:attrNameLst>
                                          <p:attrName>style.visibility</p:attrName>
                                        </p:attrNameLst>
                                      </p:cBhvr>
                                      <p:to>
                                        <p:strVal val="visible"/>
                                      </p:to>
                                    </p:set>
                                    <p:animEffect transition="in" filter="wipe(down)">
                                      <p:cBhvr>
                                        <p:cTn id="25" dur="500"/>
                                        <p:tgtEl>
                                          <p:spTgt spid="15770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7708"/>
                                        </p:tgtEl>
                                        <p:attrNameLst>
                                          <p:attrName>style.visibility</p:attrName>
                                        </p:attrNameLst>
                                      </p:cBhvr>
                                      <p:to>
                                        <p:strVal val="visible"/>
                                      </p:to>
                                    </p:set>
                                    <p:animEffect transition="in" filter="wipe(down)">
                                      <p:cBhvr>
                                        <p:cTn id="28" dur="500"/>
                                        <p:tgtEl>
                                          <p:spTgt spid="15770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7710"/>
                                        </p:tgtEl>
                                        <p:attrNameLst>
                                          <p:attrName>style.visibility</p:attrName>
                                        </p:attrNameLst>
                                      </p:cBhvr>
                                      <p:to>
                                        <p:strVal val="visible"/>
                                      </p:to>
                                    </p:set>
                                    <p:animEffect transition="in" filter="wipe(down)">
                                      <p:cBhvr>
                                        <p:cTn id="33" dur="500"/>
                                        <p:tgtEl>
                                          <p:spTgt spid="157710"/>
                                        </p:tgtEl>
                                      </p:cBhvr>
                                    </p:animEffect>
                                  </p:childTnLst>
                                </p:cTn>
                              </p:par>
                              <p:par>
                                <p:cTn id="34" presetID="22" presetClass="entr" presetSubtype="4" fill="hold" grpId="0" nodeType="withEffect" nodePh="1">
                                  <p:stCondLst>
                                    <p:cond delay="0"/>
                                  </p:stCondLst>
                                  <p:endCondLst>
                                    <p:cond evt="begin" delay="0">
                                      <p:tn val="34"/>
                                    </p:cond>
                                  </p:endCondLst>
                                  <p:childTnLst>
                                    <p:set>
                                      <p:cBhvr>
                                        <p:cTn id="35" dur="1" fill="hold">
                                          <p:stCondLst>
                                            <p:cond delay="0"/>
                                          </p:stCondLst>
                                        </p:cTn>
                                        <p:tgtEl>
                                          <p:spTgt spid="157711"/>
                                        </p:tgtEl>
                                        <p:attrNameLst>
                                          <p:attrName>style.visibility</p:attrName>
                                        </p:attrNameLst>
                                      </p:cBhvr>
                                      <p:to>
                                        <p:strVal val="visible"/>
                                      </p:to>
                                    </p:set>
                                    <p:animEffect transition="in" filter="wipe(down)">
                                      <p:cBhvr>
                                        <p:cTn id="36" dur="500"/>
                                        <p:tgtEl>
                                          <p:spTgt spid="15771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7714"/>
                                        </p:tgtEl>
                                        <p:attrNameLst>
                                          <p:attrName>style.visibility</p:attrName>
                                        </p:attrNameLst>
                                      </p:cBhvr>
                                      <p:to>
                                        <p:strVal val="visible"/>
                                      </p:to>
                                    </p:set>
                                    <p:animEffect transition="in" filter="wipe(down)">
                                      <p:cBhvr>
                                        <p:cTn id="39" dur="500"/>
                                        <p:tgtEl>
                                          <p:spTgt spid="1577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7712">
                                            <p:bg/>
                                          </p:spTgt>
                                        </p:tgtEl>
                                        <p:attrNameLst>
                                          <p:attrName>style.visibility</p:attrName>
                                        </p:attrNameLst>
                                      </p:cBhvr>
                                      <p:to>
                                        <p:strVal val="visible"/>
                                      </p:to>
                                    </p:set>
                                    <p:animEffect transition="in" filter="wipe(down)">
                                      <p:cBhvr>
                                        <p:cTn id="44" dur="500"/>
                                        <p:tgtEl>
                                          <p:spTgt spid="157712">
                                            <p:bg/>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7712">
                                            <p:txEl>
                                              <p:pRg st="0" end="0"/>
                                            </p:txEl>
                                          </p:spTgt>
                                        </p:tgtEl>
                                        <p:attrNameLst>
                                          <p:attrName>style.visibility</p:attrName>
                                        </p:attrNameLst>
                                      </p:cBhvr>
                                      <p:to>
                                        <p:strVal val="visible"/>
                                      </p:to>
                                    </p:set>
                                    <p:animEffect transition="in" filter="wipe(down)">
                                      <p:cBhvr>
                                        <p:cTn id="47" dur="500"/>
                                        <p:tgtEl>
                                          <p:spTgt spid="1577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7713">
                                            <p:bg/>
                                          </p:spTgt>
                                        </p:tgtEl>
                                        <p:attrNameLst>
                                          <p:attrName>style.visibility</p:attrName>
                                        </p:attrNameLst>
                                      </p:cBhvr>
                                      <p:to>
                                        <p:strVal val="visible"/>
                                      </p:to>
                                    </p:set>
                                    <p:animEffect transition="in" filter="wipe(down)">
                                      <p:cBhvr>
                                        <p:cTn id="52" dur="500"/>
                                        <p:tgtEl>
                                          <p:spTgt spid="157713">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57713">
                                            <p:txEl>
                                              <p:pRg st="0" end="0"/>
                                            </p:txEl>
                                          </p:spTgt>
                                        </p:tgtEl>
                                        <p:attrNameLst>
                                          <p:attrName>style.visibility</p:attrName>
                                        </p:attrNameLst>
                                      </p:cBhvr>
                                      <p:to>
                                        <p:strVal val="visible"/>
                                      </p:to>
                                    </p:set>
                                    <p:animEffect transition="in" filter="wipe(down)">
                                      <p:cBhvr>
                                        <p:cTn id="55" dur="500"/>
                                        <p:tgtEl>
                                          <p:spTgt spid="1577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build="allAtOnce"/>
      <p:bldP spid="157703" grpId="0" build="allAtOnce"/>
      <p:bldP spid="157707" grpId="0"/>
      <p:bldP spid="157708" grpId="0"/>
      <p:bldP spid="157711" grpId="0"/>
      <p:bldP spid="157712" grpId="0" build="allAtOnce" animBg="1"/>
      <p:bldP spid="157713" grpId="0" build="allAtOnce" animBg="1"/>
      <p:bldP spid="1577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411DD33C-C198-4ABD-8524-138D4997D393}" type="slidenum">
              <a:rPr lang="en-US"/>
              <a:pPr>
                <a:defRPr/>
              </a:pPr>
              <a:t>27</a:t>
            </a:fld>
            <a:endParaRPr lang="en-US"/>
          </a:p>
        </p:txBody>
      </p:sp>
      <p:sp>
        <p:nvSpPr>
          <p:cNvPr id="15872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8725" name="Text Box 5"/>
          <p:cNvSpPr txBox="1">
            <a:spLocks noChangeArrowheads="1"/>
          </p:cNvSpPr>
          <p:nvPr/>
        </p:nvSpPr>
        <p:spPr bwMode="auto">
          <a:xfrm>
            <a:off x="3429000" y="990600"/>
            <a:ext cx="2362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DIGUES</a:t>
            </a:r>
            <a:endParaRPr lang="en-US" sz="2400" b="1" u="sng">
              <a:solidFill>
                <a:srgbClr val="FFFF66"/>
              </a:solidFill>
              <a:effectLst>
                <a:outerShdw blurRad="38100" dist="38100" dir="2700000" algn="tl">
                  <a:srgbClr val="000000"/>
                </a:outerShdw>
              </a:effectLst>
            </a:endParaRPr>
          </a:p>
        </p:txBody>
      </p:sp>
      <p:sp>
        <p:nvSpPr>
          <p:cNvPr id="158726" name="Text Box 6"/>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58727" name="Text Box 7"/>
          <p:cNvSpPr txBox="1">
            <a:spLocks noChangeArrowheads="1"/>
          </p:cNvSpPr>
          <p:nvPr/>
        </p:nvSpPr>
        <p:spPr bwMode="auto">
          <a:xfrm>
            <a:off x="1447800" y="3162300"/>
            <a:ext cx="6324600" cy="679450"/>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DIVERS</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8727">
                                            <p:bg/>
                                          </p:spTgt>
                                        </p:tgtEl>
                                        <p:attrNameLst>
                                          <p:attrName>style.visibility</p:attrName>
                                        </p:attrNameLst>
                                      </p:cBhvr>
                                      <p:to>
                                        <p:strVal val="visible"/>
                                      </p:to>
                                    </p:set>
                                    <p:animEffect transition="in" filter="wipe(down)">
                                      <p:cBhvr>
                                        <p:cTn id="7" dur="500"/>
                                        <p:tgtEl>
                                          <p:spTgt spid="15872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8727">
                                            <p:txEl>
                                              <p:pRg st="0" end="0"/>
                                            </p:txEl>
                                          </p:spTgt>
                                        </p:tgtEl>
                                        <p:attrNameLst>
                                          <p:attrName>style.visibility</p:attrName>
                                        </p:attrNameLst>
                                      </p:cBhvr>
                                      <p:to>
                                        <p:strVal val="visible"/>
                                      </p:to>
                                    </p:set>
                                    <p:animEffect transition="in" filter="wipe(down)">
                                      <p:cBhvr>
                                        <p:cTn id="10" dur="500"/>
                                        <p:tgtEl>
                                          <p:spTgt spid="1587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4BCC956-F975-4CD3-A4CF-C8F2C916DB0E}" type="slidenum">
              <a:rPr lang="en-US" smtClean="0"/>
              <a:pPr>
                <a:defRPr/>
              </a:pPr>
              <a:t>28</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4" name="Text Box 5"/>
          <p:cNvSpPr txBox="1">
            <a:spLocks noChangeArrowheads="1"/>
          </p:cNvSpPr>
          <p:nvPr/>
        </p:nvSpPr>
        <p:spPr bwMode="auto">
          <a:xfrm>
            <a:off x="6019800" y="457200"/>
            <a:ext cx="2362200" cy="457200"/>
          </a:xfrm>
          <a:prstGeom prst="rect">
            <a:avLst/>
          </a:prstGeom>
          <a:noFill/>
          <a:ln w="9525">
            <a:noFill/>
            <a:miter lim="800000"/>
            <a:headEnd/>
            <a:tailEnd/>
          </a:ln>
          <a:effectLst/>
        </p:spPr>
        <p:txBody>
          <a:bodyPr>
            <a:spAutoFit/>
          </a:bodyPr>
          <a:lstStyle/>
          <a:p>
            <a:pPr algn="ctr">
              <a:spcBef>
                <a:spcPct val="50000"/>
              </a:spcBef>
              <a:defRPr/>
            </a:pPr>
            <a:r>
              <a:rPr lang="fr-FR" sz="2400" b="1" u="sng" dirty="0">
                <a:solidFill>
                  <a:srgbClr val="FFFF66"/>
                </a:solidFill>
                <a:effectLst>
                  <a:outerShdw blurRad="38100" dist="38100" dir="2700000" algn="tl">
                    <a:srgbClr val="000000"/>
                  </a:outerShdw>
                </a:effectLst>
              </a:rPr>
              <a:t>LES DIGUES</a:t>
            </a:r>
            <a:endParaRPr lang="en-US" sz="2400" b="1" u="sng" dirty="0">
              <a:solidFill>
                <a:srgbClr val="FFFF66"/>
              </a:solidFill>
              <a:effectLst>
                <a:outerShdw blurRad="38100" dist="38100" dir="2700000" algn="tl">
                  <a:srgbClr val="000000"/>
                </a:outerShdw>
              </a:effectLst>
            </a:endParaRPr>
          </a:p>
        </p:txBody>
      </p:sp>
      <p:sp>
        <p:nvSpPr>
          <p:cNvPr id="5" name="Text Box 6"/>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6" name="ZoneTexte 5"/>
          <p:cNvSpPr txBox="1"/>
          <p:nvPr/>
        </p:nvSpPr>
        <p:spPr>
          <a:xfrm>
            <a:off x="1143000" y="990600"/>
            <a:ext cx="6781800" cy="338554"/>
          </a:xfrm>
          <a:prstGeom prst="rect">
            <a:avLst/>
          </a:prstGeom>
          <a:solidFill>
            <a:srgbClr val="FFFF66"/>
          </a:solidFill>
          <a:ln w="28575">
            <a:solidFill>
              <a:srgbClr val="FF0000"/>
            </a:solidFill>
          </a:ln>
        </p:spPr>
        <p:txBody>
          <a:bodyPr wrap="square" rtlCol="0">
            <a:spAutoFit/>
          </a:bodyPr>
          <a:lstStyle/>
          <a:p>
            <a:pPr algn="ctr"/>
            <a:r>
              <a:rPr lang="fr-FR" sz="1600" b="1" u="sng" dirty="0" smtClean="0">
                <a:solidFill>
                  <a:srgbClr val="002060"/>
                </a:solidFill>
              </a:rPr>
              <a:t>LE CISAILLEMENT</a:t>
            </a:r>
            <a:endParaRPr lang="fr-FR" sz="1600" b="1" u="sng" dirty="0">
              <a:solidFill>
                <a:srgbClr val="002060"/>
              </a:solidFill>
            </a:endParaRPr>
          </a:p>
        </p:txBody>
      </p:sp>
      <p:sp useBgFill="1">
        <p:nvSpPr>
          <p:cNvPr id="99" name="Rectangle 13"/>
          <p:cNvSpPr>
            <a:spLocks noChangeArrowheads="1"/>
          </p:cNvSpPr>
          <p:nvPr/>
        </p:nvSpPr>
        <p:spPr bwMode="auto">
          <a:xfrm>
            <a:off x="2286000" y="3140196"/>
            <a:ext cx="3124200" cy="1524000"/>
          </a:xfrm>
          <a:prstGeom prst="rect">
            <a:avLst/>
          </a:prstGeom>
          <a:ln w="12700">
            <a:solidFill>
              <a:schemeClr val="bg1"/>
            </a:solidFill>
            <a:miter lim="800000"/>
            <a:headEnd type="none" w="sm" len="sm"/>
            <a:tailEnd type="none" w="sm" len="sm"/>
          </a:ln>
          <a:effectLst/>
        </p:spPr>
        <p:txBody>
          <a:bodyPr wrap="none" anchor="ctr"/>
          <a:lstStyle/>
          <a:p>
            <a:endParaRPr lang="fr-FR"/>
          </a:p>
        </p:txBody>
      </p:sp>
      <p:sp>
        <p:nvSpPr>
          <p:cNvPr id="100" name="AutoShape 19" descr="Papier de soie rose"/>
          <p:cNvSpPr>
            <a:spLocks noChangeArrowheads="1"/>
          </p:cNvSpPr>
          <p:nvPr/>
        </p:nvSpPr>
        <p:spPr bwMode="auto">
          <a:xfrm rot="10800000">
            <a:off x="1219200" y="4664196"/>
            <a:ext cx="2514600" cy="6858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0">
            <a:blip r:embed="rId3"/>
            <a:srcRect/>
            <a:tile tx="0" ty="0" sx="100000" sy="100000" flip="none" algn="tl"/>
          </a:blipFill>
          <a:ln w="12700">
            <a:noFill/>
            <a:miter lim="800000"/>
            <a:headEnd type="none" w="sm" len="sm"/>
            <a:tailEnd type="none" w="sm" len="sm"/>
          </a:ln>
          <a:effectLst/>
        </p:spPr>
        <p:txBody>
          <a:bodyPr wrap="none" anchor="ctr"/>
          <a:lstStyle/>
          <a:p>
            <a:endParaRPr lang="fr-FR"/>
          </a:p>
        </p:txBody>
      </p:sp>
      <p:sp useBgFill="1">
        <p:nvSpPr>
          <p:cNvPr id="101" name="Rectangle 21"/>
          <p:cNvSpPr>
            <a:spLocks noChangeArrowheads="1"/>
          </p:cNvSpPr>
          <p:nvPr/>
        </p:nvSpPr>
        <p:spPr bwMode="auto">
          <a:xfrm>
            <a:off x="2514600" y="3140196"/>
            <a:ext cx="3124200" cy="1295400"/>
          </a:xfrm>
          <a:prstGeom prst="rect">
            <a:avLst/>
          </a:prstGeom>
          <a:ln w="12700">
            <a:solidFill>
              <a:schemeClr val="bg1"/>
            </a:solidFill>
            <a:miter lim="800000"/>
            <a:headEnd type="none" w="sm" len="sm"/>
            <a:tailEnd type="none" w="sm" len="sm"/>
          </a:ln>
          <a:effectLst/>
        </p:spPr>
        <p:txBody>
          <a:bodyPr wrap="none" anchor="ctr"/>
          <a:lstStyle/>
          <a:p>
            <a:endParaRPr lang="fr-FR"/>
          </a:p>
        </p:txBody>
      </p:sp>
      <p:sp>
        <p:nvSpPr>
          <p:cNvPr id="102" name="Rectangle 24" descr="Granit"/>
          <p:cNvSpPr>
            <a:spLocks noChangeArrowheads="1"/>
          </p:cNvSpPr>
          <p:nvPr/>
        </p:nvSpPr>
        <p:spPr bwMode="auto">
          <a:xfrm>
            <a:off x="762000" y="5273796"/>
            <a:ext cx="7620000" cy="1219200"/>
          </a:xfrm>
          <a:prstGeom prst="rect">
            <a:avLst/>
          </a:prstGeom>
          <a:blipFill dpi="0" rotWithShape="0">
            <a:blip r:embed="rId4"/>
            <a:srcRect/>
            <a:tile tx="0" ty="0" sx="100000" sy="100000" flip="none" algn="tl"/>
          </a:blipFill>
          <a:ln w="12700">
            <a:noFill/>
            <a:miter lim="800000"/>
            <a:headEnd type="none" w="sm" len="sm"/>
            <a:tailEnd type="none" w="sm" len="sm"/>
          </a:ln>
          <a:effectLst/>
        </p:spPr>
        <p:txBody>
          <a:bodyPr wrap="none" anchor="ctr"/>
          <a:lstStyle/>
          <a:p>
            <a:endParaRPr lang="fr-FR"/>
          </a:p>
        </p:txBody>
      </p:sp>
      <p:sp useBgFill="1">
        <p:nvSpPr>
          <p:cNvPr id="103" name="Rectangle 31"/>
          <p:cNvSpPr>
            <a:spLocks noChangeArrowheads="1"/>
          </p:cNvSpPr>
          <p:nvPr/>
        </p:nvSpPr>
        <p:spPr bwMode="auto">
          <a:xfrm>
            <a:off x="4953000" y="4587996"/>
            <a:ext cx="228600" cy="685800"/>
          </a:xfrm>
          <a:prstGeom prst="rect">
            <a:avLst/>
          </a:prstGeom>
          <a:ln w="12700">
            <a:noFill/>
            <a:miter lim="800000"/>
            <a:headEnd type="none" w="sm" len="sm"/>
            <a:tailEnd type="none" w="sm" len="sm"/>
          </a:ln>
          <a:effectLst/>
        </p:spPr>
        <p:txBody>
          <a:bodyPr wrap="none" anchor="ctr"/>
          <a:lstStyle/>
          <a:p>
            <a:endParaRPr lang="fr-FR"/>
          </a:p>
        </p:txBody>
      </p:sp>
      <p:sp useBgFill="1">
        <p:nvSpPr>
          <p:cNvPr id="104" name="Rectangle 36"/>
          <p:cNvSpPr>
            <a:spLocks noChangeArrowheads="1"/>
          </p:cNvSpPr>
          <p:nvPr/>
        </p:nvSpPr>
        <p:spPr bwMode="auto">
          <a:xfrm>
            <a:off x="4800600" y="3978396"/>
            <a:ext cx="457200" cy="1295400"/>
          </a:xfrm>
          <a:prstGeom prst="rect">
            <a:avLst/>
          </a:prstGeom>
          <a:ln w="12700">
            <a:noFill/>
            <a:miter lim="800000"/>
            <a:headEnd type="none" w="sm" len="sm"/>
            <a:tailEnd type="none" w="sm" len="sm"/>
          </a:ln>
          <a:effectLst/>
        </p:spPr>
        <p:txBody>
          <a:bodyPr wrap="none" anchor="ctr"/>
          <a:lstStyle/>
          <a:p>
            <a:endParaRPr lang="fr-FR"/>
          </a:p>
        </p:txBody>
      </p:sp>
      <p:sp useBgFill="1">
        <p:nvSpPr>
          <p:cNvPr id="105" name="Rectangle 37"/>
          <p:cNvSpPr>
            <a:spLocks noChangeArrowheads="1"/>
          </p:cNvSpPr>
          <p:nvPr/>
        </p:nvSpPr>
        <p:spPr bwMode="auto">
          <a:xfrm>
            <a:off x="2743200" y="4130796"/>
            <a:ext cx="457200" cy="533400"/>
          </a:xfrm>
          <a:prstGeom prst="rect">
            <a:avLst/>
          </a:prstGeom>
          <a:ln w="12700">
            <a:noFill/>
            <a:miter lim="800000"/>
            <a:headEnd type="none" w="sm" len="sm"/>
            <a:tailEnd type="none" w="sm" len="sm"/>
          </a:ln>
          <a:effectLst/>
        </p:spPr>
        <p:txBody>
          <a:bodyPr wrap="none" anchor="ctr"/>
          <a:lstStyle/>
          <a:p>
            <a:endParaRPr lang="fr-FR"/>
          </a:p>
        </p:txBody>
      </p:sp>
      <p:sp useBgFill="1">
        <p:nvSpPr>
          <p:cNvPr id="106" name="Rectangle 41"/>
          <p:cNvSpPr>
            <a:spLocks noChangeArrowheads="1"/>
          </p:cNvSpPr>
          <p:nvPr/>
        </p:nvSpPr>
        <p:spPr bwMode="auto">
          <a:xfrm>
            <a:off x="2743200" y="4664196"/>
            <a:ext cx="685800" cy="457200"/>
          </a:xfrm>
          <a:prstGeom prst="rect">
            <a:avLst/>
          </a:prstGeom>
          <a:ln w="12700">
            <a:noFill/>
            <a:miter lim="800000"/>
            <a:headEnd type="none" w="sm" len="sm"/>
            <a:tailEnd type="none" w="sm" len="sm"/>
          </a:ln>
          <a:effectLst/>
        </p:spPr>
        <p:txBody>
          <a:bodyPr wrap="none" anchor="ctr"/>
          <a:lstStyle/>
          <a:p>
            <a:endParaRPr lang="fr-FR"/>
          </a:p>
        </p:txBody>
      </p:sp>
      <p:sp>
        <p:nvSpPr>
          <p:cNvPr id="107" name="Freeform 44" descr="Granit"/>
          <p:cNvSpPr>
            <a:spLocks/>
          </p:cNvSpPr>
          <p:nvPr/>
        </p:nvSpPr>
        <p:spPr bwMode="auto">
          <a:xfrm>
            <a:off x="3505200" y="4664196"/>
            <a:ext cx="2209800" cy="685800"/>
          </a:xfrm>
          <a:custGeom>
            <a:avLst/>
            <a:gdLst/>
            <a:ahLst/>
            <a:cxnLst>
              <a:cxn ang="0">
                <a:pos x="0" y="296"/>
              </a:cxn>
              <a:cxn ang="0">
                <a:pos x="27" y="278"/>
              </a:cxn>
              <a:cxn ang="0">
                <a:pos x="45" y="251"/>
              </a:cxn>
              <a:cxn ang="0">
                <a:pos x="100" y="232"/>
              </a:cxn>
              <a:cxn ang="0">
                <a:pos x="128" y="223"/>
              </a:cxn>
              <a:cxn ang="0">
                <a:pos x="155" y="214"/>
              </a:cxn>
              <a:cxn ang="0">
                <a:pos x="283" y="132"/>
              </a:cxn>
              <a:cxn ang="0">
                <a:pos x="429" y="31"/>
              </a:cxn>
              <a:cxn ang="0">
                <a:pos x="512" y="31"/>
              </a:cxn>
              <a:cxn ang="0">
                <a:pos x="630" y="159"/>
              </a:cxn>
              <a:cxn ang="0">
                <a:pos x="667" y="196"/>
              </a:cxn>
              <a:cxn ang="0">
                <a:pos x="685" y="223"/>
              </a:cxn>
              <a:cxn ang="0">
                <a:pos x="768" y="287"/>
              </a:cxn>
              <a:cxn ang="0">
                <a:pos x="804" y="305"/>
              </a:cxn>
              <a:cxn ang="0">
                <a:pos x="786" y="315"/>
              </a:cxn>
            </a:cxnLst>
            <a:rect l="0" t="0" r="r" b="b"/>
            <a:pathLst>
              <a:path w="808" h="315">
                <a:moveTo>
                  <a:pt x="0" y="296"/>
                </a:moveTo>
                <a:cubicBezTo>
                  <a:pt x="9" y="290"/>
                  <a:pt x="19" y="286"/>
                  <a:pt x="27" y="278"/>
                </a:cubicBezTo>
                <a:cubicBezTo>
                  <a:pt x="35" y="270"/>
                  <a:pt x="36" y="257"/>
                  <a:pt x="45" y="251"/>
                </a:cubicBezTo>
                <a:cubicBezTo>
                  <a:pt x="61" y="241"/>
                  <a:pt x="82" y="238"/>
                  <a:pt x="100" y="232"/>
                </a:cubicBezTo>
                <a:cubicBezTo>
                  <a:pt x="109" y="229"/>
                  <a:pt x="119" y="226"/>
                  <a:pt x="128" y="223"/>
                </a:cubicBezTo>
                <a:cubicBezTo>
                  <a:pt x="137" y="220"/>
                  <a:pt x="155" y="214"/>
                  <a:pt x="155" y="214"/>
                </a:cubicBezTo>
                <a:cubicBezTo>
                  <a:pt x="181" y="176"/>
                  <a:pt x="237" y="147"/>
                  <a:pt x="283" y="132"/>
                </a:cubicBezTo>
                <a:cubicBezTo>
                  <a:pt x="309" y="105"/>
                  <a:pt x="388" y="45"/>
                  <a:pt x="429" y="31"/>
                </a:cubicBezTo>
                <a:cubicBezTo>
                  <a:pt x="461" y="0"/>
                  <a:pt x="473" y="19"/>
                  <a:pt x="512" y="31"/>
                </a:cubicBezTo>
                <a:cubicBezTo>
                  <a:pt x="563" y="65"/>
                  <a:pt x="592" y="113"/>
                  <a:pt x="630" y="159"/>
                </a:cubicBezTo>
                <a:cubicBezTo>
                  <a:pt x="679" y="219"/>
                  <a:pt x="619" y="135"/>
                  <a:pt x="667" y="196"/>
                </a:cubicBezTo>
                <a:cubicBezTo>
                  <a:pt x="674" y="205"/>
                  <a:pt x="677" y="215"/>
                  <a:pt x="685" y="223"/>
                </a:cubicBezTo>
                <a:cubicBezTo>
                  <a:pt x="705" y="243"/>
                  <a:pt x="743" y="273"/>
                  <a:pt x="768" y="287"/>
                </a:cubicBezTo>
                <a:cubicBezTo>
                  <a:pt x="780" y="294"/>
                  <a:pt x="797" y="294"/>
                  <a:pt x="804" y="305"/>
                </a:cubicBezTo>
                <a:cubicBezTo>
                  <a:pt x="808" y="311"/>
                  <a:pt x="792" y="312"/>
                  <a:pt x="786" y="315"/>
                </a:cubicBezTo>
              </a:path>
            </a:pathLst>
          </a:custGeom>
          <a:blipFill dpi="0" rotWithShape="0">
            <a:blip r:embed="rId4"/>
            <a:srcRect/>
            <a:tile tx="0" ty="0" sx="100000" sy="100000" flip="none" algn="tl"/>
          </a:blipFill>
          <a:ln w="12700" cap="flat" cmpd="sng">
            <a:noFill/>
            <a:prstDash val="solid"/>
            <a:round/>
            <a:headEnd type="none" w="sm" len="sm"/>
            <a:tailEnd type="none" w="sm" len="sm"/>
          </a:ln>
          <a:effectLst/>
        </p:spPr>
        <p:txBody>
          <a:bodyPr wrap="none"/>
          <a:lstStyle/>
          <a:p>
            <a:endParaRPr lang="fr-FR"/>
          </a:p>
        </p:txBody>
      </p:sp>
      <p:sp>
        <p:nvSpPr>
          <p:cNvPr id="108" name="AutoShape 45"/>
          <p:cNvSpPr>
            <a:spLocks noChangeArrowheads="1"/>
          </p:cNvSpPr>
          <p:nvPr/>
        </p:nvSpPr>
        <p:spPr bwMode="auto">
          <a:xfrm>
            <a:off x="5867400" y="5273796"/>
            <a:ext cx="2057400" cy="914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EAEAEA"/>
          </a:solidFill>
          <a:ln w="12700">
            <a:solidFill>
              <a:schemeClr val="tx1"/>
            </a:solidFill>
            <a:miter lim="800000"/>
            <a:headEnd type="none" w="sm" len="sm"/>
            <a:tailEnd type="none" w="sm" len="sm"/>
          </a:ln>
          <a:effectLst/>
        </p:spPr>
        <p:txBody>
          <a:bodyPr wrap="none" anchor="ctr"/>
          <a:lstStyle/>
          <a:p>
            <a:endParaRPr lang="fr-FR"/>
          </a:p>
        </p:txBody>
      </p:sp>
      <p:sp useBgFill="1">
        <p:nvSpPr>
          <p:cNvPr id="109" name="Rectangle 46"/>
          <p:cNvSpPr>
            <a:spLocks noChangeArrowheads="1"/>
          </p:cNvSpPr>
          <p:nvPr/>
        </p:nvSpPr>
        <p:spPr bwMode="auto">
          <a:xfrm>
            <a:off x="5943600" y="4054596"/>
            <a:ext cx="762000" cy="1066800"/>
          </a:xfrm>
          <a:prstGeom prst="rect">
            <a:avLst/>
          </a:prstGeom>
          <a:ln w="12700">
            <a:noFill/>
            <a:miter lim="800000"/>
            <a:headEnd type="none" w="sm" len="sm"/>
            <a:tailEnd type="none" w="sm" len="sm"/>
          </a:ln>
          <a:effectLst/>
        </p:spPr>
        <p:txBody>
          <a:bodyPr wrap="none" anchor="ctr"/>
          <a:lstStyle/>
          <a:p>
            <a:endParaRPr lang="fr-FR"/>
          </a:p>
        </p:txBody>
      </p:sp>
      <p:sp useBgFill="1">
        <p:nvSpPr>
          <p:cNvPr id="110" name="Rectangle 47"/>
          <p:cNvSpPr>
            <a:spLocks noChangeArrowheads="1"/>
          </p:cNvSpPr>
          <p:nvPr/>
        </p:nvSpPr>
        <p:spPr bwMode="auto">
          <a:xfrm rot="19530399">
            <a:off x="2971800" y="4359396"/>
            <a:ext cx="685800" cy="304800"/>
          </a:xfrm>
          <a:prstGeom prst="rect">
            <a:avLst/>
          </a:prstGeom>
          <a:ln w="12700">
            <a:noFill/>
            <a:miter lim="800000"/>
            <a:headEnd type="none" w="sm" len="sm"/>
            <a:tailEnd type="none" w="sm" len="sm"/>
          </a:ln>
          <a:effectLst/>
        </p:spPr>
        <p:txBody>
          <a:bodyPr wrap="none" anchor="ctr"/>
          <a:lstStyle/>
          <a:p>
            <a:endParaRPr lang="fr-FR"/>
          </a:p>
        </p:txBody>
      </p:sp>
      <p:sp>
        <p:nvSpPr>
          <p:cNvPr id="111" name="Rectangle 48" descr="Papier de soie rose"/>
          <p:cNvSpPr>
            <a:spLocks noChangeArrowheads="1"/>
          </p:cNvSpPr>
          <p:nvPr/>
        </p:nvSpPr>
        <p:spPr bwMode="auto">
          <a:xfrm rot="19661729">
            <a:off x="2743200" y="4816596"/>
            <a:ext cx="1143000" cy="685800"/>
          </a:xfrm>
          <a:prstGeom prst="rect">
            <a:avLst/>
          </a:prstGeom>
          <a:blipFill dpi="0" rotWithShape="0">
            <a:blip r:embed="rId3"/>
            <a:srcRect/>
            <a:tile tx="0" ty="0" sx="100000" sy="100000" flip="none" algn="tl"/>
          </a:blipFill>
          <a:ln w="12700">
            <a:noFill/>
            <a:miter lim="800000"/>
            <a:headEnd type="none" w="sm" len="sm"/>
            <a:tailEnd type="none" w="sm" len="sm"/>
          </a:ln>
          <a:effectLst/>
        </p:spPr>
        <p:txBody>
          <a:bodyPr wrap="none" anchor="ctr"/>
          <a:lstStyle/>
          <a:p>
            <a:endParaRPr lang="fr-FR"/>
          </a:p>
        </p:txBody>
      </p:sp>
      <p:sp>
        <p:nvSpPr>
          <p:cNvPr id="112" name="AutoShape 49" descr="Papier de soie rose"/>
          <p:cNvSpPr>
            <a:spLocks noChangeArrowheads="1"/>
          </p:cNvSpPr>
          <p:nvPr/>
        </p:nvSpPr>
        <p:spPr bwMode="auto">
          <a:xfrm rot="19622475">
            <a:off x="3725863" y="4359396"/>
            <a:ext cx="609600" cy="685800"/>
          </a:xfrm>
          <a:prstGeom prst="rtTriangle">
            <a:avLst/>
          </a:prstGeom>
          <a:blipFill dpi="0" rotWithShape="0">
            <a:blip r:embed="rId3"/>
            <a:srcRect/>
            <a:tile tx="0" ty="0" sx="100000" sy="100000" flip="none" algn="tl"/>
          </a:blipFill>
          <a:ln w="12700">
            <a:noFill/>
            <a:miter lim="800000"/>
            <a:headEnd type="none" w="sm" len="sm"/>
            <a:tailEnd type="none" w="sm" len="sm"/>
          </a:ln>
          <a:effectLst/>
        </p:spPr>
        <p:txBody>
          <a:bodyPr wrap="none" anchor="ctr"/>
          <a:lstStyle/>
          <a:p>
            <a:endParaRPr lang="fr-FR"/>
          </a:p>
        </p:txBody>
      </p:sp>
      <p:sp>
        <p:nvSpPr>
          <p:cNvPr id="113" name="Oval 50" descr="Granit"/>
          <p:cNvSpPr>
            <a:spLocks noChangeArrowheads="1"/>
          </p:cNvSpPr>
          <p:nvPr/>
        </p:nvSpPr>
        <p:spPr bwMode="auto">
          <a:xfrm rot="20958990">
            <a:off x="2659063" y="3063996"/>
            <a:ext cx="3810000" cy="3733800"/>
          </a:xfrm>
          <a:prstGeom prst="ellipse">
            <a:avLst/>
          </a:prstGeom>
          <a:noFill/>
          <a:ln w="88900" cmpd="dbl">
            <a:solidFill>
              <a:srgbClr val="FF0000"/>
            </a:solidFill>
            <a:round/>
            <a:headEnd type="none" w="sm" len="sm"/>
            <a:tailEnd type="none" w="sm" len="sm"/>
          </a:ln>
          <a:effectLst/>
        </p:spPr>
        <p:txBody>
          <a:bodyPr wrap="none" anchor="ctr"/>
          <a:lstStyle/>
          <a:p>
            <a:endParaRPr lang="fr-FR"/>
          </a:p>
        </p:txBody>
      </p:sp>
      <p:sp useBgFill="1">
        <p:nvSpPr>
          <p:cNvPr id="114" name="Rectangle 51"/>
          <p:cNvSpPr>
            <a:spLocks noChangeArrowheads="1"/>
          </p:cNvSpPr>
          <p:nvPr/>
        </p:nvSpPr>
        <p:spPr bwMode="auto">
          <a:xfrm>
            <a:off x="2514600" y="2987796"/>
            <a:ext cx="4343400" cy="1524000"/>
          </a:xfrm>
          <a:prstGeom prst="rect">
            <a:avLst/>
          </a:prstGeom>
          <a:ln w="12700">
            <a:noFill/>
            <a:miter lim="800000"/>
            <a:headEnd type="none" w="sm" len="sm"/>
            <a:tailEnd type="none" w="sm" len="sm"/>
          </a:ln>
          <a:effectLst/>
        </p:spPr>
        <p:txBody>
          <a:bodyPr wrap="none" anchor="ctr"/>
          <a:lstStyle/>
          <a:p>
            <a:endParaRPr lang="fr-FR"/>
          </a:p>
        </p:txBody>
      </p:sp>
      <p:sp useBgFill="1">
        <p:nvSpPr>
          <p:cNvPr id="115" name="Rectangle 52"/>
          <p:cNvSpPr>
            <a:spLocks noChangeArrowheads="1"/>
          </p:cNvSpPr>
          <p:nvPr/>
        </p:nvSpPr>
        <p:spPr bwMode="auto">
          <a:xfrm>
            <a:off x="6019800" y="4283196"/>
            <a:ext cx="685800" cy="838200"/>
          </a:xfrm>
          <a:prstGeom prst="rect">
            <a:avLst/>
          </a:prstGeom>
          <a:ln w="12700">
            <a:noFill/>
            <a:miter lim="800000"/>
            <a:headEnd type="none" w="sm" len="sm"/>
            <a:tailEnd type="none" w="sm" len="sm"/>
          </a:ln>
          <a:effectLst/>
        </p:spPr>
        <p:txBody>
          <a:bodyPr wrap="none" anchor="ctr"/>
          <a:lstStyle/>
          <a:p>
            <a:endParaRPr lang="fr-FR"/>
          </a:p>
        </p:txBody>
      </p:sp>
      <p:sp useBgFill="1">
        <p:nvSpPr>
          <p:cNvPr id="116" name="Rectangle 53"/>
          <p:cNvSpPr>
            <a:spLocks noChangeArrowheads="1"/>
          </p:cNvSpPr>
          <p:nvPr/>
        </p:nvSpPr>
        <p:spPr bwMode="auto">
          <a:xfrm>
            <a:off x="2743200" y="4359396"/>
            <a:ext cx="228600" cy="381000"/>
          </a:xfrm>
          <a:prstGeom prst="rect">
            <a:avLst/>
          </a:prstGeom>
          <a:ln w="12700">
            <a:noFill/>
            <a:miter lim="800000"/>
            <a:headEnd type="none" w="sm" len="sm"/>
            <a:tailEnd type="none" w="sm" len="sm"/>
          </a:ln>
          <a:effectLst/>
        </p:spPr>
        <p:txBody>
          <a:bodyPr wrap="none" anchor="ctr"/>
          <a:lstStyle/>
          <a:p>
            <a:endParaRPr lang="fr-FR"/>
          </a:p>
        </p:txBody>
      </p:sp>
      <p:sp>
        <p:nvSpPr>
          <p:cNvPr id="117" name="Text Box 55"/>
          <p:cNvSpPr txBox="1">
            <a:spLocks noChangeArrowheads="1"/>
          </p:cNvSpPr>
          <p:nvPr/>
        </p:nvSpPr>
        <p:spPr bwMode="auto">
          <a:xfrm>
            <a:off x="2438400" y="3992684"/>
            <a:ext cx="1219200" cy="366712"/>
          </a:xfrm>
          <a:prstGeom prst="rect">
            <a:avLst/>
          </a:prstGeom>
          <a:noFill/>
          <a:ln w="12700">
            <a:noFill/>
            <a:miter lim="800000"/>
            <a:headEnd type="none" w="sm" len="sm"/>
            <a:tailEnd type="none" w="sm" len="sm"/>
          </a:ln>
          <a:effectLst/>
        </p:spPr>
        <p:txBody>
          <a:bodyPr>
            <a:spAutoFit/>
          </a:bodyPr>
          <a:lstStyle/>
          <a:p>
            <a:pPr algn="ctr">
              <a:spcBef>
                <a:spcPct val="50000"/>
              </a:spcBef>
            </a:pPr>
            <a:r>
              <a:rPr lang="fr-FR" sz="1800" b="1" i="1">
                <a:solidFill>
                  <a:schemeClr val="accent1"/>
                </a:solidFill>
              </a:rPr>
              <a:t>DIGUE</a:t>
            </a:r>
            <a:endParaRPr lang="fr-FR" sz="1800" b="1" i="1">
              <a:solidFill>
                <a:srgbClr val="000099"/>
              </a:solidFill>
            </a:endParaRPr>
          </a:p>
        </p:txBody>
      </p:sp>
      <p:sp>
        <p:nvSpPr>
          <p:cNvPr id="118" name="Text Box 56"/>
          <p:cNvSpPr txBox="1">
            <a:spLocks noChangeArrowheads="1"/>
          </p:cNvSpPr>
          <p:nvPr/>
        </p:nvSpPr>
        <p:spPr bwMode="auto">
          <a:xfrm>
            <a:off x="1219200" y="5959596"/>
            <a:ext cx="2362200" cy="366713"/>
          </a:xfrm>
          <a:prstGeom prst="rect">
            <a:avLst/>
          </a:prstGeom>
          <a:noFill/>
          <a:ln w="12700">
            <a:noFill/>
            <a:miter lim="800000"/>
            <a:headEnd type="none" w="sm" len="sm"/>
            <a:tailEnd type="none" w="sm" len="sm"/>
          </a:ln>
          <a:effectLst/>
        </p:spPr>
        <p:txBody>
          <a:bodyPr>
            <a:spAutoFit/>
          </a:bodyPr>
          <a:lstStyle/>
          <a:p>
            <a:pPr algn="ctr">
              <a:spcBef>
                <a:spcPct val="50000"/>
              </a:spcBef>
            </a:pPr>
            <a:r>
              <a:rPr lang="fr-FR" sz="1800" b="1" i="1">
                <a:solidFill>
                  <a:schemeClr val="bg1"/>
                </a:solidFill>
              </a:rPr>
              <a:t>TERRAIN NATUREL</a:t>
            </a:r>
          </a:p>
        </p:txBody>
      </p:sp>
      <p:sp>
        <p:nvSpPr>
          <p:cNvPr id="119" name="Text Box 57"/>
          <p:cNvSpPr txBox="1">
            <a:spLocks noChangeArrowheads="1"/>
          </p:cNvSpPr>
          <p:nvPr/>
        </p:nvSpPr>
        <p:spPr bwMode="auto">
          <a:xfrm>
            <a:off x="6172200" y="4816596"/>
            <a:ext cx="1600200" cy="366713"/>
          </a:xfrm>
          <a:prstGeom prst="rect">
            <a:avLst/>
          </a:prstGeom>
          <a:noFill/>
          <a:ln w="12700">
            <a:noFill/>
            <a:miter lim="800000"/>
            <a:headEnd type="none" w="sm" len="sm"/>
            <a:tailEnd type="none" w="sm" len="sm"/>
          </a:ln>
          <a:effectLst/>
        </p:spPr>
        <p:txBody>
          <a:bodyPr>
            <a:spAutoFit/>
          </a:bodyPr>
          <a:lstStyle/>
          <a:p>
            <a:pPr algn="ctr">
              <a:spcBef>
                <a:spcPct val="50000"/>
              </a:spcBef>
            </a:pPr>
            <a:r>
              <a:rPr lang="fr-FR" sz="1800" b="1" i="1">
                <a:solidFill>
                  <a:srgbClr val="FF99CC"/>
                </a:solidFill>
              </a:rPr>
              <a:t>CANAL</a:t>
            </a:r>
          </a:p>
        </p:txBody>
      </p:sp>
      <p:sp>
        <p:nvSpPr>
          <p:cNvPr id="120" name="Line 58"/>
          <p:cNvSpPr>
            <a:spLocks noChangeShapeType="1"/>
          </p:cNvSpPr>
          <p:nvPr/>
        </p:nvSpPr>
        <p:spPr bwMode="auto">
          <a:xfrm rot="18006152" flipV="1">
            <a:off x="6400800" y="4892796"/>
            <a:ext cx="152400" cy="76200"/>
          </a:xfrm>
          <a:prstGeom prst="line">
            <a:avLst/>
          </a:prstGeom>
          <a:noFill/>
          <a:ln w="57150">
            <a:solidFill>
              <a:srgbClr val="FF0000"/>
            </a:solidFill>
            <a:round/>
            <a:headEnd/>
            <a:tailEnd type="triangle" w="med" len="med"/>
          </a:ln>
          <a:effectLst/>
        </p:spPr>
        <p:txBody>
          <a:bodyPr wrap="none"/>
          <a:lstStyle/>
          <a:p>
            <a:endParaRPr lang="fr-FR"/>
          </a:p>
        </p:txBody>
      </p:sp>
      <p:sp>
        <p:nvSpPr>
          <p:cNvPr id="121" name="Text Box 59"/>
          <p:cNvSpPr txBox="1">
            <a:spLocks noChangeArrowheads="1"/>
          </p:cNvSpPr>
          <p:nvPr/>
        </p:nvSpPr>
        <p:spPr bwMode="auto">
          <a:xfrm>
            <a:off x="5867400" y="4206996"/>
            <a:ext cx="1905000" cy="366713"/>
          </a:xfrm>
          <a:prstGeom prst="rect">
            <a:avLst/>
          </a:prstGeom>
          <a:noFill/>
          <a:ln w="12700">
            <a:noFill/>
            <a:miter lim="800000"/>
            <a:headEnd type="none" w="sm" len="sm"/>
            <a:tailEnd type="none" w="sm" len="sm"/>
          </a:ln>
          <a:effectLst/>
        </p:spPr>
        <p:txBody>
          <a:bodyPr>
            <a:spAutoFit/>
          </a:bodyPr>
          <a:lstStyle/>
          <a:p>
            <a:pPr algn="ctr">
              <a:spcBef>
                <a:spcPct val="50000"/>
              </a:spcBef>
            </a:pPr>
            <a:r>
              <a:rPr lang="fr-FR" sz="1800" b="1" i="1">
                <a:solidFill>
                  <a:srgbClr val="FF0000"/>
                </a:solidFill>
              </a:rPr>
              <a:t>Cercle de rupture</a:t>
            </a:r>
          </a:p>
        </p:txBody>
      </p:sp>
      <p:sp>
        <p:nvSpPr>
          <p:cNvPr id="122" name="AutoShape 60"/>
          <p:cNvSpPr>
            <a:spLocks noChangeArrowheads="1"/>
          </p:cNvSpPr>
          <p:nvPr/>
        </p:nvSpPr>
        <p:spPr bwMode="auto">
          <a:xfrm>
            <a:off x="6096000" y="5730996"/>
            <a:ext cx="1600200" cy="533400"/>
          </a:xfrm>
          <a:custGeom>
            <a:avLst/>
            <a:gdLst>
              <a:gd name="G0" fmla="+- 4118 0 0"/>
              <a:gd name="G1" fmla="+- 21600 0 4118"/>
              <a:gd name="G2" fmla="*/ 4118 1 2"/>
              <a:gd name="G3" fmla="+- 21600 0 G2"/>
              <a:gd name="G4" fmla="+/ 4118 21600 2"/>
              <a:gd name="G5" fmla="+/ G1 0 2"/>
              <a:gd name="G6" fmla="*/ 21600 21600 4118"/>
              <a:gd name="G7" fmla="*/ G6 1 2"/>
              <a:gd name="G8" fmla="+- 21600 0 G7"/>
              <a:gd name="G9" fmla="*/ 21600 1 2"/>
              <a:gd name="G10" fmla="+- 4118 0 G9"/>
              <a:gd name="G11" fmla="?: G10 G8 0"/>
              <a:gd name="G12" fmla="?: G10 G7 21600"/>
              <a:gd name="T0" fmla="*/ 19541 w 21600"/>
              <a:gd name="T1" fmla="*/ 10800 h 21600"/>
              <a:gd name="T2" fmla="*/ 10800 w 21600"/>
              <a:gd name="T3" fmla="*/ 21600 h 21600"/>
              <a:gd name="T4" fmla="*/ 2059 w 21600"/>
              <a:gd name="T5" fmla="*/ 10800 h 21600"/>
              <a:gd name="T6" fmla="*/ 10800 w 21600"/>
              <a:gd name="T7" fmla="*/ 0 h 21600"/>
              <a:gd name="T8" fmla="*/ 3859 w 21600"/>
              <a:gd name="T9" fmla="*/ 3859 h 21600"/>
              <a:gd name="T10" fmla="*/ 17741 w 21600"/>
              <a:gd name="T11" fmla="*/ 17741 h 21600"/>
            </a:gdLst>
            <a:ahLst/>
            <a:cxnLst>
              <a:cxn ang="0">
                <a:pos x="T0" y="T1"/>
              </a:cxn>
              <a:cxn ang="0">
                <a:pos x="T2" y="T3"/>
              </a:cxn>
              <a:cxn ang="0">
                <a:pos x="T4" y="T5"/>
              </a:cxn>
              <a:cxn ang="0">
                <a:pos x="T6" y="T7"/>
              </a:cxn>
            </a:cxnLst>
            <a:rect l="T8" t="T9" r="T10" b="T11"/>
            <a:pathLst>
              <a:path w="21600" h="21600">
                <a:moveTo>
                  <a:pt x="0" y="0"/>
                </a:moveTo>
                <a:lnTo>
                  <a:pt x="4118" y="21600"/>
                </a:lnTo>
                <a:lnTo>
                  <a:pt x="17482" y="21600"/>
                </a:lnTo>
                <a:lnTo>
                  <a:pt x="21600" y="0"/>
                </a:lnTo>
                <a:close/>
              </a:path>
            </a:pathLst>
          </a:custGeom>
          <a:solidFill>
            <a:srgbClr val="00CCFF"/>
          </a:solidFill>
          <a:ln w="12700">
            <a:solidFill>
              <a:schemeClr val="tx1"/>
            </a:solidFill>
            <a:miter lim="800000"/>
            <a:headEnd type="none" w="sm" len="sm"/>
            <a:tailEnd type="none" w="sm" len="sm"/>
          </a:ln>
          <a:effectLst/>
        </p:spPr>
        <p:txBody>
          <a:bodyPr wrap="none" anchor="ctr"/>
          <a:lstStyle/>
          <a:p>
            <a:endParaRPr lang="fr-FR"/>
          </a:p>
        </p:txBody>
      </p:sp>
      <p:sp>
        <p:nvSpPr>
          <p:cNvPr id="123" name="Freeform 62" descr="Granite"/>
          <p:cNvSpPr>
            <a:spLocks/>
          </p:cNvSpPr>
          <p:nvPr/>
        </p:nvSpPr>
        <p:spPr bwMode="auto">
          <a:xfrm>
            <a:off x="5867400" y="5502396"/>
            <a:ext cx="1981200" cy="835025"/>
          </a:xfrm>
          <a:custGeom>
            <a:avLst/>
            <a:gdLst/>
            <a:ahLst/>
            <a:cxnLst>
              <a:cxn ang="0">
                <a:pos x="17" y="521"/>
              </a:cxn>
              <a:cxn ang="0">
                <a:pos x="164" y="493"/>
              </a:cxn>
              <a:cxn ang="0">
                <a:pos x="219" y="457"/>
              </a:cxn>
              <a:cxn ang="0">
                <a:pos x="310" y="384"/>
              </a:cxn>
              <a:cxn ang="0">
                <a:pos x="328" y="356"/>
              </a:cxn>
              <a:cxn ang="0">
                <a:pos x="374" y="311"/>
              </a:cxn>
              <a:cxn ang="0">
                <a:pos x="411" y="256"/>
              </a:cxn>
              <a:cxn ang="0">
                <a:pos x="447" y="201"/>
              </a:cxn>
              <a:cxn ang="0">
                <a:pos x="502" y="137"/>
              </a:cxn>
              <a:cxn ang="0">
                <a:pos x="593" y="55"/>
              </a:cxn>
              <a:cxn ang="0">
                <a:pos x="648" y="36"/>
              </a:cxn>
              <a:cxn ang="0">
                <a:pos x="676" y="18"/>
              </a:cxn>
              <a:cxn ang="0">
                <a:pos x="731" y="0"/>
              </a:cxn>
              <a:cxn ang="0">
                <a:pos x="859" y="9"/>
              </a:cxn>
              <a:cxn ang="0">
                <a:pos x="941" y="73"/>
              </a:cxn>
              <a:cxn ang="0">
                <a:pos x="932" y="237"/>
              </a:cxn>
              <a:cxn ang="0">
                <a:pos x="877" y="375"/>
              </a:cxn>
              <a:cxn ang="0">
                <a:pos x="813" y="503"/>
              </a:cxn>
              <a:cxn ang="0">
                <a:pos x="804" y="530"/>
              </a:cxn>
              <a:cxn ang="0">
                <a:pos x="785" y="548"/>
              </a:cxn>
              <a:cxn ang="0">
                <a:pos x="712" y="676"/>
              </a:cxn>
              <a:cxn ang="0">
                <a:pos x="612" y="704"/>
              </a:cxn>
              <a:cxn ang="0">
                <a:pos x="273" y="695"/>
              </a:cxn>
              <a:cxn ang="0">
                <a:pos x="191" y="704"/>
              </a:cxn>
              <a:cxn ang="0">
                <a:pos x="200" y="676"/>
              </a:cxn>
              <a:cxn ang="0">
                <a:pos x="173" y="667"/>
              </a:cxn>
              <a:cxn ang="0">
                <a:pos x="81" y="676"/>
              </a:cxn>
              <a:cxn ang="0">
                <a:pos x="17" y="567"/>
              </a:cxn>
              <a:cxn ang="0">
                <a:pos x="17" y="521"/>
              </a:cxn>
            </a:cxnLst>
            <a:rect l="0" t="0" r="r" b="b"/>
            <a:pathLst>
              <a:path w="968" h="704">
                <a:moveTo>
                  <a:pt x="17" y="521"/>
                </a:moveTo>
                <a:cubicBezTo>
                  <a:pt x="54" y="517"/>
                  <a:pt x="127" y="517"/>
                  <a:pt x="164" y="493"/>
                </a:cubicBezTo>
                <a:cubicBezTo>
                  <a:pt x="182" y="481"/>
                  <a:pt x="219" y="457"/>
                  <a:pt x="219" y="457"/>
                </a:cubicBezTo>
                <a:cubicBezTo>
                  <a:pt x="241" y="423"/>
                  <a:pt x="271" y="397"/>
                  <a:pt x="310" y="384"/>
                </a:cubicBezTo>
                <a:cubicBezTo>
                  <a:pt x="316" y="375"/>
                  <a:pt x="321" y="364"/>
                  <a:pt x="328" y="356"/>
                </a:cubicBezTo>
                <a:cubicBezTo>
                  <a:pt x="342" y="340"/>
                  <a:pt x="374" y="311"/>
                  <a:pt x="374" y="311"/>
                </a:cubicBezTo>
                <a:cubicBezTo>
                  <a:pt x="392" y="256"/>
                  <a:pt x="370" y="309"/>
                  <a:pt x="411" y="256"/>
                </a:cubicBezTo>
                <a:cubicBezTo>
                  <a:pt x="424" y="239"/>
                  <a:pt x="447" y="201"/>
                  <a:pt x="447" y="201"/>
                </a:cubicBezTo>
                <a:cubicBezTo>
                  <a:pt x="459" y="165"/>
                  <a:pt x="471" y="158"/>
                  <a:pt x="502" y="137"/>
                </a:cubicBezTo>
                <a:cubicBezTo>
                  <a:pt x="524" y="103"/>
                  <a:pt x="552" y="69"/>
                  <a:pt x="593" y="55"/>
                </a:cubicBezTo>
                <a:cubicBezTo>
                  <a:pt x="611" y="49"/>
                  <a:pt x="632" y="46"/>
                  <a:pt x="648" y="36"/>
                </a:cubicBezTo>
                <a:cubicBezTo>
                  <a:pt x="657" y="30"/>
                  <a:pt x="666" y="22"/>
                  <a:pt x="676" y="18"/>
                </a:cubicBezTo>
                <a:cubicBezTo>
                  <a:pt x="694" y="10"/>
                  <a:pt x="731" y="0"/>
                  <a:pt x="731" y="0"/>
                </a:cubicBezTo>
                <a:cubicBezTo>
                  <a:pt x="774" y="3"/>
                  <a:pt x="817" y="0"/>
                  <a:pt x="859" y="9"/>
                </a:cubicBezTo>
                <a:cubicBezTo>
                  <a:pt x="881" y="14"/>
                  <a:pt x="920" y="60"/>
                  <a:pt x="941" y="73"/>
                </a:cubicBezTo>
                <a:cubicBezTo>
                  <a:pt x="960" y="131"/>
                  <a:pt x="968" y="183"/>
                  <a:pt x="932" y="237"/>
                </a:cubicBezTo>
                <a:cubicBezTo>
                  <a:pt x="925" y="297"/>
                  <a:pt x="918" y="332"/>
                  <a:pt x="877" y="375"/>
                </a:cubicBezTo>
                <a:cubicBezTo>
                  <a:pt x="859" y="428"/>
                  <a:pt x="851" y="463"/>
                  <a:pt x="813" y="503"/>
                </a:cubicBezTo>
                <a:cubicBezTo>
                  <a:pt x="810" y="512"/>
                  <a:pt x="809" y="522"/>
                  <a:pt x="804" y="530"/>
                </a:cubicBezTo>
                <a:cubicBezTo>
                  <a:pt x="799" y="537"/>
                  <a:pt x="789" y="540"/>
                  <a:pt x="785" y="548"/>
                </a:cubicBezTo>
                <a:cubicBezTo>
                  <a:pt x="740" y="637"/>
                  <a:pt x="785" y="604"/>
                  <a:pt x="712" y="676"/>
                </a:cubicBezTo>
                <a:cubicBezTo>
                  <a:pt x="687" y="700"/>
                  <a:pt x="645" y="693"/>
                  <a:pt x="612" y="704"/>
                </a:cubicBezTo>
                <a:cubicBezTo>
                  <a:pt x="500" y="686"/>
                  <a:pt x="387" y="704"/>
                  <a:pt x="273" y="695"/>
                </a:cubicBezTo>
                <a:cubicBezTo>
                  <a:pt x="238" y="682"/>
                  <a:pt x="225" y="693"/>
                  <a:pt x="191" y="704"/>
                </a:cubicBezTo>
                <a:cubicBezTo>
                  <a:pt x="194" y="695"/>
                  <a:pt x="204" y="685"/>
                  <a:pt x="200" y="676"/>
                </a:cubicBezTo>
                <a:cubicBezTo>
                  <a:pt x="196" y="667"/>
                  <a:pt x="182" y="667"/>
                  <a:pt x="173" y="667"/>
                </a:cubicBezTo>
                <a:cubicBezTo>
                  <a:pt x="142" y="667"/>
                  <a:pt x="112" y="673"/>
                  <a:pt x="81" y="676"/>
                </a:cubicBezTo>
                <a:cubicBezTo>
                  <a:pt x="44" y="639"/>
                  <a:pt x="35" y="618"/>
                  <a:pt x="17" y="567"/>
                </a:cubicBezTo>
                <a:cubicBezTo>
                  <a:pt x="4" y="529"/>
                  <a:pt x="0" y="538"/>
                  <a:pt x="17" y="521"/>
                </a:cubicBezTo>
                <a:close/>
              </a:path>
            </a:pathLst>
          </a:custGeom>
          <a:blipFill dpi="0" rotWithShape="0">
            <a:blip r:embed="rId4"/>
            <a:srcRect/>
            <a:tile tx="0" ty="0" sx="100000" sy="100000" flip="none" algn="tl"/>
          </a:blipFill>
          <a:ln w="12700" cap="flat" cmpd="sng">
            <a:noFill/>
            <a:prstDash val="solid"/>
            <a:round/>
            <a:headEnd type="none" w="sm" len="sm"/>
            <a:tailEnd type="none" w="sm" len="sm"/>
          </a:ln>
          <a:effectLst/>
        </p:spPr>
        <p:txBody>
          <a:bodyPr wrap="none"/>
          <a:lstStyle/>
          <a:p>
            <a:endParaRPr lang="fr-FR"/>
          </a:p>
        </p:txBody>
      </p:sp>
      <p:pic>
        <p:nvPicPr>
          <p:cNvPr id="126" name="Picture 4" descr="enfoncement2"/>
          <p:cNvPicPr>
            <a:picLocks noChangeAspect="1" noChangeArrowheads="1"/>
          </p:cNvPicPr>
          <p:nvPr/>
        </p:nvPicPr>
        <p:blipFill>
          <a:blip r:embed="rId5" cstate="email"/>
          <a:srcRect/>
          <a:stretch>
            <a:fillRect/>
          </a:stretch>
        </p:blipFill>
        <p:spPr bwMode="auto">
          <a:xfrm>
            <a:off x="609600" y="1524000"/>
            <a:ext cx="3581400" cy="2743200"/>
          </a:xfrm>
          <a:prstGeom prst="rect">
            <a:avLst/>
          </a:prstGeom>
          <a:noFill/>
          <a:ln w="28575">
            <a:solidFill>
              <a:srgbClr val="FF0000"/>
            </a:solidFill>
          </a:ln>
        </p:spPr>
      </p:pic>
      <p:pic>
        <p:nvPicPr>
          <p:cNvPr id="127" name="Picture 1027" descr="F:\EXPERT SUITE 1\Effondrement polder 2 pk 10+300 le 26 mars 2002 n° 8.jpg"/>
          <p:cNvPicPr>
            <a:picLocks noChangeAspect="1" noChangeArrowheads="1"/>
          </p:cNvPicPr>
          <p:nvPr/>
        </p:nvPicPr>
        <p:blipFill>
          <a:blip r:embed="rId6" cstate="email"/>
          <a:srcRect/>
          <a:stretch>
            <a:fillRect/>
          </a:stretch>
        </p:blipFill>
        <p:spPr bwMode="auto">
          <a:xfrm>
            <a:off x="4800600" y="1524000"/>
            <a:ext cx="3657600" cy="2743200"/>
          </a:xfrm>
          <a:prstGeom prst="rect">
            <a:avLst/>
          </a:prstGeom>
          <a:noFill/>
          <a:ln w="28575">
            <a:solidFill>
              <a:srgbClr val="FF0000"/>
            </a:solidFill>
          </a:ln>
        </p:spPr>
      </p:pic>
      <p:sp>
        <p:nvSpPr>
          <p:cNvPr id="128" name="ZoneTexte 127"/>
          <p:cNvSpPr txBox="1"/>
          <p:nvPr/>
        </p:nvSpPr>
        <p:spPr>
          <a:xfrm>
            <a:off x="533400" y="1524000"/>
            <a:ext cx="3733800" cy="261610"/>
          </a:xfrm>
          <a:prstGeom prst="rect">
            <a:avLst/>
          </a:prstGeom>
          <a:noFill/>
        </p:spPr>
        <p:txBody>
          <a:bodyPr wrap="square" rtlCol="0">
            <a:spAutoFit/>
          </a:bodyPr>
          <a:lstStyle/>
          <a:p>
            <a:pPr algn="ctr"/>
            <a:r>
              <a:rPr lang="fr-FR" sz="1100" b="1" dirty="0" smtClean="0"/>
              <a:t>Effondrement dû à la limite de cisaillement du sol</a:t>
            </a:r>
            <a:endParaRPr lang="fr-FR" sz="1100" b="1" dirty="0"/>
          </a:p>
        </p:txBody>
      </p:sp>
      <p:sp>
        <p:nvSpPr>
          <p:cNvPr id="129" name="ZoneTexte 128"/>
          <p:cNvSpPr txBox="1"/>
          <p:nvPr/>
        </p:nvSpPr>
        <p:spPr>
          <a:xfrm>
            <a:off x="4724400" y="1524000"/>
            <a:ext cx="3733800" cy="430887"/>
          </a:xfrm>
          <a:prstGeom prst="rect">
            <a:avLst/>
          </a:prstGeom>
          <a:noFill/>
        </p:spPr>
        <p:txBody>
          <a:bodyPr wrap="square" rtlCol="0">
            <a:spAutoFit/>
          </a:bodyPr>
          <a:lstStyle/>
          <a:p>
            <a:pPr algn="ctr"/>
            <a:r>
              <a:rPr lang="fr-FR" sz="1100" b="1" dirty="0" smtClean="0">
                <a:solidFill>
                  <a:srgbClr val="002060"/>
                </a:solidFill>
              </a:rPr>
              <a:t>Effondrement dû à la limite de cisaillement du sol</a:t>
            </a:r>
          </a:p>
          <a:p>
            <a:pPr algn="ctr"/>
            <a:r>
              <a:rPr lang="fr-FR" sz="1100" b="1" dirty="0" smtClean="0">
                <a:solidFill>
                  <a:srgbClr val="002060"/>
                </a:solidFill>
              </a:rPr>
              <a:t>Digue polder 2 de </a:t>
            </a:r>
            <a:r>
              <a:rPr lang="fr-FR" sz="1100" b="1" dirty="0" err="1" smtClean="0">
                <a:solidFill>
                  <a:srgbClr val="002060"/>
                </a:solidFill>
              </a:rPr>
              <a:t>rey</a:t>
            </a:r>
            <a:r>
              <a:rPr lang="fr-FR" sz="1100" b="1" dirty="0" smtClean="0">
                <a:solidFill>
                  <a:srgbClr val="002060"/>
                </a:solidFill>
              </a:rPr>
              <a:t> </a:t>
            </a:r>
            <a:r>
              <a:rPr lang="fr-FR" sz="1100" b="1" dirty="0" err="1" smtClean="0">
                <a:solidFill>
                  <a:srgbClr val="002060"/>
                </a:solidFill>
              </a:rPr>
              <a:t>Nup</a:t>
            </a:r>
            <a:endParaRPr lang="fr-FR" sz="11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ppt_x"/>
                                          </p:val>
                                        </p:tav>
                                        <p:tav tm="100000">
                                          <p:val>
                                            <p:strVal val="#ppt_x"/>
                                          </p:val>
                                        </p:tav>
                                      </p:tavLst>
                                    </p:anim>
                                    <p:anim calcmode="lin" valueType="num">
                                      <p:cBhvr additive="base">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additive="base">
                                        <p:cTn id="13" dur="500" fill="hold"/>
                                        <p:tgtEl>
                                          <p:spTgt spid="127"/>
                                        </p:tgtEl>
                                        <p:attrNameLst>
                                          <p:attrName>ppt_x</p:attrName>
                                        </p:attrNameLst>
                                      </p:cBhvr>
                                      <p:tavLst>
                                        <p:tav tm="0">
                                          <p:val>
                                            <p:strVal val="#ppt_x"/>
                                          </p:val>
                                        </p:tav>
                                        <p:tav tm="100000">
                                          <p:val>
                                            <p:strVal val="#ppt_x"/>
                                          </p:val>
                                        </p:tav>
                                      </p:tavLst>
                                    </p:anim>
                                    <p:anim calcmode="lin" valueType="num">
                                      <p:cBhvr additive="base">
                                        <p:cTn id="14" dur="500" fill="hold"/>
                                        <p:tgtEl>
                                          <p:spTgt spid="1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anim calcmode="lin" valueType="num">
                                      <p:cBhvr additive="base">
                                        <p:cTn id="23" dur="500" fill="hold"/>
                                        <p:tgtEl>
                                          <p:spTgt spid="99"/>
                                        </p:tgtEl>
                                        <p:attrNameLst>
                                          <p:attrName>ppt_x</p:attrName>
                                        </p:attrNameLst>
                                      </p:cBhvr>
                                      <p:tavLst>
                                        <p:tav tm="0">
                                          <p:val>
                                            <p:strVal val="#ppt_x"/>
                                          </p:val>
                                        </p:tav>
                                        <p:tav tm="100000">
                                          <p:val>
                                            <p:strVal val="#ppt_x"/>
                                          </p:val>
                                        </p:tav>
                                      </p:tavLst>
                                    </p:anim>
                                    <p:anim calcmode="lin" valueType="num">
                                      <p:cBhvr additive="base">
                                        <p:cTn id="24" dur="500" fill="hold"/>
                                        <p:tgtEl>
                                          <p:spTgt spid="9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fill="hold"/>
                                        <p:tgtEl>
                                          <p:spTgt spid="100"/>
                                        </p:tgtEl>
                                        <p:attrNameLst>
                                          <p:attrName>ppt_x</p:attrName>
                                        </p:attrNameLst>
                                      </p:cBhvr>
                                      <p:tavLst>
                                        <p:tav tm="0">
                                          <p:val>
                                            <p:strVal val="#ppt_x"/>
                                          </p:val>
                                        </p:tav>
                                        <p:tav tm="100000">
                                          <p:val>
                                            <p:strVal val="#ppt_x"/>
                                          </p:val>
                                        </p:tav>
                                      </p:tavLst>
                                    </p:anim>
                                    <p:anim calcmode="lin" valueType="num">
                                      <p:cBhvr additive="base">
                                        <p:cTn id="28" dur="500" fill="hold"/>
                                        <p:tgtEl>
                                          <p:spTgt spid="10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 calcmode="lin" valueType="num">
                                      <p:cBhvr additive="base">
                                        <p:cTn id="31" dur="500" fill="hold"/>
                                        <p:tgtEl>
                                          <p:spTgt spid="101"/>
                                        </p:tgtEl>
                                        <p:attrNameLst>
                                          <p:attrName>ppt_x</p:attrName>
                                        </p:attrNameLst>
                                      </p:cBhvr>
                                      <p:tavLst>
                                        <p:tav tm="0">
                                          <p:val>
                                            <p:strVal val="#ppt_x"/>
                                          </p:val>
                                        </p:tav>
                                        <p:tav tm="100000">
                                          <p:val>
                                            <p:strVal val="#ppt_x"/>
                                          </p:val>
                                        </p:tav>
                                      </p:tavLst>
                                    </p:anim>
                                    <p:anim calcmode="lin" valueType="num">
                                      <p:cBhvr additive="base">
                                        <p:cTn id="32" dur="500" fill="hold"/>
                                        <p:tgtEl>
                                          <p:spTgt spid="10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500" fill="hold"/>
                                        <p:tgtEl>
                                          <p:spTgt spid="102"/>
                                        </p:tgtEl>
                                        <p:attrNameLst>
                                          <p:attrName>ppt_x</p:attrName>
                                        </p:attrNameLst>
                                      </p:cBhvr>
                                      <p:tavLst>
                                        <p:tav tm="0">
                                          <p:val>
                                            <p:strVal val="#ppt_x"/>
                                          </p:val>
                                        </p:tav>
                                        <p:tav tm="100000">
                                          <p:val>
                                            <p:strVal val="#ppt_x"/>
                                          </p:val>
                                        </p:tav>
                                      </p:tavLst>
                                    </p:anim>
                                    <p:anim calcmode="lin" valueType="num">
                                      <p:cBhvr additive="base">
                                        <p:cTn id="36" dur="500" fill="hold"/>
                                        <p:tgtEl>
                                          <p:spTgt spid="10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additive="base">
                                        <p:cTn id="39" dur="500" fill="hold"/>
                                        <p:tgtEl>
                                          <p:spTgt spid="103"/>
                                        </p:tgtEl>
                                        <p:attrNameLst>
                                          <p:attrName>ppt_x</p:attrName>
                                        </p:attrNameLst>
                                      </p:cBhvr>
                                      <p:tavLst>
                                        <p:tav tm="0">
                                          <p:val>
                                            <p:strVal val="#ppt_x"/>
                                          </p:val>
                                        </p:tav>
                                        <p:tav tm="100000">
                                          <p:val>
                                            <p:strVal val="#ppt_x"/>
                                          </p:val>
                                        </p:tav>
                                      </p:tavLst>
                                    </p:anim>
                                    <p:anim calcmode="lin" valueType="num">
                                      <p:cBhvr additive="base">
                                        <p:cTn id="40" dur="500" fill="hold"/>
                                        <p:tgtEl>
                                          <p:spTgt spid="10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500" fill="hold"/>
                                        <p:tgtEl>
                                          <p:spTgt spid="104"/>
                                        </p:tgtEl>
                                        <p:attrNameLst>
                                          <p:attrName>ppt_x</p:attrName>
                                        </p:attrNameLst>
                                      </p:cBhvr>
                                      <p:tavLst>
                                        <p:tav tm="0">
                                          <p:val>
                                            <p:strVal val="#ppt_x"/>
                                          </p:val>
                                        </p:tav>
                                        <p:tav tm="100000">
                                          <p:val>
                                            <p:strVal val="#ppt_x"/>
                                          </p:val>
                                        </p:tav>
                                      </p:tavLst>
                                    </p:anim>
                                    <p:anim calcmode="lin" valueType="num">
                                      <p:cBhvr additive="base">
                                        <p:cTn id="44" dur="50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 calcmode="lin" valueType="num">
                                      <p:cBhvr additive="base">
                                        <p:cTn id="47" dur="500" fill="hold"/>
                                        <p:tgtEl>
                                          <p:spTgt spid="105"/>
                                        </p:tgtEl>
                                        <p:attrNameLst>
                                          <p:attrName>ppt_x</p:attrName>
                                        </p:attrNameLst>
                                      </p:cBhvr>
                                      <p:tavLst>
                                        <p:tav tm="0">
                                          <p:val>
                                            <p:strVal val="#ppt_x"/>
                                          </p:val>
                                        </p:tav>
                                        <p:tav tm="100000">
                                          <p:val>
                                            <p:strVal val="#ppt_x"/>
                                          </p:val>
                                        </p:tav>
                                      </p:tavLst>
                                    </p:anim>
                                    <p:anim calcmode="lin" valueType="num">
                                      <p:cBhvr additive="base">
                                        <p:cTn id="48" dur="500" fill="hold"/>
                                        <p:tgtEl>
                                          <p:spTgt spid="10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7"/>
                                        </p:tgtEl>
                                        <p:attrNameLst>
                                          <p:attrName>style.visibility</p:attrName>
                                        </p:attrNameLst>
                                      </p:cBhvr>
                                      <p:to>
                                        <p:strVal val="visible"/>
                                      </p:to>
                                    </p:set>
                                    <p:anim calcmode="lin" valueType="num">
                                      <p:cBhvr additive="base">
                                        <p:cTn id="55" dur="500" fill="hold"/>
                                        <p:tgtEl>
                                          <p:spTgt spid="107"/>
                                        </p:tgtEl>
                                        <p:attrNameLst>
                                          <p:attrName>ppt_x</p:attrName>
                                        </p:attrNameLst>
                                      </p:cBhvr>
                                      <p:tavLst>
                                        <p:tav tm="0">
                                          <p:val>
                                            <p:strVal val="#ppt_x"/>
                                          </p:val>
                                        </p:tav>
                                        <p:tav tm="100000">
                                          <p:val>
                                            <p:strVal val="#ppt_x"/>
                                          </p:val>
                                        </p:tav>
                                      </p:tavLst>
                                    </p:anim>
                                    <p:anim calcmode="lin" valueType="num">
                                      <p:cBhvr additive="base">
                                        <p:cTn id="56" dur="500" fill="hold"/>
                                        <p:tgtEl>
                                          <p:spTgt spid="10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8"/>
                                        </p:tgtEl>
                                        <p:attrNameLst>
                                          <p:attrName>style.visibility</p:attrName>
                                        </p:attrNameLst>
                                      </p:cBhvr>
                                      <p:to>
                                        <p:strVal val="visible"/>
                                      </p:to>
                                    </p:set>
                                    <p:anim calcmode="lin" valueType="num">
                                      <p:cBhvr additive="base">
                                        <p:cTn id="59" dur="500" fill="hold"/>
                                        <p:tgtEl>
                                          <p:spTgt spid="108"/>
                                        </p:tgtEl>
                                        <p:attrNameLst>
                                          <p:attrName>ppt_x</p:attrName>
                                        </p:attrNameLst>
                                      </p:cBhvr>
                                      <p:tavLst>
                                        <p:tav tm="0">
                                          <p:val>
                                            <p:strVal val="#ppt_x"/>
                                          </p:val>
                                        </p:tav>
                                        <p:tav tm="100000">
                                          <p:val>
                                            <p:strVal val="#ppt_x"/>
                                          </p:val>
                                        </p:tav>
                                      </p:tavLst>
                                    </p:anim>
                                    <p:anim calcmode="lin" valueType="num">
                                      <p:cBhvr additive="base">
                                        <p:cTn id="60" dur="500" fill="hold"/>
                                        <p:tgtEl>
                                          <p:spTgt spid="10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anim calcmode="lin" valueType="num">
                                      <p:cBhvr additive="base">
                                        <p:cTn id="63" dur="500" fill="hold"/>
                                        <p:tgtEl>
                                          <p:spTgt spid="109"/>
                                        </p:tgtEl>
                                        <p:attrNameLst>
                                          <p:attrName>ppt_x</p:attrName>
                                        </p:attrNameLst>
                                      </p:cBhvr>
                                      <p:tavLst>
                                        <p:tav tm="0">
                                          <p:val>
                                            <p:strVal val="#ppt_x"/>
                                          </p:val>
                                        </p:tav>
                                        <p:tav tm="100000">
                                          <p:val>
                                            <p:strVal val="#ppt_x"/>
                                          </p:val>
                                        </p:tav>
                                      </p:tavLst>
                                    </p:anim>
                                    <p:anim calcmode="lin" valueType="num">
                                      <p:cBhvr additive="base">
                                        <p:cTn id="64" dur="500" fill="hold"/>
                                        <p:tgtEl>
                                          <p:spTgt spid="10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anim calcmode="lin" valueType="num">
                                      <p:cBhvr additive="base">
                                        <p:cTn id="67" dur="500" fill="hold"/>
                                        <p:tgtEl>
                                          <p:spTgt spid="110"/>
                                        </p:tgtEl>
                                        <p:attrNameLst>
                                          <p:attrName>ppt_x</p:attrName>
                                        </p:attrNameLst>
                                      </p:cBhvr>
                                      <p:tavLst>
                                        <p:tav tm="0">
                                          <p:val>
                                            <p:strVal val="#ppt_x"/>
                                          </p:val>
                                        </p:tav>
                                        <p:tav tm="100000">
                                          <p:val>
                                            <p:strVal val="#ppt_x"/>
                                          </p:val>
                                        </p:tav>
                                      </p:tavLst>
                                    </p:anim>
                                    <p:anim calcmode="lin" valueType="num">
                                      <p:cBhvr additive="base">
                                        <p:cTn id="68" dur="500" fill="hold"/>
                                        <p:tgtEl>
                                          <p:spTgt spid="11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anim calcmode="lin" valueType="num">
                                      <p:cBhvr additive="base">
                                        <p:cTn id="71" dur="500" fill="hold"/>
                                        <p:tgtEl>
                                          <p:spTgt spid="111"/>
                                        </p:tgtEl>
                                        <p:attrNameLst>
                                          <p:attrName>ppt_x</p:attrName>
                                        </p:attrNameLst>
                                      </p:cBhvr>
                                      <p:tavLst>
                                        <p:tav tm="0">
                                          <p:val>
                                            <p:strVal val="#ppt_x"/>
                                          </p:val>
                                        </p:tav>
                                        <p:tav tm="100000">
                                          <p:val>
                                            <p:strVal val="#ppt_x"/>
                                          </p:val>
                                        </p:tav>
                                      </p:tavLst>
                                    </p:anim>
                                    <p:anim calcmode="lin" valueType="num">
                                      <p:cBhvr additive="base">
                                        <p:cTn id="72" dur="500" fill="hold"/>
                                        <p:tgtEl>
                                          <p:spTgt spid="11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500" fill="hold"/>
                                        <p:tgtEl>
                                          <p:spTgt spid="112"/>
                                        </p:tgtEl>
                                        <p:attrNameLst>
                                          <p:attrName>ppt_x</p:attrName>
                                        </p:attrNameLst>
                                      </p:cBhvr>
                                      <p:tavLst>
                                        <p:tav tm="0">
                                          <p:val>
                                            <p:strVal val="#ppt_x"/>
                                          </p:val>
                                        </p:tav>
                                        <p:tav tm="100000">
                                          <p:val>
                                            <p:strVal val="#ppt_x"/>
                                          </p:val>
                                        </p:tav>
                                      </p:tavLst>
                                    </p:anim>
                                    <p:anim calcmode="lin" valueType="num">
                                      <p:cBhvr additive="base">
                                        <p:cTn id="76" dur="50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 calcmode="lin" valueType="num">
                                      <p:cBhvr additive="base">
                                        <p:cTn id="79" dur="500" fill="hold"/>
                                        <p:tgtEl>
                                          <p:spTgt spid="113"/>
                                        </p:tgtEl>
                                        <p:attrNameLst>
                                          <p:attrName>ppt_x</p:attrName>
                                        </p:attrNameLst>
                                      </p:cBhvr>
                                      <p:tavLst>
                                        <p:tav tm="0">
                                          <p:val>
                                            <p:strVal val="#ppt_x"/>
                                          </p:val>
                                        </p:tav>
                                        <p:tav tm="100000">
                                          <p:val>
                                            <p:strVal val="#ppt_x"/>
                                          </p:val>
                                        </p:tav>
                                      </p:tavLst>
                                    </p:anim>
                                    <p:anim calcmode="lin" valueType="num">
                                      <p:cBhvr additive="base">
                                        <p:cTn id="80" dur="500" fill="hold"/>
                                        <p:tgtEl>
                                          <p:spTgt spid="1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4"/>
                                        </p:tgtEl>
                                        <p:attrNameLst>
                                          <p:attrName>style.visibility</p:attrName>
                                        </p:attrNameLst>
                                      </p:cBhvr>
                                      <p:to>
                                        <p:strVal val="visible"/>
                                      </p:to>
                                    </p:set>
                                    <p:anim calcmode="lin" valueType="num">
                                      <p:cBhvr additive="base">
                                        <p:cTn id="83" dur="500" fill="hold"/>
                                        <p:tgtEl>
                                          <p:spTgt spid="114"/>
                                        </p:tgtEl>
                                        <p:attrNameLst>
                                          <p:attrName>ppt_x</p:attrName>
                                        </p:attrNameLst>
                                      </p:cBhvr>
                                      <p:tavLst>
                                        <p:tav tm="0">
                                          <p:val>
                                            <p:strVal val="#ppt_x"/>
                                          </p:val>
                                        </p:tav>
                                        <p:tav tm="100000">
                                          <p:val>
                                            <p:strVal val="#ppt_x"/>
                                          </p:val>
                                        </p:tav>
                                      </p:tavLst>
                                    </p:anim>
                                    <p:anim calcmode="lin" valueType="num">
                                      <p:cBhvr additive="base">
                                        <p:cTn id="84" dur="500" fill="hold"/>
                                        <p:tgtEl>
                                          <p:spTgt spid="11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 calcmode="lin" valueType="num">
                                      <p:cBhvr additive="base">
                                        <p:cTn id="87" dur="500" fill="hold"/>
                                        <p:tgtEl>
                                          <p:spTgt spid="115"/>
                                        </p:tgtEl>
                                        <p:attrNameLst>
                                          <p:attrName>ppt_x</p:attrName>
                                        </p:attrNameLst>
                                      </p:cBhvr>
                                      <p:tavLst>
                                        <p:tav tm="0">
                                          <p:val>
                                            <p:strVal val="#ppt_x"/>
                                          </p:val>
                                        </p:tav>
                                        <p:tav tm="100000">
                                          <p:val>
                                            <p:strVal val="#ppt_x"/>
                                          </p:val>
                                        </p:tav>
                                      </p:tavLst>
                                    </p:anim>
                                    <p:anim calcmode="lin" valueType="num">
                                      <p:cBhvr additive="base">
                                        <p:cTn id="88" dur="500" fill="hold"/>
                                        <p:tgtEl>
                                          <p:spTgt spid="11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additive="base">
                                        <p:cTn id="91" dur="500" fill="hold"/>
                                        <p:tgtEl>
                                          <p:spTgt spid="116"/>
                                        </p:tgtEl>
                                        <p:attrNameLst>
                                          <p:attrName>ppt_x</p:attrName>
                                        </p:attrNameLst>
                                      </p:cBhvr>
                                      <p:tavLst>
                                        <p:tav tm="0">
                                          <p:val>
                                            <p:strVal val="#ppt_x"/>
                                          </p:val>
                                        </p:tav>
                                        <p:tav tm="100000">
                                          <p:val>
                                            <p:strVal val="#ppt_x"/>
                                          </p:val>
                                        </p:tav>
                                      </p:tavLst>
                                    </p:anim>
                                    <p:anim calcmode="lin" valueType="num">
                                      <p:cBhvr additive="base">
                                        <p:cTn id="92" dur="500" fill="hold"/>
                                        <p:tgtEl>
                                          <p:spTgt spid="11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additive="base">
                                        <p:cTn id="95" dur="500" fill="hold"/>
                                        <p:tgtEl>
                                          <p:spTgt spid="117"/>
                                        </p:tgtEl>
                                        <p:attrNameLst>
                                          <p:attrName>ppt_x</p:attrName>
                                        </p:attrNameLst>
                                      </p:cBhvr>
                                      <p:tavLst>
                                        <p:tav tm="0">
                                          <p:val>
                                            <p:strVal val="#ppt_x"/>
                                          </p:val>
                                        </p:tav>
                                        <p:tav tm="100000">
                                          <p:val>
                                            <p:strVal val="#ppt_x"/>
                                          </p:val>
                                        </p:tav>
                                      </p:tavLst>
                                    </p:anim>
                                    <p:anim calcmode="lin" valueType="num">
                                      <p:cBhvr additive="base">
                                        <p:cTn id="96" dur="500" fill="hold"/>
                                        <p:tgtEl>
                                          <p:spTgt spid="1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8"/>
                                        </p:tgtEl>
                                        <p:attrNameLst>
                                          <p:attrName>style.visibility</p:attrName>
                                        </p:attrNameLst>
                                      </p:cBhvr>
                                      <p:to>
                                        <p:strVal val="visible"/>
                                      </p:to>
                                    </p:set>
                                    <p:anim calcmode="lin" valueType="num">
                                      <p:cBhvr additive="base">
                                        <p:cTn id="99" dur="500" fill="hold"/>
                                        <p:tgtEl>
                                          <p:spTgt spid="118"/>
                                        </p:tgtEl>
                                        <p:attrNameLst>
                                          <p:attrName>ppt_x</p:attrName>
                                        </p:attrNameLst>
                                      </p:cBhvr>
                                      <p:tavLst>
                                        <p:tav tm="0">
                                          <p:val>
                                            <p:strVal val="#ppt_x"/>
                                          </p:val>
                                        </p:tav>
                                        <p:tav tm="100000">
                                          <p:val>
                                            <p:strVal val="#ppt_x"/>
                                          </p:val>
                                        </p:tav>
                                      </p:tavLst>
                                    </p:anim>
                                    <p:anim calcmode="lin" valueType="num">
                                      <p:cBhvr additive="base">
                                        <p:cTn id="100" dur="500" fill="hold"/>
                                        <p:tgtEl>
                                          <p:spTgt spid="11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9"/>
                                        </p:tgtEl>
                                        <p:attrNameLst>
                                          <p:attrName>style.visibility</p:attrName>
                                        </p:attrNameLst>
                                      </p:cBhvr>
                                      <p:to>
                                        <p:strVal val="visible"/>
                                      </p:to>
                                    </p:set>
                                    <p:anim calcmode="lin" valueType="num">
                                      <p:cBhvr additive="base">
                                        <p:cTn id="103" dur="500" fill="hold"/>
                                        <p:tgtEl>
                                          <p:spTgt spid="119"/>
                                        </p:tgtEl>
                                        <p:attrNameLst>
                                          <p:attrName>ppt_x</p:attrName>
                                        </p:attrNameLst>
                                      </p:cBhvr>
                                      <p:tavLst>
                                        <p:tav tm="0">
                                          <p:val>
                                            <p:strVal val="#ppt_x"/>
                                          </p:val>
                                        </p:tav>
                                        <p:tav tm="100000">
                                          <p:val>
                                            <p:strVal val="#ppt_x"/>
                                          </p:val>
                                        </p:tav>
                                      </p:tavLst>
                                    </p:anim>
                                    <p:anim calcmode="lin" valueType="num">
                                      <p:cBhvr additive="base">
                                        <p:cTn id="104" dur="500" fill="hold"/>
                                        <p:tgtEl>
                                          <p:spTgt spid="11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fill="hold"/>
                                        <p:tgtEl>
                                          <p:spTgt spid="120"/>
                                        </p:tgtEl>
                                        <p:attrNameLst>
                                          <p:attrName>ppt_x</p:attrName>
                                        </p:attrNameLst>
                                      </p:cBhvr>
                                      <p:tavLst>
                                        <p:tav tm="0">
                                          <p:val>
                                            <p:strVal val="#ppt_x"/>
                                          </p:val>
                                        </p:tav>
                                        <p:tav tm="100000">
                                          <p:val>
                                            <p:strVal val="#ppt_x"/>
                                          </p:val>
                                        </p:tav>
                                      </p:tavLst>
                                    </p:anim>
                                    <p:anim calcmode="lin" valueType="num">
                                      <p:cBhvr additive="base">
                                        <p:cTn id="108" dur="500" fill="hold"/>
                                        <p:tgtEl>
                                          <p:spTgt spid="12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21"/>
                                        </p:tgtEl>
                                        <p:attrNameLst>
                                          <p:attrName>style.visibility</p:attrName>
                                        </p:attrNameLst>
                                      </p:cBhvr>
                                      <p:to>
                                        <p:strVal val="visible"/>
                                      </p:to>
                                    </p:set>
                                    <p:anim calcmode="lin" valueType="num">
                                      <p:cBhvr additive="base">
                                        <p:cTn id="111" dur="500" fill="hold"/>
                                        <p:tgtEl>
                                          <p:spTgt spid="121"/>
                                        </p:tgtEl>
                                        <p:attrNameLst>
                                          <p:attrName>ppt_x</p:attrName>
                                        </p:attrNameLst>
                                      </p:cBhvr>
                                      <p:tavLst>
                                        <p:tav tm="0">
                                          <p:val>
                                            <p:strVal val="#ppt_x"/>
                                          </p:val>
                                        </p:tav>
                                        <p:tav tm="100000">
                                          <p:val>
                                            <p:strVal val="#ppt_x"/>
                                          </p:val>
                                        </p:tav>
                                      </p:tavLst>
                                    </p:anim>
                                    <p:anim calcmode="lin" valueType="num">
                                      <p:cBhvr additive="base">
                                        <p:cTn id="112" dur="500" fill="hold"/>
                                        <p:tgtEl>
                                          <p:spTgt spid="12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2"/>
                                        </p:tgtEl>
                                        <p:attrNameLst>
                                          <p:attrName>style.visibility</p:attrName>
                                        </p:attrNameLst>
                                      </p:cBhvr>
                                      <p:to>
                                        <p:strVal val="visible"/>
                                      </p:to>
                                    </p:set>
                                    <p:anim calcmode="lin" valueType="num">
                                      <p:cBhvr additive="base">
                                        <p:cTn id="115" dur="500" fill="hold"/>
                                        <p:tgtEl>
                                          <p:spTgt spid="122"/>
                                        </p:tgtEl>
                                        <p:attrNameLst>
                                          <p:attrName>ppt_x</p:attrName>
                                        </p:attrNameLst>
                                      </p:cBhvr>
                                      <p:tavLst>
                                        <p:tav tm="0">
                                          <p:val>
                                            <p:strVal val="#ppt_x"/>
                                          </p:val>
                                        </p:tav>
                                        <p:tav tm="100000">
                                          <p:val>
                                            <p:strVal val="#ppt_x"/>
                                          </p:val>
                                        </p:tav>
                                      </p:tavLst>
                                    </p:anim>
                                    <p:anim calcmode="lin" valueType="num">
                                      <p:cBhvr additive="base">
                                        <p:cTn id="116" dur="500" fill="hold"/>
                                        <p:tgtEl>
                                          <p:spTgt spid="12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23"/>
                                        </p:tgtEl>
                                        <p:attrNameLst>
                                          <p:attrName>style.visibility</p:attrName>
                                        </p:attrNameLst>
                                      </p:cBhvr>
                                      <p:to>
                                        <p:strVal val="visible"/>
                                      </p:to>
                                    </p:set>
                                    <p:anim calcmode="lin" valueType="num">
                                      <p:cBhvr additive="base">
                                        <p:cTn id="119" dur="500" fill="hold"/>
                                        <p:tgtEl>
                                          <p:spTgt spid="123"/>
                                        </p:tgtEl>
                                        <p:attrNameLst>
                                          <p:attrName>ppt_x</p:attrName>
                                        </p:attrNameLst>
                                      </p:cBhvr>
                                      <p:tavLst>
                                        <p:tav tm="0">
                                          <p:val>
                                            <p:strVal val="#ppt_x"/>
                                          </p:val>
                                        </p:tav>
                                        <p:tav tm="100000">
                                          <p:val>
                                            <p:strVal val="#ppt_x"/>
                                          </p:val>
                                        </p:tav>
                                      </p:tavLst>
                                    </p:anim>
                                    <p:anim calcmode="lin" valueType="num">
                                      <p:cBhvr additive="base">
                                        <p:cTn id="120"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28">
                                            <p:txEl>
                                              <p:pRg st="0" end="0"/>
                                            </p:txEl>
                                          </p:spTgt>
                                        </p:tgtEl>
                                        <p:attrNameLst>
                                          <p:attrName>style.visibility</p:attrName>
                                        </p:attrNameLst>
                                      </p:cBhvr>
                                      <p:to>
                                        <p:strVal val="visible"/>
                                      </p:to>
                                    </p:set>
                                    <p:anim calcmode="lin" valueType="num">
                                      <p:cBhvr additive="base">
                                        <p:cTn id="125"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29">
                                            <p:txEl>
                                              <p:pRg st="0" end="0"/>
                                            </p:txEl>
                                          </p:spTgt>
                                        </p:tgtEl>
                                        <p:attrNameLst>
                                          <p:attrName>style.visibility</p:attrName>
                                        </p:attrNameLst>
                                      </p:cBhvr>
                                      <p:to>
                                        <p:strVal val="visible"/>
                                      </p:to>
                                    </p:set>
                                    <p:anim calcmode="lin" valueType="num">
                                      <p:cBhvr additive="base">
                                        <p:cTn id="131" dur="500" fill="hold"/>
                                        <p:tgtEl>
                                          <p:spTgt spid="129">
                                            <p:txEl>
                                              <p:pRg st="0" end="0"/>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29">
                                            <p:txEl>
                                              <p:pRg st="0" end="0"/>
                                            </p:txEl>
                                          </p:spTgt>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9">
                                            <p:txEl>
                                              <p:pRg st="1" end="1"/>
                                            </p:txEl>
                                          </p:spTgt>
                                        </p:tgtEl>
                                        <p:attrNameLst>
                                          <p:attrName>style.visibility</p:attrName>
                                        </p:attrNameLst>
                                      </p:cBhvr>
                                      <p:to>
                                        <p:strVal val="visible"/>
                                      </p:to>
                                    </p:set>
                                    <p:anim calcmode="lin" valueType="num">
                                      <p:cBhvr additive="base">
                                        <p:cTn id="135"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1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p:bldP spid="118" grpId="0"/>
      <p:bldP spid="119" grpId="0"/>
      <p:bldP spid="120" grpId="0" animBg="1"/>
      <p:bldP spid="121" grpId="0"/>
      <p:bldP spid="122" grpId="0" animBg="1"/>
      <p:bldP spid="123" grpId="0" animBg="1"/>
      <p:bldP spid="128" grpId="0" build="allAtOnce"/>
      <p:bldP spid="129"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4BCC956-F975-4CD3-A4CF-C8F2C916DB0E}" type="slidenum">
              <a:rPr lang="en-US" smtClean="0"/>
              <a:pPr>
                <a:defRPr/>
              </a:pPr>
              <a:t>29</a:t>
            </a:fld>
            <a:endParaRPr lang="en-US" dirty="0"/>
          </a:p>
        </p:txBody>
      </p:sp>
      <p:sp>
        <p:nvSpPr>
          <p:cNvPr id="3"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6" name="Text Box 5"/>
          <p:cNvSpPr txBox="1">
            <a:spLocks noChangeArrowheads="1"/>
          </p:cNvSpPr>
          <p:nvPr/>
        </p:nvSpPr>
        <p:spPr bwMode="auto">
          <a:xfrm>
            <a:off x="6019800" y="457200"/>
            <a:ext cx="2362200" cy="457200"/>
          </a:xfrm>
          <a:prstGeom prst="rect">
            <a:avLst/>
          </a:prstGeom>
          <a:noFill/>
          <a:ln w="9525">
            <a:noFill/>
            <a:miter lim="800000"/>
            <a:headEnd/>
            <a:tailEnd/>
          </a:ln>
          <a:effectLst/>
        </p:spPr>
        <p:txBody>
          <a:bodyPr>
            <a:spAutoFit/>
          </a:bodyPr>
          <a:lstStyle/>
          <a:p>
            <a:pPr algn="ctr">
              <a:spcBef>
                <a:spcPct val="50000"/>
              </a:spcBef>
              <a:defRPr/>
            </a:pPr>
            <a:r>
              <a:rPr lang="fr-FR" sz="2400" b="1" u="sng" dirty="0">
                <a:solidFill>
                  <a:srgbClr val="FFFF66"/>
                </a:solidFill>
                <a:effectLst>
                  <a:outerShdw blurRad="38100" dist="38100" dir="2700000" algn="tl">
                    <a:srgbClr val="000000"/>
                  </a:outerShdw>
                </a:effectLst>
              </a:rPr>
              <a:t>LES DIGUES</a:t>
            </a:r>
            <a:endParaRPr lang="en-US" sz="2400" b="1" u="sng" dirty="0">
              <a:solidFill>
                <a:srgbClr val="FFFF66"/>
              </a:solidFill>
              <a:effectLst>
                <a:outerShdw blurRad="38100" dist="38100" dir="2700000" algn="tl">
                  <a:srgbClr val="000000"/>
                </a:outerShdw>
              </a:effectLst>
            </a:endParaRPr>
          </a:p>
        </p:txBody>
      </p:sp>
      <p:sp>
        <p:nvSpPr>
          <p:cNvPr id="7" name="Text Box 6"/>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8" name="ZoneTexte 7"/>
          <p:cNvSpPr txBox="1"/>
          <p:nvPr/>
        </p:nvSpPr>
        <p:spPr>
          <a:xfrm>
            <a:off x="1143000" y="990600"/>
            <a:ext cx="6781800" cy="338554"/>
          </a:xfrm>
          <a:prstGeom prst="rect">
            <a:avLst/>
          </a:prstGeom>
          <a:solidFill>
            <a:srgbClr val="FFFF66"/>
          </a:solidFill>
          <a:ln w="28575">
            <a:solidFill>
              <a:srgbClr val="FF0000"/>
            </a:solidFill>
          </a:ln>
        </p:spPr>
        <p:txBody>
          <a:bodyPr wrap="square" rtlCol="0">
            <a:spAutoFit/>
          </a:bodyPr>
          <a:lstStyle/>
          <a:p>
            <a:pPr algn="ctr"/>
            <a:r>
              <a:rPr lang="fr-FR" sz="1600" b="1" u="sng" dirty="0" smtClean="0">
                <a:solidFill>
                  <a:srgbClr val="002060"/>
                </a:solidFill>
              </a:rPr>
              <a:t>LE CISAILLEMENT</a:t>
            </a:r>
            <a:endParaRPr lang="fr-FR" sz="1600" b="1" u="sng" dirty="0">
              <a:solidFill>
                <a:srgbClr val="002060"/>
              </a:solidFill>
            </a:endParaRPr>
          </a:p>
        </p:txBody>
      </p:sp>
      <p:pic>
        <p:nvPicPr>
          <p:cNvPr id="9" name="Picture 2" descr="F:\EXPERT SUITE 1\Effondrement polder 2 pk 10+300 le 26 mars 2002 n° 7.jpg"/>
          <p:cNvPicPr>
            <a:picLocks noChangeAspect="1" noChangeArrowheads="1"/>
          </p:cNvPicPr>
          <p:nvPr/>
        </p:nvPicPr>
        <p:blipFill>
          <a:blip r:embed="rId3" cstate="email"/>
          <a:srcRect/>
          <a:stretch>
            <a:fillRect/>
          </a:stretch>
        </p:blipFill>
        <p:spPr bwMode="auto">
          <a:xfrm>
            <a:off x="381000" y="1676400"/>
            <a:ext cx="3600450" cy="4800600"/>
          </a:xfrm>
          <a:prstGeom prst="rect">
            <a:avLst/>
          </a:prstGeom>
          <a:noFill/>
          <a:ln w="28575">
            <a:solidFill>
              <a:srgbClr val="FF0000"/>
            </a:solidFill>
          </a:ln>
        </p:spPr>
      </p:pic>
      <p:sp>
        <p:nvSpPr>
          <p:cNvPr id="10" name="AutoShape 6"/>
          <p:cNvSpPr>
            <a:spLocks noChangeArrowheads="1"/>
          </p:cNvSpPr>
          <p:nvPr/>
        </p:nvSpPr>
        <p:spPr bwMode="auto">
          <a:xfrm flipV="1">
            <a:off x="1828800" y="2743200"/>
            <a:ext cx="304800" cy="762000"/>
          </a:xfrm>
          <a:prstGeom prst="upArrow">
            <a:avLst>
              <a:gd name="adj1" fmla="val 50000"/>
              <a:gd name="adj2" fmla="val 62500"/>
            </a:avLst>
          </a:prstGeom>
          <a:solidFill>
            <a:srgbClr val="FF0000"/>
          </a:solidFill>
          <a:ln w="12700">
            <a:solidFill>
              <a:schemeClr val="tx1"/>
            </a:solidFill>
            <a:miter lim="800000"/>
            <a:headEnd type="none" w="sm" len="sm"/>
            <a:tailEnd type="none" w="sm" len="sm"/>
          </a:ln>
          <a:effectLst/>
        </p:spPr>
        <p:txBody>
          <a:bodyPr wrap="none" anchor="ctr"/>
          <a:lstStyle/>
          <a:p>
            <a:endParaRPr lang="fr-FR"/>
          </a:p>
        </p:txBody>
      </p:sp>
      <p:pic>
        <p:nvPicPr>
          <p:cNvPr id="11" name="Picture 5" descr="F:\EXPERT SUITE 1\Effondrement digue polder 2 pk 8+000 le 26 mars2002 n° 11.jpg"/>
          <p:cNvPicPr>
            <a:picLocks noChangeAspect="1" noChangeArrowheads="1"/>
          </p:cNvPicPr>
          <p:nvPr/>
        </p:nvPicPr>
        <p:blipFill>
          <a:blip r:embed="rId4" cstate="email"/>
          <a:srcRect/>
          <a:stretch>
            <a:fillRect/>
          </a:stretch>
        </p:blipFill>
        <p:spPr bwMode="auto">
          <a:xfrm>
            <a:off x="5105400" y="1676400"/>
            <a:ext cx="3600450" cy="4800600"/>
          </a:xfrm>
          <a:prstGeom prst="rect">
            <a:avLst/>
          </a:prstGeom>
          <a:noFill/>
          <a:ln w="28575">
            <a:solidFill>
              <a:srgbClr val="FF0000"/>
            </a:solidFill>
          </a:ln>
        </p:spPr>
      </p:pic>
      <p:sp>
        <p:nvSpPr>
          <p:cNvPr id="12" name="AutoShape 7"/>
          <p:cNvSpPr>
            <a:spLocks noChangeArrowheads="1"/>
          </p:cNvSpPr>
          <p:nvPr/>
        </p:nvSpPr>
        <p:spPr bwMode="auto">
          <a:xfrm flipV="1">
            <a:off x="7391400" y="3505200"/>
            <a:ext cx="304800" cy="762000"/>
          </a:xfrm>
          <a:prstGeom prst="upArrow">
            <a:avLst>
              <a:gd name="adj1" fmla="val 50000"/>
              <a:gd name="adj2" fmla="val 62500"/>
            </a:avLst>
          </a:prstGeom>
          <a:solidFill>
            <a:srgbClr val="FF0000"/>
          </a:solidFill>
          <a:ln w="12700">
            <a:solidFill>
              <a:schemeClr val="tx1"/>
            </a:solidFill>
            <a:miter lim="800000"/>
            <a:headEnd type="none" w="sm" len="sm"/>
            <a:tailEnd type="none" w="sm" len="sm"/>
          </a:ln>
          <a:effectLst/>
        </p:spPr>
        <p:txBody>
          <a:bodyPr wrap="none" anchor="ctr"/>
          <a:lstStyle/>
          <a:p>
            <a:endParaRPr lang="fr-FR"/>
          </a:p>
        </p:txBody>
      </p:sp>
      <p:sp>
        <p:nvSpPr>
          <p:cNvPr id="13" name="ZoneTexte 12"/>
          <p:cNvSpPr txBox="1"/>
          <p:nvPr/>
        </p:nvSpPr>
        <p:spPr>
          <a:xfrm>
            <a:off x="304800" y="1676400"/>
            <a:ext cx="3733800" cy="261610"/>
          </a:xfrm>
          <a:prstGeom prst="rect">
            <a:avLst/>
          </a:prstGeom>
          <a:noFill/>
        </p:spPr>
        <p:txBody>
          <a:bodyPr wrap="square" rtlCol="0">
            <a:spAutoFit/>
          </a:bodyPr>
          <a:lstStyle/>
          <a:p>
            <a:pPr algn="ctr"/>
            <a:r>
              <a:rPr lang="fr-FR" sz="1100" b="1" dirty="0" smtClean="0"/>
              <a:t>Effondrement dû à la limite de cisaillement du sol</a:t>
            </a:r>
            <a:endParaRPr lang="fr-FR" sz="1100" b="1" dirty="0"/>
          </a:p>
        </p:txBody>
      </p:sp>
      <p:sp>
        <p:nvSpPr>
          <p:cNvPr id="14" name="ZoneTexte 13"/>
          <p:cNvSpPr txBox="1"/>
          <p:nvPr/>
        </p:nvSpPr>
        <p:spPr>
          <a:xfrm>
            <a:off x="5029200" y="1676400"/>
            <a:ext cx="3733800" cy="261610"/>
          </a:xfrm>
          <a:prstGeom prst="rect">
            <a:avLst/>
          </a:prstGeom>
          <a:noFill/>
        </p:spPr>
        <p:txBody>
          <a:bodyPr wrap="square" rtlCol="0">
            <a:spAutoFit/>
          </a:bodyPr>
          <a:lstStyle/>
          <a:p>
            <a:pPr algn="ctr"/>
            <a:r>
              <a:rPr lang="fr-FR" sz="1100" b="1" dirty="0" smtClean="0">
                <a:solidFill>
                  <a:srgbClr val="002060"/>
                </a:solidFill>
              </a:rPr>
              <a:t>Effondrement dû à la limite de cisaillement du sol</a:t>
            </a:r>
            <a:endParaRPr lang="fr-FR" sz="11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build="allAtOnce"/>
      <p:bldP spid="1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33400" y="1295400"/>
            <a:ext cx="8077200" cy="366713"/>
          </a:xfrm>
          <a:prstGeom prst="rect">
            <a:avLst/>
          </a:prstGeom>
          <a:noFill/>
          <a:ln w="9525">
            <a:noFill/>
            <a:miter lim="800000"/>
            <a:headEnd/>
            <a:tailEnd/>
          </a:ln>
        </p:spPr>
        <p:txBody>
          <a:bodyPr>
            <a:spAutoFit/>
          </a:bodyPr>
          <a:lstStyle/>
          <a:p>
            <a:pPr algn="ctr">
              <a:spcBef>
                <a:spcPct val="50000"/>
              </a:spcBef>
            </a:pPr>
            <a:r>
              <a:rPr lang="fr-FR" b="1" u="sng" dirty="0" err="1">
                <a:latin typeface="Calibri" pitchFamily="34" charset="0"/>
              </a:rPr>
              <a:t>Farmer</a:t>
            </a:r>
            <a:r>
              <a:rPr lang="fr-FR" b="1" u="sng" dirty="0">
                <a:latin typeface="Calibri" pitchFamily="34" charset="0"/>
              </a:rPr>
              <a:t> Water </a:t>
            </a:r>
            <a:r>
              <a:rPr lang="fr-FR" b="1" u="sng" dirty="0" err="1">
                <a:latin typeface="Calibri" pitchFamily="34" charset="0"/>
              </a:rPr>
              <a:t>Users</a:t>
            </a:r>
            <a:r>
              <a:rPr lang="fr-FR" b="1" u="sng" dirty="0">
                <a:latin typeface="Calibri" pitchFamily="34" charset="0"/>
              </a:rPr>
              <a:t> </a:t>
            </a:r>
            <a:r>
              <a:rPr lang="fr-FR" b="1" u="sng" dirty="0" err="1">
                <a:latin typeface="Calibri" pitchFamily="34" charset="0"/>
              </a:rPr>
              <a:t>Communities</a:t>
            </a:r>
            <a:endParaRPr lang="en-US" b="1" u="sng" dirty="0">
              <a:latin typeface="Calibri" pitchFamily="34" charset="0"/>
            </a:endParaRPr>
          </a:p>
        </p:txBody>
      </p:sp>
      <p:sp>
        <p:nvSpPr>
          <p:cNvPr id="3" name="Text Box 7"/>
          <p:cNvSpPr txBox="1">
            <a:spLocks noChangeArrowheads="1"/>
          </p:cNvSpPr>
          <p:nvPr/>
        </p:nvSpPr>
        <p:spPr bwMode="auto">
          <a:xfrm>
            <a:off x="885825" y="19192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Les FWUCS existantes</a:t>
            </a:r>
            <a:endParaRPr lang="en-US" b="1" u="sng">
              <a:latin typeface="Calibri" pitchFamily="34" charset="0"/>
            </a:endParaRPr>
          </a:p>
        </p:txBody>
      </p:sp>
      <p:sp>
        <p:nvSpPr>
          <p:cNvPr id="4" name="Text Box 8"/>
          <p:cNvSpPr txBox="1">
            <a:spLocks noChangeArrowheads="1"/>
          </p:cNvSpPr>
          <p:nvPr/>
        </p:nvSpPr>
        <p:spPr bwMode="auto">
          <a:xfrm>
            <a:off x="790575" y="2559050"/>
            <a:ext cx="7896225" cy="33655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 Encore existantes: ……………………………180 (81%) FWUCS  (on 223 visitées).</a:t>
            </a:r>
            <a:endParaRPr lang="en-US" sz="1600">
              <a:latin typeface="Calibri" pitchFamily="34" charset="0"/>
            </a:endParaRPr>
          </a:p>
        </p:txBody>
      </p:sp>
      <p:sp>
        <p:nvSpPr>
          <p:cNvPr id="5" name="Text Box 9"/>
          <p:cNvSpPr txBox="1">
            <a:spLocks noChangeArrowheads="1"/>
          </p:cNvSpPr>
          <p:nvPr/>
        </p:nvSpPr>
        <p:spPr bwMode="auto">
          <a:xfrm>
            <a:off x="866775" y="31384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Activités des FWUCS</a:t>
            </a:r>
            <a:endParaRPr lang="en-US" b="1" u="sng">
              <a:latin typeface="Calibri" pitchFamily="34" charset="0"/>
            </a:endParaRPr>
          </a:p>
        </p:txBody>
      </p:sp>
      <p:sp>
        <p:nvSpPr>
          <p:cNvPr id="6" name="Text Box 10"/>
          <p:cNvSpPr txBox="1">
            <a:spLocks noChangeArrowheads="1"/>
          </p:cNvSpPr>
          <p:nvPr/>
        </p:nvSpPr>
        <p:spPr bwMode="auto">
          <a:xfrm>
            <a:off x="776288" y="3778250"/>
            <a:ext cx="8077200" cy="33655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  Encore actives: ………………………………140 (69%) FWUCS.</a:t>
            </a:r>
            <a:endParaRPr lang="en-US" sz="1600">
              <a:latin typeface="Calibri" pitchFamily="34" charset="0"/>
            </a:endParaRPr>
          </a:p>
        </p:txBody>
      </p:sp>
      <p:sp>
        <p:nvSpPr>
          <p:cNvPr id="7" name="Text Box 11"/>
          <p:cNvSpPr txBox="1">
            <a:spLocks noChangeArrowheads="1"/>
          </p:cNvSpPr>
          <p:nvPr/>
        </p:nvSpPr>
        <p:spPr bwMode="auto">
          <a:xfrm>
            <a:off x="871538" y="44338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Prélèvement de la redevance</a:t>
            </a:r>
            <a:endParaRPr lang="en-US" b="1" u="sng">
              <a:latin typeface="Calibri" pitchFamily="34" charset="0"/>
            </a:endParaRPr>
          </a:p>
        </p:txBody>
      </p:sp>
      <p:sp>
        <p:nvSpPr>
          <p:cNvPr id="8" name="Text Box 14"/>
          <p:cNvSpPr txBox="1">
            <a:spLocks noChangeArrowheads="1"/>
          </p:cNvSpPr>
          <p:nvPr/>
        </p:nvSpPr>
        <p:spPr bwMode="auto">
          <a:xfrm>
            <a:off x="762000" y="4997450"/>
            <a:ext cx="8077200" cy="33655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   ISFCollectées………………………………   80 (36%) FWUCS.</a:t>
            </a:r>
            <a:endParaRPr lang="en-US" sz="1600">
              <a:latin typeface="Calibri" pitchFamily="34" charset="0"/>
            </a:endParaRPr>
          </a:p>
        </p:txBody>
      </p:sp>
      <p:sp>
        <p:nvSpPr>
          <p:cNvPr id="9" name="Text Box 15"/>
          <p:cNvSpPr txBox="1">
            <a:spLocks noChangeArrowheads="1"/>
          </p:cNvSpPr>
          <p:nvPr/>
        </p:nvSpPr>
        <p:spPr bwMode="auto">
          <a:xfrm>
            <a:off x="871538" y="55768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Niveau de l’ISF</a:t>
            </a:r>
            <a:endParaRPr lang="en-US" b="1" u="sng">
              <a:latin typeface="Calibri" pitchFamily="34" charset="0"/>
            </a:endParaRPr>
          </a:p>
        </p:txBody>
      </p:sp>
      <p:sp>
        <p:nvSpPr>
          <p:cNvPr id="10" name="Text Box 16"/>
          <p:cNvSpPr txBox="1">
            <a:spLocks noChangeArrowheads="1"/>
          </p:cNvSpPr>
          <p:nvPr/>
        </p:nvSpPr>
        <p:spPr bwMode="auto">
          <a:xfrm>
            <a:off x="762000" y="6140450"/>
            <a:ext cx="8077200" cy="33655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Niveau de l’ISF………………… Principalement collectée en irrigation de saison sèche</a:t>
            </a:r>
            <a:endParaRPr lang="en-US" sz="1600">
              <a:latin typeface="Calibri" pitchFamily="34" charset="0"/>
            </a:endParaRPr>
          </a:p>
        </p:txBody>
      </p:sp>
      <p:sp>
        <p:nvSpPr>
          <p:cNvPr id="11" name="ZoneTexte 10"/>
          <p:cNvSpPr txBox="1"/>
          <p:nvPr/>
        </p:nvSpPr>
        <p:spPr>
          <a:xfrm>
            <a:off x="714348" y="142852"/>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5"/>
          <p:cNvSpPr>
            <a:spLocks noGrp="1"/>
          </p:cNvSpPr>
          <p:nvPr>
            <p:ph type="sldNum" sz="quarter" idx="12"/>
          </p:nvPr>
        </p:nvSpPr>
        <p:spPr/>
        <p:txBody>
          <a:bodyPr/>
          <a:lstStyle/>
          <a:p>
            <a:pPr>
              <a:defRPr/>
            </a:pPr>
            <a:fld id="{AE119A42-1FB1-45D4-B10C-015DDA0BB1EC}" type="slidenum">
              <a:rPr lang="en-US"/>
              <a:pPr>
                <a:defRPr/>
              </a:pPr>
              <a:t>30</a:t>
            </a:fld>
            <a:endParaRPr lang="en-US"/>
          </a:p>
        </p:txBody>
      </p:sp>
      <p:sp>
        <p:nvSpPr>
          <p:cNvPr id="16077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0773" name="Text Box 5"/>
          <p:cNvSpPr txBox="1">
            <a:spLocks noChangeArrowheads="1"/>
          </p:cNvSpPr>
          <p:nvPr/>
        </p:nvSpPr>
        <p:spPr bwMode="auto">
          <a:xfrm>
            <a:off x="3429000" y="990600"/>
            <a:ext cx="23622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DIGUES</a:t>
            </a:r>
            <a:endParaRPr lang="en-US" b="1" u="sng">
              <a:solidFill>
                <a:srgbClr val="FFFF66"/>
              </a:solidFill>
              <a:effectLst>
                <a:outerShdw blurRad="38100" dist="38100" dir="2700000" algn="tl">
                  <a:srgbClr val="000000"/>
                </a:outerShdw>
              </a:effectLst>
            </a:endParaRPr>
          </a:p>
        </p:txBody>
      </p:sp>
      <p:sp>
        <p:nvSpPr>
          <p:cNvPr id="160774" name="Text Box 6"/>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0776" name="Rectangle 8"/>
          <p:cNvSpPr>
            <a:spLocks noChangeArrowheads="1"/>
          </p:cNvSpPr>
          <p:nvPr/>
        </p:nvSpPr>
        <p:spPr bwMode="auto">
          <a:xfrm>
            <a:off x="0" y="1219200"/>
            <a:ext cx="2127250" cy="366713"/>
          </a:xfrm>
          <a:prstGeom prst="rect">
            <a:avLst/>
          </a:prstGeom>
          <a:noFill/>
          <a:ln w="9525">
            <a:noFill/>
            <a:miter lim="800000"/>
            <a:headEnd/>
            <a:tailEnd/>
          </a:ln>
        </p:spPr>
        <p:txBody>
          <a:bodyPr wrap="none">
            <a:spAutoFit/>
          </a:bodyPr>
          <a:lstStyle/>
          <a:p>
            <a:r>
              <a:rPr lang="fr-FR" b="1">
                <a:solidFill>
                  <a:srgbClr val="00CC00"/>
                </a:solidFill>
              </a:rPr>
              <a:t>3-a </a:t>
            </a:r>
            <a:r>
              <a:rPr lang="fr-FR" b="1" u="sng">
                <a:solidFill>
                  <a:srgbClr val="00CC00"/>
                </a:solidFill>
              </a:rPr>
              <a:t>La végétation</a:t>
            </a:r>
            <a:r>
              <a:rPr lang="fr-FR" b="1">
                <a:solidFill>
                  <a:srgbClr val="00CC00"/>
                </a:solidFill>
              </a:rPr>
              <a:t>:</a:t>
            </a:r>
            <a:endParaRPr lang="en-US" b="1">
              <a:solidFill>
                <a:srgbClr val="00CC00"/>
              </a:solidFill>
            </a:endParaRPr>
          </a:p>
        </p:txBody>
      </p:sp>
      <p:sp>
        <p:nvSpPr>
          <p:cNvPr id="160777" name="Text Box 9"/>
          <p:cNvSpPr txBox="1">
            <a:spLocks noChangeArrowheads="1"/>
          </p:cNvSpPr>
          <p:nvPr/>
        </p:nvSpPr>
        <p:spPr bwMode="auto">
          <a:xfrm>
            <a:off x="0" y="1651000"/>
            <a:ext cx="9144000" cy="584775"/>
          </a:xfrm>
          <a:prstGeom prst="rect">
            <a:avLst/>
          </a:prstGeom>
          <a:solidFill>
            <a:schemeClr val="bg1"/>
          </a:solidFill>
          <a:ln w="38100">
            <a:solidFill>
              <a:srgbClr val="FF7F61"/>
            </a:solidFill>
            <a:miter lim="800000"/>
            <a:headEnd/>
            <a:tailEnd/>
          </a:ln>
        </p:spPr>
        <p:txBody>
          <a:bodyPr>
            <a:spAutoFit/>
          </a:bodyPr>
          <a:lstStyle/>
          <a:p>
            <a:pPr algn="just">
              <a:spcBef>
                <a:spcPct val="50000"/>
              </a:spcBef>
            </a:pPr>
            <a:r>
              <a:rPr lang="fr-FR" sz="1600" dirty="0"/>
              <a:t>Il n’est pas utile de rappeler que la vivacité de la végétation tropicale dans les régions humides constitue une menace permanente pour les bandes de roulement peu fréquentées et pas ou peu </a:t>
            </a:r>
            <a:r>
              <a:rPr lang="fr-FR" sz="1600" dirty="0" smtClean="0"/>
              <a:t>entretenues.</a:t>
            </a:r>
            <a:endParaRPr lang="en-US" sz="1600" dirty="0"/>
          </a:p>
        </p:txBody>
      </p:sp>
      <p:pic>
        <p:nvPicPr>
          <p:cNvPr id="160778" name="Picture 10" descr="DSCF4911"/>
          <p:cNvPicPr>
            <a:picLocks noChangeAspect="1" noChangeArrowheads="1"/>
          </p:cNvPicPr>
          <p:nvPr/>
        </p:nvPicPr>
        <p:blipFill>
          <a:blip r:embed="rId3" cstate="email"/>
          <a:srcRect/>
          <a:stretch>
            <a:fillRect/>
          </a:stretch>
        </p:blipFill>
        <p:spPr bwMode="auto">
          <a:xfrm>
            <a:off x="0" y="2590800"/>
            <a:ext cx="3048000" cy="2286000"/>
          </a:xfrm>
          <a:prstGeom prst="rect">
            <a:avLst/>
          </a:prstGeom>
          <a:noFill/>
          <a:ln w="38100">
            <a:solidFill>
              <a:srgbClr val="FF7F61"/>
            </a:solidFill>
            <a:miter lim="800000"/>
            <a:headEnd/>
            <a:tailEnd/>
          </a:ln>
        </p:spPr>
      </p:pic>
      <p:sp>
        <p:nvSpPr>
          <p:cNvPr id="160779" name="Text Box 11"/>
          <p:cNvSpPr txBox="1">
            <a:spLocks noChangeArrowheads="1"/>
          </p:cNvSpPr>
          <p:nvPr/>
        </p:nvSpPr>
        <p:spPr bwMode="auto">
          <a:xfrm>
            <a:off x="0" y="4572000"/>
            <a:ext cx="3048000" cy="304800"/>
          </a:xfrm>
          <a:prstGeom prst="rect">
            <a:avLst/>
          </a:prstGeom>
          <a:noFill/>
          <a:ln w="9525">
            <a:noFill/>
            <a:miter lim="800000"/>
            <a:headEnd/>
            <a:tailEnd/>
          </a:ln>
        </p:spPr>
        <p:txBody>
          <a:bodyPr>
            <a:spAutoFit/>
          </a:bodyPr>
          <a:lstStyle/>
          <a:p>
            <a:pPr algn="ctr">
              <a:spcBef>
                <a:spcPct val="50000"/>
              </a:spcBef>
            </a:pPr>
            <a:r>
              <a:rPr lang="fr-FR" sz="1400" dirty="0"/>
              <a:t>Périmètre de Boss </a:t>
            </a:r>
            <a:r>
              <a:rPr lang="fr-FR" sz="1400" dirty="0" err="1"/>
              <a:t>Phal</a:t>
            </a:r>
            <a:endParaRPr lang="en-US" sz="1400" dirty="0"/>
          </a:p>
        </p:txBody>
      </p:sp>
      <p:pic>
        <p:nvPicPr>
          <p:cNvPr id="160780" name="Picture 12" descr="DSCF5464"/>
          <p:cNvPicPr>
            <a:picLocks noChangeAspect="1" noChangeArrowheads="1"/>
          </p:cNvPicPr>
          <p:nvPr/>
        </p:nvPicPr>
        <p:blipFill>
          <a:blip r:embed="rId4" cstate="email"/>
          <a:srcRect/>
          <a:stretch>
            <a:fillRect/>
          </a:stretch>
        </p:blipFill>
        <p:spPr bwMode="auto">
          <a:xfrm>
            <a:off x="3143250" y="4708525"/>
            <a:ext cx="2724150" cy="2073275"/>
          </a:xfrm>
          <a:prstGeom prst="rect">
            <a:avLst/>
          </a:prstGeom>
          <a:noFill/>
          <a:ln w="38100">
            <a:solidFill>
              <a:srgbClr val="FF7F61"/>
            </a:solidFill>
            <a:miter lim="800000"/>
            <a:headEnd/>
            <a:tailEnd/>
          </a:ln>
        </p:spPr>
      </p:pic>
      <p:pic>
        <p:nvPicPr>
          <p:cNvPr id="160781" name="Picture 13" descr="O Andeng17"/>
          <p:cNvPicPr>
            <a:picLocks noChangeAspect="1" noChangeArrowheads="1"/>
          </p:cNvPicPr>
          <p:nvPr/>
        </p:nvPicPr>
        <p:blipFill>
          <a:blip r:embed="rId5" cstate="email"/>
          <a:srcRect/>
          <a:stretch>
            <a:fillRect/>
          </a:stretch>
        </p:blipFill>
        <p:spPr bwMode="auto">
          <a:xfrm>
            <a:off x="5962650" y="2590800"/>
            <a:ext cx="3124200" cy="2343150"/>
          </a:xfrm>
          <a:prstGeom prst="rect">
            <a:avLst/>
          </a:prstGeom>
          <a:noFill/>
          <a:ln w="38100">
            <a:solidFill>
              <a:srgbClr val="FF7F61"/>
            </a:solidFill>
            <a:miter lim="800000"/>
            <a:headEnd/>
            <a:tailEnd/>
          </a:ln>
        </p:spPr>
      </p:pic>
      <p:sp>
        <p:nvSpPr>
          <p:cNvPr id="160782" name="Text Box 14"/>
          <p:cNvSpPr txBox="1">
            <a:spLocks noChangeArrowheads="1"/>
          </p:cNvSpPr>
          <p:nvPr/>
        </p:nvSpPr>
        <p:spPr bwMode="auto">
          <a:xfrm>
            <a:off x="6038850" y="4648200"/>
            <a:ext cx="3048000" cy="304800"/>
          </a:xfrm>
          <a:prstGeom prst="rect">
            <a:avLst/>
          </a:prstGeom>
          <a:noFill/>
          <a:ln w="9525">
            <a:noFill/>
            <a:miter lim="800000"/>
            <a:headEnd/>
            <a:tailEnd/>
          </a:ln>
        </p:spPr>
        <p:txBody>
          <a:bodyPr>
            <a:spAutoFit/>
          </a:bodyPr>
          <a:lstStyle/>
          <a:p>
            <a:pPr algn="ctr">
              <a:spcBef>
                <a:spcPct val="50000"/>
              </a:spcBef>
            </a:pPr>
            <a:r>
              <a:rPr lang="fr-FR" sz="1400" dirty="0"/>
              <a:t>Périmètre </a:t>
            </a:r>
            <a:r>
              <a:rPr lang="fr-FR" sz="1400" dirty="0" err="1"/>
              <a:t>deO</a:t>
            </a:r>
            <a:r>
              <a:rPr lang="fr-FR" sz="1400" dirty="0"/>
              <a:t> </a:t>
            </a:r>
            <a:r>
              <a:rPr lang="fr-FR" sz="1400" dirty="0" err="1"/>
              <a:t>Andeng</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0776">
                                            <p:txEl>
                                              <p:pRg st="0" end="0"/>
                                            </p:txEl>
                                          </p:spTgt>
                                        </p:tgtEl>
                                        <p:attrNameLst>
                                          <p:attrName>style.visibility</p:attrName>
                                        </p:attrNameLst>
                                      </p:cBhvr>
                                      <p:to>
                                        <p:strVal val="visible"/>
                                      </p:to>
                                    </p:set>
                                    <p:animEffect transition="in" filter="wipe(down)">
                                      <p:cBhvr>
                                        <p:cTn id="7" dur="500"/>
                                        <p:tgtEl>
                                          <p:spTgt spid="1607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0777">
                                            <p:bg/>
                                          </p:spTgt>
                                        </p:tgtEl>
                                        <p:attrNameLst>
                                          <p:attrName>style.visibility</p:attrName>
                                        </p:attrNameLst>
                                      </p:cBhvr>
                                      <p:to>
                                        <p:strVal val="visible"/>
                                      </p:to>
                                    </p:set>
                                    <p:animEffect transition="in" filter="wipe(down)">
                                      <p:cBhvr>
                                        <p:cTn id="12" dur="500"/>
                                        <p:tgtEl>
                                          <p:spTgt spid="160777">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0777">
                                            <p:txEl>
                                              <p:pRg st="0" end="0"/>
                                            </p:txEl>
                                          </p:spTgt>
                                        </p:tgtEl>
                                        <p:attrNameLst>
                                          <p:attrName>style.visibility</p:attrName>
                                        </p:attrNameLst>
                                      </p:cBhvr>
                                      <p:to>
                                        <p:strVal val="visible"/>
                                      </p:to>
                                    </p:set>
                                    <p:animEffect transition="in" filter="wipe(down)">
                                      <p:cBhvr>
                                        <p:cTn id="15" dur="500"/>
                                        <p:tgtEl>
                                          <p:spTgt spid="16077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0778"/>
                                        </p:tgtEl>
                                        <p:attrNameLst>
                                          <p:attrName>style.visibility</p:attrName>
                                        </p:attrNameLst>
                                      </p:cBhvr>
                                      <p:to>
                                        <p:strVal val="visible"/>
                                      </p:to>
                                    </p:set>
                                    <p:animEffect transition="in" filter="wipe(down)">
                                      <p:cBhvr>
                                        <p:cTn id="20" dur="500"/>
                                        <p:tgtEl>
                                          <p:spTgt spid="1607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0781"/>
                                        </p:tgtEl>
                                        <p:attrNameLst>
                                          <p:attrName>style.visibility</p:attrName>
                                        </p:attrNameLst>
                                      </p:cBhvr>
                                      <p:to>
                                        <p:strVal val="visible"/>
                                      </p:to>
                                    </p:set>
                                    <p:animEffect transition="in" filter="wipe(down)">
                                      <p:cBhvr>
                                        <p:cTn id="25" dur="500"/>
                                        <p:tgtEl>
                                          <p:spTgt spid="1607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60780"/>
                                        </p:tgtEl>
                                        <p:attrNameLst>
                                          <p:attrName>style.visibility</p:attrName>
                                        </p:attrNameLst>
                                      </p:cBhvr>
                                      <p:to>
                                        <p:strVal val="visible"/>
                                      </p:to>
                                    </p:set>
                                    <p:animEffect transition="in" filter="wipe(down)">
                                      <p:cBhvr>
                                        <p:cTn id="30" dur="500"/>
                                        <p:tgtEl>
                                          <p:spTgt spid="16078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0779">
                                            <p:txEl>
                                              <p:pRg st="0" end="0"/>
                                            </p:txEl>
                                          </p:spTgt>
                                        </p:tgtEl>
                                        <p:attrNameLst>
                                          <p:attrName>style.visibility</p:attrName>
                                        </p:attrNameLst>
                                      </p:cBhvr>
                                      <p:to>
                                        <p:strVal val="visible"/>
                                      </p:to>
                                    </p:set>
                                    <p:anim calcmode="lin" valueType="num">
                                      <p:cBhvr additive="base">
                                        <p:cTn id="35" dur="500" fill="hold"/>
                                        <p:tgtEl>
                                          <p:spTgt spid="16077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0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60782">
                                            <p:txEl>
                                              <p:pRg st="0" end="0"/>
                                            </p:txEl>
                                          </p:spTgt>
                                        </p:tgtEl>
                                        <p:attrNameLst>
                                          <p:attrName>style.visibility</p:attrName>
                                        </p:attrNameLst>
                                      </p:cBhvr>
                                      <p:to>
                                        <p:strVal val="visible"/>
                                      </p:to>
                                    </p:set>
                                    <p:anim calcmode="lin" valueType="num">
                                      <p:cBhvr additive="base">
                                        <p:cTn id="41" dur="500" fill="hold"/>
                                        <p:tgtEl>
                                          <p:spTgt spid="16078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0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build="allAtOnce"/>
      <p:bldP spid="160777" grpId="0" build="allAtOnce" animBg="1"/>
      <p:bldP spid="160779" grpId="0" build="allAtOnce"/>
      <p:bldP spid="160782"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F1A5ED16-379F-4214-BC75-4A26CBD0B5C2}" type="slidenum">
              <a:rPr lang="en-US"/>
              <a:pPr>
                <a:defRPr/>
              </a:pPr>
              <a:t>31</a:t>
            </a:fld>
            <a:endParaRPr lang="en-US"/>
          </a:p>
        </p:txBody>
      </p:sp>
      <p:sp>
        <p:nvSpPr>
          <p:cNvPr id="17306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3061" name="Text Box 5"/>
          <p:cNvSpPr txBox="1">
            <a:spLocks noChangeArrowheads="1"/>
          </p:cNvSpPr>
          <p:nvPr/>
        </p:nvSpPr>
        <p:spPr bwMode="auto">
          <a:xfrm>
            <a:off x="1143000" y="700088"/>
            <a:ext cx="7010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73062" name="Text Box 6"/>
          <p:cNvSpPr txBox="1">
            <a:spLocks noChangeArrowheads="1"/>
          </p:cNvSpPr>
          <p:nvPr/>
        </p:nvSpPr>
        <p:spPr bwMode="auto">
          <a:xfrm>
            <a:off x="1447800" y="3162300"/>
            <a:ext cx="6324600" cy="800100"/>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4400" b="1">
                <a:solidFill>
                  <a:schemeClr val="bg1"/>
                </a:solidFill>
                <a:effectLst>
                  <a:outerShdw blurRad="38100" dist="38100" dir="2700000" algn="tl">
                    <a:srgbClr val="000000"/>
                  </a:outerShdw>
                </a:effectLst>
              </a:rPr>
              <a:t>LES OUVRAGES</a:t>
            </a:r>
            <a:endParaRPr lang="en-US" sz="4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3062">
                                            <p:bg/>
                                          </p:spTgt>
                                        </p:tgtEl>
                                        <p:attrNameLst>
                                          <p:attrName>style.visibility</p:attrName>
                                        </p:attrNameLst>
                                      </p:cBhvr>
                                      <p:to>
                                        <p:strVal val="visible"/>
                                      </p:to>
                                    </p:set>
                                    <p:animEffect transition="in" filter="wipe(down)">
                                      <p:cBhvr>
                                        <p:cTn id="7" dur="500"/>
                                        <p:tgtEl>
                                          <p:spTgt spid="17306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3062">
                                            <p:txEl>
                                              <p:pRg st="0" end="0"/>
                                            </p:txEl>
                                          </p:spTgt>
                                        </p:tgtEl>
                                        <p:attrNameLst>
                                          <p:attrName>style.visibility</p:attrName>
                                        </p:attrNameLst>
                                      </p:cBhvr>
                                      <p:to>
                                        <p:strVal val="visible"/>
                                      </p:to>
                                    </p:set>
                                    <p:animEffect transition="in" filter="wipe(down)">
                                      <p:cBhvr>
                                        <p:cTn id="10" dur="500"/>
                                        <p:tgtEl>
                                          <p:spTgt spid="1730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2" grpId="0" build="allAtOnce"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B046BDE2-E2F1-4E1D-AC9B-7735396173B5}" type="slidenum">
              <a:rPr lang="en-US"/>
              <a:pPr>
                <a:defRPr/>
              </a:pPr>
              <a:t>32</a:t>
            </a:fld>
            <a:endParaRPr lang="en-US"/>
          </a:p>
        </p:txBody>
      </p:sp>
      <p:sp>
        <p:nvSpPr>
          <p:cNvPr id="16179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1797"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1798" name="Text Box 6"/>
          <p:cNvSpPr txBox="1">
            <a:spLocks noChangeArrowheads="1"/>
          </p:cNvSpPr>
          <p:nvPr/>
        </p:nvSpPr>
        <p:spPr bwMode="auto">
          <a:xfrm>
            <a:off x="3048000" y="1066800"/>
            <a:ext cx="30480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OUVRAGES</a:t>
            </a:r>
            <a:endParaRPr lang="en-US" sz="2400" b="1" u="sng">
              <a:solidFill>
                <a:srgbClr val="FFFF66"/>
              </a:solidFill>
              <a:effectLst>
                <a:outerShdw blurRad="38100" dist="38100" dir="2700000" algn="tl">
                  <a:srgbClr val="000000"/>
                </a:outerShdw>
              </a:effectLst>
            </a:endParaRPr>
          </a:p>
        </p:txBody>
      </p:sp>
      <p:sp>
        <p:nvSpPr>
          <p:cNvPr id="161799" name="Text Box 7"/>
          <p:cNvSpPr txBox="1">
            <a:spLocks noChangeArrowheads="1"/>
          </p:cNvSpPr>
          <p:nvPr/>
        </p:nvSpPr>
        <p:spPr bwMode="auto">
          <a:xfrm>
            <a:off x="1447800" y="3162300"/>
            <a:ext cx="6324600" cy="1778000"/>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LA MAUVAISE UTILISATION</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1799">
                                            <p:bg/>
                                          </p:spTgt>
                                        </p:tgtEl>
                                        <p:attrNameLst>
                                          <p:attrName>style.visibility</p:attrName>
                                        </p:attrNameLst>
                                      </p:cBhvr>
                                      <p:to>
                                        <p:strVal val="visible"/>
                                      </p:to>
                                    </p:set>
                                    <p:animEffect transition="in" filter="wipe(down)">
                                      <p:cBhvr>
                                        <p:cTn id="7" dur="500"/>
                                        <p:tgtEl>
                                          <p:spTgt spid="16179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1799">
                                            <p:txEl>
                                              <p:pRg st="0" end="0"/>
                                            </p:txEl>
                                          </p:spTgt>
                                        </p:tgtEl>
                                        <p:attrNameLst>
                                          <p:attrName>style.visibility</p:attrName>
                                        </p:attrNameLst>
                                      </p:cBhvr>
                                      <p:to>
                                        <p:strVal val="visible"/>
                                      </p:to>
                                    </p:set>
                                    <p:animEffect transition="in" filter="wipe(down)">
                                      <p:cBhvr>
                                        <p:cTn id="10" dur="500"/>
                                        <p:tgtEl>
                                          <p:spTgt spid="1617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9"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F0A304A6-0E5C-4AB8-8953-C89C401E5E5A}" type="slidenum">
              <a:rPr lang="en-US"/>
              <a:pPr>
                <a:defRPr/>
              </a:pPr>
              <a:t>33</a:t>
            </a:fld>
            <a:endParaRPr lang="en-US"/>
          </a:p>
        </p:txBody>
      </p:sp>
      <p:sp>
        <p:nvSpPr>
          <p:cNvPr id="16282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2821"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2822" name="Text Box 6"/>
          <p:cNvSpPr txBox="1">
            <a:spLocks noChangeArrowheads="1"/>
          </p:cNvSpPr>
          <p:nvPr/>
        </p:nvSpPr>
        <p:spPr bwMode="auto">
          <a:xfrm>
            <a:off x="3048000" y="1066800"/>
            <a:ext cx="30480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62823" name="Rectangle 7"/>
          <p:cNvSpPr>
            <a:spLocks noChangeArrowheads="1"/>
          </p:cNvSpPr>
          <p:nvPr/>
        </p:nvSpPr>
        <p:spPr bwMode="auto">
          <a:xfrm>
            <a:off x="0" y="1600200"/>
            <a:ext cx="3752850" cy="366713"/>
          </a:xfrm>
          <a:prstGeom prst="rect">
            <a:avLst/>
          </a:prstGeom>
          <a:noFill/>
          <a:ln w="9525">
            <a:noFill/>
            <a:miter lim="800000"/>
            <a:headEnd/>
            <a:tailEnd/>
          </a:ln>
        </p:spPr>
        <p:txBody>
          <a:bodyPr wrap="none">
            <a:spAutoFit/>
          </a:bodyPr>
          <a:lstStyle/>
          <a:p>
            <a:r>
              <a:rPr lang="fr-FR" b="1">
                <a:solidFill>
                  <a:srgbClr val="FFFF66"/>
                </a:solidFill>
              </a:rPr>
              <a:t>1-a </a:t>
            </a:r>
            <a:r>
              <a:rPr lang="fr-FR" b="1" u="sng">
                <a:solidFill>
                  <a:srgbClr val="FFFF66"/>
                </a:solidFill>
              </a:rPr>
              <a:t>Les vis, crémaillères et crics</a:t>
            </a:r>
            <a:r>
              <a:rPr lang="fr-FR" b="1">
                <a:solidFill>
                  <a:srgbClr val="FFFF66"/>
                </a:solidFill>
              </a:rPr>
              <a:t>:</a:t>
            </a:r>
            <a:endParaRPr lang="en-US" b="1">
              <a:solidFill>
                <a:srgbClr val="FFFF66"/>
              </a:solidFill>
            </a:endParaRPr>
          </a:p>
        </p:txBody>
      </p:sp>
      <p:sp>
        <p:nvSpPr>
          <p:cNvPr id="162824" name="Text Box 8"/>
          <p:cNvSpPr txBox="1">
            <a:spLocks noChangeArrowheads="1"/>
          </p:cNvSpPr>
          <p:nvPr/>
        </p:nvSpPr>
        <p:spPr bwMode="auto">
          <a:xfrm>
            <a:off x="84080" y="2234625"/>
            <a:ext cx="8991600" cy="584775"/>
          </a:xfrm>
          <a:prstGeom prst="rect">
            <a:avLst/>
          </a:prstGeom>
          <a:solidFill>
            <a:schemeClr val="bg1"/>
          </a:solidFill>
          <a:ln w="38100">
            <a:solidFill>
              <a:srgbClr val="FF7F61"/>
            </a:solidFill>
            <a:miter lim="800000"/>
            <a:headEnd/>
            <a:tailEnd/>
          </a:ln>
          <a:effectLst/>
        </p:spPr>
        <p:txBody>
          <a:bodyPr wrap="square">
            <a:spAutoFit/>
          </a:bodyPr>
          <a:lstStyle/>
          <a:p>
            <a:pPr algn="just">
              <a:spcBef>
                <a:spcPct val="50000"/>
              </a:spcBef>
              <a:defRPr/>
            </a:pPr>
            <a:r>
              <a:rPr lang="fr-FR" sz="1600"/>
              <a:t>1-a-a </a:t>
            </a:r>
            <a:r>
              <a:rPr lang="fr-FR" sz="1600" u="sng">
                <a:effectLst>
                  <a:outerShdw blurRad="38100" dist="38100" dir="2700000" algn="tl">
                    <a:srgbClr val="C0C0C0"/>
                  </a:outerShdw>
                </a:effectLst>
              </a:rPr>
              <a:t>La déformation des vis de levage</a:t>
            </a:r>
            <a:r>
              <a:rPr lang="fr-FR" sz="1600"/>
              <a:t>: Elles sont dues principalement au fait que l’opérateur ne possède aucun repère de fermeture des portes d’ouvrages.</a:t>
            </a:r>
            <a:endParaRPr lang="en-US" sz="1600"/>
          </a:p>
        </p:txBody>
      </p:sp>
      <p:pic>
        <p:nvPicPr>
          <p:cNvPr id="162825" name="Picture 9" descr="DSCF2842"/>
          <p:cNvPicPr>
            <a:picLocks noChangeAspect="1" noChangeArrowheads="1"/>
          </p:cNvPicPr>
          <p:nvPr/>
        </p:nvPicPr>
        <p:blipFill>
          <a:blip r:embed="rId3" cstate="email"/>
          <a:srcRect/>
          <a:stretch>
            <a:fillRect/>
          </a:stretch>
        </p:blipFill>
        <p:spPr bwMode="auto">
          <a:xfrm>
            <a:off x="228600" y="3200400"/>
            <a:ext cx="4191000" cy="3149600"/>
          </a:xfrm>
          <a:prstGeom prst="rect">
            <a:avLst/>
          </a:prstGeom>
          <a:noFill/>
          <a:ln w="38100">
            <a:solidFill>
              <a:srgbClr val="FF7F61"/>
            </a:solidFill>
            <a:miter lim="800000"/>
            <a:headEnd/>
            <a:tailEnd/>
          </a:ln>
        </p:spPr>
      </p:pic>
      <p:pic>
        <p:nvPicPr>
          <p:cNvPr id="162826" name="Picture 10" descr="DSCF4498"/>
          <p:cNvPicPr>
            <a:picLocks noChangeAspect="1" noChangeArrowheads="1"/>
          </p:cNvPicPr>
          <p:nvPr/>
        </p:nvPicPr>
        <p:blipFill>
          <a:blip r:embed="rId4" cstate="email"/>
          <a:srcRect/>
          <a:stretch>
            <a:fillRect/>
          </a:stretch>
        </p:blipFill>
        <p:spPr bwMode="auto">
          <a:xfrm>
            <a:off x="4724400" y="3200400"/>
            <a:ext cx="4191000" cy="3149600"/>
          </a:xfrm>
          <a:prstGeom prst="rect">
            <a:avLst/>
          </a:prstGeom>
          <a:noFill/>
          <a:ln w="38100">
            <a:solidFill>
              <a:srgbClr val="FF7F61"/>
            </a:solidFill>
            <a:miter lim="800000"/>
            <a:headEnd/>
            <a:tailEnd/>
          </a:ln>
        </p:spPr>
      </p:pic>
      <p:sp>
        <p:nvSpPr>
          <p:cNvPr id="162827" name="Text Box 11"/>
          <p:cNvSpPr txBox="1">
            <a:spLocks noChangeArrowheads="1"/>
          </p:cNvSpPr>
          <p:nvPr/>
        </p:nvSpPr>
        <p:spPr bwMode="auto">
          <a:xfrm>
            <a:off x="419100" y="5943600"/>
            <a:ext cx="3714750" cy="269875"/>
          </a:xfrm>
          <a:prstGeom prst="rect">
            <a:avLst/>
          </a:prstGeom>
          <a:noFill/>
          <a:ln w="9525">
            <a:noFill/>
            <a:miter lim="800000"/>
            <a:headEnd/>
            <a:tailEnd/>
          </a:ln>
        </p:spPr>
        <p:txBody>
          <a:bodyPr/>
          <a:lstStyle/>
          <a:p>
            <a:pPr algn="ctr"/>
            <a:r>
              <a:rPr lang="fr-FR" sz="1400"/>
              <a:t>Ouvrage trois portes avec 2 vis tordues.</a:t>
            </a:r>
            <a:endParaRPr lang="en-US" sz="1400"/>
          </a:p>
        </p:txBody>
      </p:sp>
      <p:sp>
        <p:nvSpPr>
          <p:cNvPr id="162828" name="Text Box 12"/>
          <p:cNvSpPr txBox="1">
            <a:spLocks noChangeArrowheads="1"/>
          </p:cNvSpPr>
          <p:nvPr/>
        </p:nvSpPr>
        <p:spPr bwMode="auto">
          <a:xfrm>
            <a:off x="5334000" y="5867400"/>
            <a:ext cx="3886200" cy="381000"/>
          </a:xfrm>
          <a:prstGeom prst="rect">
            <a:avLst/>
          </a:prstGeom>
          <a:noFill/>
          <a:ln w="9525">
            <a:noFill/>
            <a:miter lim="800000"/>
            <a:headEnd/>
            <a:tailEnd/>
          </a:ln>
        </p:spPr>
        <p:txBody>
          <a:bodyPr/>
          <a:lstStyle/>
          <a:p>
            <a:pPr algn="ctr"/>
            <a:r>
              <a:rPr lang="fr-FR" sz="1400" i="1"/>
              <a:t>Ouvrage trois portes avec 1 vis tordues à </a:t>
            </a:r>
          </a:p>
          <a:p>
            <a:pPr algn="ctr"/>
            <a:r>
              <a:rPr lang="fr-FR" sz="1400" i="1"/>
              <a:t>Cheam Taheun </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823">
                                            <p:txEl>
                                              <p:pRg st="0" end="0"/>
                                            </p:txEl>
                                          </p:spTgt>
                                        </p:tgtEl>
                                        <p:attrNameLst>
                                          <p:attrName>style.visibility</p:attrName>
                                        </p:attrNameLst>
                                      </p:cBhvr>
                                      <p:to>
                                        <p:strVal val="visible"/>
                                      </p:to>
                                    </p:set>
                                    <p:animEffect transition="in" filter="wipe(down)">
                                      <p:cBhvr>
                                        <p:cTn id="7" dur="500"/>
                                        <p:tgtEl>
                                          <p:spTgt spid="1628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2824">
                                            <p:bg/>
                                          </p:spTgt>
                                        </p:tgtEl>
                                        <p:attrNameLst>
                                          <p:attrName>style.visibility</p:attrName>
                                        </p:attrNameLst>
                                      </p:cBhvr>
                                      <p:to>
                                        <p:strVal val="visible"/>
                                      </p:to>
                                    </p:set>
                                    <p:animEffect transition="in" filter="wipe(down)">
                                      <p:cBhvr>
                                        <p:cTn id="12" dur="500"/>
                                        <p:tgtEl>
                                          <p:spTgt spid="162824">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2824">
                                            <p:txEl>
                                              <p:pRg st="0" end="0"/>
                                            </p:txEl>
                                          </p:spTgt>
                                        </p:tgtEl>
                                        <p:attrNameLst>
                                          <p:attrName>style.visibility</p:attrName>
                                        </p:attrNameLst>
                                      </p:cBhvr>
                                      <p:to>
                                        <p:strVal val="visible"/>
                                      </p:to>
                                    </p:set>
                                    <p:animEffect transition="in" filter="wipe(down)">
                                      <p:cBhvr>
                                        <p:cTn id="15" dur="500"/>
                                        <p:tgtEl>
                                          <p:spTgt spid="16282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2825"/>
                                        </p:tgtEl>
                                        <p:attrNameLst>
                                          <p:attrName>style.visibility</p:attrName>
                                        </p:attrNameLst>
                                      </p:cBhvr>
                                      <p:to>
                                        <p:strVal val="visible"/>
                                      </p:to>
                                    </p:set>
                                    <p:animEffect transition="in" filter="wipe(down)">
                                      <p:cBhvr>
                                        <p:cTn id="20" dur="500"/>
                                        <p:tgtEl>
                                          <p:spTgt spid="16282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2827"/>
                                        </p:tgtEl>
                                        <p:attrNameLst>
                                          <p:attrName>style.visibility</p:attrName>
                                        </p:attrNameLst>
                                      </p:cBhvr>
                                      <p:to>
                                        <p:strVal val="visible"/>
                                      </p:to>
                                    </p:set>
                                    <p:animEffect transition="in" filter="wipe(down)">
                                      <p:cBhvr>
                                        <p:cTn id="23" dur="500"/>
                                        <p:tgtEl>
                                          <p:spTgt spid="1628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2826"/>
                                        </p:tgtEl>
                                        <p:attrNameLst>
                                          <p:attrName>style.visibility</p:attrName>
                                        </p:attrNameLst>
                                      </p:cBhvr>
                                      <p:to>
                                        <p:strVal val="visible"/>
                                      </p:to>
                                    </p:set>
                                    <p:animEffect transition="in" filter="wipe(down)">
                                      <p:cBhvr>
                                        <p:cTn id="28" dur="500"/>
                                        <p:tgtEl>
                                          <p:spTgt spid="1628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2828"/>
                                        </p:tgtEl>
                                        <p:attrNameLst>
                                          <p:attrName>style.visibility</p:attrName>
                                        </p:attrNameLst>
                                      </p:cBhvr>
                                      <p:to>
                                        <p:strVal val="visible"/>
                                      </p:to>
                                    </p:set>
                                    <p:animEffect transition="in" filter="wipe(down)">
                                      <p:cBhvr>
                                        <p:cTn id="31" dur="500"/>
                                        <p:tgtEl>
                                          <p:spTgt spid="162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build="allAtOnce"/>
      <p:bldP spid="162824" grpId="0" build="allAtOnce" animBg="1"/>
      <p:bldP spid="162827" grpId="0"/>
      <p:bldP spid="1628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9B4F9358-2D8B-407C-9BE3-D332A2A691FF}" type="slidenum">
              <a:rPr lang="en-US"/>
              <a:pPr>
                <a:defRPr/>
              </a:pPr>
              <a:t>34</a:t>
            </a:fld>
            <a:endParaRPr lang="en-US"/>
          </a:p>
        </p:txBody>
      </p:sp>
      <p:sp>
        <p:nvSpPr>
          <p:cNvPr id="16384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384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3846" name="Text Box 6"/>
          <p:cNvSpPr txBox="1">
            <a:spLocks noChangeArrowheads="1"/>
          </p:cNvSpPr>
          <p:nvPr/>
        </p:nvSpPr>
        <p:spPr bwMode="auto">
          <a:xfrm>
            <a:off x="3048000" y="838200"/>
            <a:ext cx="30480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24582" name="Rectangle 7"/>
          <p:cNvSpPr>
            <a:spLocks noChangeArrowheads="1"/>
          </p:cNvSpPr>
          <p:nvPr/>
        </p:nvSpPr>
        <p:spPr bwMode="auto">
          <a:xfrm>
            <a:off x="0" y="1219200"/>
            <a:ext cx="3752850" cy="366713"/>
          </a:xfrm>
          <a:prstGeom prst="rect">
            <a:avLst/>
          </a:prstGeom>
          <a:noFill/>
          <a:ln w="9525">
            <a:noFill/>
            <a:miter lim="800000"/>
            <a:headEnd/>
            <a:tailEnd/>
          </a:ln>
        </p:spPr>
        <p:txBody>
          <a:bodyPr wrap="none">
            <a:spAutoFit/>
          </a:bodyPr>
          <a:lstStyle/>
          <a:p>
            <a:r>
              <a:rPr lang="fr-FR" b="1">
                <a:solidFill>
                  <a:srgbClr val="FFFF66"/>
                </a:solidFill>
              </a:rPr>
              <a:t>1-a </a:t>
            </a:r>
            <a:r>
              <a:rPr lang="fr-FR" b="1" u="sng">
                <a:solidFill>
                  <a:srgbClr val="FFFF66"/>
                </a:solidFill>
              </a:rPr>
              <a:t>Les vis, crémaillères et crics</a:t>
            </a:r>
            <a:r>
              <a:rPr lang="fr-FR" b="1">
                <a:solidFill>
                  <a:srgbClr val="FFFF66"/>
                </a:solidFill>
              </a:rPr>
              <a:t>:</a:t>
            </a:r>
            <a:endParaRPr lang="en-US" b="1">
              <a:solidFill>
                <a:srgbClr val="FFFF66"/>
              </a:solidFill>
            </a:endParaRPr>
          </a:p>
        </p:txBody>
      </p:sp>
      <p:sp>
        <p:nvSpPr>
          <p:cNvPr id="163848" name="Text Box 8"/>
          <p:cNvSpPr txBox="1">
            <a:spLocks noChangeArrowheads="1"/>
          </p:cNvSpPr>
          <p:nvPr/>
        </p:nvSpPr>
        <p:spPr bwMode="auto">
          <a:xfrm>
            <a:off x="228600" y="1651000"/>
            <a:ext cx="4191000" cy="863600"/>
          </a:xfrm>
          <a:prstGeom prst="rect">
            <a:avLst/>
          </a:prstGeom>
          <a:solidFill>
            <a:schemeClr val="bg1"/>
          </a:solidFill>
          <a:ln w="38100">
            <a:solidFill>
              <a:srgbClr val="FF7F61"/>
            </a:solidFill>
            <a:miter lim="800000"/>
            <a:headEnd/>
            <a:tailEnd/>
          </a:ln>
          <a:effectLst/>
        </p:spPr>
        <p:txBody>
          <a:bodyPr>
            <a:spAutoFit/>
          </a:bodyPr>
          <a:lstStyle/>
          <a:p>
            <a:pPr algn="just">
              <a:spcBef>
                <a:spcPct val="50000"/>
              </a:spcBef>
              <a:defRPr/>
            </a:pPr>
            <a:r>
              <a:rPr lang="fr-FR" sz="1600" dirty="0"/>
              <a:t>1-a-b </a:t>
            </a:r>
            <a:r>
              <a:rPr lang="fr-FR" sz="1600" u="sng" dirty="0">
                <a:effectLst>
                  <a:outerShdw blurRad="38100" dist="38100" dir="2700000" algn="tl">
                    <a:srgbClr val="C0C0C0"/>
                  </a:outerShdw>
                </a:effectLst>
              </a:rPr>
              <a:t>La déformation des dalles de support  de crics  de levage</a:t>
            </a:r>
            <a:r>
              <a:rPr lang="fr-FR" sz="1600" dirty="0"/>
              <a:t>: A la même cause les mêmes effets sur site.</a:t>
            </a:r>
            <a:endParaRPr lang="en-US" sz="1600" dirty="0"/>
          </a:p>
        </p:txBody>
      </p:sp>
      <p:pic>
        <p:nvPicPr>
          <p:cNvPr id="163849" name="Picture 9" descr="DSCF2668"/>
          <p:cNvPicPr>
            <a:picLocks noChangeAspect="1" noChangeArrowheads="1"/>
          </p:cNvPicPr>
          <p:nvPr/>
        </p:nvPicPr>
        <p:blipFill>
          <a:blip r:embed="rId3" cstate="email"/>
          <a:srcRect/>
          <a:stretch>
            <a:fillRect/>
          </a:stretch>
        </p:blipFill>
        <p:spPr bwMode="auto">
          <a:xfrm>
            <a:off x="609600" y="2682875"/>
            <a:ext cx="3429000" cy="2574925"/>
          </a:xfrm>
          <a:prstGeom prst="rect">
            <a:avLst/>
          </a:prstGeom>
          <a:noFill/>
          <a:ln w="38100">
            <a:solidFill>
              <a:srgbClr val="FF7F61"/>
            </a:solidFill>
            <a:miter lim="800000"/>
            <a:headEnd/>
            <a:tailEnd/>
          </a:ln>
        </p:spPr>
      </p:pic>
      <p:pic>
        <p:nvPicPr>
          <p:cNvPr id="163850" name="Picture 10" descr="DSCF2726"/>
          <p:cNvPicPr>
            <a:picLocks noChangeAspect="1" noChangeArrowheads="1"/>
          </p:cNvPicPr>
          <p:nvPr/>
        </p:nvPicPr>
        <p:blipFill>
          <a:blip r:embed="rId4" cstate="email"/>
          <a:srcRect/>
          <a:stretch>
            <a:fillRect/>
          </a:stretch>
        </p:blipFill>
        <p:spPr bwMode="auto">
          <a:xfrm>
            <a:off x="5029200" y="1295400"/>
            <a:ext cx="3429000" cy="2574925"/>
          </a:xfrm>
          <a:prstGeom prst="rect">
            <a:avLst/>
          </a:prstGeom>
          <a:noFill/>
          <a:ln w="38100">
            <a:solidFill>
              <a:srgbClr val="FF7F61"/>
            </a:solidFill>
            <a:miter lim="800000"/>
            <a:headEnd/>
            <a:tailEnd/>
          </a:ln>
        </p:spPr>
      </p:pic>
      <p:pic>
        <p:nvPicPr>
          <p:cNvPr id="163851" name="Picture 11" descr="DSCF2731"/>
          <p:cNvPicPr>
            <a:picLocks noChangeAspect="1" noChangeArrowheads="1"/>
          </p:cNvPicPr>
          <p:nvPr/>
        </p:nvPicPr>
        <p:blipFill>
          <a:blip r:embed="rId5" cstate="email"/>
          <a:srcRect/>
          <a:stretch>
            <a:fillRect/>
          </a:stretch>
        </p:blipFill>
        <p:spPr bwMode="auto">
          <a:xfrm>
            <a:off x="5029200" y="4038600"/>
            <a:ext cx="3429000" cy="2571750"/>
          </a:xfrm>
          <a:prstGeom prst="rect">
            <a:avLst/>
          </a:prstGeom>
          <a:noFill/>
          <a:ln w="38100">
            <a:solidFill>
              <a:srgbClr val="FF7F61"/>
            </a:solidFill>
            <a:miter lim="800000"/>
            <a:headEnd/>
            <a:tailEnd/>
          </a:ln>
        </p:spPr>
      </p:pic>
      <p:sp>
        <p:nvSpPr>
          <p:cNvPr id="163852" name="Text Box 12"/>
          <p:cNvSpPr txBox="1">
            <a:spLocks noChangeArrowheads="1"/>
          </p:cNvSpPr>
          <p:nvPr/>
        </p:nvSpPr>
        <p:spPr bwMode="auto">
          <a:xfrm>
            <a:off x="762000" y="4953000"/>
            <a:ext cx="3124200" cy="273050"/>
          </a:xfrm>
          <a:prstGeom prst="rect">
            <a:avLst/>
          </a:prstGeom>
          <a:noFill/>
          <a:ln w="9525">
            <a:noFill/>
            <a:miter lim="800000"/>
            <a:headEnd/>
            <a:tailEnd/>
          </a:ln>
        </p:spPr>
        <p:txBody>
          <a:bodyPr/>
          <a:lstStyle/>
          <a:p>
            <a:pPr algn="ctr"/>
            <a:r>
              <a:rPr lang="fr-FR" sz="1400"/>
              <a:t>Dalle soulevée</a:t>
            </a:r>
            <a:endParaRPr lang="en-US" sz="1400"/>
          </a:p>
        </p:txBody>
      </p:sp>
      <p:sp>
        <p:nvSpPr>
          <p:cNvPr id="163853" name="Text Box 13"/>
          <p:cNvSpPr txBox="1">
            <a:spLocks noChangeArrowheads="1"/>
          </p:cNvSpPr>
          <p:nvPr/>
        </p:nvSpPr>
        <p:spPr bwMode="auto">
          <a:xfrm>
            <a:off x="5181600" y="3581400"/>
            <a:ext cx="3124200" cy="273050"/>
          </a:xfrm>
          <a:prstGeom prst="rect">
            <a:avLst/>
          </a:prstGeom>
          <a:noFill/>
          <a:ln w="9525">
            <a:noFill/>
            <a:miter lim="800000"/>
            <a:headEnd/>
            <a:tailEnd/>
          </a:ln>
        </p:spPr>
        <p:txBody>
          <a:bodyPr/>
          <a:lstStyle/>
          <a:p>
            <a:pPr algn="ctr"/>
            <a:r>
              <a:rPr lang="fr-FR" sz="1400"/>
              <a:t>Dalle soulevée et vis tordue</a:t>
            </a:r>
            <a:endParaRPr lang="en-US" sz="1400"/>
          </a:p>
        </p:txBody>
      </p:sp>
      <p:sp>
        <p:nvSpPr>
          <p:cNvPr id="163854" name="Text Box 14"/>
          <p:cNvSpPr txBox="1">
            <a:spLocks noChangeArrowheads="1"/>
          </p:cNvSpPr>
          <p:nvPr/>
        </p:nvSpPr>
        <p:spPr bwMode="auto">
          <a:xfrm>
            <a:off x="5257800" y="6324600"/>
            <a:ext cx="3124200" cy="273050"/>
          </a:xfrm>
          <a:prstGeom prst="rect">
            <a:avLst/>
          </a:prstGeom>
          <a:noFill/>
          <a:ln w="9525">
            <a:noFill/>
            <a:miter lim="800000"/>
            <a:headEnd/>
            <a:tailEnd/>
          </a:ln>
        </p:spPr>
        <p:txBody>
          <a:bodyPr/>
          <a:lstStyle/>
          <a:p>
            <a:pPr algn="ctr"/>
            <a:r>
              <a:rPr lang="fr-FR" sz="1400"/>
              <a:t>Dalle soulevée</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48">
                                            <p:bg/>
                                          </p:spTgt>
                                        </p:tgtEl>
                                        <p:attrNameLst>
                                          <p:attrName>style.visibility</p:attrName>
                                        </p:attrNameLst>
                                      </p:cBhvr>
                                      <p:to>
                                        <p:strVal val="visible"/>
                                      </p:to>
                                    </p:set>
                                    <p:animEffect transition="in" filter="wipe(down)">
                                      <p:cBhvr>
                                        <p:cTn id="7" dur="500"/>
                                        <p:tgtEl>
                                          <p:spTgt spid="16384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48">
                                            <p:txEl>
                                              <p:pRg st="0" end="0"/>
                                            </p:txEl>
                                          </p:spTgt>
                                        </p:tgtEl>
                                        <p:attrNameLst>
                                          <p:attrName>style.visibility</p:attrName>
                                        </p:attrNameLst>
                                      </p:cBhvr>
                                      <p:to>
                                        <p:strVal val="visible"/>
                                      </p:to>
                                    </p:set>
                                    <p:animEffect transition="in" filter="wipe(down)">
                                      <p:cBhvr>
                                        <p:cTn id="10" dur="500"/>
                                        <p:tgtEl>
                                          <p:spTgt spid="1638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50"/>
                                        </p:tgtEl>
                                        <p:attrNameLst>
                                          <p:attrName>style.visibility</p:attrName>
                                        </p:attrNameLst>
                                      </p:cBhvr>
                                      <p:to>
                                        <p:strVal val="visible"/>
                                      </p:to>
                                    </p:set>
                                    <p:animEffect transition="in" filter="wipe(down)">
                                      <p:cBhvr>
                                        <p:cTn id="15" dur="500"/>
                                        <p:tgtEl>
                                          <p:spTgt spid="16385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3853"/>
                                        </p:tgtEl>
                                        <p:attrNameLst>
                                          <p:attrName>style.visibility</p:attrName>
                                        </p:attrNameLst>
                                      </p:cBhvr>
                                      <p:to>
                                        <p:strVal val="visible"/>
                                      </p:to>
                                    </p:set>
                                    <p:animEffect transition="in" filter="wipe(down)">
                                      <p:cBhvr>
                                        <p:cTn id="18" dur="500"/>
                                        <p:tgtEl>
                                          <p:spTgt spid="16385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3849"/>
                                        </p:tgtEl>
                                        <p:attrNameLst>
                                          <p:attrName>style.visibility</p:attrName>
                                        </p:attrNameLst>
                                      </p:cBhvr>
                                      <p:to>
                                        <p:strVal val="visible"/>
                                      </p:to>
                                    </p:set>
                                    <p:animEffect transition="in" filter="wipe(down)">
                                      <p:cBhvr>
                                        <p:cTn id="23" dur="500"/>
                                        <p:tgtEl>
                                          <p:spTgt spid="16384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3852"/>
                                        </p:tgtEl>
                                        <p:attrNameLst>
                                          <p:attrName>style.visibility</p:attrName>
                                        </p:attrNameLst>
                                      </p:cBhvr>
                                      <p:to>
                                        <p:strVal val="visible"/>
                                      </p:to>
                                    </p:set>
                                    <p:animEffect transition="in" filter="wipe(down)">
                                      <p:cBhvr>
                                        <p:cTn id="26" dur="500"/>
                                        <p:tgtEl>
                                          <p:spTgt spid="16385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63851"/>
                                        </p:tgtEl>
                                        <p:attrNameLst>
                                          <p:attrName>style.visibility</p:attrName>
                                        </p:attrNameLst>
                                      </p:cBhvr>
                                      <p:to>
                                        <p:strVal val="visible"/>
                                      </p:to>
                                    </p:set>
                                    <p:animEffect transition="in" filter="wipe(down)">
                                      <p:cBhvr>
                                        <p:cTn id="34" dur="500"/>
                                        <p:tgtEl>
                                          <p:spTgt spid="16385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3854"/>
                                        </p:tgtEl>
                                        <p:attrNameLst>
                                          <p:attrName>style.visibility</p:attrName>
                                        </p:attrNameLst>
                                      </p:cBhvr>
                                      <p:to>
                                        <p:strVal val="visible"/>
                                      </p:to>
                                    </p:set>
                                    <p:animEffect transition="in" filter="wipe(down)">
                                      <p:cBhvr>
                                        <p:cTn id="37" dur="500"/>
                                        <p:tgtEl>
                                          <p:spTgt spid="163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3848" grpId="0" build="allAtOnce" animBg="1"/>
      <p:bldP spid="163852" grpId="0"/>
      <p:bldP spid="163853" grpId="0"/>
      <p:bldP spid="1638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D64BEDB1-ECE1-4AFB-901A-F3326546D44D}" type="slidenum">
              <a:rPr lang="en-US"/>
              <a:pPr>
                <a:defRPr/>
              </a:pPr>
              <a:t>35</a:t>
            </a:fld>
            <a:endParaRPr lang="en-US"/>
          </a:p>
        </p:txBody>
      </p:sp>
      <p:sp>
        <p:nvSpPr>
          <p:cNvPr id="15974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5974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59750" name="Text Box 6"/>
          <p:cNvSpPr txBox="1">
            <a:spLocks noChangeArrowheads="1"/>
          </p:cNvSpPr>
          <p:nvPr/>
        </p:nvSpPr>
        <p:spPr bwMode="auto">
          <a:xfrm>
            <a:off x="3048000" y="838200"/>
            <a:ext cx="30480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25606" name="Rectangle 7"/>
          <p:cNvSpPr>
            <a:spLocks noChangeArrowheads="1"/>
          </p:cNvSpPr>
          <p:nvPr/>
        </p:nvSpPr>
        <p:spPr bwMode="auto">
          <a:xfrm>
            <a:off x="0" y="1219200"/>
            <a:ext cx="3752850" cy="366713"/>
          </a:xfrm>
          <a:prstGeom prst="rect">
            <a:avLst/>
          </a:prstGeom>
          <a:noFill/>
          <a:ln w="9525">
            <a:noFill/>
            <a:miter lim="800000"/>
            <a:headEnd/>
            <a:tailEnd/>
          </a:ln>
        </p:spPr>
        <p:txBody>
          <a:bodyPr wrap="none">
            <a:spAutoFit/>
          </a:bodyPr>
          <a:lstStyle/>
          <a:p>
            <a:r>
              <a:rPr lang="fr-FR" b="1">
                <a:solidFill>
                  <a:srgbClr val="FFFF66"/>
                </a:solidFill>
              </a:rPr>
              <a:t>1-a </a:t>
            </a:r>
            <a:r>
              <a:rPr lang="fr-FR" b="1" u="sng">
                <a:solidFill>
                  <a:srgbClr val="FFFF66"/>
                </a:solidFill>
              </a:rPr>
              <a:t>Les vis, crémaillères et crics</a:t>
            </a:r>
            <a:r>
              <a:rPr lang="fr-FR" b="1">
                <a:solidFill>
                  <a:srgbClr val="FFFF66"/>
                </a:solidFill>
              </a:rPr>
              <a:t>:</a:t>
            </a:r>
            <a:endParaRPr lang="en-US" b="1">
              <a:solidFill>
                <a:srgbClr val="FFFF66"/>
              </a:solidFill>
            </a:endParaRPr>
          </a:p>
        </p:txBody>
      </p:sp>
      <p:sp>
        <p:nvSpPr>
          <p:cNvPr id="159752" name="Text Box 8"/>
          <p:cNvSpPr txBox="1">
            <a:spLocks noChangeArrowheads="1"/>
          </p:cNvSpPr>
          <p:nvPr/>
        </p:nvSpPr>
        <p:spPr bwMode="auto">
          <a:xfrm>
            <a:off x="228600" y="1651000"/>
            <a:ext cx="4191000" cy="338554"/>
          </a:xfrm>
          <a:prstGeom prst="rect">
            <a:avLst/>
          </a:prstGeom>
          <a:solidFill>
            <a:schemeClr val="bg1"/>
          </a:solidFill>
          <a:ln w="38100">
            <a:solidFill>
              <a:srgbClr val="FF7F61"/>
            </a:solidFill>
            <a:miter lim="800000"/>
            <a:headEnd/>
            <a:tailEnd/>
          </a:ln>
          <a:effectLst/>
        </p:spPr>
        <p:txBody>
          <a:bodyPr>
            <a:spAutoFit/>
          </a:bodyPr>
          <a:lstStyle/>
          <a:p>
            <a:pPr>
              <a:spcBef>
                <a:spcPct val="50000"/>
              </a:spcBef>
              <a:defRPr/>
            </a:pPr>
            <a:r>
              <a:rPr lang="fr-FR" sz="1600" dirty="0"/>
              <a:t>1-a-c </a:t>
            </a:r>
            <a:r>
              <a:rPr lang="fr-FR" sz="1600" u="sng" dirty="0">
                <a:effectLst>
                  <a:outerShdw blurRad="38100" dist="38100" dir="2700000" algn="tl">
                    <a:srgbClr val="C0C0C0"/>
                  </a:outerShdw>
                </a:effectLst>
              </a:rPr>
              <a:t>Les crics démontés, volés ou cassés</a:t>
            </a:r>
            <a:endParaRPr lang="en-US" sz="1600" dirty="0"/>
          </a:p>
        </p:txBody>
      </p:sp>
      <p:pic>
        <p:nvPicPr>
          <p:cNvPr id="159753" name="Picture 9" descr="Kap She Dike n° 25#001"/>
          <p:cNvPicPr>
            <a:picLocks noChangeAspect="1" noChangeArrowheads="1"/>
          </p:cNvPicPr>
          <p:nvPr/>
        </p:nvPicPr>
        <p:blipFill>
          <a:blip r:embed="rId3" cstate="email"/>
          <a:srcRect/>
          <a:stretch>
            <a:fillRect/>
          </a:stretch>
        </p:blipFill>
        <p:spPr bwMode="auto">
          <a:xfrm>
            <a:off x="76200" y="2781300"/>
            <a:ext cx="4419600" cy="3314700"/>
          </a:xfrm>
          <a:prstGeom prst="rect">
            <a:avLst/>
          </a:prstGeom>
          <a:noFill/>
          <a:ln w="38100">
            <a:solidFill>
              <a:srgbClr val="FF7F61"/>
            </a:solidFill>
            <a:miter lim="800000"/>
            <a:headEnd/>
            <a:tailEnd/>
          </a:ln>
        </p:spPr>
      </p:pic>
      <p:pic>
        <p:nvPicPr>
          <p:cNvPr id="159754" name="Picture 10" descr="Kap She Dike n° 24#001"/>
          <p:cNvPicPr>
            <a:picLocks noChangeAspect="1" noChangeArrowheads="1"/>
          </p:cNvPicPr>
          <p:nvPr/>
        </p:nvPicPr>
        <p:blipFill>
          <a:blip r:embed="rId4" cstate="email"/>
          <a:srcRect/>
          <a:stretch>
            <a:fillRect/>
          </a:stretch>
        </p:blipFill>
        <p:spPr bwMode="auto">
          <a:xfrm>
            <a:off x="4667250" y="2762250"/>
            <a:ext cx="4419600" cy="3314700"/>
          </a:xfrm>
          <a:prstGeom prst="rect">
            <a:avLst/>
          </a:prstGeom>
          <a:noFill/>
          <a:ln w="38100">
            <a:solidFill>
              <a:srgbClr val="FF7F61"/>
            </a:solidFill>
            <a:miter lim="800000"/>
            <a:headEnd/>
            <a:tailEnd/>
          </a:ln>
        </p:spPr>
      </p:pic>
      <p:sp>
        <p:nvSpPr>
          <p:cNvPr id="159755" name="Text Box 11"/>
          <p:cNvSpPr txBox="1">
            <a:spLocks noChangeArrowheads="1"/>
          </p:cNvSpPr>
          <p:nvPr/>
        </p:nvSpPr>
        <p:spPr bwMode="auto">
          <a:xfrm>
            <a:off x="2286000" y="5715000"/>
            <a:ext cx="2133600" cy="304800"/>
          </a:xfrm>
          <a:prstGeom prst="rect">
            <a:avLst/>
          </a:prstGeom>
          <a:noFill/>
          <a:ln w="9525">
            <a:noFill/>
            <a:miter lim="800000"/>
            <a:headEnd/>
            <a:tailEnd/>
          </a:ln>
        </p:spPr>
        <p:txBody>
          <a:bodyPr/>
          <a:lstStyle/>
          <a:p>
            <a:pPr algn="ctr"/>
            <a:r>
              <a:rPr lang="fr-FR" sz="1400" i="1"/>
              <a:t>Vis et cric volés</a:t>
            </a:r>
            <a:endParaRPr lang="en-US" sz="1400"/>
          </a:p>
        </p:txBody>
      </p:sp>
      <p:sp>
        <p:nvSpPr>
          <p:cNvPr id="159756" name="Text Box 12"/>
          <p:cNvSpPr txBox="1">
            <a:spLocks noChangeArrowheads="1"/>
          </p:cNvSpPr>
          <p:nvPr/>
        </p:nvSpPr>
        <p:spPr bwMode="auto">
          <a:xfrm>
            <a:off x="5638800" y="5715000"/>
            <a:ext cx="2133600" cy="304800"/>
          </a:xfrm>
          <a:prstGeom prst="rect">
            <a:avLst/>
          </a:prstGeom>
          <a:noFill/>
          <a:ln w="9525">
            <a:noFill/>
            <a:miter lim="800000"/>
            <a:headEnd/>
            <a:tailEnd/>
          </a:ln>
        </p:spPr>
        <p:txBody>
          <a:bodyPr/>
          <a:lstStyle/>
          <a:p>
            <a:pPr algn="ctr"/>
            <a:r>
              <a:rPr lang="fr-FR" sz="1400" i="1"/>
              <a:t>Vis volée</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9752">
                                            <p:bg/>
                                          </p:spTgt>
                                        </p:tgtEl>
                                        <p:attrNameLst>
                                          <p:attrName>style.visibility</p:attrName>
                                        </p:attrNameLst>
                                      </p:cBhvr>
                                      <p:to>
                                        <p:strVal val="visible"/>
                                      </p:to>
                                    </p:set>
                                    <p:animEffect transition="in" filter="wipe(down)">
                                      <p:cBhvr>
                                        <p:cTn id="7" dur="500"/>
                                        <p:tgtEl>
                                          <p:spTgt spid="15975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9752">
                                            <p:txEl>
                                              <p:pRg st="0" end="0"/>
                                            </p:txEl>
                                          </p:spTgt>
                                        </p:tgtEl>
                                        <p:attrNameLst>
                                          <p:attrName>style.visibility</p:attrName>
                                        </p:attrNameLst>
                                      </p:cBhvr>
                                      <p:to>
                                        <p:strVal val="visible"/>
                                      </p:to>
                                    </p:set>
                                    <p:animEffect transition="in" filter="wipe(down)">
                                      <p:cBhvr>
                                        <p:cTn id="10" dur="500"/>
                                        <p:tgtEl>
                                          <p:spTgt spid="1597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9753"/>
                                        </p:tgtEl>
                                        <p:attrNameLst>
                                          <p:attrName>style.visibility</p:attrName>
                                        </p:attrNameLst>
                                      </p:cBhvr>
                                      <p:to>
                                        <p:strVal val="visible"/>
                                      </p:to>
                                    </p:set>
                                    <p:animEffect transition="in" filter="wipe(down)">
                                      <p:cBhvr>
                                        <p:cTn id="15" dur="500"/>
                                        <p:tgtEl>
                                          <p:spTgt spid="15975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9755"/>
                                        </p:tgtEl>
                                        <p:attrNameLst>
                                          <p:attrName>style.visibility</p:attrName>
                                        </p:attrNameLst>
                                      </p:cBhvr>
                                      <p:to>
                                        <p:strVal val="visible"/>
                                      </p:to>
                                    </p:set>
                                    <p:animEffect transition="in" filter="wipe(down)">
                                      <p:cBhvr>
                                        <p:cTn id="18" dur="500"/>
                                        <p:tgtEl>
                                          <p:spTgt spid="15975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9754"/>
                                        </p:tgtEl>
                                        <p:attrNameLst>
                                          <p:attrName>style.visibility</p:attrName>
                                        </p:attrNameLst>
                                      </p:cBhvr>
                                      <p:to>
                                        <p:strVal val="visible"/>
                                      </p:to>
                                    </p:set>
                                    <p:animEffect transition="in" filter="wipe(down)">
                                      <p:cBhvr>
                                        <p:cTn id="23" dur="500"/>
                                        <p:tgtEl>
                                          <p:spTgt spid="15975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9756"/>
                                        </p:tgtEl>
                                        <p:attrNameLst>
                                          <p:attrName>style.visibility</p:attrName>
                                        </p:attrNameLst>
                                      </p:cBhvr>
                                      <p:to>
                                        <p:strVal val="visible"/>
                                      </p:to>
                                    </p:set>
                                    <p:animEffect transition="in" filter="wipe(down)">
                                      <p:cBhvr>
                                        <p:cTn id="26" dur="500"/>
                                        <p:tgtEl>
                                          <p:spTgt spid="159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2" grpId="0" build="allAtOnce" animBg="1"/>
      <p:bldP spid="159755" grpId="0"/>
      <p:bldP spid="15975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AE57DF94-7973-47F0-88BA-AB30C962097E}" type="slidenum">
              <a:rPr lang="en-US"/>
              <a:pPr>
                <a:defRPr/>
              </a:pPr>
              <a:t>36</a:t>
            </a:fld>
            <a:endParaRPr lang="en-US"/>
          </a:p>
        </p:txBody>
      </p:sp>
      <p:sp>
        <p:nvSpPr>
          <p:cNvPr id="16486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486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4870"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64871" name="Rectangle 7"/>
          <p:cNvSpPr>
            <a:spLocks noChangeArrowheads="1"/>
          </p:cNvSpPr>
          <p:nvPr/>
        </p:nvSpPr>
        <p:spPr bwMode="auto">
          <a:xfrm>
            <a:off x="0" y="1462088"/>
            <a:ext cx="3829050" cy="366712"/>
          </a:xfrm>
          <a:prstGeom prst="rect">
            <a:avLst/>
          </a:prstGeom>
          <a:noFill/>
          <a:ln w="9525">
            <a:noFill/>
            <a:miter lim="800000"/>
            <a:headEnd/>
            <a:tailEnd/>
          </a:ln>
        </p:spPr>
        <p:txBody>
          <a:bodyPr wrap="none">
            <a:spAutoFit/>
          </a:bodyPr>
          <a:lstStyle/>
          <a:p>
            <a:r>
              <a:rPr lang="fr-FR" b="1">
                <a:solidFill>
                  <a:srgbClr val="FFFF66"/>
                </a:solidFill>
              </a:rPr>
              <a:t>1-b </a:t>
            </a:r>
            <a:r>
              <a:rPr lang="fr-FR" b="1" u="sng">
                <a:solidFill>
                  <a:srgbClr val="FFFF66"/>
                </a:solidFill>
              </a:rPr>
              <a:t>Les déversoirs automatiques</a:t>
            </a:r>
            <a:r>
              <a:rPr lang="fr-FR" b="1">
                <a:solidFill>
                  <a:srgbClr val="FFFF66"/>
                </a:solidFill>
              </a:rPr>
              <a:t>:</a:t>
            </a:r>
            <a:endParaRPr lang="en-US" b="1">
              <a:solidFill>
                <a:srgbClr val="FFFF66"/>
              </a:solidFill>
            </a:endParaRPr>
          </a:p>
        </p:txBody>
      </p:sp>
      <p:sp>
        <p:nvSpPr>
          <p:cNvPr id="164872" name="Text Box 8"/>
          <p:cNvSpPr txBox="1">
            <a:spLocks noChangeArrowheads="1"/>
          </p:cNvSpPr>
          <p:nvPr/>
        </p:nvSpPr>
        <p:spPr bwMode="auto">
          <a:xfrm>
            <a:off x="152400" y="2057400"/>
            <a:ext cx="8915400" cy="338554"/>
          </a:xfrm>
          <a:prstGeom prst="rect">
            <a:avLst/>
          </a:prstGeom>
          <a:solidFill>
            <a:schemeClr val="bg1"/>
          </a:solidFill>
          <a:ln w="38100">
            <a:solidFill>
              <a:srgbClr val="FF7F61"/>
            </a:solidFill>
            <a:miter lim="800000"/>
            <a:headEnd/>
            <a:tailEnd/>
          </a:ln>
          <a:effectLst/>
        </p:spPr>
        <p:txBody>
          <a:bodyPr>
            <a:spAutoFit/>
          </a:bodyPr>
          <a:lstStyle/>
          <a:p>
            <a:pPr algn="just">
              <a:spcBef>
                <a:spcPct val="50000"/>
              </a:spcBef>
              <a:defRPr/>
            </a:pPr>
            <a:r>
              <a:rPr lang="fr-FR" sz="1600" dirty="0"/>
              <a:t>1-b-a </a:t>
            </a:r>
            <a:r>
              <a:rPr lang="fr-FR" sz="1600" u="sng" dirty="0">
                <a:effectLst>
                  <a:outerShdw blurRad="38100" dist="38100" dir="2700000" algn="tl">
                    <a:srgbClr val="C0C0C0"/>
                  </a:outerShdw>
                </a:effectLst>
              </a:rPr>
              <a:t>Le non fonctionnement</a:t>
            </a:r>
            <a:r>
              <a:rPr lang="fr-FR" sz="1600" dirty="0"/>
              <a:t>:  Il est dû principalement au fait que les câbles de rappel sont cassés.</a:t>
            </a:r>
            <a:endParaRPr lang="en-US" sz="1600" dirty="0"/>
          </a:p>
        </p:txBody>
      </p:sp>
      <p:pic>
        <p:nvPicPr>
          <p:cNvPr id="164873" name="Picture 9" descr="Chitok Irrigation n° 11#001"/>
          <p:cNvPicPr>
            <a:picLocks noChangeAspect="1" noChangeArrowheads="1"/>
          </p:cNvPicPr>
          <p:nvPr/>
        </p:nvPicPr>
        <p:blipFill>
          <a:blip r:embed="rId3" cstate="email"/>
          <a:srcRect/>
          <a:stretch>
            <a:fillRect/>
          </a:stretch>
        </p:blipFill>
        <p:spPr bwMode="auto">
          <a:xfrm>
            <a:off x="76200" y="3092450"/>
            <a:ext cx="4419600" cy="3308350"/>
          </a:xfrm>
          <a:prstGeom prst="rect">
            <a:avLst/>
          </a:prstGeom>
          <a:noFill/>
          <a:ln w="38100">
            <a:solidFill>
              <a:srgbClr val="FF7F61"/>
            </a:solidFill>
            <a:miter lim="800000"/>
            <a:headEnd/>
            <a:tailEnd/>
          </a:ln>
        </p:spPr>
      </p:pic>
      <p:pic>
        <p:nvPicPr>
          <p:cNvPr id="164874" name="Picture 10" descr="Chitok Irrigation n° 5#001"/>
          <p:cNvPicPr>
            <a:picLocks noChangeAspect="1" noChangeArrowheads="1"/>
          </p:cNvPicPr>
          <p:nvPr/>
        </p:nvPicPr>
        <p:blipFill>
          <a:blip r:embed="rId4" cstate="email"/>
          <a:srcRect/>
          <a:stretch>
            <a:fillRect/>
          </a:stretch>
        </p:blipFill>
        <p:spPr bwMode="auto">
          <a:xfrm>
            <a:off x="4648200" y="3086100"/>
            <a:ext cx="4419600" cy="3306763"/>
          </a:xfrm>
          <a:prstGeom prst="rect">
            <a:avLst/>
          </a:prstGeom>
          <a:noFill/>
          <a:ln w="38100">
            <a:solidFill>
              <a:srgbClr val="FF7F61"/>
            </a:solidFill>
            <a:miter lim="800000"/>
            <a:headEnd/>
            <a:tailEnd/>
          </a:ln>
        </p:spPr>
      </p:pic>
      <p:sp>
        <p:nvSpPr>
          <p:cNvPr id="164875" name="Text Box 11"/>
          <p:cNvSpPr txBox="1">
            <a:spLocks noChangeArrowheads="1"/>
          </p:cNvSpPr>
          <p:nvPr/>
        </p:nvSpPr>
        <p:spPr bwMode="auto">
          <a:xfrm>
            <a:off x="0" y="3124200"/>
            <a:ext cx="4419600" cy="228600"/>
          </a:xfrm>
          <a:prstGeom prst="rect">
            <a:avLst/>
          </a:prstGeom>
          <a:noFill/>
          <a:ln w="9525">
            <a:noFill/>
            <a:miter lim="800000"/>
            <a:headEnd/>
            <a:tailEnd/>
          </a:ln>
        </p:spPr>
        <p:txBody>
          <a:bodyPr/>
          <a:lstStyle/>
          <a:p>
            <a:pPr algn="ctr"/>
            <a:r>
              <a:rPr lang="fr-FR" sz="1600" i="1">
                <a:solidFill>
                  <a:schemeClr val="bg1"/>
                </a:solidFill>
              </a:rPr>
              <a:t>Contre poids de rappel dont le câble est cassé</a:t>
            </a:r>
            <a:endParaRPr lang="en-US" sz="1600">
              <a:solidFill>
                <a:schemeClr val="bg1"/>
              </a:solidFill>
            </a:endParaRPr>
          </a:p>
        </p:txBody>
      </p:sp>
      <p:sp>
        <p:nvSpPr>
          <p:cNvPr id="164876" name="Text Box 12"/>
          <p:cNvSpPr txBox="1">
            <a:spLocks noChangeArrowheads="1"/>
          </p:cNvSpPr>
          <p:nvPr/>
        </p:nvSpPr>
        <p:spPr bwMode="auto">
          <a:xfrm>
            <a:off x="4572000" y="5867400"/>
            <a:ext cx="4572000" cy="533400"/>
          </a:xfrm>
          <a:prstGeom prst="rect">
            <a:avLst/>
          </a:prstGeom>
          <a:noFill/>
          <a:ln w="9525">
            <a:noFill/>
            <a:miter lim="800000"/>
            <a:headEnd/>
            <a:tailEnd/>
          </a:ln>
        </p:spPr>
        <p:txBody>
          <a:bodyPr/>
          <a:lstStyle/>
          <a:p>
            <a:pPr algn="ctr"/>
            <a:r>
              <a:rPr lang="fr-FR" sz="1600" i="1">
                <a:solidFill>
                  <a:schemeClr val="bg1"/>
                </a:solidFill>
              </a:rPr>
              <a:t>A l’absence de rappel, la porte est coincée par un madrier</a:t>
            </a:r>
            <a:endParaRPr lang="en-US" sz="1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4871">
                                            <p:txEl>
                                              <p:pRg st="0" end="0"/>
                                            </p:txEl>
                                          </p:spTgt>
                                        </p:tgtEl>
                                        <p:attrNameLst>
                                          <p:attrName>style.visibility</p:attrName>
                                        </p:attrNameLst>
                                      </p:cBhvr>
                                      <p:to>
                                        <p:strVal val="visible"/>
                                      </p:to>
                                    </p:set>
                                    <p:animEffect transition="in" filter="wipe(down)">
                                      <p:cBhvr>
                                        <p:cTn id="7" dur="500"/>
                                        <p:tgtEl>
                                          <p:spTgt spid="1648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4872">
                                            <p:bg/>
                                          </p:spTgt>
                                        </p:tgtEl>
                                        <p:attrNameLst>
                                          <p:attrName>style.visibility</p:attrName>
                                        </p:attrNameLst>
                                      </p:cBhvr>
                                      <p:to>
                                        <p:strVal val="visible"/>
                                      </p:to>
                                    </p:set>
                                    <p:animEffect transition="in" filter="wipe(down)">
                                      <p:cBhvr>
                                        <p:cTn id="12" dur="500"/>
                                        <p:tgtEl>
                                          <p:spTgt spid="164872">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4872">
                                            <p:txEl>
                                              <p:pRg st="0" end="0"/>
                                            </p:txEl>
                                          </p:spTgt>
                                        </p:tgtEl>
                                        <p:attrNameLst>
                                          <p:attrName>style.visibility</p:attrName>
                                        </p:attrNameLst>
                                      </p:cBhvr>
                                      <p:to>
                                        <p:strVal val="visible"/>
                                      </p:to>
                                    </p:set>
                                    <p:animEffect transition="in" filter="wipe(down)">
                                      <p:cBhvr>
                                        <p:cTn id="15" dur="500"/>
                                        <p:tgtEl>
                                          <p:spTgt spid="16487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64873"/>
                                        </p:tgtEl>
                                        <p:attrNameLst>
                                          <p:attrName>style.visibility</p:attrName>
                                        </p:attrNameLst>
                                      </p:cBhvr>
                                      <p:to>
                                        <p:strVal val="visible"/>
                                      </p:to>
                                    </p:set>
                                    <p:animEffect transition="in" filter="wipe(down)">
                                      <p:cBhvr>
                                        <p:cTn id="20" dur="500"/>
                                        <p:tgtEl>
                                          <p:spTgt spid="16487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4875"/>
                                        </p:tgtEl>
                                        <p:attrNameLst>
                                          <p:attrName>style.visibility</p:attrName>
                                        </p:attrNameLst>
                                      </p:cBhvr>
                                      <p:to>
                                        <p:strVal val="visible"/>
                                      </p:to>
                                    </p:set>
                                    <p:animEffect transition="in" filter="wipe(down)">
                                      <p:cBhvr>
                                        <p:cTn id="23" dur="500"/>
                                        <p:tgtEl>
                                          <p:spTgt spid="16487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4874"/>
                                        </p:tgtEl>
                                        <p:attrNameLst>
                                          <p:attrName>style.visibility</p:attrName>
                                        </p:attrNameLst>
                                      </p:cBhvr>
                                      <p:to>
                                        <p:strVal val="visible"/>
                                      </p:to>
                                    </p:set>
                                    <p:animEffect transition="in" filter="wipe(down)">
                                      <p:cBhvr>
                                        <p:cTn id="28" dur="500"/>
                                        <p:tgtEl>
                                          <p:spTgt spid="16487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4876"/>
                                        </p:tgtEl>
                                        <p:attrNameLst>
                                          <p:attrName>style.visibility</p:attrName>
                                        </p:attrNameLst>
                                      </p:cBhvr>
                                      <p:to>
                                        <p:strVal val="visible"/>
                                      </p:to>
                                    </p:set>
                                    <p:animEffect transition="in" filter="wipe(down)">
                                      <p:cBhvr>
                                        <p:cTn id="31" dur="500"/>
                                        <p:tgtEl>
                                          <p:spTgt spid="164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1" grpId="0" build="allAtOnce"/>
      <p:bldP spid="164872" grpId="0" build="allAtOnce" animBg="1"/>
      <p:bldP spid="164875" grpId="0"/>
      <p:bldP spid="16487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83D9C332-6CB1-4F98-BACC-98E76107BFED}" type="slidenum">
              <a:rPr lang="en-US"/>
              <a:pPr>
                <a:defRPr/>
              </a:pPr>
              <a:t>37</a:t>
            </a:fld>
            <a:endParaRPr lang="en-US"/>
          </a:p>
        </p:txBody>
      </p:sp>
      <p:sp>
        <p:nvSpPr>
          <p:cNvPr id="16589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65893"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65894"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65896" name="Text Box 8"/>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L’EAU</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6">
                                            <p:bg/>
                                          </p:spTgt>
                                        </p:tgtEl>
                                        <p:attrNameLst>
                                          <p:attrName>style.visibility</p:attrName>
                                        </p:attrNameLst>
                                      </p:cBhvr>
                                      <p:to>
                                        <p:strVal val="visible"/>
                                      </p:to>
                                    </p:set>
                                    <p:animEffect transition="in" filter="wipe(down)">
                                      <p:cBhvr>
                                        <p:cTn id="7" dur="500"/>
                                        <p:tgtEl>
                                          <p:spTgt spid="16589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5896">
                                            <p:txEl>
                                              <p:pRg st="0" end="0"/>
                                            </p:txEl>
                                          </p:spTgt>
                                        </p:tgtEl>
                                        <p:attrNameLst>
                                          <p:attrName>style.visibility</p:attrName>
                                        </p:attrNameLst>
                                      </p:cBhvr>
                                      <p:to>
                                        <p:strVal val="visible"/>
                                      </p:to>
                                    </p:set>
                                    <p:animEffect transition="in" filter="wipe(down)">
                                      <p:cBhvr>
                                        <p:cTn id="10" dur="500"/>
                                        <p:tgtEl>
                                          <p:spTgt spid="1658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6"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414FD2D9-99C5-4B2A-83FA-353C03AAEF19}" type="slidenum">
              <a:rPr lang="en-US"/>
              <a:pPr>
                <a:defRPr/>
              </a:pPr>
              <a:t>38</a:t>
            </a:fld>
            <a:endParaRPr lang="en-US"/>
          </a:p>
        </p:txBody>
      </p:sp>
      <p:sp>
        <p:nvSpPr>
          <p:cNvPr id="17408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408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74086"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74087" name="Rectangle 7"/>
          <p:cNvSpPr>
            <a:spLocks noChangeArrowheads="1"/>
          </p:cNvSpPr>
          <p:nvPr/>
        </p:nvSpPr>
        <p:spPr bwMode="auto">
          <a:xfrm>
            <a:off x="0" y="1752600"/>
            <a:ext cx="4184650" cy="366713"/>
          </a:xfrm>
          <a:prstGeom prst="rect">
            <a:avLst/>
          </a:prstGeom>
          <a:noFill/>
          <a:ln w="9525">
            <a:noFill/>
            <a:miter lim="800000"/>
            <a:headEnd/>
            <a:tailEnd/>
          </a:ln>
        </p:spPr>
        <p:txBody>
          <a:bodyPr wrap="none">
            <a:spAutoFit/>
          </a:bodyPr>
          <a:lstStyle/>
          <a:p>
            <a:r>
              <a:rPr lang="fr-FR" b="1">
                <a:solidFill>
                  <a:schemeClr val="tx2"/>
                </a:solidFill>
              </a:rPr>
              <a:t>2-a </a:t>
            </a:r>
            <a:r>
              <a:rPr lang="fr-FR" b="1" u="sng">
                <a:solidFill>
                  <a:schemeClr val="tx2"/>
                </a:solidFill>
              </a:rPr>
              <a:t>Les contournements d’ouvrages</a:t>
            </a:r>
            <a:r>
              <a:rPr lang="fr-FR" b="1">
                <a:solidFill>
                  <a:srgbClr val="FFFF66"/>
                </a:solidFill>
              </a:rPr>
              <a:t>:</a:t>
            </a:r>
            <a:endParaRPr lang="en-US" b="1">
              <a:solidFill>
                <a:srgbClr val="FFFF66"/>
              </a:solidFill>
            </a:endParaRPr>
          </a:p>
        </p:txBody>
      </p:sp>
      <p:sp>
        <p:nvSpPr>
          <p:cNvPr id="174088" name="Text Box 8"/>
          <p:cNvSpPr txBox="1">
            <a:spLocks noChangeArrowheads="1"/>
          </p:cNvSpPr>
          <p:nvPr/>
        </p:nvSpPr>
        <p:spPr bwMode="auto">
          <a:xfrm>
            <a:off x="0" y="2286000"/>
            <a:ext cx="9144000" cy="336550"/>
          </a:xfrm>
          <a:prstGeom prst="rect">
            <a:avLst/>
          </a:prstGeom>
          <a:noFill/>
          <a:ln w="9525">
            <a:noFill/>
            <a:miter lim="800000"/>
            <a:headEnd/>
            <a:tailEnd/>
          </a:ln>
        </p:spPr>
        <p:txBody>
          <a:bodyPr>
            <a:spAutoFit/>
          </a:bodyPr>
          <a:lstStyle/>
          <a:p>
            <a:pPr>
              <a:spcBef>
                <a:spcPct val="50000"/>
              </a:spcBef>
            </a:pPr>
            <a:r>
              <a:rPr lang="fr-FR" sz="1600" dirty="0"/>
              <a:t>Le contournement des ouvrages par suite </a:t>
            </a:r>
            <a:r>
              <a:rPr lang="fr-FR" sz="1600" dirty="0" smtClean="0"/>
              <a:t>de la qualité des terres, trop </a:t>
            </a:r>
            <a:r>
              <a:rPr lang="fr-FR" sz="1600" dirty="0"/>
              <a:t>sableuses : </a:t>
            </a:r>
            <a:endParaRPr lang="en-US" sz="1600" dirty="0"/>
          </a:p>
        </p:txBody>
      </p:sp>
      <p:pic>
        <p:nvPicPr>
          <p:cNvPr id="174089" name="Picture 9" descr="DSCF4524"/>
          <p:cNvPicPr>
            <a:picLocks noChangeAspect="1" noChangeArrowheads="1"/>
          </p:cNvPicPr>
          <p:nvPr/>
        </p:nvPicPr>
        <p:blipFill>
          <a:blip r:embed="rId3" cstate="email">
            <a:lum bright="-10000"/>
          </a:blip>
          <a:srcRect/>
          <a:stretch>
            <a:fillRect/>
          </a:stretch>
        </p:blipFill>
        <p:spPr bwMode="auto">
          <a:xfrm>
            <a:off x="76200" y="3006725"/>
            <a:ext cx="4419600" cy="3317875"/>
          </a:xfrm>
          <a:prstGeom prst="rect">
            <a:avLst/>
          </a:prstGeom>
          <a:noFill/>
          <a:ln w="38100">
            <a:solidFill>
              <a:srgbClr val="FF7F61"/>
            </a:solidFill>
            <a:miter lim="800000"/>
            <a:headEnd/>
            <a:tailEnd/>
          </a:ln>
        </p:spPr>
      </p:pic>
      <p:pic>
        <p:nvPicPr>
          <p:cNvPr id="174090" name="Picture 10" descr="DSCF4521"/>
          <p:cNvPicPr>
            <a:picLocks noChangeAspect="1" noChangeArrowheads="1"/>
          </p:cNvPicPr>
          <p:nvPr/>
        </p:nvPicPr>
        <p:blipFill>
          <a:blip r:embed="rId4" cstate="email">
            <a:lum bright="-10000"/>
          </a:blip>
          <a:srcRect/>
          <a:stretch>
            <a:fillRect/>
          </a:stretch>
        </p:blipFill>
        <p:spPr bwMode="auto">
          <a:xfrm>
            <a:off x="4762500" y="3009900"/>
            <a:ext cx="4305300" cy="3314700"/>
          </a:xfrm>
          <a:prstGeom prst="rect">
            <a:avLst/>
          </a:prstGeom>
          <a:noFill/>
          <a:ln w="38100">
            <a:solidFill>
              <a:srgbClr val="FF7F61"/>
            </a:solidFill>
            <a:miter lim="800000"/>
            <a:headEnd/>
            <a:tailEnd/>
          </a:ln>
        </p:spPr>
      </p:pic>
      <p:sp>
        <p:nvSpPr>
          <p:cNvPr id="174091" name="Text Box 11"/>
          <p:cNvSpPr txBox="1">
            <a:spLocks noChangeArrowheads="1"/>
          </p:cNvSpPr>
          <p:nvPr/>
        </p:nvSpPr>
        <p:spPr bwMode="auto">
          <a:xfrm>
            <a:off x="0" y="6019800"/>
            <a:ext cx="4419600" cy="304800"/>
          </a:xfrm>
          <a:prstGeom prst="rect">
            <a:avLst/>
          </a:prstGeom>
          <a:noFill/>
          <a:ln w="9525">
            <a:noFill/>
            <a:miter lim="800000"/>
            <a:headEnd/>
            <a:tailEnd/>
          </a:ln>
        </p:spPr>
        <p:txBody>
          <a:bodyPr/>
          <a:lstStyle/>
          <a:p>
            <a:pPr algn="ctr"/>
            <a:r>
              <a:rPr lang="fr-FR" sz="1600" i="1" dirty="0">
                <a:solidFill>
                  <a:srgbClr val="000000"/>
                </a:solidFill>
              </a:rPr>
              <a:t>Ouvrage contourné à </a:t>
            </a:r>
            <a:r>
              <a:rPr lang="fr-FR" sz="1600" i="1" dirty="0" err="1">
                <a:solidFill>
                  <a:srgbClr val="000000"/>
                </a:solidFill>
              </a:rPr>
              <a:t>Cheam</a:t>
            </a:r>
            <a:r>
              <a:rPr lang="fr-FR" sz="1600" i="1" dirty="0">
                <a:solidFill>
                  <a:srgbClr val="000000"/>
                </a:solidFill>
              </a:rPr>
              <a:t> </a:t>
            </a:r>
            <a:r>
              <a:rPr lang="fr-FR" sz="1600" i="1" dirty="0" err="1">
                <a:solidFill>
                  <a:srgbClr val="000000"/>
                </a:solidFill>
              </a:rPr>
              <a:t>Taheun</a:t>
            </a:r>
            <a:endParaRPr lang="en-US" sz="1600" dirty="0">
              <a:solidFill>
                <a:srgbClr val="000000"/>
              </a:solidFill>
            </a:endParaRPr>
          </a:p>
        </p:txBody>
      </p:sp>
      <p:sp>
        <p:nvSpPr>
          <p:cNvPr id="174092" name="Text Box 12"/>
          <p:cNvSpPr txBox="1">
            <a:spLocks noChangeArrowheads="1"/>
          </p:cNvSpPr>
          <p:nvPr/>
        </p:nvSpPr>
        <p:spPr bwMode="auto">
          <a:xfrm>
            <a:off x="4800600" y="6057900"/>
            <a:ext cx="4343400" cy="228600"/>
          </a:xfrm>
          <a:prstGeom prst="rect">
            <a:avLst/>
          </a:prstGeom>
          <a:noFill/>
          <a:ln w="9525">
            <a:noFill/>
            <a:miter lim="800000"/>
            <a:headEnd/>
            <a:tailEnd/>
          </a:ln>
        </p:spPr>
        <p:txBody>
          <a:bodyPr/>
          <a:lstStyle/>
          <a:p>
            <a:pPr algn="ctr"/>
            <a:r>
              <a:rPr lang="fr-FR" sz="1600" i="1" dirty="0">
                <a:solidFill>
                  <a:srgbClr val="000000"/>
                </a:solidFill>
              </a:rPr>
              <a:t>Idem</a:t>
            </a:r>
            <a:endParaRPr lang="en-US" sz="1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087">
                                            <p:txEl>
                                              <p:pRg st="0" end="0"/>
                                            </p:txEl>
                                          </p:spTgt>
                                        </p:tgtEl>
                                        <p:attrNameLst>
                                          <p:attrName>style.visibility</p:attrName>
                                        </p:attrNameLst>
                                      </p:cBhvr>
                                      <p:to>
                                        <p:strVal val="visible"/>
                                      </p:to>
                                    </p:set>
                                    <p:animEffect transition="in" filter="wipe(down)">
                                      <p:cBhvr>
                                        <p:cTn id="7" dur="500"/>
                                        <p:tgtEl>
                                          <p:spTgt spid="1740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088">
                                            <p:txEl>
                                              <p:pRg st="0" end="0"/>
                                            </p:txEl>
                                          </p:spTgt>
                                        </p:tgtEl>
                                        <p:attrNameLst>
                                          <p:attrName>style.visibility</p:attrName>
                                        </p:attrNameLst>
                                      </p:cBhvr>
                                      <p:to>
                                        <p:strVal val="visible"/>
                                      </p:to>
                                    </p:set>
                                    <p:animEffect transition="in" filter="wipe(down)">
                                      <p:cBhvr>
                                        <p:cTn id="12" dur="500"/>
                                        <p:tgtEl>
                                          <p:spTgt spid="17408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4089"/>
                                        </p:tgtEl>
                                        <p:attrNameLst>
                                          <p:attrName>style.visibility</p:attrName>
                                        </p:attrNameLst>
                                      </p:cBhvr>
                                      <p:to>
                                        <p:strVal val="visible"/>
                                      </p:to>
                                    </p:set>
                                    <p:animEffect transition="in" filter="wipe(down)">
                                      <p:cBhvr>
                                        <p:cTn id="17" dur="500"/>
                                        <p:tgtEl>
                                          <p:spTgt spid="17408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4091"/>
                                        </p:tgtEl>
                                        <p:attrNameLst>
                                          <p:attrName>style.visibility</p:attrName>
                                        </p:attrNameLst>
                                      </p:cBhvr>
                                      <p:to>
                                        <p:strVal val="visible"/>
                                      </p:to>
                                    </p:set>
                                    <p:animEffect transition="in" filter="wipe(down)">
                                      <p:cBhvr>
                                        <p:cTn id="20" dur="500"/>
                                        <p:tgtEl>
                                          <p:spTgt spid="17409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74090"/>
                                        </p:tgtEl>
                                        <p:attrNameLst>
                                          <p:attrName>style.visibility</p:attrName>
                                        </p:attrNameLst>
                                      </p:cBhvr>
                                      <p:to>
                                        <p:strVal val="visible"/>
                                      </p:to>
                                    </p:set>
                                    <p:animEffect transition="in" filter="wipe(down)">
                                      <p:cBhvr>
                                        <p:cTn id="28" dur="500"/>
                                        <p:tgtEl>
                                          <p:spTgt spid="17409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4092"/>
                                        </p:tgtEl>
                                        <p:attrNameLst>
                                          <p:attrName>style.visibility</p:attrName>
                                        </p:attrNameLst>
                                      </p:cBhvr>
                                      <p:to>
                                        <p:strVal val="visible"/>
                                      </p:to>
                                    </p:set>
                                    <p:animEffect transition="in" filter="wipe(down)">
                                      <p:cBhvr>
                                        <p:cTn id="31"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4087" grpId="0" build="allAtOnce"/>
      <p:bldP spid="174088" grpId="0" build="allAtOnce"/>
      <p:bldP spid="174091" grpId="0"/>
      <p:bldP spid="1740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numéro de diapositive 5"/>
          <p:cNvSpPr>
            <a:spLocks noGrp="1"/>
          </p:cNvSpPr>
          <p:nvPr>
            <p:ph type="sldNum" sz="quarter" idx="12"/>
          </p:nvPr>
        </p:nvSpPr>
        <p:spPr/>
        <p:txBody>
          <a:bodyPr/>
          <a:lstStyle/>
          <a:p>
            <a:pPr>
              <a:defRPr/>
            </a:pPr>
            <a:fld id="{C631F3E4-1437-4779-A7F1-EBDD7CBFD2DD}" type="slidenum">
              <a:rPr lang="en-US"/>
              <a:pPr>
                <a:defRPr/>
              </a:pPr>
              <a:t>39</a:t>
            </a:fld>
            <a:endParaRPr lang="en-US"/>
          </a:p>
        </p:txBody>
      </p:sp>
      <p:sp>
        <p:nvSpPr>
          <p:cNvPr id="17510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510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75110"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75111" name="Rectangle 7"/>
          <p:cNvSpPr>
            <a:spLocks noChangeArrowheads="1"/>
          </p:cNvSpPr>
          <p:nvPr/>
        </p:nvSpPr>
        <p:spPr bwMode="auto">
          <a:xfrm>
            <a:off x="0" y="1295400"/>
            <a:ext cx="3587750" cy="366713"/>
          </a:xfrm>
          <a:prstGeom prst="rect">
            <a:avLst/>
          </a:prstGeom>
          <a:noFill/>
          <a:ln w="9525">
            <a:noFill/>
            <a:miter lim="800000"/>
            <a:headEnd/>
            <a:tailEnd/>
          </a:ln>
        </p:spPr>
        <p:txBody>
          <a:bodyPr wrap="none">
            <a:spAutoFit/>
          </a:bodyPr>
          <a:lstStyle/>
          <a:p>
            <a:r>
              <a:rPr lang="fr-FR" b="1">
                <a:solidFill>
                  <a:schemeClr val="tx2"/>
                </a:solidFill>
              </a:rPr>
              <a:t>2-b </a:t>
            </a:r>
            <a:r>
              <a:rPr lang="fr-FR" b="1" u="sng">
                <a:solidFill>
                  <a:schemeClr val="tx2"/>
                </a:solidFill>
              </a:rPr>
              <a:t>Les destruction des perrés</a:t>
            </a:r>
            <a:r>
              <a:rPr lang="fr-FR" b="1">
                <a:solidFill>
                  <a:srgbClr val="FFFF66"/>
                </a:solidFill>
              </a:rPr>
              <a:t>:</a:t>
            </a:r>
            <a:endParaRPr lang="en-US" b="1">
              <a:solidFill>
                <a:srgbClr val="FFFF66"/>
              </a:solidFill>
            </a:endParaRPr>
          </a:p>
        </p:txBody>
      </p:sp>
      <p:sp>
        <p:nvSpPr>
          <p:cNvPr id="175112" name="Text Box 8"/>
          <p:cNvSpPr txBox="1">
            <a:spLocks noChangeArrowheads="1"/>
          </p:cNvSpPr>
          <p:nvPr/>
        </p:nvSpPr>
        <p:spPr bwMode="auto">
          <a:xfrm>
            <a:off x="0" y="1676400"/>
            <a:ext cx="9144000" cy="336550"/>
          </a:xfrm>
          <a:prstGeom prst="rect">
            <a:avLst/>
          </a:prstGeom>
          <a:noFill/>
          <a:ln w="9525">
            <a:noFill/>
            <a:miter lim="800000"/>
            <a:headEnd/>
            <a:tailEnd/>
          </a:ln>
        </p:spPr>
        <p:txBody>
          <a:bodyPr>
            <a:spAutoFit/>
          </a:bodyPr>
          <a:lstStyle/>
          <a:p>
            <a:pPr>
              <a:spcBef>
                <a:spcPct val="50000"/>
              </a:spcBef>
            </a:pPr>
            <a:r>
              <a:rPr lang="fr-FR" sz="1600"/>
              <a:t>La destruction des perrés ou empierrements en sortie d’ouvrages de canaux: -  Idem que  le a. : </a:t>
            </a:r>
            <a:endParaRPr lang="en-US" sz="1600"/>
          </a:p>
        </p:txBody>
      </p:sp>
      <p:pic>
        <p:nvPicPr>
          <p:cNvPr id="175113" name="Picture 9" descr="Kap She Dike n° 7#001"/>
          <p:cNvPicPr>
            <a:picLocks noChangeAspect="1" noChangeArrowheads="1"/>
          </p:cNvPicPr>
          <p:nvPr/>
        </p:nvPicPr>
        <p:blipFill>
          <a:blip r:embed="rId3" cstate="email"/>
          <a:srcRect/>
          <a:stretch>
            <a:fillRect/>
          </a:stretch>
        </p:blipFill>
        <p:spPr bwMode="auto">
          <a:xfrm>
            <a:off x="76200" y="2019300"/>
            <a:ext cx="3505200" cy="2628900"/>
          </a:xfrm>
          <a:prstGeom prst="rect">
            <a:avLst/>
          </a:prstGeom>
          <a:noFill/>
          <a:ln w="38100">
            <a:solidFill>
              <a:srgbClr val="FF7F61"/>
            </a:solidFill>
            <a:miter lim="800000"/>
            <a:headEnd/>
            <a:tailEnd/>
          </a:ln>
        </p:spPr>
      </p:pic>
      <p:pic>
        <p:nvPicPr>
          <p:cNvPr id="175114" name="Picture 10" descr="Kap She Dike n° 18#001"/>
          <p:cNvPicPr>
            <a:picLocks noChangeAspect="1" noChangeArrowheads="1"/>
          </p:cNvPicPr>
          <p:nvPr/>
        </p:nvPicPr>
        <p:blipFill>
          <a:blip r:embed="rId4" cstate="email"/>
          <a:srcRect/>
          <a:stretch>
            <a:fillRect/>
          </a:stretch>
        </p:blipFill>
        <p:spPr bwMode="auto">
          <a:xfrm>
            <a:off x="5486400" y="2038350"/>
            <a:ext cx="3581400" cy="2609850"/>
          </a:xfrm>
          <a:prstGeom prst="rect">
            <a:avLst/>
          </a:prstGeom>
          <a:noFill/>
          <a:ln w="38100">
            <a:solidFill>
              <a:srgbClr val="FF7F61"/>
            </a:solidFill>
            <a:miter lim="800000"/>
            <a:headEnd/>
            <a:tailEnd/>
          </a:ln>
        </p:spPr>
      </p:pic>
      <p:pic>
        <p:nvPicPr>
          <p:cNvPr id="175115" name="Picture 11" descr="Kap She Dike n° 15#001"/>
          <p:cNvPicPr>
            <a:picLocks noChangeAspect="1" noChangeArrowheads="1"/>
          </p:cNvPicPr>
          <p:nvPr/>
        </p:nvPicPr>
        <p:blipFill>
          <a:blip r:embed="rId5" cstate="email"/>
          <a:srcRect/>
          <a:stretch>
            <a:fillRect/>
          </a:stretch>
        </p:blipFill>
        <p:spPr bwMode="auto">
          <a:xfrm>
            <a:off x="1752600" y="4762500"/>
            <a:ext cx="2667000" cy="1998663"/>
          </a:xfrm>
          <a:prstGeom prst="rect">
            <a:avLst/>
          </a:prstGeom>
          <a:noFill/>
          <a:ln w="38100">
            <a:solidFill>
              <a:srgbClr val="FF7F61"/>
            </a:solidFill>
            <a:miter lim="800000"/>
            <a:headEnd/>
            <a:tailEnd/>
          </a:ln>
        </p:spPr>
      </p:pic>
      <p:pic>
        <p:nvPicPr>
          <p:cNvPr id="175116" name="Picture 12" descr="Kap She Dike n° 5#001"/>
          <p:cNvPicPr>
            <a:picLocks noChangeAspect="1" noChangeArrowheads="1"/>
          </p:cNvPicPr>
          <p:nvPr/>
        </p:nvPicPr>
        <p:blipFill>
          <a:blip r:embed="rId6" cstate="email"/>
          <a:srcRect/>
          <a:stretch>
            <a:fillRect/>
          </a:stretch>
        </p:blipFill>
        <p:spPr bwMode="auto">
          <a:xfrm>
            <a:off x="4610100" y="4764088"/>
            <a:ext cx="2667000" cy="1998662"/>
          </a:xfrm>
          <a:prstGeom prst="rect">
            <a:avLst/>
          </a:prstGeom>
          <a:noFill/>
          <a:ln w="38100">
            <a:solidFill>
              <a:srgbClr val="FF7F61"/>
            </a:solidFill>
            <a:miter lim="800000"/>
            <a:headEnd/>
            <a:tailEnd/>
          </a:ln>
        </p:spPr>
      </p:pic>
      <p:sp>
        <p:nvSpPr>
          <p:cNvPr id="175117" name="Text Box 13"/>
          <p:cNvSpPr txBox="1">
            <a:spLocks noChangeArrowheads="1"/>
          </p:cNvSpPr>
          <p:nvPr/>
        </p:nvSpPr>
        <p:spPr bwMode="auto">
          <a:xfrm>
            <a:off x="304800" y="4343400"/>
            <a:ext cx="3124200" cy="234950"/>
          </a:xfrm>
          <a:prstGeom prst="rect">
            <a:avLst/>
          </a:prstGeom>
          <a:noFill/>
          <a:ln w="9525">
            <a:noFill/>
            <a:miter lim="800000"/>
            <a:headEnd/>
            <a:tailEnd/>
          </a:ln>
        </p:spPr>
        <p:txBody>
          <a:bodyPr/>
          <a:lstStyle/>
          <a:p>
            <a:pPr algn="ctr"/>
            <a:r>
              <a:rPr lang="fr-FR" sz="1400" dirty="0"/>
              <a:t>Affouillements</a:t>
            </a:r>
            <a:endParaRPr lang="en-US" sz="1400" dirty="0"/>
          </a:p>
        </p:txBody>
      </p:sp>
      <p:sp>
        <p:nvSpPr>
          <p:cNvPr id="175118" name="Text Box 14"/>
          <p:cNvSpPr txBox="1">
            <a:spLocks noChangeArrowheads="1"/>
          </p:cNvSpPr>
          <p:nvPr/>
        </p:nvSpPr>
        <p:spPr bwMode="auto">
          <a:xfrm>
            <a:off x="5638800" y="4343400"/>
            <a:ext cx="3124200" cy="234950"/>
          </a:xfrm>
          <a:prstGeom prst="rect">
            <a:avLst/>
          </a:prstGeom>
          <a:noFill/>
          <a:ln w="9525">
            <a:noFill/>
            <a:miter lim="800000"/>
            <a:headEnd/>
            <a:tailEnd/>
          </a:ln>
        </p:spPr>
        <p:txBody>
          <a:bodyPr/>
          <a:lstStyle/>
          <a:p>
            <a:pPr algn="ctr"/>
            <a:r>
              <a:rPr lang="fr-FR" sz="1400"/>
              <a:t>Perrés détruits</a:t>
            </a:r>
            <a:endParaRPr lang="en-US" sz="1400"/>
          </a:p>
        </p:txBody>
      </p:sp>
      <p:sp>
        <p:nvSpPr>
          <p:cNvPr id="175119" name="Text Box 15"/>
          <p:cNvSpPr txBox="1">
            <a:spLocks noChangeArrowheads="1"/>
          </p:cNvSpPr>
          <p:nvPr/>
        </p:nvSpPr>
        <p:spPr bwMode="auto">
          <a:xfrm>
            <a:off x="1676400" y="4800600"/>
            <a:ext cx="2228850" cy="304800"/>
          </a:xfrm>
          <a:prstGeom prst="rect">
            <a:avLst/>
          </a:prstGeom>
          <a:noFill/>
          <a:ln w="9525">
            <a:noFill/>
            <a:miter lim="800000"/>
            <a:headEnd/>
            <a:tailEnd/>
          </a:ln>
        </p:spPr>
        <p:txBody>
          <a:bodyPr/>
          <a:lstStyle/>
          <a:p>
            <a:pPr algn="ctr"/>
            <a:r>
              <a:rPr lang="fr-FR" sz="1400" dirty="0"/>
              <a:t>Perrés détruits</a:t>
            </a:r>
            <a:endParaRPr lang="en-US" sz="1400" dirty="0"/>
          </a:p>
        </p:txBody>
      </p:sp>
      <p:sp>
        <p:nvSpPr>
          <p:cNvPr id="175120" name="Text Box 16"/>
          <p:cNvSpPr txBox="1">
            <a:spLocks noChangeArrowheads="1"/>
          </p:cNvSpPr>
          <p:nvPr/>
        </p:nvSpPr>
        <p:spPr bwMode="auto">
          <a:xfrm>
            <a:off x="4876800" y="6477000"/>
            <a:ext cx="2228850" cy="158750"/>
          </a:xfrm>
          <a:prstGeom prst="rect">
            <a:avLst/>
          </a:prstGeom>
          <a:noFill/>
          <a:ln w="9525">
            <a:noFill/>
            <a:miter lim="800000"/>
            <a:headEnd/>
            <a:tailEnd/>
          </a:ln>
        </p:spPr>
        <p:txBody>
          <a:bodyPr/>
          <a:lstStyle/>
          <a:p>
            <a:pPr algn="ctr"/>
            <a:r>
              <a:rPr lang="fr-FR" sz="1400"/>
              <a:t>Perrés détruits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5111">
                                            <p:txEl>
                                              <p:pRg st="0" end="0"/>
                                            </p:txEl>
                                          </p:spTgt>
                                        </p:tgtEl>
                                        <p:attrNameLst>
                                          <p:attrName>style.visibility</p:attrName>
                                        </p:attrNameLst>
                                      </p:cBhvr>
                                      <p:to>
                                        <p:strVal val="visible"/>
                                      </p:to>
                                    </p:set>
                                    <p:animEffect transition="in" filter="wipe(down)">
                                      <p:cBhvr>
                                        <p:cTn id="7" dur="500"/>
                                        <p:tgtEl>
                                          <p:spTgt spid="175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5112">
                                            <p:txEl>
                                              <p:pRg st="0" end="0"/>
                                            </p:txEl>
                                          </p:spTgt>
                                        </p:tgtEl>
                                        <p:attrNameLst>
                                          <p:attrName>style.visibility</p:attrName>
                                        </p:attrNameLst>
                                      </p:cBhvr>
                                      <p:to>
                                        <p:strVal val="visible"/>
                                      </p:to>
                                    </p:set>
                                    <p:animEffect transition="in" filter="wipe(down)">
                                      <p:cBhvr>
                                        <p:cTn id="12" dur="500"/>
                                        <p:tgtEl>
                                          <p:spTgt spid="1751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5113"/>
                                        </p:tgtEl>
                                        <p:attrNameLst>
                                          <p:attrName>style.visibility</p:attrName>
                                        </p:attrNameLst>
                                      </p:cBhvr>
                                      <p:to>
                                        <p:strVal val="visible"/>
                                      </p:to>
                                    </p:set>
                                    <p:animEffect transition="in" filter="wipe(down)">
                                      <p:cBhvr>
                                        <p:cTn id="17" dur="500"/>
                                        <p:tgtEl>
                                          <p:spTgt spid="1751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5117"/>
                                        </p:tgtEl>
                                        <p:attrNameLst>
                                          <p:attrName>style.visibility</p:attrName>
                                        </p:attrNameLst>
                                      </p:cBhvr>
                                      <p:to>
                                        <p:strVal val="visible"/>
                                      </p:to>
                                    </p:set>
                                    <p:animEffect transition="in" filter="wipe(down)">
                                      <p:cBhvr>
                                        <p:cTn id="20" dur="500"/>
                                        <p:tgtEl>
                                          <p:spTgt spid="1751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5114"/>
                                        </p:tgtEl>
                                        <p:attrNameLst>
                                          <p:attrName>style.visibility</p:attrName>
                                        </p:attrNameLst>
                                      </p:cBhvr>
                                      <p:to>
                                        <p:strVal val="visible"/>
                                      </p:to>
                                    </p:set>
                                    <p:animEffect transition="in" filter="wipe(down)">
                                      <p:cBhvr>
                                        <p:cTn id="25" dur="500"/>
                                        <p:tgtEl>
                                          <p:spTgt spid="1751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5118"/>
                                        </p:tgtEl>
                                        <p:attrNameLst>
                                          <p:attrName>style.visibility</p:attrName>
                                        </p:attrNameLst>
                                      </p:cBhvr>
                                      <p:to>
                                        <p:strVal val="visible"/>
                                      </p:to>
                                    </p:set>
                                    <p:animEffect transition="in" filter="wipe(down)">
                                      <p:cBhvr>
                                        <p:cTn id="28" dur="500"/>
                                        <p:tgtEl>
                                          <p:spTgt spid="1751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5115"/>
                                        </p:tgtEl>
                                        <p:attrNameLst>
                                          <p:attrName>style.visibility</p:attrName>
                                        </p:attrNameLst>
                                      </p:cBhvr>
                                      <p:to>
                                        <p:strVal val="visible"/>
                                      </p:to>
                                    </p:set>
                                    <p:animEffect transition="in" filter="wipe(down)">
                                      <p:cBhvr>
                                        <p:cTn id="33" dur="500"/>
                                        <p:tgtEl>
                                          <p:spTgt spid="175115"/>
                                        </p:tgtEl>
                                      </p:cBhvr>
                                    </p:animEffect>
                                  </p:childTnLst>
                                </p:cTn>
                              </p:par>
                              <p:par>
                                <p:cTn id="34" presetID="22" presetClass="entr" presetSubtype="4" fill="hold" nodeType="withEffect">
                                  <p:stCondLst>
                                    <p:cond delay="0"/>
                                  </p:stCondLst>
                                  <p:childTnLst>
                                    <p:set>
                                      <p:cBhvr>
                                        <p:cTn id="35" dur="1" fill="hold">
                                          <p:stCondLst>
                                            <p:cond delay="0"/>
                                          </p:stCondLst>
                                        </p:cTn>
                                        <p:tgtEl>
                                          <p:spTgt spid="175116"/>
                                        </p:tgtEl>
                                        <p:attrNameLst>
                                          <p:attrName>style.visibility</p:attrName>
                                        </p:attrNameLst>
                                      </p:cBhvr>
                                      <p:to>
                                        <p:strVal val="visible"/>
                                      </p:to>
                                    </p:set>
                                    <p:animEffect transition="in" filter="wipe(down)">
                                      <p:cBhvr>
                                        <p:cTn id="36" dur="500"/>
                                        <p:tgtEl>
                                          <p:spTgt spid="1751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75119"/>
                                        </p:tgtEl>
                                        <p:attrNameLst>
                                          <p:attrName>style.visibility</p:attrName>
                                        </p:attrNameLst>
                                      </p:cBhvr>
                                      <p:to>
                                        <p:strVal val="visible"/>
                                      </p:to>
                                    </p:set>
                                    <p:animEffect transition="in" filter="wipe(down)">
                                      <p:cBhvr>
                                        <p:cTn id="39" dur="500"/>
                                        <p:tgtEl>
                                          <p:spTgt spid="1751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5120"/>
                                        </p:tgtEl>
                                        <p:attrNameLst>
                                          <p:attrName>style.visibility</p:attrName>
                                        </p:attrNameLst>
                                      </p:cBhvr>
                                      <p:to>
                                        <p:strVal val="visible"/>
                                      </p:to>
                                    </p:set>
                                    <p:animEffect transition="in" filter="wipe(down)">
                                      <p:cBhvr>
                                        <p:cTn id="42" dur="500"/>
                                        <p:tgtEl>
                                          <p:spTgt spid="17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1" grpId="0" build="allAtOnce"/>
      <p:bldP spid="175112" grpId="0" build="allAtOnce"/>
      <p:bldP spid="175117" grpId="0"/>
      <p:bldP spid="175118" grpId="0"/>
      <p:bldP spid="175119" grpId="0"/>
      <p:bldP spid="1751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42852"/>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Text Box 6"/>
          <p:cNvSpPr txBox="1">
            <a:spLocks noChangeArrowheads="1"/>
          </p:cNvSpPr>
          <p:nvPr/>
        </p:nvSpPr>
        <p:spPr bwMode="auto">
          <a:xfrm>
            <a:off x="533400" y="1371600"/>
            <a:ext cx="8077200" cy="366713"/>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FWUC</a:t>
            </a:r>
            <a:endParaRPr lang="en-US" b="1" u="sng">
              <a:latin typeface="Calibri" pitchFamily="34" charset="0"/>
            </a:endParaRPr>
          </a:p>
        </p:txBody>
      </p:sp>
      <p:sp>
        <p:nvSpPr>
          <p:cNvPr id="5" name="Text Box 7"/>
          <p:cNvSpPr txBox="1">
            <a:spLocks noChangeArrowheads="1"/>
          </p:cNvSpPr>
          <p:nvPr/>
        </p:nvSpPr>
        <p:spPr bwMode="auto">
          <a:xfrm>
            <a:off x="885825" y="19954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Maintenance des périmètres irrigués</a:t>
            </a:r>
            <a:endParaRPr lang="en-US" b="1" u="sng">
              <a:latin typeface="Calibri" pitchFamily="34" charset="0"/>
            </a:endParaRPr>
          </a:p>
        </p:txBody>
      </p:sp>
      <p:sp>
        <p:nvSpPr>
          <p:cNvPr id="6" name="Text Box 8"/>
          <p:cNvSpPr txBox="1">
            <a:spLocks noChangeArrowheads="1"/>
          </p:cNvSpPr>
          <p:nvPr/>
        </p:nvSpPr>
        <p:spPr bwMode="auto">
          <a:xfrm>
            <a:off x="533400" y="2635250"/>
            <a:ext cx="8610600" cy="336550"/>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  Maintenance Routinière: ……………………………105 (47%) FWUCS  (sur 223 visitées).</a:t>
            </a:r>
            <a:endParaRPr lang="en-US" sz="1600">
              <a:latin typeface="Calibri" pitchFamily="34" charset="0"/>
            </a:endParaRPr>
          </a:p>
        </p:txBody>
      </p:sp>
      <p:sp>
        <p:nvSpPr>
          <p:cNvPr id="7" name="Text Box 9"/>
          <p:cNvSpPr txBox="1">
            <a:spLocks noChangeArrowheads="1"/>
          </p:cNvSpPr>
          <p:nvPr/>
        </p:nvSpPr>
        <p:spPr bwMode="auto">
          <a:xfrm>
            <a:off x="885825" y="30622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Formation FWUC </a:t>
            </a:r>
            <a:endParaRPr lang="en-US" b="1" u="sng">
              <a:latin typeface="Calibri" pitchFamily="34" charset="0"/>
            </a:endParaRPr>
          </a:p>
        </p:txBody>
      </p:sp>
      <p:sp>
        <p:nvSpPr>
          <p:cNvPr id="8" name="Text Box 10"/>
          <p:cNvSpPr txBox="1">
            <a:spLocks noChangeArrowheads="1"/>
          </p:cNvSpPr>
          <p:nvPr/>
        </p:nvSpPr>
        <p:spPr bwMode="auto">
          <a:xfrm>
            <a:off x="533400" y="3702050"/>
            <a:ext cx="8610600" cy="1069975"/>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Ayant reçues une formation……………………………145 (65%) FWUCS (on 223 visitées).</a:t>
            </a:r>
          </a:p>
          <a:p>
            <a:pPr algn="ctr">
              <a:spcBef>
                <a:spcPct val="50000"/>
              </a:spcBef>
              <a:buFont typeface="Wingdings" pitchFamily="2" charset="2"/>
              <a:buNone/>
            </a:pPr>
            <a:r>
              <a:rPr lang="fr-FR" sz="1600">
                <a:latin typeface="Calibri" pitchFamily="34" charset="0"/>
              </a:rPr>
              <a:t>Durée de la formation: 5 – 7 jours</a:t>
            </a:r>
          </a:p>
          <a:p>
            <a:pPr algn="ctr">
              <a:spcBef>
                <a:spcPct val="50000"/>
              </a:spcBef>
              <a:buFont typeface="Wingdings" pitchFamily="2" charset="2"/>
              <a:buNone/>
            </a:pPr>
            <a:r>
              <a:rPr lang="fr-FR" sz="1600">
                <a:latin typeface="Calibri" pitchFamily="34" charset="0"/>
              </a:rPr>
              <a:t>La durée du support technique apporté aux FWUC est de 5 jours</a:t>
            </a:r>
            <a:endParaRPr lang="en-US" sz="1600">
              <a:latin typeface="Calibri" pitchFamily="34" charset="0"/>
            </a:endParaRPr>
          </a:p>
        </p:txBody>
      </p:sp>
      <p:sp>
        <p:nvSpPr>
          <p:cNvPr id="9" name="Text Box 14"/>
          <p:cNvSpPr txBox="1">
            <a:spLocks noChangeArrowheads="1"/>
          </p:cNvSpPr>
          <p:nvPr/>
        </p:nvSpPr>
        <p:spPr bwMode="auto">
          <a:xfrm>
            <a:off x="885825" y="4891088"/>
            <a:ext cx="7543800" cy="366712"/>
          </a:xfrm>
          <a:prstGeom prst="rect">
            <a:avLst/>
          </a:prstGeom>
          <a:noFill/>
          <a:ln w="9525">
            <a:noFill/>
            <a:miter lim="800000"/>
            <a:headEnd/>
            <a:tailEnd/>
          </a:ln>
        </p:spPr>
        <p:txBody>
          <a:bodyPr>
            <a:spAutoFit/>
          </a:bodyPr>
          <a:lstStyle/>
          <a:p>
            <a:pPr algn="ctr">
              <a:spcBef>
                <a:spcPct val="50000"/>
              </a:spcBef>
            </a:pPr>
            <a:r>
              <a:rPr lang="fr-FR" b="1" u="sng">
                <a:latin typeface="Calibri" pitchFamily="34" charset="0"/>
              </a:rPr>
              <a:t>Élection des comités des FWUC</a:t>
            </a:r>
            <a:endParaRPr lang="en-US" b="1" u="sng">
              <a:latin typeface="Calibri" pitchFamily="34" charset="0"/>
            </a:endParaRPr>
          </a:p>
        </p:txBody>
      </p:sp>
      <p:sp>
        <p:nvSpPr>
          <p:cNvPr id="10" name="Text Box 15"/>
          <p:cNvSpPr txBox="1">
            <a:spLocks noChangeArrowheads="1"/>
          </p:cNvSpPr>
          <p:nvPr/>
        </p:nvSpPr>
        <p:spPr bwMode="auto">
          <a:xfrm>
            <a:off x="533400" y="5530850"/>
            <a:ext cx="8458200" cy="947738"/>
          </a:xfrm>
          <a:prstGeom prst="rect">
            <a:avLst/>
          </a:prstGeom>
          <a:noFill/>
          <a:ln w="9525">
            <a:noFill/>
            <a:miter lim="800000"/>
            <a:headEnd/>
            <a:tailEnd/>
          </a:ln>
        </p:spPr>
        <p:txBody>
          <a:bodyPr>
            <a:spAutoFit/>
          </a:bodyPr>
          <a:lstStyle/>
          <a:p>
            <a:pPr>
              <a:spcBef>
                <a:spcPct val="50000"/>
              </a:spcBef>
              <a:buFont typeface="Wingdings" pitchFamily="2" charset="2"/>
              <a:buChar char="q"/>
            </a:pPr>
            <a:r>
              <a:rPr lang="fr-FR" sz="1600">
                <a:latin typeface="Calibri" pitchFamily="34" charset="0"/>
              </a:rPr>
              <a:t>A la création: …………….……………………………190 (85%) FWUCS (sur 223 visitées).</a:t>
            </a:r>
          </a:p>
          <a:p>
            <a:pPr>
              <a:spcBef>
                <a:spcPct val="50000"/>
              </a:spcBef>
              <a:buFont typeface="Wingdings" pitchFamily="2" charset="2"/>
              <a:buChar char="q"/>
            </a:pPr>
            <a:r>
              <a:rPr lang="fr-FR" sz="1600">
                <a:latin typeface="Calibri" pitchFamily="34" charset="0"/>
              </a:rPr>
              <a:t>Organise des élection à chaque mandat:……. ……17 (9%) des FWUCS (sur 190 qui ont    					                 organisé des élections)</a:t>
            </a:r>
            <a:endParaRPr lang="en-US" sz="1600">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1CDBB63C-B100-4673-8093-51CF4F2EF0A3}" type="slidenum">
              <a:rPr lang="en-US"/>
              <a:pPr>
                <a:defRPr/>
              </a:pPr>
              <a:t>40</a:t>
            </a:fld>
            <a:endParaRPr lang="en-US"/>
          </a:p>
        </p:txBody>
      </p:sp>
      <p:sp>
        <p:nvSpPr>
          <p:cNvPr id="21299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212997"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212998"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30726" name="Rectangle 7"/>
          <p:cNvSpPr>
            <a:spLocks noChangeArrowheads="1"/>
          </p:cNvSpPr>
          <p:nvPr/>
        </p:nvSpPr>
        <p:spPr bwMode="auto">
          <a:xfrm>
            <a:off x="0" y="1295400"/>
            <a:ext cx="3587750" cy="366713"/>
          </a:xfrm>
          <a:prstGeom prst="rect">
            <a:avLst/>
          </a:prstGeom>
          <a:noFill/>
          <a:ln w="9525">
            <a:noFill/>
            <a:miter lim="800000"/>
            <a:headEnd/>
            <a:tailEnd/>
          </a:ln>
        </p:spPr>
        <p:txBody>
          <a:bodyPr wrap="none">
            <a:spAutoFit/>
          </a:bodyPr>
          <a:lstStyle/>
          <a:p>
            <a:r>
              <a:rPr lang="fr-FR" b="1">
                <a:solidFill>
                  <a:schemeClr val="tx2"/>
                </a:solidFill>
              </a:rPr>
              <a:t>2-b </a:t>
            </a:r>
            <a:r>
              <a:rPr lang="fr-FR" b="1" u="sng">
                <a:solidFill>
                  <a:schemeClr val="tx2"/>
                </a:solidFill>
              </a:rPr>
              <a:t>Les destruction des perrés</a:t>
            </a:r>
            <a:r>
              <a:rPr lang="fr-FR" b="1">
                <a:solidFill>
                  <a:schemeClr val="tx2"/>
                </a:solidFill>
              </a:rPr>
              <a:t>:</a:t>
            </a:r>
            <a:endParaRPr lang="en-US" b="1">
              <a:solidFill>
                <a:schemeClr val="tx2"/>
              </a:solidFill>
            </a:endParaRPr>
          </a:p>
        </p:txBody>
      </p:sp>
      <p:pic>
        <p:nvPicPr>
          <p:cNvPr id="213000" name="Picture 8" descr="Scan0095"/>
          <p:cNvPicPr>
            <a:picLocks noChangeAspect="1" noChangeArrowheads="1"/>
          </p:cNvPicPr>
          <p:nvPr/>
        </p:nvPicPr>
        <p:blipFill>
          <a:blip r:embed="rId3"/>
          <a:srcRect/>
          <a:stretch>
            <a:fillRect/>
          </a:stretch>
        </p:blipFill>
        <p:spPr bwMode="auto">
          <a:xfrm>
            <a:off x="2725738" y="1828800"/>
            <a:ext cx="4056062" cy="4727575"/>
          </a:xfrm>
          <a:prstGeom prst="rect">
            <a:avLst/>
          </a:prstGeom>
          <a:noFill/>
          <a:ln w="38100">
            <a:solidFill>
              <a:srgbClr val="FF7F61"/>
            </a:solidFill>
            <a:miter lim="800000"/>
            <a:headEnd/>
            <a:tailEnd/>
          </a:ln>
        </p:spPr>
      </p:pic>
      <p:sp>
        <p:nvSpPr>
          <p:cNvPr id="213001" name="Text Box 9"/>
          <p:cNvSpPr txBox="1">
            <a:spLocks noChangeArrowheads="1"/>
          </p:cNvSpPr>
          <p:nvPr/>
        </p:nvSpPr>
        <p:spPr bwMode="auto">
          <a:xfrm>
            <a:off x="2971800" y="6248400"/>
            <a:ext cx="3657600" cy="228600"/>
          </a:xfrm>
          <a:prstGeom prst="rect">
            <a:avLst/>
          </a:prstGeom>
          <a:noFill/>
          <a:ln w="9525">
            <a:noFill/>
            <a:miter lim="800000"/>
            <a:headEnd/>
            <a:tailEnd/>
          </a:ln>
        </p:spPr>
        <p:txBody>
          <a:bodyPr/>
          <a:lstStyle/>
          <a:p>
            <a:pPr algn="ctr"/>
            <a:r>
              <a:rPr lang="fr-FR" sz="1400" b="1"/>
              <a:t>Effondrement d’un massif perreyé</a:t>
            </a:r>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3000"/>
                                        </p:tgtEl>
                                        <p:attrNameLst>
                                          <p:attrName>style.visibility</p:attrName>
                                        </p:attrNameLst>
                                      </p:cBhvr>
                                      <p:to>
                                        <p:strVal val="visible"/>
                                      </p:to>
                                    </p:set>
                                    <p:animEffect transition="in" filter="wipe(down)">
                                      <p:cBhvr>
                                        <p:cTn id="7" dur="500"/>
                                        <p:tgtEl>
                                          <p:spTgt spid="21300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3001"/>
                                        </p:tgtEl>
                                        <p:attrNameLst>
                                          <p:attrName>style.visibility</p:attrName>
                                        </p:attrNameLst>
                                      </p:cBhvr>
                                      <p:to>
                                        <p:strVal val="visible"/>
                                      </p:to>
                                    </p:set>
                                    <p:animEffect transition="in" filter="wipe(down)">
                                      <p:cBhvr>
                                        <p:cTn id="10" dur="500"/>
                                        <p:tgtEl>
                                          <p:spTgt spid="213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F3CB7A13-961F-4BF6-BCF1-FF5D0C93503B}" type="slidenum">
              <a:rPr lang="en-US"/>
              <a:pPr>
                <a:defRPr/>
              </a:pPr>
              <a:t>41</a:t>
            </a:fld>
            <a:endParaRPr lang="en-US"/>
          </a:p>
        </p:txBody>
      </p:sp>
      <p:sp>
        <p:nvSpPr>
          <p:cNvPr id="17613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6133"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76134"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sp>
        <p:nvSpPr>
          <p:cNvPr id="176136" name="Text Box 8"/>
          <p:cNvSpPr txBox="1">
            <a:spLocks noChangeArrowheads="1"/>
          </p:cNvSpPr>
          <p:nvPr/>
        </p:nvSpPr>
        <p:spPr bwMode="auto">
          <a:xfrm>
            <a:off x="-57150" y="1676400"/>
            <a:ext cx="4648200" cy="779463"/>
          </a:xfrm>
          <a:prstGeom prst="rect">
            <a:avLst/>
          </a:prstGeom>
          <a:noFill/>
          <a:ln w="9525">
            <a:noFill/>
            <a:miter lim="800000"/>
            <a:headEnd/>
            <a:tailEnd/>
          </a:ln>
        </p:spPr>
        <p:txBody>
          <a:bodyPr>
            <a:spAutoFit/>
          </a:bodyPr>
          <a:lstStyle/>
          <a:p>
            <a:pPr>
              <a:spcBef>
                <a:spcPct val="50000"/>
              </a:spcBef>
            </a:pPr>
            <a:r>
              <a:rPr lang="fr-FR" b="1">
                <a:solidFill>
                  <a:schemeClr val="tx2"/>
                </a:solidFill>
              </a:rPr>
              <a:t>2-b </a:t>
            </a:r>
            <a:r>
              <a:rPr lang="fr-FR" b="1" u="sng">
                <a:solidFill>
                  <a:schemeClr val="tx2"/>
                </a:solidFill>
              </a:rPr>
              <a:t>Les affouillement sous ouvrages</a:t>
            </a:r>
            <a:endParaRPr lang="fr-FR"/>
          </a:p>
          <a:p>
            <a:pPr>
              <a:spcBef>
                <a:spcPct val="50000"/>
              </a:spcBef>
            </a:pPr>
            <a:r>
              <a:rPr lang="fr-FR"/>
              <a:t>Par suite d’absence de murs pare affouilles</a:t>
            </a:r>
            <a:r>
              <a:rPr lang="en-US"/>
              <a:t> </a:t>
            </a:r>
          </a:p>
        </p:txBody>
      </p:sp>
      <p:pic>
        <p:nvPicPr>
          <p:cNvPr id="176137" name="Picture 9" descr="DSCF5169"/>
          <p:cNvPicPr>
            <a:picLocks noChangeAspect="1" noChangeArrowheads="1"/>
          </p:cNvPicPr>
          <p:nvPr/>
        </p:nvPicPr>
        <p:blipFill>
          <a:blip r:embed="rId3" cstate="email"/>
          <a:srcRect/>
          <a:stretch>
            <a:fillRect/>
          </a:stretch>
        </p:blipFill>
        <p:spPr bwMode="auto">
          <a:xfrm>
            <a:off x="76200" y="2903538"/>
            <a:ext cx="4362450" cy="3268662"/>
          </a:xfrm>
          <a:prstGeom prst="rect">
            <a:avLst/>
          </a:prstGeom>
          <a:noFill/>
          <a:ln w="38100">
            <a:solidFill>
              <a:srgbClr val="FF7F61"/>
            </a:solidFill>
            <a:miter lim="800000"/>
            <a:headEnd/>
            <a:tailEnd/>
          </a:ln>
        </p:spPr>
      </p:pic>
      <p:sp>
        <p:nvSpPr>
          <p:cNvPr id="176138" name="Text Box 10"/>
          <p:cNvSpPr txBox="1">
            <a:spLocks noChangeArrowheads="1"/>
          </p:cNvSpPr>
          <p:nvPr/>
        </p:nvSpPr>
        <p:spPr bwMode="auto">
          <a:xfrm>
            <a:off x="4495800" y="1695450"/>
            <a:ext cx="4648200" cy="779463"/>
          </a:xfrm>
          <a:prstGeom prst="rect">
            <a:avLst/>
          </a:prstGeom>
          <a:noFill/>
          <a:ln w="9525">
            <a:noFill/>
            <a:miter lim="800000"/>
            <a:headEnd/>
            <a:tailEnd/>
          </a:ln>
        </p:spPr>
        <p:txBody>
          <a:bodyPr>
            <a:spAutoFit/>
          </a:bodyPr>
          <a:lstStyle/>
          <a:p>
            <a:pPr>
              <a:spcBef>
                <a:spcPct val="50000"/>
              </a:spcBef>
            </a:pPr>
            <a:r>
              <a:rPr lang="fr-FR" b="1">
                <a:solidFill>
                  <a:schemeClr val="tx2"/>
                </a:solidFill>
              </a:rPr>
              <a:t>2-c </a:t>
            </a:r>
            <a:r>
              <a:rPr lang="fr-FR" b="1" u="sng">
                <a:solidFill>
                  <a:schemeClr val="tx2"/>
                </a:solidFill>
              </a:rPr>
              <a:t>Les affouillement sortie d’ ouvrages</a:t>
            </a:r>
            <a:endParaRPr lang="fr-FR"/>
          </a:p>
          <a:p>
            <a:pPr>
              <a:spcBef>
                <a:spcPct val="50000"/>
              </a:spcBef>
            </a:pPr>
            <a:endParaRPr lang="en-US"/>
          </a:p>
        </p:txBody>
      </p:sp>
      <p:pic>
        <p:nvPicPr>
          <p:cNvPr id="176139" name="Picture 11" descr="DSCF5152"/>
          <p:cNvPicPr>
            <a:picLocks noChangeAspect="1" noChangeArrowheads="1"/>
          </p:cNvPicPr>
          <p:nvPr/>
        </p:nvPicPr>
        <p:blipFill>
          <a:blip r:embed="rId4" cstate="email"/>
          <a:srcRect/>
          <a:stretch>
            <a:fillRect/>
          </a:stretch>
        </p:blipFill>
        <p:spPr bwMode="auto">
          <a:xfrm>
            <a:off x="4572000" y="2874963"/>
            <a:ext cx="4495800" cy="3297237"/>
          </a:xfrm>
          <a:prstGeom prst="rect">
            <a:avLst/>
          </a:prstGeom>
          <a:noFill/>
          <a:ln w="38100">
            <a:solidFill>
              <a:srgbClr val="FF7F61"/>
            </a:solidFill>
            <a:miter lim="800000"/>
            <a:headEnd/>
            <a:tailEnd/>
          </a:ln>
        </p:spPr>
      </p:pic>
      <p:sp>
        <p:nvSpPr>
          <p:cNvPr id="176140" name="Text Box 12"/>
          <p:cNvSpPr txBox="1">
            <a:spLocks noChangeArrowheads="1"/>
          </p:cNvSpPr>
          <p:nvPr/>
        </p:nvSpPr>
        <p:spPr bwMode="auto">
          <a:xfrm>
            <a:off x="5334000" y="5867400"/>
            <a:ext cx="3124200" cy="234950"/>
          </a:xfrm>
          <a:prstGeom prst="rect">
            <a:avLst/>
          </a:prstGeom>
          <a:noFill/>
          <a:ln w="9525">
            <a:noFill/>
            <a:miter lim="800000"/>
            <a:headEnd/>
            <a:tailEnd/>
          </a:ln>
        </p:spPr>
        <p:txBody>
          <a:bodyPr/>
          <a:lstStyle/>
          <a:p>
            <a:pPr algn="ctr"/>
            <a:r>
              <a:rPr lang="fr-FR" sz="1400">
                <a:solidFill>
                  <a:srgbClr val="000000"/>
                </a:solidFill>
              </a:rPr>
              <a:t>Affouillement en sortie d ‘ouvrage</a:t>
            </a:r>
            <a:endParaRPr lang="en-US" sz="1400">
              <a:solidFill>
                <a:srgbClr val="000000"/>
              </a:solidFill>
            </a:endParaRPr>
          </a:p>
        </p:txBody>
      </p:sp>
      <p:sp>
        <p:nvSpPr>
          <p:cNvPr id="176141" name="Text Box 13"/>
          <p:cNvSpPr txBox="1">
            <a:spLocks noChangeArrowheads="1"/>
          </p:cNvSpPr>
          <p:nvPr/>
        </p:nvSpPr>
        <p:spPr bwMode="auto">
          <a:xfrm>
            <a:off x="533400" y="5867400"/>
            <a:ext cx="3124200" cy="234950"/>
          </a:xfrm>
          <a:prstGeom prst="rect">
            <a:avLst/>
          </a:prstGeom>
          <a:noFill/>
          <a:ln w="9525">
            <a:noFill/>
            <a:miter lim="800000"/>
            <a:headEnd/>
            <a:tailEnd/>
          </a:ln>
        </p:spPr>
        <p:txBody>
          <a:bodyPr/>
          <a:lstStyle/>
          <a:p>
            <a:pPr algn="ctr"/>
            <a:r>
              <a:rPr lang="fr-FR" sz="1400">
                <a:solidFill>
                  <a:srgbClr val="000000"/>
                </a:solidFill>
              </a:rPr>
              <a:t>Affouillements sous l’ouvrage </a:t>
            </a:r>
            <a:endParaRPr lang="en-US" sz="1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6136">
                                            <p:txEl>
                                              <p:pRg st="0" end="0"/>
                                            </p:txEl>
                                          </p:spTgt>
                                        </p:tgtEl>
                                        <p:attrNameLst>
                                          <p:attrName>style.visibility</p:attrName>
                                        </p:attrNameLst>
                                      </p:cBhvr>
                                      <p:to>
                                        <p:strVal val="visible"/>
                                      </p:to>
                                    </p:set>
                                    <p:animEffect transition="in" filter="wipe(down)">
                                      <p:cBhvr>
                                        <p:cTn id="7" dur="500"/>
                                        <p:tgtEl>
                                          <p:spTgt spid="17613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6136">
                                            <p:txEl>
                                              <p:pRg st="1" end="1"/>
                                            </p:txEl>
                                          </p:spTgt>
                                        </p:tgtEl>
                                        <p:attrNameLst>
                                          <p:attrName>style.visibility</p:attrName>
                                        </p:attrNameLst>
                                      </p:cBhvr>
                                      <p:to>
                                        <p:strVal val="visible"/>
                                      </p:to>
                                    </p:set>
                                    <p:animEffect transition="in" filter="wipe(down)">
                                      <p:cBhvr>
                                        <p:cTn id="10" dur="500"/>
                                        <p:tgtEl>
                                          <p:spTgt spid="17613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6137"/>
                                        </p:tgtEl>
                                        <p:attrNameLst>
                                          <p:attrName>style.visibility</p:attrName>
                                        </p:attrNameLst>
                                      </p:cBhvr>
                                      <p:to>
                                        <p:strVal val="visible"/>
                                      </p:to>
                                    </p:set>
                                    <p:animEffect transition="in" filter="wipe(down)">
                                      <p:cBhvr>
                                        <p:cTn id="15" dur="500"/>
                                        <p:tgtEl>
                                          <p:spTgt spid="17613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6141"/>
                                        </p:tgtEl>
                                        <p:attrNameLst>
                                          <p:attrName>style.visibility</p:attrName>
                                        </p:attrNameLst>
                                      </p:cBhvr>
                                      <p:to>
                                        <p:strVal val="visible"/>
                                      </p:to>
                                    </p:set>
                                    <p:animEffect transition="in" filter="wipe(down)">
                                      <p:cBhvr>
                                        <p:cTn id="18" dur="500"/>
                                        <p:tgtEl>
                                          <p:spTgt spid="17614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6138">
                                            <p:txEl>
                                              <p:pRg st="0" end="0"/>
                                            </p:txEl>
                                          </p:spTgt>
                                        </p:tgtEl>
                                        <p:attrNameLst>
                                          <p:attrName>style.visibility</p:attrName>
                                        </p:attrNameLst>
                                      </p:cBhvr>
                                      <p:to>
                                        <p:strVal val="visible"/>
                                      </p:to>
                                    </p:set>
                                    <p:animEffect transition="in" filter="wipe(down)">
                                      <p:cBhvr>
                                        <p:cTn id="23" dur="500"/>
                                        <p:tgtEl>
                                          <p:spTgt spid="17613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6139"/>
                                        </p:tgtEl>
                                        <p:attrNameLst>
                                          <p:attrName>style.visibility</p:attrName>
                                        </p:attrNameLst>
                                      </p:cBhvr>
                                      <p:to>
                                        <p:strVal val="visible"/>
                                      </p:to>
                                    </p:set>
                                    <p:animEffect transition="in" filter="wipe(down)">
                                      <p:cBhvr>
                                        <p:cTn id="28" dur="500"/>
                                        <p:tgtEl>
                                          <p:spTgt spid="17613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6140"/>
                                        </p:tgtEl>
                                        <p:attrNameLst>
                                          <p:attrName>style.visibility</p:attrName>
                                        </p:attrNameLst>
                                      </p:cBhvr>
                                      <p:to>
                                        <p:strVal val="visible"/>
                                      </p:to>
                                    </p:set>
                                    <p:animEffect transition="in" filter="wipe(down)">
                                      <p:cBhvr>
                                        <p:cTn id="31" dur="5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build="allAtOnce"/>
      <p:bldP spid="176138" grpId="0" build="allAtOnce"/>
      <p:bldP spid="176140" grpId="0"/>
      <p:bldP spid="1761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E3371ABB-E40C-4AAE-B424-C249483D9740}" type="slidenum">
              <a:rPr lang="en-US"/>
              <a:pPr>
                <a:defRPr/>
              </a:pPr>
              <a:t>42</a:t>
            </a:fld>
            <a:endParaRPr lang="en-US"/>
          </a:p>
        </p:txBody>
      </p:sp>
      <p:sp>
        <p:nvSpPr>
          <p:cNvPr id="21504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21504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215046" name="Text Box 6"/>
          <p:cNvSpPr txBox="1">
            <a:spLocks noChangeArrowheads="1"/>
          </p:cNvSpPr>
          <p:nvPr/>
        </p:nvSpPr>
        <p:spPr bwMode="auto">
          <a:xfrm>
            <a:off x="3048000" y="914400"/>
            <a:ext cx="3048000" cy="366713"/>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pic>
        <p:nvPicPr>
          <p:cNvPr id="215048" name="Picture 8" descr="Scan0209"/>
          <p:cNvPicPr>
            <a:picLocks noChangeAspect="1" noChangeArrowheads="1"/>
          </p:cNvPicPr>
          <p:nvPr/>
        </p:nvPicPr>
        <p:blipFill>
          <a:blip r:embed="rId3"/>
          <a:srcRect/>
          <a:stretch>
            <a:fillRect/>
          </a:stretch>
        </p:blipFill>
        <p:spPr bwMode="auto">
          <a:xfrm>
            <a:off x="2057400" y="1524000"/>
            <a:ext cx="5105400" cy="2046288"/>
          </a:xfrm>
          <a:prstGeom prst="rect">
            <a:avLst/>
          </a:prstGeom>
          <a:noFill/>
          <a:ln w="38100">
            <a:solidFill>
              <a:srgbClr val="FF7F61"/>
            </a:solidFill>
            <a:miter lim="800000"/>
            <a:headEnd/>
            <a:tailEnd/>
          </a:ln>
        </p:spPr>
      </p:pic>
      <p:sp>
        <p:nvSpPr>
          <p:cNvPr id="215049" name="Text Box 9"/>
          <p:cNvSpPr txBox="1">
            <a:spLocks noChangeArrowheads="1"/>
          </p:cNvSpPr>
          <p:nvPr/>
        </p:nvSpPr>
        <p:spPr bwMode="auto">
          <a:xfrm>
            <a:off x="3810000" y="1828800"/>
            <a:ext cx="3048000" cy="304800"/>
          </a:xfrm>
          <a:prstGeom prst="rect">
            <a:avLst/>
          </a:prstGeom>
          <a:noFill/>
          <a:ln w="9525">
            <a:noFill/>
            <a:miter lim="800000"/>
            <a:headEnd/>
            <a:tailEnd/>
          </a:ln>
        </p:spPr>
        <p:txBody>
          <a:bodyPr/>
          <a:lstStyle/>
          <a:p>
            <a:pPr algn="ctr"/>
            <a:r>
              <a:rPr lang="fr-FR" sz="1400">
                <a:solidFill>
                  <a:schemeClr val="bg1"/>
                </a:solidFill>
              </a:rPr>
              <a:t>Affouillements sous ouvrages</a:t>
            </a:r>
            <a:endParaRPr lang="en-US" sz="1400">
              <a:solidFill>
                <a:schemeClr val="bg1"/>
              </a:solidFill>
            </a:endParaRPr>
          </a:p>
        </p:txBody>
      </p:sp>
      <p:pic>
        <p:nvPicPr>
          <p:cNvPr id="215050" name="Picture 10" descr="DSCF4085"/>
          <p:cNvPicPr>
            <a:picLocks noChangeAspect="1" noChangeArrowheads="1"/>
          </p:cNvPicPr>
          <p:nvPr/>
        </p:nvPicPr>
        <p:blipFill>
          <a:blip r:embed="rId4" cstate="email"/>
          <a:srcRect/>
          <a:stretch>
            <a:fillRect/>
          </a:stretch>
        </p:blipFill>
        <p:spPr bwMode="auto">
          <a:xfrm>
            <a:off x="533400" y="3886200"/>
            <a:ext cx="3810000" cy="2847975"/>
          </a:xfrm>
          <a:prstGeom prst="rect">
            <a:avLst/>
          </a:prstGeom>
          <a:noFill/>
          <a:ln w="38100">
            <a:solidFill>
              <a:srgbClr val="FF7F61"/>
            </a:solidFill>
            <a:miter lim="800000"/>
            <a:headEnd/>
            <a:tailEnd/>
          </a:ln>
        </p:spPr>
      </p:pic>
      <p:pic>
        <p:nvPicPr>
          <p:cNvPr id="215051" name="Picture 11" descr="N2"/>
          <p:cNvPicPr>
            <a:picLocks noChangeAspect="1" noChangeArrowheads="1"/>
          </p:cNvPicPr>
          <p:nvPr/>
        </p:nvPicPr>
        <p:blipFill>
          <a:blip r:embed="rId5" cstate="email"/>
          <a:srcRect/>
          <a:stretch>
            <a:fillRect/>
          </a:stretch>
        </p:blipFill>
        <p:spPr bwMode="auto">
          <a:xfrm>
            <a:off x="4800600" y="3886200"/>
            <a:ext cx="3810000" cy="2857500"/>
          </a:xfrm>
          <a:prstGeom prst="rect">
            <a:avLst/>
          </a:prstGeom>
          <a:noFill/>
          <a:ln w="38100">
            <a:solidFill>
              <a:srgbClr val="FF7F61"/>
            </a:solidFill>
            <a:miter lim="800000"/>
            <a:headEnd/>
            <a:tailEnd/>
          </a:ln>
        </p:spPr>
      </p:pic>
      <p:sp>
        <p:nvSpPr>
          <p:cNvPr id="215052" name="Text Box 12"/>
          <p:cNvSpPr txBox="1">
            <a:spLocks noChangeArrowheads="1"/>
          </p:cNvSpPr>
          <p:nvPr/>
        </p:nvSpPr>
        <p:spPr bwMode="auto">
          <a:xfrm>
            <a:off x="5029200" y="6400800"/>
            <a:ext cx="3352800" cy="228600"/>
          </a:xfrm>
          <a:prstGeom prst="rect">
            <a:avLst/>
          </a:prstGeom>
          <a:noFill/>
          <a:ln w="9525">
            <a:noFill/>
            <a:miter lim="800000"/>
            <a:headEnd/>
            <a:tailEnd/>
          </a:ln>
        </p:spPr>
        <p:txBody>
          <a:bodyPr/>
          <a:lstStyle/>
          <a:p>
            <a:pPr algn="ctr"/>
            <a:r>
              <a:rPr lang="fr-FR" sz="1400">
                <a:solidFill>
                  <a:srgbClr val="FFFFFF"/>
                </a:solidFill>
              </a:rPr>
              <a:t>Affouillement à Anlong Chrey (Kg Speu)</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048"/>
                                        </p:tgtEl>
                                        <p:attrNameLst>
                                          <p:attrName>style.visibility</p:attrName>
                                        </p:attrNameLst>
                                      </p:cBhvr>
                                      <p:to>
                                        <p:strVal val="visible"/>
                                      </p:to>
                                    </p:set>
                                    <p:animEffect transition="in" filter="wipe(down)">
                                      <p:cBhvr>
                                        <p:cTn id="7" dur="500"/>
                                        <p:tgtEl>
                                          <p:spTgt spid="2150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049"/>
                                        </p:tgtEl>
                                        <p:attrNameLst>
                                          <p:attrName>style.visibility</p:attrName>
                                        </p:attrNameLst>
                                      </p:cBhvr>
                                      <p:to>
                                        <p:strVal val="visible"/>
                                      </p:to>
                                    </p:set>
                                    <p:animEffect transition="in" filter="wipe(down)">
                                      <p:cBhvr>
                                        <p:cTn id="10" dur="500"/>
                                        <p:tgtEl>
                                          <p:spTgt spid="21504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215051"/>
                                        </p:tgtEl>
                                        <p:attrNameLst>
                                          <p:attrName>style.visibility</p:attrName>
                                        </p:attrNameLst>
                                      </p:cBhvr>
                                      <p:to>
                                        <p:strVal val="visible"/>
                                      </p:to>
                                    </p:set>
                                    <p:animEffect transition="in" filter="wipe(down)">
                                      <p:cBhvr>
                                        <p:cTn id="18" dur="500"/>
                                        <p:tgtEl>
                                          <p:spTgt spid="21505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5052"/>
                                        </p:tgtEl>
                                        <p:attrNameLst>
                                          <p:attrName>style.visibility</p:attrName>
                                        </p:attrNameLst>
                                      </p:cBhvr>
                                      <p:to>
                                        <p:strVal val="visible"/>
                                      </p:to>
                                    </p:set>
                                    <p:animEffect transition="in" filter="wipe(down)">
                                      <p:cBhvr>
                                        <p:cTn id="21" dur="500"/>
                                        <p:tgtEl>
                                          <p:spTgt spid="2150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5050"/>
                                        </p:tgtEl>
                                        <p:attrNameLst>
                                          <p:attrName>style.visibility</p:attrName>
                                        </p:attrNameLst>
                                      </p:cBhvr>
                                      <p:to>
                                        <p:strVal val="visible"/>
                                      </p:to>
                                    </p:set>
                                    <p:animEffect transition="in" filter="wipe(down)">
                                      <p:cBhvr>
                                        <p:cTn id="26"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5049" grpId="0"/>
      <p:bldP spid="21505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FEE9A023-7432-411D-B9FC-025017DC80EB}" type="slidenum">
              <a:rPr lang="en-US"/>
              <a:pPr>
                <a:defRPr/>
              </a:pPr>
              <a:t>43</a:t>
            </a:fld>
            <a:endParaRPr lang="en-US"/>
          </a:p>
        </p:txBody>
      </p:sp>
      <p:sp>
        <p:nvSpPr>
          <p:cNvPr id="21606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21606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216070" name="Text Box 6"/>
          <p:cNvSpPr txBox="1">
            <a:spLocks noChangeArrowheads="1"/>
          </p:cNvSpPr>
          <p:nvPr/>
        </p:nvSpPr>
        <p:spPr bwMode="auto">
          <a:xfrm>
            <a:off x="3048000" y="1004888"/>
            <a:ext cx="3048000" cy="366712"/>
          </a:xfrm>
          <a:prstGeom prst="rect">
            <a:avLst/>
          </a:prstGeom>
          <a:noFill/>
          <a:ln w="9525">
            <a:noFill/>
            <a:miter lim="800000"/>
            <a:headEnd/>
            <a:tailEnd/>
          </a:ln>
          <a:effectLst/>
        </p:spPr>
        <p:txBody>
          <a:bodyPr>
            <a:spAutoFit/>
          </a:bodyPr>
          <a:lstStyle/>
          <a:p>
            <a:pPr algn="ctr">
              <a:spcBef>
                <a:spcPct val="50000"/>
              </a:spcBef>
              <a:defRPr/>
            </a:pPr>
            <a:r>
              <a:rPr lang="fr-FR" b="1" u="sng">
                <a:solidFill>
                  <a:srgbClr val="FFFF66"/>
                </a:solidFill>
                <a:effectLst>
                  <a:outerShdw blurRad="38100" dist="38100" dir="2700000" algn="tl">
                    <a:srgbClr val="000000"/>
                  </a:outerShdw>
                </a:effectLst>
              </a:rPr>
              <a:t>LES OUVRAGES</a:t>
            </a:r>
            <a:endParaRPr lang="en-US" b="1" u="sng">
              <a:solidFill>
                <a:srgbClr val="FFFF66"/>
              </a:solidFill>
              <a:effectLst>
                <a:outerShdw blurRad="38100" dist="38100" dir="2700000" algn="tl">
                  <a:srgbClr val="000000"/>
                </a:outerShdw>
              </a:effectLst>
            </a:endParaRPr>
          </a:p>
        </p:txBody>
      </p:sp>
      <p:pic>
        <p:nvPicPr>
          <p:cNvPr id="216071" name="Picture 7" descr="N4"/>
          <p:cNvPicPr>
            <a:picLocks noChangeAspect="1" noChangeArrowheads="1"/>
          </p:cNvPicPr>
          <p:nvPr/>
        </p:nvPicPr>
        <p:blipFill>
          <a:blip r:embed="rId3" cstate="email"/>
          <a:srcRect/>
          <a:stretch>
            <a:fillRect/>
          </a:stretch>
        </p:blipFill>
        <p:spPr bwMode="auto">
          <a:xfrm>
            <a:off x="2362200" y="2362200"/>
            <a:ext cx="4495800" cy="3367088"/>
          </a:xfrm>
          <a:prstGeom prst="rect">
            <a:avLst/>
          </a:prstGeom>
          <a:noFill/>
          <a:ln w="38100">
            <a:solidFill>
              <a:srgbClr val="FF7F6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6071"/>
                                        </p:tgtEl>
                                        <p:attrNameLst>
                                          <p:attrName>style.visibility</p:attrName>
                                        </p:attrNameLst>
                                      </p:cBhvr>
                                      <p:to>
                                        <p:strVal val="visible"/>
                                      </p:to>
                                    </p:set>
                                    <p:animEffect transition="in" filter="wipe(down)">
                                      <p:cBhvr>
                                        <p:cTn id="7"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AB706EC-1817-443F-A440-177DC8831241}" type="slidenum">
              <a:rPr lang="en-US"/>
              <a:pPr>
                <a:defRPr/>
              </a:pPr>
              <a:t>44</a:t>
            </a:fld>
            <a:endParaRPr lang="en-US"/>
          </a:p>
        </p:txBody>
      </p:sp>
      <p:sp>
        <p:nvSpPr>
          <p:cNvPr id="17715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7157" name="Text Box 5"/>
          <p:cNvSpPr txBox="1">
            <a:spLocks noChangeArrowheads="1"/>
          </p:cNvSpPr>
          <p:nvPr/>
        </p:nvSpPr>
        <p:spPr bwMode="auto">
          <a:xfrm>
            <a:off x="1143000" y="700088"/>
            <a:ext cx="7010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77158" name="Text Box 6"/>
          <p:cNvSpPr txBox="1">
            <a:spLocks noChangeArrowheads="1"/>
          </p:cNvSpPr>
          <p:nvPr/>
        </p:nvSpPr>
        <p:spPr bwMode="auto">
          <a:xfrm>
            <a:off x="1447800" y="2971800"/>
            <a:ext cx="6324600" cy="1804988"/>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4400" b="1">
                <a:solidFill>
                  <a:schemeClr val="bg1"/>
                </a:solidFill>
                <a:effectLst>
                  <a:outerShdw blurRad="38100" dist="38100" dir="2700000" algn="tl">
                    <a:srgbClr val="000000"/>
                  </a:outerShdw>
                </a:effectLst>
              </a:rPr>
              <a:t>LES DEVERSOIRS</a:t>
            </a:r>
          </a:p>
          <a:p>
            <a:pPr algn="ctr">
              <a:spcBef>
                <a:spcPct val="50000"/>
              </a:spcBef>
              <a:defRPr/>
            </a:pPr>
            <a:r>
              <a:rPr lang="fr-FR" sz="4400" b="1">
                <a:solidFill>
                  <a:schemeClr val="bg1"/>
                </a:solidFill>
                <a:effectLst>
                  <a:outerShdw blurRad="38100" dist="38100" dir="2700000" algn="tl">
                    <a:srgbClr val="000000"/>
                  </a:outerShdw>
                </a:effectLst>
              </a:rPr>
              <a:t>STATIQUES</a:t>
            </a:r>
            <a:endParaRPr lang="en-US" sz="4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7158">
                                            <p:bg/>
                                          </p:spTgt>
                                        </p:tgtEl>
                                        <p:attrNameLst>
                                          <p:attrName>style.visibility</p:attrName>
                                        </p:attrNameLst>
                                      </p:cBhvr>
                                      <p:to>
                                        <p:strVal val="visible"/>
                                      </p:to>
                                    </p:set>
                                    <p:animEffect transition="in" filter="wipe(down)">
                                      <p:cBhvr>
                                        <p:cTn id="7" dur="500"/>
                                        <p:tgtEl>
                                          <p:spTgt spid="17715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7158">
                                            <p:txEl>
                                              <p:pRg st="0" end="0"/>
                                            </p:txEl>
                                          </p:spTgt>
                                        </p:tgtEl>
                                        <p:attrNameLst>
                                          <p:attrName>style.visibility</p:attrName>
                                        </p:attrNameLst>
                                      </p:cBhvr>
                                      <p:to>
                                        <p:strVal val="visible"/>
                                      </p:to>
                                    </p:set>
                                    <p:animEffect transition="in" filter="wipe(down)">
                                      <p:cBhvr>
                                        <p:cTn id="10" dur="500"/>
                                        <p:tgtEl>
                                          <p:spTgt spid="177158">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7158">
                                            <p:txEl>
                                              <p:pRg st="1" end="1"/>
                                            </p:txEl>
                                          </p:spTgt>
                                        </p:tgtEl>
                                        <p:attrNameLst>
                                          <p:attrName>style.visibility</p:attrName>
                                        </p:attrNameLst>
                                      </p:cBhvr>
                                      <p:to>
                                        <p:strVal val="visible"/>
                                      </p:to>
                                    </p:set>
                                    <p:animEffect transition="in" filter="wipe(down)">
                                      <p:cBhvr>
                                        <p:cTn id="13" dur="500"/>
                                        <p:tgtEl>
                                          <p:spTgt spid="177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build="allAtOnce"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88A73AB8-F3D9-4B70-8B96-1F0BA5E17FAE}" type="slidenum">
              <a:rPr lang="en-US"/>
              <a:pPr>
                <a:defRPr/>
              </a:pPr>
              <a:t>45</a:t>
            </a:fld>
            <a:endParaRPr lang="en-US"/>
          </a:p>
        </p:txBody>
      </p:sp>
      <p:sp>
        <p:nvSpPr>
          <p:cNvPr id="17818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8181"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78182"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DEVERSOIRS STATIQUES</a:t>
            </a:r>
            <a:endParaRPr lang="en-US" sz="2400" b="1" u="sng">
              <a:solidFill>
                <a:srgbClr val="FFFF66"/>
              </a:solidFill>
              <a:effectLst>
                <a:outerShdw blurRad="38100" dist="38100" dir="2700000" algn="tl">
                  <a:srgbClr val="000000"/>
                </a:outerShdw>
              </a:effectLst>
            </a:endParaRPr>
          </a:p>
        </p:txBody>
      </p:sp>
      <p:sp>
        <p:nvSpPr>
          <p:cNvPr id="178183" name="Text Box 7"/>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L’EAU</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8183">
                                            <p:bg/>
                                          </p:spTgt>
                                        </p:tgtEl>
                                        <p:attrNameLst>
                                          <p:attrName>style.visibility</p:attrName>
                                        </p:attrNameLst>
                                      </p:cBhvr>
                                      <p:to>
                                        <p:strVal val="visible"/>
                                      </p:to>
                                    </p:set>
                                    <p:animEffect transition="in" filter="wipe(down)">
                                      <p:cBhvr>
                                        <p:cTn id="7" dur="500"/>
                                        <p:tgtEl>
                                          <p:spTgt spid="17818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8183">
                                            <p:txEl>
                                              <p:pRg st="0" end="0"/>
                                            </p:txEl>
                                          </p:spTgt>
                                        </p:tgtEl>
                                        <p:attrNameLst>
                                          <p:attrName>style.visibility</p:attrName>
                                        </p:attrNameLst>
                                      </p:cBhvr>
                                      <p:to>
                                        <p:strVal val="visible"/>
                                      </p:to>
                                    </p:set>
                                    <p:animEffect transition="in" filter="wipe(down)">
                                      <p:cBhvr>
                                        <p:cTn id="10" dur="500"/>
                                        <p:tgtEl>
                                          <p:spTgt spid="1781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build="allAtOnce"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D7EABEA0-FA21-4F26-83EA-D9146C7E488F}" type="slidenum">
              <a:rPr lang="en-US"/>
              <a:pPr>
                <a:defRPr/>
              </a:pPr>
              <a:t>46</a:t>
            </a:fld>
            <a:endParaRPr lang="en-US"/>
          </a:p>
        </p:txBody>
      </p:sp>
      <p:sp>
        <p:nvSpPr>
          <p:cNvPr id="17920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7920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79206"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DEVERSOIRS STATIQUES</a:t>
            </a:r>
            <a:endParaRPr lang="en-US" sz="2400" b="1" u="sng">
              <a:solidFill>
                <a:srgbClr val="FFFF66"/>
              </a:solidFill>
              <a:effectLst>
                <a:outerShdw blurRad="38100" dist="38100" dir="2700000" algn="tl">
                  <a:srgbClr val="000000"/>
                </a:outerShdw>
              </a:effectLst>
            </a:endParaRPr>
          </a:p>
        </p:txBody>
      </p:sp>
      <p:sp>
        <p:nvSpPr>
          <p:cNvPr id="179207" name="Text Box 7"/>
          <p:cNvSpPr txBox="1">
            <a:spLocks noChangeArrowheads="1"/>
          </p:cNvSpPr>
          <p:nvPr/>
        </p:nvSpPr>
        <p:spPr bwMode="auto">
          <a:xfrm>
            <a:off x="0" y="1676400"/>
            <a:ext cx="4648200" cy="366713"/>
          </a:xfrm>
          <a:prstGeom prst="rect">
            <a:avLst/>
          </a:prstGeom>
          <a:noFill/>
          <a:ln w="9525">
            <a:noFill/>
            <a:miter lim="800000"/>
            <a:headEnd/>
            <a:tailEnd/>
          </a:ln>
        </p:spPr>
        <p:txBody>
          <a:bodyPr>
            <a:spAutoFit/>
          </a:bodyPr>
          <a:lstStyle/>
          <a:p>
            <a:pPr>
              <a:spcBef>
                <a:spcPct val="50000"/>
              </a:spcBef>
            </a:pPr>
            <a:r>
              <a:rPr lang="fr-FR" b="1" u="sng">
                <a:solidFill>
                  <a:srgbClr val="FF66CC"/>
                </a:solidFill>
              </a:rPr>
              <a:t>3-a En sortie de déversoir</a:t>
            </a:r>
            <a:endParaRPr lang="en-US" b="1" u="sng">
              <a:solidFill>
                <a:srgbClr val="FF66CC"/>
              </a:solidFill>
            </a:endParaRPr>
          </a:p>
        </p:txBody>
      </p:sp>
      <p:sp>
        <p:nvSpPr>
          <p:cNvPr id="179208" name="Text Box 8"/>
          <p:cNvSpPr txBox="1">
            <a:spLocks noChangeArrowheads="1"/>
          </p:cNvSpPr>
          <p:nvPr/>
        </p:nvSpPr>
        <p:spPr bwMode="auto">
          <a:xfrm>
            <a:off x="0" y="2133600"/>
            <a:ext cx="9144000" cy="336550"/>
          </a:xfrm>
          <a:prstGeom prst="rect">
            <a:avLst/>
          </a:prstGeom>
          <a:noFill/>
          <a:ln w="9525">
            <a:noFill/>
            <a:miter lim="800000"/>
            <a:headEnd/>
            <a:tailEnd/>
          </a:ln>
        </p:spPr>
        <p:txBody>
          <a:bodyPr>
            <a:spAutoFit/>
          </a:bodyPr>
          <a:lstStyle/>
          <a:p>
            <a:pPr>
              <a:spcBef>
                <a:spcPct val="50000"/>
              </a:spcBef>
            </a:pPr>
            <a:r>
              <a:rPr lang="fr-FR" sz="1600" b="1"/>
              <a:t>En général il consiste principalement à l’entraînement de l’enrochement vers l’aval :</a:t>
            </a:r>
            <a:endParaRPr lang="en-US" sz="1600" b="1"/>
          </a:p>
        </p:txBody>
      </p:sp>
      <p:pic>
        <p:nvPicPr>
          <p:cNvPr id="179209" name="Picture 9" descr="Kap She Dike n° 22#001"/>
          <p:cNvPicPr>
            <a:picLocks noChangeAspect="1" noChangeArrowheads="1"/>
          </p:cNvPicPr>
          <p:nvPr/>
        </p:nvPicPr>
        <p:blipFill>
          <a:blip r:embed="rId3" cstate="email"/>
          <a:srcRect/>
          <a:stretch>
            <a:fillRect/>
          </a:stretch>
        </p:blipFill>
        <p:spPr bwMode="auto">
          <a:xfrm>
            <a:off x="76200" y="2898775"/>
            <a:ext cx="4267200" cy="3197225"/>
          </a:xfrm>
          <a:prstGeom prst="rect">
            <a:avLst/>
          </a:prstGeom>
          <a:noFill/>
          <a:ln w="38100">
            <a:solidFill>
              <a:srgbClr val="FF7F61"/>
            </a:solidFill>
            <a:miter lim="800000"/>
            <a:headEnd/>
            <a:tailEnd/>
          </a:ln>
        </p:spPr>
      </p:pic>
      <p:pic>
        <p:nvPicPr>
          <p:cNvPr id="179210" name="Picture 10" descr="Kap She Dike n° 21#001"/>
          <p:cNvPicPr>
            <a:picLocks noChangeAspect="1" noChangeArrowheads="1"/>
          </p:cNvPicPr>
          <p:nvPr/>
        </p:nvPicPr>
        <p:blipFill>
          <a:blip r:embed="rId4" cstate="email"/>
          <a:srcRect/>
          <a:stretch>
            <a:fillRect/>
          </a:stretch>
        </p:blipFill>
        <p:spPr bwMode="auto">
          <a:xfrm>
            <a:off x="4781550" y="2895600"/>
            <a:ext cx="4267200" cy="3197225"/>
          </a:xfrm>
          <a:prstGeom prst="rect">
            <a:avLst/>
          </a:prstGeom>
          <a:noFill/>
          <a:ln w="38100">
            <a:solidFill>
              <a:srgbClr val="FF7F61"/>
            </a:solidFill>
            <a:miter lim="800000"/>
            <a:headEnd/>
            <a:tailEnd/>
          </a:ln>
        </p:spPr>
      </p:pic>
      <p:sp>
        <p:nvSpPr>
          <p:cNvPr id="179211" name="Text Box 11"/>
          <p:cNvSpPr txBox="1">
            <a:spLocks noChangeArrowheads="1"/>
          </p:cNvSpPr>
          <p:nvPr/>
        </p:nvSpPr>
        <p:spPr bwMode="auto">
          <a:xfrm>
            <a:off x="4953000" y="5791200"/>
            <a:ext cx="3886200" cy="228600"/>
          </a:xfrm>
          <a:prstGeom prst="rect">
            <a:avLst/>
          </a:prstGeom>
          <a:noFill/>
          <a:ln w="9525">
            <a:noFill/>
            <a:miter lim="800000"/>
            <a:headEnd/>
            <a:tailEnd/>
          </a:ln>
        </p:spPr>
        <p:txBody>
          <a:bodyPr/>
          <a:lstStyle/>
          <a:p>
            <a:pPr algn="ctr"/>
            <a:r>
              <a:rPr lang="fr-FR" sz="1600" i="1"/>
              <a:t>Enrochement en sortie du déversoir</a:t>
            </a:r>
            <a:endParaRPr lang="en-US" sz="1600"/>
          </a:p>
        </p:txBody>
      </p:sp>
      <p:sp>
        <p:nvSpPr>
          <p:cNvPr id="179212" name="Text Box 12"/>
          <p:cNvSpPr txBox="1">
            <a:spLocks noChangeArrowheads="1"/>
          </p:cNvSpPr>
          <p:nvPr/>
        </p:nvSpPr>
        <p:spPr bwMode="auto">
          <a:xfrm>
            <a:off x="381000" y="5791200"/>
            <a:ext cx="3886200" cy="228600"/>
          </a:xfrm>
          <a:prstGeom prst="rect">
            <a:avLst/>
          </a:prstGeom>
          <a:noFill/>
          <a:ln w="9525">
            <a:noFill/>
            <a:miter lim="800000"/>
            <a:headEnd/>
            <a:tailEnd/>
          </a:ln>
        </p:spPr>
        <p:txBody>
          <a:bodyPr/>
          <a:lstStyle/>
          <a:p>
            <a:pPr algn="ctr"/>
            <a:r>
              <a:rPr lang="fr-FR" sz="1600" i="1"/>
              <a:t>Enrochement en sortie du déversoir</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9207">
                                            <p:txEl>
                                              <p:pRg st="0" end="0"/>
                                            </p:txEl>
                                          </p:spTgt>
                                        </p:tgtEl>
                                        <p:attrNameLst>
                                          <p:attrName>style.visibility</p:attrName>
                                        </p:attrNameLst>
                                      </p:cBhvr>
                                      <p:to>
                                        <p:strVal val="visible"/>
                                      </p:to>
                                    </p:set>
                                    <p:animEffect transition="in" filter="wipe(down)">
                                      <p:cBhvr>
                                        <p:cTn id="7" dur="500"/>
                                        <p:tgtEl>
                                          <p:spTgt spid="1792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9208">
                                            <p:txEl>
                                              <p:pRg st="0" end="0"/>
                                            </p:txEl>
                                          </p:spTgt>
                                        </p:tgtEl>
                                        <p:attrNameLst>
                                          <p:attrName>style.visibility</p:attrName>
                                        </p:attrNameLst>
                                      </p:cBhvr>
                                      <p:to>
                                        <p:strVal val="visible"/>
                                      </p:to>
                                    </p:set>
                                    <p:animEffect transition="in" filter="wipe(down)">
                                      <p:cBhvr>
                                        <p:cTn id="12" dur="500"/>
                                        <p:tgtEl>
                                          <p:spTgt spid="1792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9209"/>
                                        </p:tgtEl>
                                        <p:attrNameLst>
                                          <p:attrName>style.visibility</p:attrName>
                                        </p:attrNameLst>
                                      </p:cBhvr>
                                      <p:to>
                                        <p:strVal val="visible"/>
                                      </p:to>
                                    </p:set>
                                    <p:animEffect transition="in" filter="wipe(down)">
                                      <p:cBhvr>
                                        <p:cTn id="17" dur="500"/>
                                        <p:tgtEl>
                                          <p:spTgt spid="17920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79212"/>
                                        </p:tgtEl>
                                        <p:attrNameLst>
                                          <p:attrName>style.visibility</p:attrName>
                                        </p:attrNameLst>
                                      </p:cBhvr>
                                      <p:to>
                                        <p:strVal val="visible"/>
                                      </p:to>
                                    </p:set>
                                    <p:animEffect transition="in" filter="wipe(down)">
                                      <p:cBhvr>
                                        <p:cTn id="20" dur="500"/>
                                        <p:tgtEl>
                                          <p:spTgt spid="1792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9210"/>
                                        </p:tgtEl>
                                        <p:attrNameLst>
                                          <p:attrName>style.visibility</p:attrName>
                                        </p:attrNameLst>
                                      </p:cBhvr>
                                      <p:to>
                                        <p:strVal val="visible"/>
                                      </p:to>
                                    </p:set>
                                    <p:animEffect transition="in" filter="wipe(down)">
                                      <p:cBhvr>
                                        <p:cTn id="25" dur="500"/>
                                        <p:tgtEl>
                                          <p:spTgt spid="1792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9211"/>
                                        </p:tgtEl>
                                        <p:attrNameLst>
                                          <p:attrName>style.visibility</p:attrName>
                                        </p:attrNameLst>
                                      </p:cBhvr>
                                      <p:to>
                                        <p:strVal val="visible"/>
                                      </p:to>
                                    </p:set>
                                    <p:animEffect transition="in" filter="wipe(down)">
                                      <p:cBhvr>
                                        <p:cTn id="28" dur="500"/>
                                        <p:tgtEl>
                                          <p:spTgt spid="179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build="allAtOnce"/>
      <p:bldP spid="179208" grpId="0" build="allAtOnce"/>
      <p:bldP spid="179211" grpId="0"/>
      <p:bldP spid="1792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022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0230"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DEVERSOIRS STATIQUES</a:t>
            </a:r>
            <a:endParaRPr lang="en-US" sz="2400" b="1" u="sng">
              <a:solidFill>
                <a:srgbClr val="FFFF66"/>
              </a:solidFill>
              <a:effectLst>
                <a:outerShdw blurRad="38100" dist="38100" dir="2700000" algn="tl">
                  <a:srgbClr val="000000"/>
                </a:outerShdw>
              </a:effectLst>
            </a:endParaRPr>
          </a:p>
        </p:txBody>
      </p:sp>
      <p:sp>
        <p:nvSpPr>
          <p:cNvPr id="180231" name="Text Box 7"/>
          <p:cNvSpPr txBox="1">
            <a:spLocks noChangeArrowheads="1"/>
          </p:cNvSpPr>
          <p:nvPr/>
        </p:nvSpPr>
        <p:spPr bwMode="auto">
          <a:xfrm>
            <a:off x="0" y="16764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F66CC"/>
                </a:solidFill>
              </a:rPr>
              <a:t>3-b Destruction du perré en sortie de déversoir</a:t>
            </a:r>
            <a:endParaRPr lang="en-US" b="1" u="sng">
              <a:solidFill>
                <a:srgbClr val="FF66CC"/>
              </a:solidFill>
            </a:endParaRPr>
          </a:p>
        </p:txBody>
      </p:sp>
      <p:pic>
        <p:nvPicPr>
          <p:cNvPr id="180232" name="Picture 8" descr="O Chek13"/>
          <p:cNvPicPr>
            <a:picLocks noChangeAspect="1" noChangeArrowheads="1"/>
          </p:cNvPicPr>
          <p:nvPr/>
        </p:nvPicPr>
        <p:blipFill>
          <a:blip r:embed="rId3" cstate="email"/>
          <a:srcRect/>
          <a:stretch>
            <a:fillRect/>
          </a:stretch>
        </p:blipFill>
        <p:spPr bwMode="auto">
          <a:xfrm>
            <a:off x="114300" y="2741613"/>
            <a:ext cx="4381500" cy="3268662"/>
          </a:xfrm>
          <a:prstGeom prst="rect">
            <a:avLst/>
          </a:prstGeom>
          <a:noFill/>
          <a:ln w="38100">
            <a:solidFill>
              <a:srgbClr val="FF7F61"/>
            </a:solidFill>
            <a:miter lim="800000"/>
            <a:headEnd/>
            <a:tailEnd/>
          </a:ln>
        </p:spPr>
      </p:pic>
      <p:pic>
        <p:nvPicPr>
          <p:cNvPr id="180233" name="Picture 9" descr="DSCF5055"/>
          <p:cNvPicPr>
            <a:picLocks noChangeAspect="1" noChangeArrowheads="1"/>
          </p:cNvPicPr>
          <p:nvPr/>
        </p:nvPicPr>
        <p:blipFill>
          <a:blip r:embed="rId4" cstate="email"/>
          <a:srcRect/>
          <a:stretch>
            <a:fillRect/>
          </a:stretch>
        </p:blipFill>
        <p:spPr bwMode="auto">
          <a:xfrm>
            <a:off x="4724400" y="2743200"/>
            <a:ext cx="4343400" cy="3240088"/>
          </a:xfrm>
          <a:prstGeom prst="rect">
            <a:avLst/>
          </a:prstGeom>
          <a:noFill/>
          <a:ln w="38100">
            <a:solidFill>
              <a:srgbClr val="FF7F61"/>
            </a:solidFill>
            <a:miter lim="800000"/>
            <a:headEnd/>
            <a:tailEnd/>
          </a:ln>
        </p:spPr>
      </p:pic>
      <p:sp>
        <p:nvSpPr>
          <p:cNvPr id="180234" name="Text Box 10"/>
          <p:cNvSpPr txBox="1">
            <a:spLocks noChangeArrowheads="1"/>
          </p:cNvSpPr>
          <p:nvPr/>
        </p:nvSpPr>
        <p:spPr bwMode="auto">
          <a:xfrm>
            <a:off x="457200" y="3200400"/>
            <a:ext cx="4038600" cy="228600"/>
          </a:xfrm>
          <a:prstGeom prst="rect">
            <a:avLst/>
          </a:prstGeom>
          <a:noFill/>
          <a:ln w="9525">
            <a:noFill/>
            <a:miter lim="800000"/>
            <a:headEnd/>
            <a:tailEnd/>
          </a:ln>
        </p:spPr>
        <p:txBody>
          <a:bodyPr/>
          <a:lstStyle/>
          <a:p>
            <a:pPr algn="ctr"/>
            <a:r>
              <a:rPr lang="fr-FR" sz="1400"/>
              <a:t>Destruction en sortie de déversoir.</a:t>
            </a:r>
            <a:endParaRPr lang="en-US" sz="1400"/>
          </a:p>
        </p:txBody>
      </p:sp>
      <p:sp>
        <p:nvSpPr>
          <p:cNvPr id="180235" name="Text Box 11"/>
          <p:cNvSpPr txBox="1">
            <a:spLocks noChangeArrowheads="1"/>
          </p:cNvSpPr>
          <p:nvPr/>
        </p:nvSpPr>
        <p:spPr bwMode="auto">
          <a:xfrm>
            <a:off x="4191000" y="5676900"/>
            <a:ext cx="4038600" cy="228600"/>
          </a:xfrm>
          <a:prstGeom prst="rect">
            <a:avLst/>
          </a:prstGeom>
          <a:noFill/>
          <a:ln w="9525">
            <a:noFill/>
            <a:miter lim="800000"/>
            <a:headEnd/>
            <a:tailEnd/>
          </a:ln>
        </p:spPr>
        <p:txBody>
          <a:bodyPr/>
          <a:lstStyle/>
          <a:p>
            <a:pPr algn="ctr"/>
            <a:r>
              <a:rPr lang="fr-FR" sz="1400"/>
              <a:t>Destruction en sortie de déversoir.</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0231">
                                            <p:txEl>
                                              <p:pRg st="0" end="0"/>
                                            </p:txEl>
                                          </p:spTgt>
                                        </p:tgtEl>
                                        <p:attrNameLst>
                                          <p:attrName>style.visibility</p:attrName>
                                        </p:attrNameLst>
                                      </p:cBhvr>
                                      <p:to>
                                        <p:strVal val="visible"/>
                                      </p:to>
                                    </p:set>
                                    <p:animEffect transition="in" filter="wipe(down)">
                                      <p:cBhvr>
                                        <p:cTn id="7" dur="500"/>
                                        <p:tgtEl>
                                          <p:spTgt spid="1802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0232"/>
                                        </p:tgtEl>
                                        <p:attrNameLst>
                                          <p:attrName>style.visibility</p:attrName>
                                        </p:attrNameLst>
                                      </p:cBhvr>
                                      <p:to>
                                        <p:strVal val="visible"/>
                                      </p:to>
                                    </p:set>
                                    <p:animEffect transition="in" filter="wipe(down)">
                                      <p:cBhvr>
                                        <p:cTn id="12" dur="500"/>
                                        <p:tgtEl>
                                          <p:spTgt spid="18023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0234"/>
                                        </p:tgtEl>
                                        <p:attrNameLst>
                                          <p:attrName>style.visibility</p:attrName>
                                        </p:attrNameLst>
                                      </p:cBhvr>
                                      <p:to>
                                        <p:strVal val="visible"/>
                                      </p:to>
                                    </p:set>
                                    <p:animEffect transition="in" filter="wipe(down)">
                                      <p:cBhvr>
                                        <p:cTn id="15" dur="500"/>
                                        <p:tgtEl>
                                          <p:spTgt spid="1802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0233"/>
                                        </p:tgtEl>
                                        <p:attrNameLst>
                                          <p:attrName>style.visibility</p:attrName>
                                        </p:attrNameLst>
                                      </p:cBhvr>
                                      <p:to>
                                        <p:strVal val="visible"/>
                                      </p:to>
                                    </p:set>
                                    <p:animEffect transition="in" filter="wipe(down)">
                                      <p:cBhvr>
                                        <p:cTn id="20" dur="500"/>
                                        <p:tgtEl>
                                          <p:spTgt spid="18023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0235"/>
                                        </p:tgtEl>
                                        <p:attrNameLst>
                                          <p:attrName>style.visibility</p:attrName>
                                        </p:attrNameLst>
                                      </p:cBhvr>
                                      <p:to>
                                        <p:strVal val="visible"/>
                                      </p:to>
                                    </p:set>
                                    <p:animEffect transition="in" filter="wipe(down)">
                                      <p:cBhvr>
                                        <p:cTn id="23" dur="500"/>
                                        <p:tgtEl>
                                          <p:spTgt spid="180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1" grpId="0" build="allAtOnce"/>
      <p:bldP spid="180234" grpId="0"/>
      <p:bldP spid="18023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C0878527-FE1D-454C-84C2-904EE4306D2F}" type="slidenum">
              <a:rPr lang="en-US"/>
              <a:pPr>
                <a:defRPr/>
              </a:pPr>
              <a:t>48</a:t>
            </a:fld>
            <a:endParaRPr lang="en-US"/>
          </a:p>
        </p:txBody>
      </p:sp>
      <p:sp>
        <p:nvSpPr>
          <p:cNvPr id="21709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217093"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217094"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DEVERSOIRS STATIQUES</a:t>
            </a:r>
            <a:endParaRPr lang="en-US" sz="2400" b="1" u="sng">
              <a:solidFill>
                <a:srgbClr val="FFFF66"/>
              </a:solidFill>
              <a:effectLst>
                <a:outerShdw blurRad="38100" dist="38100" dir="2700000" algn="tl">
                  <a:srgbClr val="000000"/>
                </a:outerShdw>
              </a:effectLst>
            </a:endParaRPr>
          </a:p>
        </p:txBody>
      </p:sp>
      <p:sp>
        <p:nvSpPr>
          <p:cNvPr id="38918" name="Text Box 7"/>
          <p:cNvSpPr txBox="1">
            <a:spLocks noChangeArrowheads="1"/>
          </p:cNvSpPr>
          <p:nvPr/>
        </p:nvSpPr>
        <p:spPr bwMode="auto">
          <a:xfrm>
            <a:off x="0" y="1676400"/>
            <a:ext cx="6324600" cy="366713"/>
          </a:xfrm>
          <a:prstGeom prst="rect">
            <a:avLst/>
          </a:prstGeom>
          <a:noFill/>
          <a:ln w="9525">
            <a:noFill/>
            <a:miter lim="800000"/>
            <a:headEnd/>
            <a:tailEnd/>
          </a:ln>
        </p:spPr>
        <p:txBody>
          <a:bodyPr>
            <a:spAutoFit/>
          </a:bodyPr>
          <a:lstStyle/>
          <a:p>
            <a:pPr>
              <a:spcBef>
                <a:spcPct val="50000"/>
              </a:spcBef>
            </a:pPr>
            <a:r>
              <a:rPr lang="fr-FR" b="1" u="sng">
                <a:solidFill>
                  <a:srgbClr val="FF66CC"/>
                </a:solidFill>
              </a:rPr>
              <a:t>3-b Destruction du perré en sortie de déversoir (suite)</a:t>
            </a:r>
            <a:endParaRPr lang="en-US" b="1" u="sng">
              <a:solidFill>
                <a:srgbClr val="FF66CC"/>
              </a:solidFill>
            </a:endParaRPr>
          </a:p>
        </p:txBody>
      </p:sp>
      <p:pic>
        <p:nvPicPr>
          <p:cNvPr id="217096" name="Picture 8" descr="DSCF4395"/>
          <p:cNvPicPr>
            <a:picLocks noChangeAspect="1" noChangeArrowheads="1"/>
          </p:cNvPicPr>
          <p:nvPr/>
        </p:nvPicPr>
        <p:blipFill>
          <a:blip r:embed="rId3" cstate="email"/>
          <a:srcRect/>
          <a:stretch>
            <a:fillRect/>
          </a:stretch>
        </p:blipFill>
        <p:spPr bwMode="auto">
          <a:xfrm>
            <a:off x="2209800" y="2506663"/>
            <a:ext cx="4876800" cy="3665537"/>
          </a:xfrm>
          <a:prstGeom prst="rect">
            <a:avLst/>
          </a:prstGeom>
          <a:noFill/>
          <a:ln w="38100">
            <a:solidFill>
              <a:srgbClr val="FF7F61"/>
            </a:solidFill>
            <a:miter lim="800000"/>
            <a:headEnd/>
            <a:tailEnd/>
          </a:ln>
        </p:spPr>
      </p:pic>
      <p:sp>
        <p:nvSpPr>
          <p:cNvPr id="217097" name="Text Box 9"/>
          <p:cNvSpPr txBox="1">
            <a:spLocks noChangeArrowheads="1"/>
          </p:cNvSpPr>
          <p:nvPr/>
        </p:nvSpPr>
        <p:spPr bwMode="auto">
          <a:xfrm>
            <a:off x="2000250" y="5791200"/>
            <a:ext cx="5334000" cy="457200"/>
          </a:xfrm>
          <a:prstGeom prst="rect">
            <a:avLst/>
          </a:prstGeom>
          <a:noFill/>
          <a:ln w="9525">
            <a:noFill/>
            <a:miter lim="800000"/>
            <a:headEnd/>
            <a:tailEnd/>
          </a:ln>
        </p:spPr>
        <p:txBody>
          <a:bodyPr/>
          <a:lstStyle/>
          <a:p>
            <a:pPr algn="ctr"/>
            <a:r>
              <a:rPr lang="fr-FR" sz="1400">
                <a:solidFill>
                  <a:srgbClr val="FFFFFF"/>
                </a:solidFill>
              </a:rPr>
              <a:t>Destruction du perré en sortie de déversoir à Beung Damnak 1 </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7096"/>
                                        </p:tgtEl>
                                        <p:attrNameLst>
                                          <p:attrName>style.visibility</p:attrName>
                                        </p:attrNameLst>
                                      </p:cBhvr>
                                      <p:to>
                                        <p:strVal val="visible"/>
                                      </p:to>
                                    </p:set>
                                    <p:animEffect transition="in" filter="wipe(down)">
                                      <p:cBhvr>
                                        <p:cTn id="7" dur="500"/>
                                        <p:tgtEl>
                                          <p:spTgt spid="21709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7097"/>
                                        </p:tgtEl>
                                        <p:attrNameLst>
                                          <p:attrName>style.visibility</p:attrName>
                                        </p:attrNameLst>
                                      </p:cBhvr>
                                      <p:to>
                                        <p:strVal val="visible"/>
                                      </p:to>
                                    </p:set>
                                    <p:animEffect transition="in" filter="wipe(down)">
                                      <p:cBhvr>
                                        <p:cTn id="10" dur="500"/>
                                        <p:tgtEl>
                                          <p:spTgt spid="217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193591F-9944-436F-85F2-1F48B104671B}" type="slidenum">
              <a:rPr lang="en-US"/>
              <a:pPr>
                <a:defRPr/>
              </a:pPr>
              <a:t>49</a:t>
            </a:fld>
            <a:endParaRPr lang="en-US"/>
          </a:p>
        </p:txBody>
      </p:sp>
      <p:sp>
        <p:nvSpPr>
          <p:cNvPr id="18125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1253" name="Text Box 5"/>
          <p:cNvSpPr txBox="1">
            <a:spLocks noChangeArrowheads="1"/>
          </p:cNvSpPr>
          <p:nvPr/>
        </p:nvSpPr>
        <p:spPr bwMode="auto">
          <a:xfrm>
            <a:off x="1143000" y="700088"/>
            <a:ext cx="7010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81254" name="Text Box 6"/>
          <p:cNvSpPr txBox="1">
            <a:spLocks noChangeArrowheads="1"/>
          </p:cNvSpPr>
          <p:nvPr/>
        </p:nvSpPr>
        <p:spPr bwMode="auto">
          <a:xfrm>
            <a:off x="1447800" y="3238500"/>
            <a:ext cx="6324600" cy="800100"/>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4400" b="1">
                <a:solidFill>
                  <a:schemeClr val="bg1"/>
                </a:solidFill>
                <a:effectLst>
                  <a:outerShdw blurRad="38100" dist="38100" dir="2700000" algn="tl">
                    <a:srgbClr val="000000"/>
                  </a:outerShdw>
                </a:effectLst>
              </a:rPr>
              <a:t>LES RESEAUX</a:t>
            </a:r>
            <a:endParaRPr lang="en-US" sz="4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1254">
                                            <p:bg/>
                                          </p:spTgt>
                                        </p:tgtEl>
                                        <p:attrNameLst>
                                          <p:attrName>style.visibility</p:attrName>
                                        </p:attrNameLst>
                                      </p:cBhvr>
                                      <p:to>
                                        <p:strVal val="visible"/>
                                      </p:to>
                                    </p:set>
                                    <p:animEffect transition="in" filter="wipe(down)">
                                      <p:cBhvr>
                                        <p:cTn id="7" dur="500"/>
                                        <p:tgtEl>
                                          <p:spTgt spid="18125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1254">
                                            <p:txEl>
                                              <p:pRg st="0" end="0"/>
                                            </p:txEl>
                                          </p:spTgt>
                                        </p:tgtEl>
                                        <p:attrNameLst>
                                          <p:attrName>style.visibility</p:attrName>
                                        </p:attrNameLst>
                                      </p:cBhvr>
                                      <p:to>
                                        <p:strVal val="visible"/>
                                      </p:to>
                                    </p:set>
                                    <p:animEffect transition="in" filter="wipe(down)">
                                      <p:cBhvr>
                                        <p:cTn id="10" dur="500"/>
                                        <p:tgtEl>
                                          <p:spTgt spid="1812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142852"/>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 Box 6"/>
          <p:cNvSpPr txBox="1">
            <a:spLocks noChangeArrowheads="1"/>
          </p:cNvSpPr>
          <p:nvPr/>
        </p:nvSpPr>
        <p:spPr bwMode="auto">
          <a:xfrm>
            <a:off x="533400" y="1416074"/>
            <a:ext cx="8077200" cy="366713"/>
          </a:xfrm>
          <a:prstGeom prst="rect">
            <a:avLst/>
          </a:prstGeom>
          <a:noFill/>
          <a:ln w="9525">
            <a:noFill/>
            <a:miter lim="800000"/>
            <a:headEnd/>
            <a:tailEnd/>
          </a:ln>
        </p:spPr>
        <p:txBody>
          <a:bodyPr>
            <a:spAutoFit/>
          </a:bodyPr>
          <a:lstStyle/>
          <a:p>
            <a:pPr algn="ctr">
              <a:spcBef>
                <a:spcPct val="50000"/>
              </a:spcBef>
            </a:pPr>
            <a:r>
              <a:rPr lang="fr-FR" b="1" u="sng">
                <a:solidFill>
                  <a:srgbClr val="66FF66"/>
                </a:solidFill>
                <a:latin typeface="Calibri" pitchFamily="34" charset="0"/>
              </a:rPr>
              <a:t>The FWUCs</a:t>
            </a:r>
            <a:endParaRPr lang="en-US" b="1" u="sng">
              <a:solidFill>
                <a:srgbClr val="66FF66"/>
              </a:solidFill>
              <a:latin typeface="Calibri" pitchFamily="34" charset="0"/>
            </a:endParaRPr>
          </a:p>
        </p:txBody>
      </p:sp>
      <p:sp>
        <p:nvSpPr>
          <p:cNvPr id="4" name="Text Box 7"/>
          <p:cNvSpPr txBox="1">
            <a:spLocks noChangeArrowheads="1"/>
          </p:cNvSpPr>
          <p:nvPr/>
        </p:nvSpPr>
        <p:spPr bwMode="auto">
          <a:xfrm>
            <a:off x="152400" y="1949474"/>
            <a:ext cx="8763000" cy="4908550"/>
          </a:xfrm>
          <a:prstGeom prst="rect">
            <a:avLst/>
          </a:prstGeom>
          <a:noFill/>
          <a:ln w="9525">
            <a:solidFill>
              <a:schemeClr val="tx1"/>
            </a:solidFill>
            <a:miter lim="800000"/>
            <a:headEnd/>
            <a:tailEnd/>
          </a:ln>
        </p:spPr>
        <p:txBody>
          <a:bodyPr>
            <a:spAutoFit/>
          </a:bodyPr>
          <a:lstStyle/>
          <a:p>
            <a:pPr marL="342900" indent="-342900" algn="ctr">
              <a:spcBef>
                <a:spcPct val="50000"/>
              </a:spcBef>
            </a:pPr>
            <a:r>
              <a:rPr lang="fr-FR" b="1" u="sng">
                <a:latin typeface="Calibri" pitchFamily="34" charset="0"/>
              </a:rPr>
              <a:t>REMARQUES et CONCLUSIONS</a:t>
            </a:r>
          </a:p>
          <a:p>
            <a:pPr marL="342900" indent="-342900">
              <a:spcBef>
                <a:spcPct val="50000"/>
              </a:spcBef>
            </a:pPr>
            <a:r>
              <a:rPr lang="fr-FR" b="1">
                <a:latin typeface="Calibri" pitchFamily="34" charset="0"/>
              </a:rPr>
              <a:t>FWUCS sont le point faible des périmètres irrigués: </a:t>
            </a:r>
          </a:p>
          <a:p>
            <a:pPr marL="342900" indent="-342900"/>
            <a:r>
              <a:rPr lang="fr-FR" b="1">
                <a:latin typeface="Calibri" pitchFamily="34" charset="0"/>
              </a:rPr>
              <a:t>	</a:t>
            </a:r>
            <a:r>
              <a:rPr lang="fr-FR" b="1">
                <a:solidFill>
                  <a:srgbClr val="FF66CC"/>
                </a:solidFill>
              </a:rPr>
              <a:t>- Manque flagrant de formation sur la maintenance des périmètres,</a:t>
            </a:r>
          </a:p>
          <a:p>
            <a:pPr marL="342900" indent="-342900"/>
            <a:endParaRPr lang="fr-FR" b="1">
              <a:solidFill>
                <a:srgbClr val="FF66CC"/>
              </a:solidFill>
            </a:endParaRPr>
          </a:p>
          <a:p>
            <a:pPr marL="342900" indent="-342900"/>
            <a:r>
              <a:rPr lang="fr-FR" b="1">
                <a:solidFill>
                  <a:srgbClr val="FF66CC"/>
                </a:solidFill>
              </a:rPr>
              <a:t>	- Manque d’assistance de la part des directions provinciales,</a:t>
            </a:r>
          </a:p>
          <a:p>
            <a:pPr marL="342900" indent="-342900"/>
            <a:endParaRPr lang="fr-FR" b="1">
              <a:solidFill>
                <a:srgbClr val="FF66CC"/>
              </a:solidFill>
            </a:endParaRPr>
          </a:p>
          <a:p>
            <a:pPr marL="342900" indent="-342900"/>
            <a:r>
              <a:rPr lang="fr-FR" b="1">
                <a:solidFill>
                  <a:srgbClr val="FF66CC"/>
                </a:solidFill>
              </a:rPr>
              <a:t>	- Manque de moyens financiers dus au calcul de la redevance sur    </a:t>
            </a:r>
          </a:p>
          <a:p>
            <a:pPr marL="342900" indent="-342900"/>
            <a:r>
              <a:rPr lang="fr-FR" b="1">
                <a:solidFill>
                  <a:srgbClr val="FF66CC"/>
                </a:solidFill>
              </a:rPr>
              <a:t>   	les surfaces de riziculture irriguée de saison sèche,</a:t>
            </a:r>
          </a:p>
          <a:p>
            <a:pPr marL="342900" indent="-342900"/>
            <a:endParaRPr lang="fr-FR" b="1">
              <a:solidFill>
                <a:srgbClr val="FF66CC"/>
              </a:solidFill>
            </a:endParaRPr>
          </a:p>
          <a:p>
            <a:pPr marL="342900" indent="-342900"/>
            <a:r>
              <a:rPr lang="fr-FR" b="1">
                <a:solidFill>
                  <a:srgbClr val="FF66CC"/>
                </a:solidFill>
              </a:rPr>
              <a:t>	- Manque de moyens de pression sur les utilisateurs pour prélever les 	redevances,</a:t>
            </a:r>
          </a:p>
          <a:p>
            <a:pPr marL="342900" indent="-342900"/>
            <a:endParaRPr lang="fr-FR" b="1">
              <a:solidFill>
                <a:srgbClr val="FF66CC"/>
              </a:solidFill>
            </a:endParaRPr>
          </a:p>
          <a:p>
            <a:pPr marL="342900" indent="-342900"/>
            <a:r>
              <a:rPr lang="fr-FR" b="1">
                <a:solidFill>
                  <a:srgbClr val="FF66CC"/>
                </a:solidFill>
              </a:rPr>
              <a:t>	- Manque de formation à la maintenance des personnels des 	PDWRAM,</a:t>
            </a:r>
          </a:p>
          <a:p>
            <a:pPr marL="342900" indent="-342900"/>
            <a:endParaRPr lang="fr-FR" b="1">
              <a:solidFill>
                <a:srgbClr val="FF66CC"/>
              </a:solidFill>
            </a:endParaRPr>
          </a:p>
          <a:p>
            <a:pPr marL="342900" indent="-342900"/>
            <a:r>
              <a:rPr lang="fr-FR" b="1">
                <a:solidFill>
                  <a:srgbClr val="FF66CC"/>
                </a:solidFill>
              </a:rPr>
              <a:t>	- Manque d’implication des comités des FWUCS au moment des 	études et du design de leurs périmètres</a:t>
            </a:r>
            <a:endParaRPr lang="en-US" b="1">
              <a:solidFill>
                <a:srgbClr val="FF66CC"/>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B8496DDF-F267-460A-BC27-92CA26F3A88E}" type="slidenum">
              <a:rPr lang="en-US"/>
              <a:pPr>
                <a:defRPr/>
              </a:pPr>
              <a:t>50</a:t>
            </a:fld>
            <a:endParaRPr lang="en-US"/>
          </a:p>
        </p:txBody>
      </p:sp>
      <p:sp>
        <p:nvSpPr>
          <p:cNvPr id="18227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2277"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2278"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2279" name="Text Box 7"/>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L’EAU</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279">
                                            <p:bg/>
                                          </p:spTgt>
                                        </p:tgtEl>
                                        <p:attrNameLst>
                                          <p:attrName>style.visibility</p:attrName>
                                        </p:attrNameLst>
                                      </p:cBhvr>
                                      <p:to>
                                        <p:strVal val="visible"/>
                                      </p:to>
                                    </p:set>
                                    <p:animEffect transition="in" filter="wipe(down)">
                                      <p:cBhvr>
                                        <p:cTn id="7" dur="500"/>
                                        <p:tgtEl>
                                          <p:spTgt spid="182279">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2279">
                                            <p:txEl>
                                              <p:pRg st="0" end="0"/>
                                            </p:txEl>
                                          </p:spTgt>
                                        </p:tgtEl>
                                        <p:attrNameLst>
                                          <p:attrName>style.visibility</p:attrName>
                                        </p:attrNameLst>
                                      </p:cBhvr>
                                      <p:to>
                                        <p:strVal val="visible"/>
                                      </p:to>
                                    </p:set>
                                    <p:animEffect transition="in" filter="wipe(down)">
                                      <p:cBhvr>
                                        <p:cTn id="10" dur="500"/>
                                        <p:tgtEl>
                                          <p:spTgt spid="1822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9" grpId="0"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9EFE7B7D-E62B-49E1-8D56-19F192D7B84D}" type="slidenum">
              <a:rPr lang="en-US"/>
              <a:pPr>
                <a:defRPr/>
              </a:pPr>
              <a:t>51</a:t>
            </a:fld>
            <a:endParaRPr lang="en-US"/>
          </a:p>
        </p:txBody>
      </p:sp>
      <p:sp>
        <p:nvSpPr>
          <p:cNvPr id="18330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3301"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3302"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3303" name="Text Box 7"/>
          <p:cNvSpPr txBox="1">
            <a:spLocks noChangeArrowheads="1"/>
          </p:cNvSpPr>
          <p:nvPr/>
        </p:nvSpPr>
        <p:spPr bwMode="auto">
          <a:xfrm>
            <a:off x="0" y="14478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4-a Les cavaliers et les canaux</a:t>
            </a:r>
            <a:endParaRPr lang="en-US" b="1" u="sng">
              <a:solidFill>
                <a:srgbClr val="FE7F00"/>
              </a:solidFill>
            </a:endParaRPr>
          </a:p>
        </p:txBody>
      </p:sp>
      <p:sp>
        <p:nvSpPr>
          <p:cNvPr id="183304" name="Text Box 8"/>
          <p:cNvSpPr txBox="1">
            <a:spLocks noChangeArrowheads="1"/>
          </p:cNvSpPr>
          <p:nvPr/>
        </p:nvSpPr>
        <p:spPr bwMode="auto">
          <a:xfrm>
            <a:off x="0" y="1866900"/>
            <a:ext cx="9144000" cy="1323439"/>
          </a:xfrm>
          <a:prstGeom prst="rect">
            <a:avLst/>
          </a:prstGeom>
          <a:solidFill>
            <a:schemeClr val="bg1"/>
          </a:solidFill>
          <a:ln w="38100">
            <a:solidFill>
              <a:srgbClr val="FF7F61"/>
            </a:solidFill>
            <a:miter lim="800000"/>
            <a:headEnd/>
            <a:tailEnd/>
          </a:ln>
        </p:spPr>
        <p:txBody>
          <a:bodyPr>
            <a:spAutoFit/>
          </a:bodyPr>
          <a:lstStyle/>
          <a:p>
            <a:pPr algn="just"/>
            <a:r>
              <a:rPr lang="fr-FR" sz="1600"/>
              <a:t>On appelle cavaliers, les digues situées de part et d’autre d’un canal. Il existe deux types de cavaliers :</a:t>
            </a:r>
          </a:p>
          <a:p>
            <a:pPr algn="just"/>
            <a:r>
              <a:rPr lang="fr-FR" sz="1600"/>
              <a:t>	Le cavalier roulant qui permet la circulation de véhicules,</a:t>
            </a:r>
          </a:p>
          <a:p>
            <a:pPr algn="just"/>
            <a:r>
              <a:rPr lang="fr-FR" sz="1600"/>
              <a:t>	Le cavalier piétonnier réservé aux déplacements légers.</a:t>
            </a:r>
          </a:p>
          <a:p>
            <a:pPr algn="just"/>
            <a:endParaRPr lang="fr-FR" sz="1600"/>
          </a:p>
          <a:p>
            <a:pPr algn="just"/>
            <a:r>
              <a:rPr lang="fr-FR" sz="1600"/>
              <a:t>On constate sur ces cavaliers, des désordres similaires à ceux des digues.</a:t>
            </a:r>
            <a:endParaRPr lang="en-US" sz="1600"/>
          </a:p>
        </p:txBody>
      </p:sp>
      <p:pic>
        <p:nvPicPr>
          <p:cNvPr id="183305" name="Picture 9" descr="DSCF2778"/>
          <p:cNvPicPr>
            <a:picLocks noChangeAspect="1" noChangeArrowheads="1"/>
          </p:cNvPicPr>
          <p:nvPr/>
        </p:nvPicPr>
        <p:blipFill>
          <a:blip r:embed="rId3" cstate="email"/>
          <a:srcRect/>
          <a:stretch>
            <a:fillRect/>
          </a:stretch>
        </p:blipFill>
        <p:spPr bwMode="auto">
          <a:xfrm>
            <a:off x="76200" y="3581400"/>
            <a:ext cx="3962400" cy="3219450"/>
          </a:xfrm>
          <a:prstGeom prst="rect">
            <a:avLst/>
          </a:prstGeom>
          <a:noFill/>
          <a:ln w="38100">
            <a:solidFill>
              <a:srgbClr val="FF7F61"/>
            </a:solidFill>
            <a:miter lim="800000"/>
            <a:headEnd/>
            <a:tailEnd/>
          </a:ln>
        </p:spPr>
      </p:pic>
      <p:pic>
        <p:nvPicPr>
          <p:cNvPr id="183306" name="Picture 10" descr="DSCF2852"/>
          <p:cNvPicPr>
            <a:picLocks noChangeAspect="1" noChangeArrowheads="1"/>
          </p:cNvPicPr>
          <p:nvPr/>
        </p:nvPicPr>
        <p:blipFill>
          <a:blip r:embed="rId4" cstate="email"/>
          <a:srcRect/>
          <a:stretch>
            <a:fillRect/>
          </a:stretch>
        </p:blipFill>
        <p:spPr bwMode="auto">
          <a:xfrm>
            <a:off x="5029200" y="3581400"/>
            <a:ext cx="4038600" cy="3200400"/>
          </a:xfrm>
          <a:prstGeom prst="rect">
            <a:avLst/>
          </a:prstGeom>
          <a:noFill/>
          <a:ln w="38100">
            <a:solidFill>
              <a:srgbClr val="FF7F61"/>
            </a:solidFill>
            <a:miter lim="800000"/>
            <a:headEnd/>
            <a:tailEnd/>
          </a:ln>
        </p:spPr>
      </p:pic>
      <p:sp>
        <p:nvSpPr>
          <p:cNvPr id="183307" name="Text Box 11"/>
          <p:cNvSpPr txBox="1">
            <a:spLocks noChangeArrowheads="1"/>
          </p:cNvSpPr>
          <p:nvPr/>
        </p:nvSpPr>
        <p:spPr bwMode="auto">
          <a:xfrm>
            <a:off x="457200" y="6527800"/>
            <a:ext cx="3124200" cy="234950"/>
          </a:xfrm>
          <a:prstGeom prst="rect">
            <a:avLst/>
          </a:prstGeom>
          <a:noFill/>
          <a:ln w="9525">
            <a:noFill/>
            <a:miter lim="800000"/>
            <a:headEnd/>
            <a:tailEnd/>
          </a:ln>
        </p:spPr>
        <p:txBody>
          <a:bodyPr/>
          <a:lstStyle/>
          <a:p>
            <a:pPr algn="ctr"/>
            <a:r>
              <a:rPr lang="fr-FR" sz="1400"/>
              <a:t>Canaux primaires</a:t>
            </a:r>
            <a:endParaRPr lang="en-US" sz="1400"/>
          </a:p>
        </p:txBody>
      </p:sp>
      <p:sp>
        <p:nvSpPr>
          <p:cNvPr id="183308" name="Text Box 12"/>
          <p:cNvSpPr txBox="1">
            <a:spLocks noChangeArrowheads="1"/>
          </p:cNvSpPr>
          <p:nvPr/>
        </p:nvSpPr>
        <p:spPr bwMode="auto">
          <a:xfrm>
            <a:off x="5410200" y="6477000"/>
            <a:ext cx="3124200" cy="234950"/>
          </a:xfrm>
          <a:prstGeom prst="rect">
            <a:avLst/>
          </a:prstGeom>
          <a:noFill/>
          <a:ln w="9525">
            <a:noFill/>
            <a:miter lim="800000"/>
            <a:headEnd/>
            <a:tailEnd/>
          </a:ln>
        </p:spPr>
        <p:txBody>
          <a:bodyPr/>
          <a:lstStyle/>
          <a:p>
            <a:pPr algn="ctr"/>
            <a:r>
              <a:rPr lang="fr-FR" sz="1400"/>
              <a:t>Canaux primaires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3303">
                                            <p:txEl>
                                              <p:pRg st="0" end="0"/>
                                            </p:txEl>
                                          </p:spTgt>
                                        </p:tgtEl>
                                        <p:attrNameLst>
                                          <p:attrName>style.visibility</p:attrName>
                                        </p:attrNameLst>
                                      </p:cBhvr>
                                      <p:to>
                                        <p:strVal val="visible"/>
                                      </p:to>
                                    </p:set>
                                    <p:animEffect transition="in" filter="wipe(down)">
                                      <p:cBhvr>
                                        <p:cTn id="7" dur="500"/>
                                        <p:tgtEl>
                                          <p:spTgt spid="183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3304">
                                            <p:bg/>
                                          </p:spTgt>
                                        </p:tgtEl>
                                        <p:attrNameLst>
                                          <p:attrName>style.visibility</p:attrName>
                                        </p:attrNameLst>
                                      </p:cBhvr>
                                      <p:to>
                                        <p:strVal val="visible"/>
                                      </p:to>
                                    </p:set>
                                    <p:animEffect transition="in" filter="wipe(down)">
                                      <p:cBhvr>
                                        <p:cTn id="12" dur="500"/>
                                        <p:tgtEl>
                                          <p:spTgt spid="18330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3304">
                                            <p:txEl>
                                              <p:pRg st="0" end="0"/>
                                            </p:txEl>
                                          </p:spTgt>
                                        </p:tgtEl>
                                        <p:attrNameLst>
                                          <p:attrName>style.visibility</p:attrName>
                                        </p:attrNameLst>
                                      </p:cBhvr>
                                      <p:to>
                                        <p:strVal val="visible"/>
                                      </p:to>
                                    </p:set>
                                    <p:animEffect transition="in" filter="wipe(down)">
                                      <p:cBhvr>
                                        <p:cTn id="17" dur="500"/>
                                        <p:tgtEl>
                                          <p:spTgt spid="18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3304">
                                            <p:txEl>
                                              <p:pRg st="1" end="1"/>
                                            </p:txEl>
                                          </p:spTgt>
                                        </p:tgtEl>
                                        <p:attrNameLst>
                                          <p:attrName>style.visibility</p:attrName>
                                        </p:attrNameLst>
                                      </p:cBhvr>
                                      <p:to>
                                        <p:strVal val="visible"/>
                                      </p:to>
                                    </p:set>
                                    <p:animEffect transition="in" filter="wipe(down)">
                                      <p:cBhvr>
                                        <p:cTn id="22" dur="500"/>
                                        <p:tgtEl>
                                          <p:spTgt spid="18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3304">
                                            <p:txEl>
                                              <p:pRg st="2" end="2"/>
                                            </p:txEl>
                                          </p:spTgt>
                                        </p:tgtEl>
                                        <p:attrNameLst>
                                          <p:attrName>style.visibility</p:attrName>
                                        </p:attrNameLst>
                                      </p:cBhvr>
                                      <p:to>
                                        <p:strVal val="visible"/>
                                      </p:to>
                                    </p:set>
                                    <p:animEffect transition="in" filter="wipe(down)">
                                      <p:cBhvr>
                                        <p:cTn id="27" dur="500"/>
                                        <p:tgtEl>
                                          <p:spTgt spid="18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3304">
                                            <p:txEl>
                                              <p:pRg st="4" end="4"/>
                                            </p:txEl>
                                          </p:spTgt>
                                        </p:tgtEl>
                                        <p:attrNameLst>
                                          <p:attrName>style.visibility</p:attrName>
                                        </p:attrNameLst>
                                      </p:cBhvr>
                                      <p:to>
                                        <p:strVal val="visible"/>
                                      </p:to>
                                    </p:set>
                                    <p:animEffect transition="in" filter="wipe(down)">
                                      <p:cBhvr>
                                        <p:cTn id="32" dur="500"/>
                                        <p:tgtEl>
                                          <p:spTgt spid="1833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3305"/>
                                        </p:tgtEl>
                                        <p:attrNameLst>
                                          <p:attrName>style.visibility</p:attrName>
                                        </p:attrNameLst>
                                      </p:cBhvr>
                                      <p:to>
                                        <p:strVal val="visible"/>
                                      </p:to>
                                    </p:set>
                                    <p:animEffect transition="in" filter="wipe(down)">
                                      <p:cBhvr>
                                        <p:cTn id="37" dur="500"/>
                                        <p:tgtEl>
                                          <p:spTgt spid="18330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3307"/>
                                        </p:tgtEl>
                                        <p:attrNameLst>
                                          <p:attrName>style.visibility</p:attrName>
                                        </p:attrNameLst>
                                      </p:cBhvr>
                                      <p:to>
                                        <p:strVal val="visible"/>
                                      </p:to>
                                    </p:set>
                                    <p:animEffect transition="in" filter="wipe(down)">
                                      <p:cBhvr>
                                        <p:cTn id="40" dur="500"/>
                                        <p:tgtEl>
                                          <p:spTgt spid="18330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22" presetClass="entr" presetSubtype="4" fill="hold" nodeType="withEffect">
                                  <p:stCondLst>
                                    <p:cond delay="0"/>
                                  </p:stCondLst>
                                  <p:childTnLst>
                                    <p:set>
                                      <p:cBhvr>
                                        <p:cTn id="47" dur="1" fill="hold">
                                          <p:stCondLst>
                                            <p:cond delay="0"/>
                                          </p:stCondLst>
                                        </p:cTn>
                                        <p:tgtEl>
                                          <p:spTgt spid="183306"/>
                                        </p:tgtEl>
                                        <p:attrNameLst>
                                          <p:attrName>style.visibility</p:attrName>
                                        </p:attrNameLst>
                                      </p:cBhvr>
                                      <p:to>
                                        <p:strVal val="visible"/>
                                      </p:to>
                                    </p:set>
                                    <p:animEffect transition="in" filter="wipe(down)">
                                      <p:cBhvr>
                                        <p:cTn id="48" dur="500"/>
                                        <p:tgtEl>
                                          <p:spTgt spid="18330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83308"/>
                                        </p:tgtEl>
                                        <p:attrNameLst>
                                          <p:attrName>style.visibility</p:attrName>
                                        </p:attrNameLst>
                                      </p:cBhvr>
                                      <p:to>
                                        <p:strVal val="visible"/>
                                      </p:to>
                                    </p:set>
                                    <p:animEffect transition="in" filter="wipe(down)">
                                      <p:cBhvr>
                                        <p:cTn id="51" dur="500"/>
                                        <p:tgtEl>
                                          <p:spTgt spid="183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3303" grpId="0" build="allAtOnce"/>
      <p:bldP spid="183304" grpId="0" build="p" animBg="1"/>
      <p:bldP spid="183307" grpId="0"/>
      <p:bldP spid="18330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595A0355-768A-425E-8D28-4BFFF87B0FAC}" type="slidenum">
              <a:rPr lang="en-US"/>
              <a:pPr>
                <a:defRPr/>
              </a:pPr>
              <a:t>52</a:t>
            </a:fld>
            <a:endParaRPr lang="en-US"/>
          </a:p>
        </p:txBody>
      </p:sp>
      <p:sp>
        <p:nvSpPr>
          <p:cNvPr id="18432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432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4326" name="Text Box 6"/>
          <p:cNvSpPr txBox="1">
            <a:spLocks noChangeArrowheads="1"/>
          </p:cNvSpPr>
          <p:nvPr/>
        </p:nvSpPr>
        <p:spPr bwMode="auto">
          <a:xfrm>
            <a:off x="2057400" y="10668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43014" name="Text Box 7"/>
          <p:cNvSpPr txBox="1">
            <a:spLocks noChangeArrowheads="1"/>
          </p:cNvSpPr>
          <p:nvPr/>
        </p:nvSpPr>
        <p:spPr bwMode="auto">
          <a:xfrm>
            <a:off x="0" y="14478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4-a Les cavaliers et les canaux</a:t>
            </a:r>
            <a:r>
              <a:rPr lang="fr-FR" b="1">
                <a:solidFill>
                  <a:srgbClr val="FE7F00"/>
                </a:solidFill>
              </a:rPr>
              <a:t> (suite)</a:t>
            </a:r>
            <a:endParaRPr lang="en-US" b="1" u="sng">
              <a:solidFill>
                <a:srgbClr val="FE7F00"/>
              </a:solidFill>
            </a:endParaRPr>
          </a:p>
        </p:txBody>
      </p:sp>
      <p:pic>
        <p:nvPicPr>
          <p:cNvPr id="184328" name="Picture 8" descr="DSCF5320"/>
          <p:cNvPicPr>
            <a:picLocks noChangeAspect="1" noChangeArrowheads="1"/>
          </p:cNvPicPr>
          <p:nvPr/>
        </p:nvPicPr>
        <p:blipFill>
          <a:blip r:embed="rId3" cstate="email"/>
          <a:srcRect/>
          <a:stretch>
            <a:fillRect/>
          </a:stretch>
        </p:blipFill>
        <p:spPr bwMode="auto">
          <a:xfrm>
            <a:off x="76200" y="2503488"/>
            <a:ext cx="4419600" cy="3363912"/>
          </a:xfrm>
          <a:prstGeom prst="rect">
            <a:avLst/>
          </a:prstGeom>
          <a:noFill/>
          <a:ln w="38100">
            <a:solidFill>
              <a:srgbClr val="FF7F61"/>
            </a:solidFill>
            <a:miter lim="800000"/>
            <a:headEnd/>
            <a:tailEnd/>
          </a:ln>
        </p:spPr>
      </p:pic>
      <p:pic>
        <p:nvPicPr>
          <p:cNvPr id="184329" name="Picture 9" descr="DSCF5324"/>
          <p:cNvPicPr>
            <a:picLocks noChangeAspect="1" noChangeArrowheads="1"/>
          </p:cNvPicPr>
          <p:nvPr/>
        </p:nvPicPr>
        <p:blipFill>
          <a:blip r:embed="rId4" cstate="email"/>
          <a:srcRect/>
          <a:stretch>
            <a:fillRect/>
          </a:stretch>
        </p:blipFill>
        <p:spPr bwMode="auto">
          <a:xfrm>
            <a:off x="4724400" y="2476500"/>
            <a:ext cx="4343400" cy="3390900"/>
          </a:xfrm>
          <a:prstGeom prst="rect">
            <a:avLst/>
          </a:prstGeom>
          <a:noFill/>
          <a:ln w="38100">
            <a:solidFill>
              <a:srgbClr val="FF7F61"/>
            </a:solidFill>
            <a:miter lim="800000"/>
            <a:headEnd/>
            <a:tailEnd/>
          </a:ln>
        </p:spPr>
      </p:pic>
      <p:sp>
        <p:nvSpPr>
          <p:cNvPr id="184330" name="Text Box 10"/>
          <p:cNvSpPr txBox="1">
            <a:spLocks noChangeArrowheads="1"/>
          </p:cNvSpPr>
          <p:nvPr/>
        </p:nvSpPr>
        <p:spPr bwMode="auto">
          <a:xfrm>
            <a:off x="685800" y="5562600"/>
            <a:ext cx="3124200" cy="234950"/>
          </a:xfrm>
          <a:prstGeom prst="rect">
            <a:avLst/>
          </a:prstGeom>
          <a:noFill/>
          <a:ln w="9525">
            <a:noFill/>
            <a:miter lim="800000"/>
            <a:headEnd/>
            <a:tailEnd/>
          </a:ln>
        </p:spPr>
        <p:txBody>
          <a:bodyPr/>
          <a:lstStyle/>
          <a:p>
            <a:pPr algn="ctr"/>
            <a:r>
              <a:rPr lang="fr-FR" sz="1400"/>
              <a:t>Canaux primaires (Païlin)</a:t>
            </a:r>
            <a:endParaRPr lang="en-US" sz="1400"/>
          </a:p>
        </p:txBody>
      </p:sp>
      <p:sp>
        <p:nvSpPr>
          <p:cNvPr id="184331" name="Text Box 11"/>
          <p:cNvSpPr txBox="1">
            <a:spLocks noChangeArrowheads="1"/>
          </p:cNvSpPr>
          <p:nvPr/>
        </p:nvSpPr>
        <p:spPr bwMode="auto">
          <a:xfrm>
            <a:off x="5257800" y="5562600"/>
            <a:ext cx="3124200" cy="234950"/>
          </a:xfrm>
          <a:prstGeom prst="rect">
            <a:avLst/>
          </a:prstGeom>
          <a:noFill/>
          <a:ln w="9525">
            <a:noFill/>
            <a:miter lim="800000"/>
            <a:headEnd/>
            <a:tailEnd/>
          </a:ln>
        </p:spPr>
        <p:txBody>
          <a:bodyPr/>
          <a:lstStyle/>
          <a:p>
            <a:pPr algn="ctr"/>
            <a:r>
              <a:rPr lang="fr-FR" sz="1400"/>
              <a:t>Canaux primaires (Païlin)</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4328"/>
                                        </p:tgtEl>
                                        <p:attrNameLst>
                                          <p:attrName>style.visibility</p:attrName>
                                        </p:attrNameLst>
                                      </p:cBhvr>
                                      <p:to>
                                        <p:strVal val="visible"/>
                                      </p:to>
                                    </p:set>
                                    <p:animEffect transition="in" filter="wipe(down)">
                                      <p:cBhvr>
                                        <p:cTn id="7" dur="500"/>
                                        <p:tgtEl>
                                          <p:spTgt spid="1843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30"/>
                                        </p:tgtEl>
                                        <p:attrNameLst>
                                          <p:attrName>style.visibility</p:attrName>
                                        </p:attrNameLst>
                                      </p:cBhvr>
                                      <p:to>
                                        <p:strVal val="visible"/>
                                      </p:to>
                                    </p:set>
                                    <p:animEffect transition="in" filter="wipe(down)">
                                      <p:cBhvr>
                                        <p:cTn id="10" dur="500"/>
                                        <p:tgtEl>
                                          <p:spTgt spid="1843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4329"/>
                                        </p:tgtEl>
                                        <p:attrNameLst>
                                          <p:attrName>style.visibility</p:attrName>
                                        </p:attrNameLst>
                                      </p:cBhvr>
                                      <p:to>
                                        <p:strVal val="visible"/>
                                      </p:to>
                                    </p:set>
                                    <p:animEffect transition="in" filter="wipe(down)">
                                      <p:cBhvr>
                                        <p:cTn id="15" dur="500"/>
                                        <p:tgtEl>
                                          <p:spTgt spid="1843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4331"/>
                                        </p:tgtEl>
                                        <p:attrNameLst>
                                          <p:attrName>style.visibility</p:attrName>
                                        </p:attrNameLst>
                                      </p:cBhvr>
                                      <p:to>
                                        <p:strVal val="visible"/>
                                      </p:to>
                                    </p:set>
                                    <p:animEffect transition="in" filter="wipe(down)">
                                      <p:cBhvr>
                                        <p:cTn id="18" dur="500"/>
                                        <p:tgtEl>
                                          <p:spTgt spid="184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0" grpId="0"/>
      <p:bldP spid="1843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2"/>
          </p:nvPr>
        </p:nvSpPr>
        <p:spPr/>
        <p:txBody>
          <a:bodyPr/>
          <a:lstStyle/>
          <a:p>
            <a:pPr>
              <a:defRPr/>
            </a:pPr>
            <a:fld id="{88EE925D-3EC1-4B22-8842-E77954D872E6}" type="slidenum">
              <a:rPr lang="en-US"/>
              <a:pPr>
                <a:defRPr/>
              </a:pPr>
              <a:t>53</a:t>
            </a:fld>
            <a:endParaRPr lang="en-US"/>
          </a:p>
        </p:txBody>
      </p:sp>
      <p:sp>
        <p:nvSpPr>
          <p:cNvPr id="185348"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5349"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5350" name="Text Box 6"/>
          <p:cNvSpPr txBox="1">
            <a:spLocks noChangeArrowheads="1"/>
          </p:cNvSpPr>
          <p:nvPr/>
        </p:nvSpPr>
        <p:spPr bwMode="auto">
          <a:xfrm>
            <a:off x="2057400" y="9144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44038" name="Text Box 7"/>
          <p:cNvSpPr txBox="1">
            <a:spLocks noChangeArrowheads="1"/>
          </p:cNvSpPr>
          <p:nvPr/>
        </p:nvSpPr>
        <p:spPr bwMode="auto">
          <a:xfrm>
            <a:off x="0" y="12954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4-a Les cavaliers et les canaux</a:t>
            </a:r>
            <a:r>
              <a:rPr lang="fr-FR" b="1">
                <a:solidFill>
                  <a:srgbClr val="FE7F00"/>
                </a:solidFill>
              </a:rPr>
              <a:t> (suite)</a:t>
            </a:r>
            <a:endParaRPr lang="en-US" b="1" u="sng">
              <a:solidFill>
                <a:srgbClr val="FE7F00"/>
              </a:solidFill>
            </a:endParaRPr>
          </a:p>
        </p:txBody>
      </p:sp>
      <p:pic>
        <p:nvPicPr>
          <p:cNvPr id="185352" name="Picture 8" descr="DSCF4744"/>
          <p:cNvPicPr>
            <a:picLocks noChangeAspect="1" noChangeArrowheads="1"/>
          </p:cNvPicPr>
          <p:nvPr/>
        </p:nvPicPr>
        <p:blipFill>
          <a:blip r:embed="rId3" cstate="email"/>
          <a:srcRect/>
          <a:stretch>
            <a:fillRect/>
          </a:stretch>
        </p:blipFill>
        <p:spPr bwMode="auto">
          <a:xfrm>
            <a:off x="381000" y="1676400"/>
            <a:ext cx="3276600" cy="2452688"/>
          </a:xfrm>
          <a:prstGeom prst="rect">
            <a:avLst/>
          </a:prstGeom>
          <a:noFill/>
          <a:ln w="38100">
            <a:solidFill>
              <a:srgbClr val="FF7F61"/>
            </a:solidFill>
            <a:miter lim="800000"/>
            <a:headEnd/>
            <a:tailEnd/>
          </a:ln>
        </p:spPr>
      </p:pic>
      <p:pic>
        <p:nvPicPr>
          <p:cNvPr id="185353" name="Picture 9" descr="DSCF4953"/>
          <p:cNvPicPr>
            <a:picLocks noChangeAspect="1" noChangeArrowheads="1"/>
          </p:cNvPicPr>
          <p:nvPr/>
        </p:nvPicPr>
        <p:blipFill>
          <a:blip r:embed="rId4" cstate="email"/>
          <a:srcRect/>
          <a:stretch>
            <a:fillRect/>
          </a:stretch>
        </p:blipFill>
        <p:spPr bwMode="auto">
          <a:xfrm>
            <a:off x="5562600" y="1676400"/>
            <a:ext cx="3276600" cy="2452688"/>
          </a:xfrm>
          <a:prstGeom prst="rect">
            <a:avLst/>
          </a:prstGeom>
          <a:noFill/>
          <a:ln w="38100">
            <a:solidFill>
              <a:srgbClr val="FF7F61"/>
            </a:solidFill>
            <a:miter lim="800000"/>
            <a:headEnd/>
            <a:tailEnd/>
          </a:ln>
        </p:spPr>
      </p:pic>
      <p:pic>
        <p:nvPicPr>
          <p:cNvPr id="185354" name="Picture 10" descr="Prek Ta Am n° 9#001"/>
          <p:cNvPicPr>
            <a:picLocks noChangeAspect="1" noChangeArrowheads="1"/>
          </p:cNvPicPr>
          <p:nvPr/>
        </p:nvPicPr>
        <p:blipFill>
          <a:blip r:embed="rId5" cstate="email"/>
          <a:srcRect/>
          <a:stretch>
            <a:fillRect/>
          </a:stretch>
        </p:blipFill>
        <p:spPr bwMode="auto">
          <a:xfrm>
            <a:off x="381000" y="4332288"/>
            <a:ext cx="3276600" cy="2449512"/>
          </a:xfrm>
          <a:prstGeom prst="rect">
            <a:avLst/>
          </a:prstGeom>
          <a:noFill/>
          <a:ln w="38100">
            <a:solidFill>
              <a:srgbClr val="FF7F61"/>
            </a:solidFill>
            <a:miter lim="800000"/>
            <a:headEnd/>
            <a:tailEnd/>
          </a:ln>
        </p:spPr>
      </p:pic>
      <p:pic>
        <p:nvPicPr>
          <p:cNvPr id="185355" name="Picture 11" descr="Chitok Irrigation n° 17#001"/>
          <p:cNvPicPr>
            <a:picLocks noChangeAspect="1" noChangeArrowheads="1"/>
          </p:cNvPicPr>
          <p:nvPr/>
        </p:nvPicPr>
        <p:blipFill>
          <a:blip r:embed="rId6" cstate="email"/>
          <a:srcRect/>
          <a:stretch>
            <a:fillRect/>
          </a:stretch>
        </p:blipFill>
        <p:spPr bwMode="auto">
          <a:xfrm>
            <a:off x="5562600" y="4332288"/>
            <a:ext cx="3276600" cy="2449512"/>
          </a:xfrm>
          <a:prstGeom prst="rect">
            <a:avLst/>
          </a:prstGeom>
          <a:noFill/>
          <a:ln w="38100">
            <a:solidFill>
              <a:srgbClr val="FF7F61"/>
            </a:solidFill>
            <a:miter lim="800000"/>
            <a:headEnd/>
            <a:tailEnd/>
          </a:ln>
        </p:spPr>
      </p:pic>
      <p:sp>
        <p:nvSpPr>
          <p:cNvPr id="185356" name="Text Box 12"/>
          <p:cNvSpPr txBox="1">
            <a:spLocks noChangeArrowheads="1"/>
          </p:cNvSpPr>
          <p:nvPr/>
        </p:nvSpPr>
        <p:spPr bwMode="auto">
          <a:xfrm>
            <a:off x="457200" y="6508750"/>
            <a:ext cx="3124200" cy="234950"/>
          </a:xfrm>
          <a:prstGeom prst="rect">
            <a:avLst/>
          </a:prstGeom>
          <a:noFill/>
          <a:ln w="9525">
            <a:noFill/>
            <a:miter lim="800000"/>
            <a:headEnd/>
            <a:tailEnd/>
          </a:ln>
        </p:spPr>
        <p:txBody>
          <a:bodyPr/>
          <a:lstStyle/>
          <a:p>
            <a:pPr algn="ctr"/>
            <a:r>
              <a:rPr lang="fr-FR" sz="1400"/>
              <a:t>Canal à Prek Ta Am (Battambang)</a:t>
            </a:r>
            <a:endParaRPr lang="en-US" sz="1400"/>
          </a:p>
        </p:txBody>
      </p:sp>
      <p:sp>
        <p:nvSpPr>
          <p:cNvPr id="185357" name="Text Box 13"/>
          <p:cNvSpPr txBox="1">
            <a:spLocks noChangeArrowheads="1"/>
          </p:cNvSpPr>
          <p:nvPr/>
        </p:nvSpPr>
        <p:spPr bwMode="auto">
          <a:xfrm>
            <a:off x="5638800" y="6496050"/>
            <a:ext cx="3124200" cy="234950"/>
          </a:xfrm>
          <a:prstGeom prst="rect">
            <a:avLst/>
          </a:prstGeom>
          <a:noFill/>
          <a:ln w="9525">
            <a:noFill/>
            <a:miter lim="800000"/>
            <a:headEnd/>
            <a:tailEnd/>
          </a:ln>
        </p:spPr>
        <p:txBody>
          <a:bodyPr/>
          <a:lstStyle/>
          <a:p>
            <a:pPr algn="ctr"/>
            <a:r>
              <a:rPr lang="fr-FR" sz="1600"/>
              <a:t>Canal à </a:t>
            </a:r>
            <a:r>
              <a:rPr lang="fr-FR" sz="1400"/>
              <a:t>Chitok</a:t>
            </a:r>
            <a:r>
              <a:rPr lang="fr-FR" sz="1600"/>
              <a:t> (Kompong Cham)</a:t>
            </a:r>
            <a:endParaRPr lang="en-US" sz="1600"/>
          </a:p>
        </p:txBody>
      </p:sp>
      <p:sp>
        <p:nvSpPr>
          <p:cNvPr id="185358" name="Text Box 14"/>
          <p:cNvSpPr txBox="1">
            <a:spLocks noChangeArrowheads="1"/>
          </p:cNvSpPr>
          <p:nvPr/>
        </p:nvSpPr>
        <p:spPr bwMode="auto">
          <a:xfrm>
            <a:off x="457200" y="3848100"/>
            <a:ext cx="3124200" cy="234950"/>
          </a:xfrm>
          <a:prstGeom prst="rect">
            <a:avLst/>
          </a:prstGeom>
          <a:noFill/>
          <a:ln w="9525">
            <a:noFill/>
            <a:miter lim="800000"/>
            <a:headEnd/>
            <a:tailEnd/>
          </a:ln>
        </p:spPr>
        <p:txBody>
          <a:bodyPr/>
          <a:lstStyle/>
          <a:p>
            <a:pPr algn="ctr"/>
            <a:r>
              <a:rPr lang="fr-FR" sz="1400"/>
              <a:t>Canal à Kouk Svay</a:t>
            </a:r>
            <a:endParaRPr lang="en-US" sz="1400"/>
          </a:p>
        </p:txBody>
      </p:sp>
      <p:sp>
        <p:nvSpPr>
          <p:cNvPr id="185359" name="Text Box 15"/>
          <p:cNvSpPr txBox="1">
            <a:spLocks noChangeArrowheads="1"/>
          </p:cNvSpPr>
          <p:nvPr/>
        </p:nvSpPr>
        <p:spPr bwMode="auto">
          <a:xfrm>
            <a:off x="5638800" y="3867150"/>
            <a:ext cx="3124200" cy="234950"/>
          </a:xfrm>
          <a:prstGeom prst="rect">
            <a:avLst/>
          </a:prstGeom>
          <a:noFill/>
          <a:ln w="9525">
            <a:noFill/>
            <a:miter lim="800000"/>
            <a:headEnd/>
            <a:tailEnd/>
          </a:ln>
        </p:spPr>
        <p:txBody>
          <a:bodyPr/>
          <a:lstStyle/>
          <a:p>
            <a:pPr algn="ctr"/>
            <a:r>
              <a:rPr lang="fr-FR" sz="1400"/>
              <a:t>Canal à Svay Chrum</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5352"/>
                                        </p:tgtEl>
                                        <p:attrNameLst>
                                          <p:attrName>style.visibility</p:attrName>
                                        </p:attrNameLst>
                                      </p:cBhvr>
                                      <p:to>
                                        <p:strVal val="visible"/>
                                      </p:to>
                                    </p:set>
                                    <p:animEffect transition="in" filter="wipe(down)">
                                      <p:cBhvr>
                                        <p:cTn id="7" dur="500"/>
                                        <p:tgtEl>
                                          <p:spTgt spid="1853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5358"/>
                                        </p:tgtEl>
                                        <p:attrNameLst>
                                          <p:attrName>style.visibility</p:attrName>
                                        </p:attrNameLst>
                                      </p:cBhvr>
                                      <p:to>
                                        <p:strVal val="visible"/>
                                      </p:to>
                                    </p:set>
                                    <p:animEffect transition="in" filter="wipe(down)">
                                      <p:cBhvr>
                                        <p:cTn id="10" dur="500"/>
                                        <p:tgtEl>
                                          <p:spTgt spid="1853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5353"/>
                                        </p:tgtEl>
                                        <p:attrNameLst>
                                          <p:attrName>style.visibility</p:attrName>
                                        </p:attrNameLst>
                                      </p:cBhvr>
                                      <p:to>
                                        <p:strVal val="visible"/>
                                      </p:to>
                                    </p:set>
                                    <p:animEffect transition="in" filter="wipe(down)">
                                      <p:cBhvr>
                                        <p:cTn id="15" dur="500"/>
                                        <p:tgtEl>
                                          <p:spTgt spid="18535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5359"/>
                                        </p:tgtEl>
                                        <p:attrNameLst>
                                          <p:attrName>style.visibility</p:attrName>
                                        </p:attrNameLst>
                                      </p:cBhvr>
                                      <p:to>
                                        <p:strVal val="visible"/>
                                      </p:to>
                                    </p:set>
                                    <p:animEffect transition="in" filter="wipe(down)">
                                      <p:cBhvr>
                                        <p:cTn id="18" dur="500"/>
                                        <p:tgtEl>
                                          <p:spTgt spid="18535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85354"/>
                                        </p:tgtEl>
                                        <p:attrNameLst>
                                          <p:attrName>style.visibility</p:attrName>
                                        </p:attrNameLst>
                                      </p:cBhvr>
                                      <p:to>
                                        <p:strVal val="visible"/>
                                      </p:to>
                                    </p:set>
                                    <p:animEffect transition="in" filter="wipe(down)">
                                      <p:cBhvr>
                                        <p:cTn id="23" dur="500"/>
                                        <p:tgtEl>
                                          <p:spTgt spid="18535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5356"/>
                                        </p:tgtEl>
                                        <p:attrNameLst>
                                          <p:attrName>style.visibility</p:attrName>
                                        </p:attrNameLst>
                                      </p:cBhvr>
                                      <p:to>
                                        <p:strVal val="visible"/>
                                      </p:to>
                                    </p:set>
                                    <p:animEffect transition="in" filter="wipe(down)">
                                      <p:cBhvr>
                                        <p:cTn id="26" dur="500"/>
                                        <p:tgtEl>
                                          <p:spTgt spid="1853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nodeType="withEffect">
                                  <p:stCondLst>
                                    <p:cond delay="0"/>
                                  </p:stCondLst>
                                  <p:childTnLst>
                                    <p:set>
                                      <p:cBhvr>
                                        <p:cTn id="33" dur="1" fill="hold">
                                          <p:stCondLst>
                                            <p:cond delay="0"/>
                                          </p:stCondLst>
                                        </p:cTn>
                                        <p:tgtEl>
                                          <p:spTgt spid="185355"/>
                                        </p:tgtEl>
                                        <p:attrNameLst>
                                          <p:attrName>style.visibility</p:attrName>
                                        </p:attrNameLst>
                                      </p:cBhvr>
                                      <p:to>
                                        <p:strVal val="visible"/>
                                      </p:to>
                                    </p:set>
                                    <p:animEffect transition="in" filter="wipe(down)">
                                      <p:cBhvr>
                                        <p:cTn id="34" dur="500"/>
                                        <p:tgtEl>
                                          <p:spTgt spid="18535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5357"/>
                                        </p:tgtEl>
                                        <p:attrNameLst>
                                          <p:attrName>style.visibility</p:attrName>
                                        </p:attrNameLst>
                                      </p:cBhvr>
                                      <p:to>
                                        <p:strVal val="visible"/>
                                      </p:to>
                                    </p:set>
                                    <p:animEffect transition="in" filter="wipe(down)">
                                      <p:cBhvr>
                                        <p:cTn id="37" dur="500"/>
                                        <p:tgtEl>
                                          <p:spTgt spid="185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5356" grpId="0"/>
      <p:bldP spid="185357" grpId="0"/>
      <p:bldP spid="185358" grpId="0"/>
      <p:bldP spid="18535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52FCA9EE-89E6-427C-8F96-E34A178DA302}" type="slidenum">
              <a:rPr lang="en-US"/>
              <a:pPr>
                <a:defRPr/>
              </a:pPr>
              <a:t>54</a:t>
            </a:fld>
            <a:endParaRPr lang="en-US"/>
          </a:p>
        </p:txBody>
      </p:sp>
      <p:sp>
        <p:nvSpPr>
          <p:cNvPr id="186372"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6373"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6374" name="Text Box 6"/>
          <p:cNvSpPr txBox="1">
            <a:spLocks noChangeArrowheads="1"/>
          </p:cNvSpPr>
          <p:nvPr/>
        </p:nvSpPr>
        <p:spPr bwMode="auto">
          <a:xfrm>
            <a:off x="2057400" y="9144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6375" name="Text Box 7"/>
          <p:cNvSpPr txBox="1">
            <a:spLocks noChangeArrowheads="1"/>
          </p:cNvSpPr>
          <p:nvPr/>
        </p:nvSpPr>
        <p:spPr bwMode="auto">
          <a:xfrm>
            <a:off x="0" y="12954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4-b Les cassures des cavaliers </a:t>
            </a:r>
            <a:endParaRPr lang="en-US" b="1" u="sng">
              <a:solidFill>
                <a:srgbClr val="FE7F00"/>
              </a:solidFill>
            </a:endParaRPr>
          </a:p>
        </p:txBody>
      </p:sp>
      <p:sp>
        <p:nvSpPr>
          <p:cNvPr id="186376" name="Text Box 8"/>
          <p:cNvSpPr txBox="1">
            <a:spLocks noChangeArrowheads="1"/>
          </p:cNvSpPr>
          <p:nvPr/>
        </p:nvSpPr>
        <p:spPr bwMode="auto">
          <a:xfrm>
            <a:off x="0" y="1752600"/>
            <a:ext cx="9144000" cy="581025"/>
          </a:xfrm>
          <a:prstGeom prst="rect">
            <a:avLst/>
          </a:prstGeom>
          <a:noFill/>
          <a:ln w="9525">
            <a:noFill/>
            <a:miter lim="800000"/>
            <a:headEnd/>
            <a:tailEnd/>
          </a:ln>
        </p:spPr>
        <p:txBody>
          <a:bodyPr>
            <a:spAutoFit/>
          </a:bodyPr>
          <a:lstStyle/>
          <a:p>
            <a:pPr>
              <a:spcBef>
                <a:spcPct val="50000"/>
              </a:spcBef>
            </a:pPr>
            <a:r>
              <a:rPr lang="fr-FR" sz="1600"/>
              <a:t>On constate sur plusieurs réseaux d’irrigation des cassures de cavaliers dus au débordement du canal :</a:t>
            </a:r>
            <a:endParaRPr lang="en-US" sz="1600"/>
          </a:p>
        </p:txBody>
      </p:sp>
      <p:pic>
        <p:nvPicPr>
          <p:cNvPr id="186377" name="Picture 9" descr="Phnom Voar Reservoir n° 17 canaux#001"/>
          <p:cNvPicPr>
            <a:picLocks noChangeAspect="1" noChangeArrowheads="1"/>
          </p:cNvPicPr>
          <p:nvPr/>
        </p:nvPicPr>
        <p:blipFill>
          <a:blip r:embed="rId3" cstate="email"/>
          <a:srcRect/>
          <a:stretch>
            <a:fillRect/>
          </a:stretch>
        </p:blipFill>
        <p:spPr bwMode="auto">
          <a:xfrm>
            <a:off x="76200" y="2971800"/>
            <a:ext cx="4267200" cy="3189288"/>
          </a:xfrm>
          <a:prstGeom prst="rect">
            <a:avLst/>
          </a:prstGeom>
          <a:noFill/>
          <a:ln w="38100">
            <a:solidFill>
              <a:srgbClr val="FF7F61"/>
            </a:solidFill>
            <a:miter lim="800000"/>
            <a:headEnd/>
            <a:tailEnd/>
          </a:ln>
        </p:spPr>
      </p:pic>
      <p:pic>
        <p:nvPicPr>
          <p:cNvPr id="186378" name="Picture 10" descr="DSCF2660"/>
          <p:cNvPicPr>
            <a:picLocks noChangeAspect="1" noChangeArrowheads="1"/>
          </p:cNvPicPr>
          <p:nvPr/>
        </p:nvPicPr>
        <p:blipFill>
          <a:blip r:embed="rId4" cstate="email"/>
          <a:srcRect/>
          <a:stretch>
            <a:fillRect/>
          </a:stretch>
        </p:blipFill>
        <p:spPr bwMode="auto">
          <a:xfrm>
            <a:off x="4800600" y="2971800"/>
            <a:ext cx="4267200" cy="3189288"/>
          </a:xfrm>
          <a:prstGeom prst="rect">
            <a:avLst/>
          </a:prstGeom>
          <a:noFill/>
          <a:ln w="38100">
            <a:solidFill>
              <a:srgbClr val="FF7F61"/>
            </a:solidFill>
            <a:miter lim="800000"/>
            <a:headEnd/>
            <a:tailEnd/>
          </a:ln>
        </p:spPr>
      </p:pic>
      <p:sp>
        <p:nvSpPr>
          <p:cNvPr id="186379" name="Text Box 11"/>
          <p:cNvSpPr txBox="1">
            <a:spLocks noChangeArrowheads="1"/>
          </p:cNvSpPr>
          <p:nvPr/>
        </p:nvSpPr>
        <p:spPr bwMode="auto">
          <a:xfrm>
            <a:off x="685800" y="5867400"/>
            <a:ext cx="3124200" cy="234950"/>
          </a:xfrm>
          <a:prstGeom prst="rect">
            <a:avLst/>
          </a:prstGeom>
          <a:noFill/>
          <a:ln w="9525">
            <a:noFill/>
            <a:miter lim="800000"/>
            <a:headEnd/>
            <a:tailEnd/>
          </a:ln>
        </p:spPr>
        <p:txBody>
          <a:bodyPr/>
          <a:lstStyle/>
          <a:p>
            <a:pPr algn="ctr"/>
            <a:r>
              <a:rPr lang="fr-FR" sz="1400"/>
              <a:t>Canal à Phnom Voar (Kep)</a:t>
            </a:r>
            <a:endParaRPr lang="en-US" sz="1400"/>
          </a:p>
        </p:txBody>
      </p:sp>
      <p:sp>
        <p:nvSpPr>
          <p:cNvPr id="186380" name="Text Box 12"/>
          <p:cNvSpPr txBox="1">
            <a:spLocks noChangeArrowheads="1"/>
          </p:cNvSpPr>
          <p:nvPr/>
        </p:nvSpPr>
        <p:spPr bwMode="auto">
          <a:xfrm>
            <a:off x="5410200" y="5867400"/>
            <a:ext cx="3124200" cy="234950"/>
          </a:xfrm>
          <a:prstGeom prst="rect">
            <a:avLst/>
          </a:prstGeom>
          <a:noFill/>
          <a:ln w="9525">
            <a:noFill/>
            <a:miter lim="800000"/>
            <a:headEnd/>
            <a:tailEnd/>
          </a:ln>
        </p:spPr>
        <p:txBody>
          <a:bodyPr/>
          <a:lstStyle/>
          <a:p>
            <a:pPr algn="ctr"/>
            <a:r>
              <a:rPr lang="fr-FR" sz="1400"/>
              <a:t>Canal avec cavalier cassé</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6375">
                                            <p:txEl>
                                              <p:pRg st="0" end="0"/>
                                            </p:txEl>
                                          </p:spTgt>
                                        </p:tgtEl>
                                        <p:attrNameLst>
                                          <p:attrName>style.visibility</p:attrName>
                                        </p:attrNameLst>
                                      </p:cBhvr>
                                      <p:to>
                                        <p:strVal val="visible"/>
                                      </p:to>
                                    </p:set>
                                    <p:animEffect transition="in" filter="wipe(down)">
                                      <p:cBhvr>
                                        <p:cTn id="7" dur="500"/>
                                        <p:tgtEl>
                                          <p:spTgt spid="1863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6376">
                                            <p:txEl>
                                              <p:pRg st="0" end="0"/>
                                            </p:txEl>
                                          </p:spTgt>
                                        </p:tgtEl>
                                        <p:attrNameLst>
                                          <p:attrName>style.visibility</p:attrName>
                                        </p:attrNameLst>
                                      </p:cBhvr>
                                      <p:to>
                                        <p:strVal val="visible"/>
                                      </p:to>
                                    </p:set>
                                    <p:animEffect transition="in" filter="wipe(down)">
                                      <p:cBhvr>
                                        <p:cTn id="12" dur="500"/>
                                        <p:tgtEl>
                                          <p:spTgt spid="1863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6377"/>
                                        </p:tgtEl>
                                        <p:attrNameLst>
                                          <p:attrName>style.visibility</p:attrName>
                                        </p:attrNameLst>
                                      </p:cBhvr>
                                      <p:to>
                                        <p:strVal val="visible"/>
                                      </p:to>
                                    </p:set>
                                    <p:animEffect transition="in" filter="wipe(down)">
                                      <p:cBhvr>
                                        <p:cTn id="17" dur="500"/>
                                        <p:tgtEl>
                                          <p:spTgt spid="18637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6379"/>
                                        </p:tgtEl>
                                        <p:attrNameLst>
                                          <p:attrName>style.visibility</p:attrName>
                                        </p:attrNameLst>
                                      </p:cBhvr>
                                      <p:to>
                                        <p:strVal val="visible"/>
                                      </p:to>
                                    </p:set>
                                    <p:animEffect transition="in" filter="wipe(down)">
                                      <p:cBhvr>
                                        <p:cTn id="20" dur="500"/>
                                        <p:tgtEl>
                                          <p:spTgt spid="18637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86378"/>
                                        </p:tgtEl>
                                        <p:attrNameLst>
                                          <p:attrName>style.visibility</p:attrName>
                                        </p:attrNameLst>
                                      </p:cBhvr>
                                      <p:to>
                                        <p:strVal val="visible"/>
                                      </p:to>
                                    </p:set>
                                    <p:animEffect transition="in" filter="wipe(down)">
                                      <p:cBhvr>
                                        <p:cTn id="25" dur="500"/>
                                        <p:tgtEl>
                                          <p:spTgt spid="18637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6380"/>
                                        </p:tgtEl>
                                        <p:attrNameLst>
                                          <p:attrName>style.visibility</p:attrName>
                                        </p:attrNameLst>
                                      </p:cBhvr>
                                      <p:to>
                                        <p:strVal val="visible"/>
                                      </p:to>
                                    </p:set>
                                    <p:animEffect transition="in" filter="wipe(down)">
                                      <p:cBhvr>
                                        <p:cTn id="28" dur="500"/>
                                        <p:tgtEl>
                                          <p:spTgt spid="186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build="allAtOnce"/>
      <p:bldP spid="186376" grpId="0" build="allAtOnce"/>
      <p:bldP spid="186379" grpId="0"/>
      <p:bldP spid="18638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0C9B8ACC-50FF-4485-BBB1-61F1202F314E}" type="slidenum">
              <a:rPr lang="en-US"/>
              <a:pPr>
                <a:defRPr/>
              </a:pPr>
              <a:t>55</a:t>
            </a:fld>
            <a:endParaRPr lang="en-US"/>
          </a:p>
        </p:txBody>
      </p:sp>
      <p:sp>
        <p:nvSpPr>
          <p:cNvPr id="18739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7397"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7398" name="Text Box 6"/>
          <p:cNvSpPr txBox="1">
            <a:spLocks noChangeArrowheads="1"/>
          </p:cNvSpPr>
          <p:nvPr/>
        </p:nvSpPr>
        <p:spPr bwMode="auto">
          <a:xfrm>
            <a:off x="2057400" y="9144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7399" name="Text Box 7"/>
          <p:cNvSpPr txBox="1">
            <a:spLocks noChangeArrowheads="1"/>
          </p:cNvSpPr>
          <p:nvPr/>
        </p:nvSpPr>
        <p:spPr bwMode="auto">
          <a:xfrm>
            <a:off x="0" y="1295400"/>
            <a:ext cx="53340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4-c Les contournements d’ouvrages </a:t>
            </a:r>
            <a:endParaRPr lang="en-US" b="1" u="sng">
              <a:solidFill>
                <a:srgbClr val="FE7F00"/>
              </a:solidFill>
            </a:endParaRPr>
          </a:p>
        </p:txBody>
      </p:sp>
      <p:pic>
        <p:nvPicPr>
          <p:cNvPr id="187400" name="Picture 8" descr="Phnom Voar Reservoir n° 15 canaux#001"/>
          <p:cNvPicPr>
            <a:picLocks noChangeAspect="1" noChangeArrowheads="1"/>
          </p:cNvPicPr>
          <p:nvPr/>
        </p:nvPicPr>
        <p:blipFill>
          <a:blip r:embed="rId3" cstate="email"/>
          <a:srcRect/>
          <a:stretch>
            <a:fillRect/>
          </a:stretch>
        </p:blipFill>
        <p:spPr bwMode="auto">
          <a:xfrm>
            <a:off x="76200" y="2411413"/>
            <a:ext cx="4419600" cy="3303587"/>
          </a:xfrm>
          <a:prstGeom prst="rect">
            <a:avLst/>
          </a:prstGeom>
          <a:noFill/>
          <a:ln w="38100">
            <a:solidFill>
              <a:srgbClr val="FF7F61"/>
            </a:solidFill>
            <a:miter lim="800000"/>
            <a:headEnd/>
            <a:tailEnd/>
          </a:ln>
        </p:spPr>
      </p:pic>
      <p:pic>
        <p:nvPicPr>
          <p:cNvPr id="187401" name="Picture 9" descr="O'Kranhek n° 38#001"/>
          <p:cNvPicPr>
            <a:picLocks noChangeAspect="1" noChangeArrowheads="1"/>
          </p:cNvPicPr>
          <p:nvPr/>
        </p:nvPicPr>
        <p:blipFill>
          <a:blip r:embed="rId4" cstate="email"/>
          <a:srcRect/>
          <a:stretch>
            <a:fillRect/>
          </a:stretch>
        </p:blipFill>
        <p:spPr bwMode="auto">
          <a:xfrm>
            <a:off x="4648200" y="2419350"/>
            <a:ext cx="4419600" cy="3303588"/>
          </a:xfrm>
          <a:prstGeom prst="rect">
            <a:avLst/>
          </a:prstGeom>
          <a:noFill/>
          <a:ln w="38100">
            <a:solidFill>
              <a:srgbClr val="FF7F61"/>
            </a:solidFill>
            <a:miter lim="800000"/>
            <a:headEnd/>
            <a:tailEnd/>
          </a:ln>
        </p:spPr>
      </p:pic>
      <p:sp>
        <p:nvSpPr>
          <p:cNvPr id="187402" name="Text Box 10"/>
          <p:cNvSpPr txBox="1">
            <a:spLocks noChangeArrowheads="1"/>
          </p:cNvSpPr>
          <p:nvPr/>
        </p:nvSpPr>
        <p:spPr bwMode="auto">
          <a:xfrm>
            <a:off x="762000" y="5410200"/>
            <a:ext cx="3124200" cy="234950"/>
          </a:xfrm>
          <a:prstGeom prst="rect">
            <a:avLst/>
          </a:prstGeom>
          <a:noFill/>
          <a:ln w="9525">
            <a:noFill/>
            <a:miter lim="800000"/>
            <a:headEnd/>
            <a:tailEnd/>
          </a:ln>
        </p:spPr>
        <p:txBody>
          <a:bodyPr/>
          <a:lstStyle/>
          <a:p>
            <a:pPr algn="ctr"/>
            <a:r>
              <a:rPr lang="fr-FR" sz="1400"/>
              <a:t>Canal à Phnom Voar (Kep)</a:t>
            </a:r>
            <a:endParaRPr lang="en-US" sz="1400"/>
          </a:p>
        </p:txBody>
      </p:sp>
      <p:sp>
        <p:nvSpPr>
          <p:cNvPr id="187403" name="Text Box 11"/>
          <p:cNvSpPr txBox="1">
            <a:spLocks noChangeArrowheads="1"/>
          </p:cNvSpPr>
          <p:nvPr/>
        </p:nvSpPr>
        <p:spPr bwMode="auto">
          <a:xfrm>
            <a:off x="4800600" y="5410200"/>
            <a:ext cx="4114800" cy="228600"/>
          </a:xfrm>
          <a:prstGeom prst="rect">
            <a:avLst/>
          </a:prstGeom>
          <a:noFill/>
          <a:ln w="9525">
            <a:noFill/>
            <a:miter lim="800000"/>
            <a:headEnd/>
            <a:tailEnd/>
          </a:ln>
        </p:spPr>
        <p:txBody>
          <a:bodyPr/>
          <a:lstStyle/>
          <a:p>
            <a:pPr algn="ctr"/>
            <a:r>
              <a:rPr lang="fr-FR" sz="1400">
                <a:solidFill>
                  <a:srgbClr val="FFFF00"/>
                </a:solidFill>
              </a:rPr>
              <a:t>Affouillements à O Kranhek (Kampong Thom)</a:t>
            </a:r>
            <a:endParaRPr lang="en-US" sz="1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7399">
                                            <p:txEl>
                                              <p:pRg st="0" end="0"/>
                                            </p:txEl>
                                          </p:spTgt>
                                        </p:tgtEl>
                                        <p:attrNameLst>
                                          <p:attrName>style.visibility</p:attrName>
                                        </p:attrNameLst>
                                      </p:cBhvr>
                                      <p:to>
                                        <p:strVal val="visible"/>
                                      </p:to>
                                    </p:set>
                                    <p:animEffect transition="in" filter="wipe(down)">
                                      <p:cBhvr>
                                        <p:cTn id="7" dur="500"/>
                                        <p:tgtEl>
                                          <p:spTgt spid="187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7400"/>
                                        </p:tgtEl>
                                        <p:attrNameLst>
                                          <p:attrName>style.visibility</p:attrName>
                                        </p:attrNameLst>
                                      </p:cBhvr>
                                      <p:to>
                                        <p:strVal val="visible"/>
                                      </p:to>
                                    </p:set>
                                    <p:animEffect transition="in" filter="wipe(down)">
                                      <p:cBhvr>
                                        <p:cTn id="12" dur="500"/>
                                        <p:tgtEl>
                                          <p:spTgt spid="18740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7402"/>
                                        </p:tgtEl>
                                        <p:attrNameLst>
                                          <p:attrName>style.visibility</p:attrName>
                                        </p:attrNameLst>
                                      </p:cBhvr>
                                      <p:to>
                                        <p:strVal val="visible"/>
                                      </p:to>
                                    </p:set>
                                    <p:animEffect transition="in" filter="wipe(down)">
                                      <p:cBhvr>
                                        <p:cTn id="15" dur="500"/>
                                        <p:tgtEl>
                                          <p:spTgt spid="18740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7401"/>
                                        </p:tgtEl>
                                        <p:attrNameLst>
                                          <p:attrName>style.visibility</p:attrName>
                                        </p:attrNameLst>
                                      </p:cBhvr>
                                      <p:to>
                                        <p:strVal val="visible"/>
                                      </p:to>
                                    </p:set>
                                    <p:animEffect transition="in" filter="wipe(down)">
                                      <p:cBhvr>
                                        <p:cTn id="20" dur="500"/>
                                        <p:tgtEl>
                                          <p:spTgt spid="18740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7403"/>
                                        </p:tgtEl>
                                        <p:attrNameLst>
                                          <p:attrName>style.visibility</p:attrName>
                                        </p:attrNameLst>
                                      </p:cBhvr>
                                      <p:to>
                                        <p:strVal val="visible"/>
                                      </p:to>
                                    </p:set>
                                    <p:animEffect transition="in" filter="wipe(down)">
                                      <p:cBhvr>
                                        <p:cTn id="23" dur="500"/>
                                        <p:tgtEl>
                                          <p:spTgt spid="187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build="allAtOnce"/>
      <p:bldP spid="187402" grpId="0"/>
      <p:bldP spid="18740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CDB8088E-2D9E-4FB3-B6E3-349539EB868F}" type="slidenum">
              <a:rPr lang="en-US"/>
              <a:pPr>
                <a:defRPr/>
              </a:pPr>
              <a:t>56</a:t>
            </a:fld>
            <a:endParaRPr lang="en-US"/>
          </a:p>
        </p:txBody>
      </p:sp>
      <p:sp>
        <p:nvSpPr>
          <p:cNvPr id="188420"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8421"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8422" name="Text Box 6"/>
          <p:cNvSpPr txBox="1">
            <a:spLocks noChangeArrowheads="1"/>
          </p:cNvSpPr>
          <p:nvPr/>
        </p:nvSpPr>
        <p:spPr bwMode="auto">
          <a:xfrm>
            <a:off x="2057400" y="9144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8423" name="Text Box 7"/>
          <p:cNvSpPr txBox="1">
            <a:spLocks noChangeArrowheads="1"/>
          </p:cNvSpPr>
          <p:nvPr/>
        </p:nvSpPr>
        <p:spPr bwMode="auto">
          <a:xfrm>
            <a:off x="0" y="12954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4-d Les affouillements sous ouvrages dans un canal </a:t>
            </a:r>
            <a:endParaRPr lang="en-US" b="1" u="sng">
              <a:solidFill>
                <a:srgbClr val="FE7F00"/>
              </a:solidFill>
            </a:endParaRPr>
          </a:p>
        </p:txBody>
      </p:sp>
      <p:pic>
        <p:nvPicPr>
          <p:cNvPr id="188424" name="Picture 8" descr="DSCF4085"/>
          <p:cNvPicPr>
            <a:picLocks noChangeAspect="1" noChangeArrowheads="1"/>
          </p:cNvPicPr>
          <p:nvPr/>
        </p:nvPicPr>
        <p:blipFill>
          <a:blip r:embed="rId3" cstate="email"/>
          <a:srcRect/>
          <a:stretch>
            <a:fillRect/>
          </a:stretch>
        </p:blipFill>
        <p:spPr bwMode="auto">
          <a:xfrm>
            <a:off x="66675" y="2443163"/>
            <a:ext cx="4352925" cy="3252787"/>
          </a:xfrm>
          <a:prstGeom prst="rect">
            <a:avLst/>
          </a:prstGeom>
          <a:noFill/>
          <a:ln w="38100">
            <a:solidFill>
              <a:srgbClr val="FF7F61"/>
            </a:solidFill>
            <a:miter lim="800000"/>
            <a:headEnd/>
            <a:tailEnd/>
          </a:ln>
        </p:spPr>
      </p:pic>
      <p:pic>
        <p:nvPicPr>
          <p:cNvPr id="188425" name="Picture 9" descr="DSCF4525"/>
          <p:cNvPicPr>
            <a:picLocks noChangeAspect="1" noChangeArrowheads="1"/>
          </p:cNvPicPr>
          <p:nvPr/>
        </p:nvPicPr>
        <p:blipFill>
          <a:blip r:embed="rId4" cstate="email"/>
          <a:srcRect/>
          <a:stretch>
            <a:fillRect/>
          </a:stretch>
        </p:blipFill>
        <p:spPr bwMode="auto">
          <a:xfrm>
            <a:off x="4724400" y="2419350"/>
            <a:ext cx="4343400" cy="3295650"/>
          </a:xfrm>
          <a:prstGeom prst="rect">
            <a:avLst/>
          </a:prstGeom>
          <a:noFill/>
          <a:ln w="38100">
            <a:solidFill>
              <a:srgbClr val="FF7F61"/>
            </a:solidFill>
            <a:miter lim="800000"/>
            <a:headEnd/>
            <a:tailEnd/>
          </a:ln>
        </p:spPr>
      </p:pic>
      <p:sp>
        <p:nvSpPr>
          <p:cNvPr id="188426" name="Text Box 10"/>
          <p:cNvSpPr txBox="1">
            <a:spLocks noChangeArrowheads="1"/>
          </p:cNvSpPr>
          <p:nvPr/>
        </p:nvSpPr>
        <p:spPr bwMode="auto">
          <a:xfrm>
            <a:off x="685800" y="5410200"/>
            <a:ext cx="3124200" cy="234950"/>
          </a:xfrm>
          <a:prstGeom prst="rect">
            <a:avLst/>
          </a:prstGeom>
          <a:noFill/>
          <a:ln w="9525">
            <a:noFill/>
            <a:miter lim="800000"/>
            <a:headEnd/>
            <a:tailEnd/>
          </a:ln>
        </p:spPr>
        <p:txBody>
          <a:bodyPr/>
          <a:lstStyle/>
          <a:p>
            <a:pPr algn="ctr"/>
            <a:r>
              <a:rPr lang="fr-FR" sz="1400"/>
              <a:t>Ouvrage à Tumnup Chivapeap.</a:t>
            </a:r>
            <a:endParaRPr lang="en-US" sz="1400"/>
          </a:p>
        </p:txBody>
      </p:sp>
      <p:sp>
        <p:nvSpPr>
          <p:cNvPr id="188427" name="Text Box 11"/>
          <p:cNvSpPr txBox="1">
            <a:spLocks noChangeArrowheads="1"/>
          </p:cNvSpPr>
          <p:nvPr/>
        </p:nvSpPr>
        <p:spPr bwMode="auto">
          <a:xfrm>
            <a:off x="4800600" y="5410200"/>
            <a:ext cx="4038600" cy="228600"/>
          </a:xfrm>
          <a:prstGeom prst="rect">
            <a:avLst/>
          </a:prstGeom>
          <a:noFill/>
          <a:ln w="9525">
            <a:noFill/>
            <a:miter lim="800000"/>
            <a:headEnd/>
            <a:tailEnd/>
          </a:ln>
        </p:spPr>
        <p:txBody>
          <a:bodyPr/>
          <a:lstStyle/>
          <a:p>
            <a:pPr algn="ctr"/>
            <a:r>
              <a:rPr lang="fr-FR" sz="1600"/>
              <a:t>Affouillements à Cheam Taheum</a:t>
            </a:r>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8423">
                                            <p:txEl>
                                              <p:pRg st="0" end="0"/>
                                            </p:txEl>
                                          </p:spTgt>
                                        </p:tgtEl>
                                        <p:attrNameLst>
                                          <p:attrName>style.visibility</p:attrName>
                                        </p:attrNameLst>
                                      </p:cBhvr>
                                      <p:to>
                                        <p:strVal val="visible"/>
                                      </p:to>
                                    </p:set>
                                    <p:animEffect transition="in" filter="wipe(down)">
                                      <p:cBhvr>
                                        <p:cTn id="7" dur="500"/>
                                        <p:tgtEl>
                                          <p:spTgt spid="1884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8424"/>
                                        </p:tgtEl>
                                        <p:attrNameLst>
                                          <p:attrName>style.visibility</p:attrName>
                                        </p:attrNameLst>
                                      </p:cBhvr>
                                      <p:to>
                                        <p:strVal val="visible"/>
                                      </p:to>
                                    </p:set>
                                    <p:animEffect transition="in" filter="wipe(down)">
                                      <p:cBhvr>
                                        <p:cTn id="12" dur="500"/>
                                        <p:tgtEl>
                                          <p:spTgt spid="1884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8426"/>
                                        </p:tgtEl>
                                        <p:attrNameLst>
                                          <p:attrName>style.visibility</p:attrName>
                                        </p:attrNameLst>
                                      </p:cBhvr>
                                      <p:to>
                                        <p:strVal val="visible"/>
                                      </p:to>
                                    </p:set>
                                    <p:animEffect transition="in" filter="wipe(down)">
                                      <p:cBhvr>
                                        <p:cTn id="15" dur="500"/>
                                        <p:tgtEl>
                                          <p:spTgt spid="1884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8425"/>
                                        </p:tgtEl>
                                        <p:attrNameLst>
                                          <p:attrName>style.visibility</p:attrName>
                                        </p:attrNameLst>
                                      </p:cBhvr>
                                      <p:to>
                                        <p:strVal val="visible"/>
                                      </p:to>
                                    </p:set>
                                    <p:animEffect transition="in" filter="wipe(down)">
                                      <p:cBhvr>
                                        <p:cTn id="20" dur="500"/>
                                        <p:tgtEl>
                                          <p:spTgt spid="18842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8427"/>
                                        </p:tgtEl>
                                        <p:attrNameLst>
                                          <p:attrName>style.visibility</p:attrName>
                                        </p:attrNameLst>
                                      </p:cBhvr>
                                      <p:to>
                                        <p:strVal val="visible"/>
                                      </p:to>
                                    </p:set>
                                    <p:animEffect transition="in" filter="wipe(down)">
                                      <p:cBhvr>
                                        <p:cTn id="23" dur="500"/>
                                        <p:tgtEl>
                                          <p:spTgt spid="188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build="allAtOnce"/>
      <p:bldP spid="188426" grpId="0"/>
      <p:bldP spid="1884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6997FB9B-B1EA-4DC1-A8AB-9CA6E6C65570}" type="slidenum">
              <a:rPr lang="en-US"/>
              <a:pPr>
                <a:defRPr/>
              </a:pPr>
              <a:t>57</a:t>
            </a:fld>
            <a:endParaRPr lang="en-US"/>
          </a:p>
        </p:txBody>
      </p:sp>
      <p:sp>
        <p:nvSpPr>
          <p:cNvPr id="189444"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89445" name="Text Box 5"/>
          <p:cNvSpPr txBox="1">
            <a:spLocks noChangeArrowheads="1"/>
          </p:cNvSpPr>
          <p:nvPr/>
        </p:nvSpPr>
        <p:spPr bwMode="auto">
          <a:xfrm>
            <a:off x="2406650" y="438150"/>
            <a:ext cx="4343400" cy="519113"/>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89446" name="Text Box 6"/>
          <p:cNvSpPr txBox="1">
            <a:spLocks noChangeArrowheads="1"/>
          </p:cNvSpPr>
          <p:nvPr/>
        </p:nvSpPr>
        <p:spPr bwMode="auto">
          <a:xfrm>
            <a:off x="2057400" y="914400"/>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89447" name="Text Box 7"/>
          <p:cNvSpPr txBox="1">
            <a:spLocks noChangeArrowheads="1"/>
          </p:cNvSpPr>
          <p:nvPr/>
        </p:nvSpPr>
        <p:spPr bwMode="auto">
          <a:xfrm>
            <a:off x="0" y="12954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4-e Affouillements dus à une vitesse d’eau trop rapide</a:t>
            </a:r>
            <a:endParaRPr lang="en-US" b="1" u="sng">
              <a:solidFill>
                <a:srgbClr val="FE7F00"/>
              </a:solidFill>
            </a:endParaRPr>
          </a:p>
        </p:txBody>
      </p:sp>
      <p:pic>
        <p:nvPicPr>
          <p:cNvPr id="189448" name="Picture 8" descr="DSCF5330"/>
          <p:cNvPicPr>
            <a:picLocks noChangeAspect="1" noChangeArrowheads="1"/>
          </p:cNvPicPr>
          <p:nvPr/>
        </p:nvPicPr>
        <p:blipFill>
          <a:blip r:embed="rId3" cstate="email"/>
          <a:srcRect/>
          <a:stretch>
            <a:fillRect/>
          </a:stretch>
        </p:blipFill>
        <p:spPr bwMode="auto">
          <a:xfrm>
            <a:off x="76200" y="2438400"/>
            <a:ext cx="4343400" cy="3268663"/>
          </a:xfrm>
          <a:prstGeom prst="rect">
            <a:avLst/>
          </a:prstGeom>
          <a:noFill/>
          <a:ln w="38100">
            <a:solidFill>
              <a:srgbClr val="FF7F61"/>
            </a:solidFill>
            <a:miter lim="800000"/>
            <a:headEnd/>
            <a:tailEnd/>
          </a:ln>
        </p:spPr>
      </p:pic>
      <p:pic>
        <p:nvPicPr>
          <p:cNvPr id="189449" name="Picture 9" descr="DSCF5320"/>
          <p:cNvPicPr>
            <a:picLocks noChangeAspect="1" noChangeArrowheads="1"/>
          </p:cNvPicPr>
          <p:nvPr/>
        </p:nvPicPr>
        <p:blipFill>
          <a:blip r:embed="rId4" cstate="email"/>
          <a:srcRect/>
          <a:stretch>
            <a:fillRect/>
          </a:stretch>
        </p:blipFill>
        <p:spPr bwMode="auto">
          <a:xfrm>
            <a:off x="4572000" y="2438400"/>
            <a:ext cx="4495800" cy="3306763"/>
          </a:xfrm>
          <a:prstGeom prst="rect">
            <a:avLst/>
          </a:prstGeom>
          <a:noFill/>
          <a:ln w="38100">
            <a:solidFill>
              <a:srgbClr val="FF7F61"/>
            </a:solidFill>
            <a:miter lim="800000"/>
            <a:headEnd/>
            <a:tailEnd/>
          </a:ln>
        </p:spPr>
      </p:pic>
      <p:sp>
        <p:nvSpPr>
          <p:cNvPr id="189450" name="Text Box 10"/>
          <p:cNvSpPr txBox="1">
            <a:spLocks noChangeArrowheads="1"/>
          </p:cNvSpPr>
          <p:nvPr/>
        </p:nvSpPr>
        <p:spPr bwMode="auto">
          <a:xfrm>
            <a:off x="685800" y="5410200"/>
            <a:ext cx="3124200" cy="234950"/>
          </a:xfrm>
          <a:prstGeom prst="rect">
            <a:avLst/>
          </a:prstGeom>
          <a:noFill/>
          <a:ln w="9525">
            <a:noFill/>
            <a:miter lim="800000"/>
            <a:headEnd/>
            <a:tailEnd/>
          </a:ln>
        </p:spPr>
        <p:txBody>
          <a:bodyPr/>
          <a:lstStyle/>
          <a:p>
            <a:pPr algn="ctr"/>
            <a:r>
              <a:rPr lang="fr-FR" sz="1400"/>
              <a:t>Canal Païlin</a:t>
            </a:r>
            <a:endParaRPr lang="en-US" sz="1400"/>
          </a:p>
        </p:txBody>
      </p:sp>
      <p:sp>
        <p:nvSpPr>
          <p:cNvPr id="189451" name="Text Box 11"/>
          <p:cNvSpPr txBox="1">
            <a:spLocks noChangeArrowheads="1"/>
          </p:cNvSpPr>
          <p:nvPr/>
        </p:nvSpPr>
        <p:spPr bwMode="auto">
          <a:xfrm>
            <a:off x="5257800" y="5486400"/>
            <a:ext cx="3124200" cy="234950"/>
          </a:xfrm>
          <a:prstGeom prst="rect">
            <a:avLst/>
          </a:prstGeom>
          <a:noFill/>
          <a:ln w="9525">
            <a:noFill/>
            <a:miter lim="800000"/>
            <a:headEnd/>
            <a:tailEnd/>
          </a:ln>
        </p:spPr>
        <p:txBody>
          <a:bodyPr/>
          <a:lstStyle/>
          <a:p>
            <a:pPr algn="ctr"/>
            <a:r>
              <a:rPr lang="fr-FR" sz="1400"/>
              <a:t>Canal (Païlin)</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447">
                                            <p:txEl>
                                              <p:pRg st="0" end="0"/>
                                            </p:txEl>
                                          </p:spTgt>
                                        </p:tgtEl>
                                        <p:attrNameLst>
                                          <p:attrName>style.visibility</p:attrName>
                                        </p:attrNameLst>
                                      </p:cBhvr>
                                      <p:to>
                                        <p:strVal val="visible"/>
                                      </p:to>
                                    </p:set>
                                    <p:animEffect transition="in" filter="wipe(down)">
                                      <p:cBhvr>
                                        <p:cTn id="7" dur="500"/>
                                        <p:tgtEl>
                                          <p:spTgt spid="1894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9448"/>
                                        </p:tgtEl>
                                        <p:attrNameLst>
                                          <p:attrName>style.visibility</p:attrName>
                                        </p:attrNameLst>
                                      </p:cBhvr>
                                      <p:to>
                                        <p:strVal val="visible"/>
                                      </p:to>
                                    </p:set>
                                    <p:animEffect transition="in" filter="wipe(down)">
                                      <p:cBhvr>
                                        <p:cTn id="12" dur="500"/>
                                        <p:tgtEl>
                                          <p:spTgt spid="18944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9450"/>
                                        </p:tgtEl>
                                        <p:attrNameLst>
                                          <p:attrName>style.visibility</p:attrName>
                                        </p:attrNameLst>
                                      </p:cBhvr>
                                      <p:to>
                                        <p:strVal val="visible"/>
                                      </p:to>
                                    </p:set>
                                    <p:animEffect transition="in" filter="wipe(down)">
                                      <p:cBhvr>
                                        <p:cTn id="15" dur="500"/>
                                        <p:tgtEl>
                                          <p:spTgt spid="1894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9449"/>
                                        </p:tgtEl>
                                        <p:attrNameLst>
                                          <p:attrName>style.visibility</p:attrName>
                                        </p:attrNameLst>
                                      </p:cBhvr>
                                      <p:to>
                                        <p:strVal val="visible"/>
                                      </p:to>
                                    </p:set>
                                    <p:animEffect transition="in" filter="wipe(down)">
                                      <p:cBhvr>
                                        <p:cTn id="20" dur="500"/>
                                        <p:tgtEl>
                                          <p:spTgt spid="18944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9451"/>
                                        </p:tgtEl>
                                        <p:attrNameLst>
                                          <p:attrName>style.visibility</p:attrName>
                                        </p:attrNameLst>
                                      </p:cBhvr>
                                      <p:to>
                                        <p:strVal val="visible"/>
                                      </p:to>
                                    </p:set>
                                    <p:animEffect transition="in" filter="wipe(down)">
                                      <p:cBhvr>
                                        <p:cTn id="23" dur="500"/>
                                        <p:tgtEl>
                                          <p:spTgt spid="189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7" grpId="0" build="allAtOnce"/>
      <p:bldP spid="189450" grpId="0"/>
      <p:bldP spid="18945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300A4B53-D1A4-43A2-ADC7-4B6A1E8B9E9A}" type="slidenum">
              <a:rPr lang="en-US"/>
              <a:pPr>
                <a:defRPr/>
              </a:pPr>
              <a:t>58</a:t>
            </a:fld>
            <a:endParaRPr lang="en-US"/>
          </a:p>
        </p:txBody>
      </p:sp>
      <p:sp>
        <p:nvSpPr>
          <p:cNvPr id="190468"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0469"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0470"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dirty="0">
                <a:solidFill>
                  <a:srgbClr val="FFFF66"/>
                </a:solidFill>
                <a:effectLst>
                  <a:outerShdw blurRad="38100" dist="38100" dir="2700000" algn="tl">
                    <a:srgbClr val="000000"/>
                  </a:outerShdw>
                </a:effectLst>
              </a:rPr>
              <a:t>LES </a:t>
            </a:r>
            <a:r>
              <a:rPr lang="fr-FR" sz="2400" b="1" u="sng" dirty="0" smtClean="0">
                <a:solidFill>
                  <a:srgbClr val="FFFF66"/>
                </a:solidFill>
                <a:effectLst>
                  <a:outerShdw blurRad="38100" dist="38100" dir="2700000" algn="tl">
                    <a:srgbClr val="000000"/>
                  </a:outerShdw>
                </a:effectLst>
              </a:rPr>
              <a:t>RESEAUX</a:t>
            </a:r>
            <a:endParaRPr lang="en-US" sz="2400" b="1" u="sng" dirty="0">
              <a:solidFill>
                <a:srgbClr val="FFFF66"/>
              </a:solidFill>
              <a:effectLst>
                <a:outerShdw blurRad="38100" dist="38100" dir="2700000" algn="tl">
                  <a:srgbClr val="000000"/>
                </a:outerShdw>
              </a:effectLst>
            </a:endParaRPr>
          </a:p>
        </p:txBody>
      </p:sp>
      <p:sp>
        <p:nvSpPr>
          <p:cNvPr id="190472" name="Text Box 8"/>
          <p:cNvSpPr txBox="1">
            <a:spLocks noChangeArrowheads="1"/>
          </p:cNvSpPr>
          <p:nvPr/>
        </p:nvSpPr>
        <p:spPr bwMode="auto">
          <a:xfrm>
            <a:off x="1447800" y="3162300"/>
            <a:ext cx="6324600" cy="12287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3600" b="1">
                <a:solidFill>
                  <a:schemeClr val="bg1"/>
                </a:solidFill>
                <a:effectLst>
                  <a:outerShdw blurRad="38100" dist="38100" dir="2700000" algn="tl">
                    <a:srgbClr val="000000"/>
                  </a:outerShdw>
                </a:effectLst>
              </a:rPr>
              <a:t>LES DESORDRES DUS A LA VEGETATION</a:t>
            </a:r>
            <a:endParaRPr lang="en-US" sz="36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472">
                                            <p:bg/>
                                          </p:spTgt>
                                        </p:tgtEl>
                                        <p:attrNameLst>
                                          <p:attrName>style.visibility</p:attrName>
                                        </p:attrNameLst>
                                      </p:cBhvr>
                                      <p:to>
                                        <p:strVal val="visible"/>
                                      </p:to>
                                    </p:set>
                                    <p:animEffect transition="in" filter="wipe(down)">
                                      <p:cBhvr>
                                        <p:cTn id="7" dur="500"/>
                                        <p:tgtEl>
                                          <p:spTgt spid="190472">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0472">
                                            <p:txEl>
                                              <p:pRg st="0" end="0"/>
                                            </p:txEl>
                                          </p:spTgt>
                                        </p:tgtEl>
                                        <p:attrNameLst>
                                          <p:attrName>style.visibility</p:attrName>
                                        </p:attrNameLst>
                                      </p:cBhvr>
                                      <p:to>
                                        <p:strVal val="visible"/>
                                      </p:to>
                                    </p:set>
                                    <p:animEffect transition="in" filter="wipe(down)">
                                      <p:cBhvr>
                                        <p:cTn id="10" dur="500"/>
                                        <p:tgtEl>
                                          <p:spTgt spid="1904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2" grpId="0" build="allAtOnce"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D7D9362B-8D05-4BC1-93AC-598788D05B4D}" type="slidenum">
              <a:rPr lang="en-US"/>
              <a:pPr>
                <a:defRPr/>
              </a:pPr>
              <a:t>59</a:t>
            </a:fld>
            <a:endParaRPr lang="en-US"/>
          </a:p>
        </p:txBody>
      </p:sp>
      <p:sp>
        <p:nvSpPr>
          <p:cNvPr id="191492"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1493"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1494"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RESEAUX</a:t>
            </a:r>
            <a:endParaRPr lang="en-US" sz="2400" b="1" u="sng">
              <a:solidFill>
                <a:srgbClr val="FFFF66"/>
              </a:solidFill>
              <a:effectLst>
                <a:outerShdw blurRad="38100" dist="38100" dir="2700000" algn="tl">
                  <a:srgbClr val="000000"/>
                </a:outerShdw>
              </a:effectLst>
            </a:endParaRPr>
          </a:p>
        </p:txBody>
      </p:sp>
      <p:sp>
        <p:nvSpPr>
          <p:cNvPr id="191495" name="Text Box 7"/>
          <p:cNvSpPr txBox="1">
            <a:spLocks noChangeArrowheads="1"/>
          </p:cNvSpPr>
          <p:nvPr/>
        </p:nvSpPr>
        <p:spPr bwMode="auto">
          <a:xfrm>
            <a:off x="0" y="12954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5-a Les cavaliers et les canaux</a:t>
            </a:r>
            <a:endParaRPr lang="en-US" b="1" u="sng">
              <a:solidFill>
                <a:srgbClr val="FE7F00"/>
              </a:solidFill>
            </a:endParaRPr>
          </a:p>
        </p:txBody>
      </p:sp>
      <p:sp>
        <p:nvSpPr>
          <p:cNvPr id="191496" name="Text Box 8"/>
          <p:cNvSpPr txBox="1">
            <a:spLocks noChangeArrowheads="1"/>
          </p:cNvSpPr>
          <p:nvPr/>
        </p:nvSpPr>
        <p:spPr bwMode="auto">
          <a:xfrm>
            <a:off x="0" y="1752600"/>
            <a:ext cx="9144000" cy="336550"/>
          </a:xfrm>
          <a:prstGeom prst="rect">
            <a:avLst/>
          </a:prstGeom>
          <a:noFill/>
          <a:ln w="9525">
            <a:noFill/>
            <a:miter lim="800000"/>
            <a:headEnd/>
            <a:tailEnd/>
          </a:ln>
        </p:spPr>
        <p:txBody>
          <a:bodyPr>
            <a:spAutoFit/>
          </a:bodyPr>
          <a:lstStyle/>
          <a:p>
            <a:pPr>
              <a:spcBef>
                <a:spcPct val="50000"/>
              </a:spcBef>
            </a:pPr>
            <a:r>
              <a:rPr lang="fr-FR" sz="1600"/>
              <a:t>Canaux encombrés par la végétation.</a:t>
            </a:r>
            <a:endParaRPr lang="en-US" sz="1600"/>
          </a:p>
        </p:txBody>
      </p:sp>
      <p:pic>
        <p:nvPicPr>
          <p:cNvPr id="191497" name="Picture 9" descr="Img00043"/>
          <p:cNvPicPr>
            <a:picLocks noChangeAspect="1" noChangeArrowheads="1"/>
          </p:cNvPicPr>
          <p:nvPr/>
        </p:nvPicPr>
        <p:blipFill>
          <a:blip r:embed="rId3" cstate="email"/>
          <a:srcRect/>
          <a:stretch>
            <a:fillRect/>
          </a:stretch>
        </p:blipFill>
        <p:spPr bwMode="auto">
          <a:xfrm>
            <a:off x="228600" y="2819400"/>
            <a:ext cx="3962400" cy="2962275"/>
          </a:xfrm>
          <a:prstGeom prst="rect">
            <a:avLst/>
          </a:prstGeom>
          <a:noFill/>
          <a:ln w="38100">
            <a:solidFill>
              <a:srgbClr val="FF7F61"/>
            </a:solidFill>
            <a:miter lim="800000"/>
            <a:headEnd/>
            <a:tailEnd/>
          </a:ln>
        </p:spPr>
      </p:pic>
      <p:pic>
        <p:nvPicPr>
          <p:cNvPr id="191498" name="Picture 10" descr="Img00003"/>
          <p:cNvPicPr>
            <a:picLocks noChangeAspect="1" noChangeArrowheads="1"/>
          </p:cNvPicPr>
          <p:nvPr/>
        </p:nvPicPr>
        <p:blipFill>
          <a:blip r:embed="rId4" cstate="email">
            <a:lum bright="12000"/>
          </a:blip>
          <a:srcRect/>
          <a:stretch>
            <a:fillRect/>
          </a:stretch>
        </p:blipFill>
        <p:spPr bwMode="auto">
          <a:xfrm>
            <a:off x="4953000" y="2819400"/>
            <a:ext cx="3962400" cy="2981325"/>
          </a:xfrm>
          <a:prstGeom prst="rect">
            <a:avLst/>
          </a:prstGeom>
          <a:noFill/>
          <a:ln w="38100">
            <a:solidFill>
              <a:srgbClr val="FF7F61"/>
            </a:solidFill>
            <a:miter lim="800000"/>
            <a:headEnd/>
            <a:tailEnd/>
          </a:ln>
        </p:spPr>
      </p:pic>
      <p:sp>
        <p:nvSpPr>
          <p:cNvPr id="191499" name="Text Box 11"/>
          <p:cNvSpPr txBox="1">
            <a:spLocks noChangeArrowheads="1"/>
          </p:cNvSpPr>
          <p:nvPr/>
        </p:nvSpPr>
        <p:spPr bwMode="auto">
          <a:xfrm>
            <a:off x="609600" y="5486400"/>
            <a:ext cx="3124200" cy="234950"/>
          </a:xfrm>
          <a:prstGeom prst="rect">
            <a:avLst/>
          </a:prstGeom>
          <a:noFill/>
          <a:ln w="9525">
            <a:noFill/>
            <a:miter lim="800000"/>
            <a:headEnd/>
            <a:tailEnd/>
          </a:ln>
        </p:spPr>
        <p:txBody>
          <a:bodyPr/>
          <a:lstStyle/>
          <a:p>
            <a:pPr algn="ctr"/>
            <a:r>
              <a:rPr lang="fr-FR" sz="1400"/>
              <a:t>Canal à Angpong (Takeo)</a:t>
            </a:r>
            <a:endParaRPr lang="en-US" sz="1400"/>
          </a:p>
        </p:txBody>
      </p:sp>
      <p:sp>
        <p:nvSpPr>
          <p:cNvPr id="191500" name="Text Box 12"/>
          <p:cNvSpPr txBox="1">
            <a:spLocks noChangeArrowheads="1"/>
          </p:cNvSpPr>
          <p:nvPr/>
        </p:nvSpPr>
        <p:spPr bwMode="auto">
          <a:xfrm>
            <a:off x="5410200" y="5486400"/>
            <a:ext cx="3124200" cy="234950"/>
          </a:xfrm>
          <a:prstGeom prst="rect">
            <a:avLst/>
          </a:prstGeom>
          <a:noFill/>
          <a:ln w="9525">
            <a:noFill/>
            <a:miter lim="800000"/>
            <a:headEnd/>
            <a:tailEnd/>
          </a:ln>
        </p:spPr>
        <p:txBody>
          <a:bodyPr/>
          <a:lstStyle/>
          <a:p>
            <a:pPr algn="ctr"/>
            <a:r>
              <a:rPr lang="fr-FR" sz="1400"/>
              <a:t>Canal  à Prek Takhut (Takeo)</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495">
                                            <p:txEl>
                                              <p:pRg st="0" end="0"/>
                                            </p:txEl>
                                          </p:spTgt>
                                        </p:tgtEl>
                                        <p:attrNameLst>
                                          <p:attrName>style.visibility</p:attrName>
                                        </p:attrNameLst>
                                      </p:cBhvr>
                                      <p:to>
                                        <p:strVal val="visible"/>
                                      </p:to>
                                    </p:set>
                                    <p:animEffect transition="in" filter="wipe(down)">
                                      <p:cBhvr>
                                        <p:cTn id="7" dur="500"/>
                                        <p:tgtEl>
                                          <p:spTgt spid="1914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1496">
                                            <p:txEl>
                                              <p:pRg st="0" end="0"/>
                                            </p:txEl>
                                          </p:spTgt>
                                        </p:tgtEl>
                                        <p:attrNameLst>
                                          <p:attrName>style.visibility</p:attrName>
                                        </p:attrNameLst>
                                      </p:cBhvr>
                                      <p:to>
                                        <p:strVal val="visible"/>
                                      </p:to>
                                    </p:set>
                                    <p:animEffect transition="in" filter="wipe(down)">
                                      <p:cBhvr>
                                        <p:cTn id="12" dur="500"/>
                                        <p:tgtEl>
                                          <p:spTgt spid="1914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1497"/>
                                        </p:tgtEl>
                                        <p:attrNameLst>
                                          <p:attrName>style.visibility</p:attrName>
                                        </p:attrNameLst>
                                      </p:cBhvr>
                                      <p:to>
                                        <p:strVal val="visible"/>
                                      </p:to>
                                    </p:set>
                                    <p:animEffect transition="in" filter="wipe(down)">
                                      <p:cBhvr>
                                        <p:cTn id="17" dur="500"/>
                                        <p:tgtEl>
                                          <p:spTgt spid="19149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1499"/>
                                        </p:tgtEl>
                                        <p:attrNameLst>
                                          <p:attrName>style.visibility</p:attrName>
                                        </p:attrNameLst>
                                      </p:cBhvr>
                                      <p:to>
                                        <p:strVal val="visible"/>
                                      </p:to>
                                    </p:set>
                                    <p:animEffect transition="in" filter="wipe(down)">
                                      <p:cBhvr>
                                        <p:cTn id="20" dur="500"/>
                                        <p:tgtEl>
                                          <p:spTgt spid="19149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1498"/>
                                        </p:tgtEl>
                                        <p:attrNameLst>
                                          <p:attrName>style.visibility</p:attrName>
                                        </p:attrNameLst>
                                      </p:cBhvr>
                                      <p:to>
                                        <p:strVal val="visible"/>
                                      </p:to>
                                    </p:set>
                                    <p:animEffect transition="in" filter="wipe(down)">
                                      <p:cBhvr>
                                        <p:cTn id="25" dur="500"/>
                                        <p:tgtEl>
                                          <p:spTgt spid="19149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1500"/>
                                        </p:tgtEl>
                                        <p:attrNameLst>
                                          <p:attrName>style.visibility</p:attrName>
                                        </p:attrNameLst>
                                      </p:cBhvr>
                                      <p:to>
                                        <p:strVal val="visible"/>
                                      </p:to>
                                    </p:set>
                                    <p:animEffect transition="in" filter="wipe(down)">
                                      <p:cBhvr>
                                        <p:cTn id="28" dur="500"/>
                                        <p:tgtEl>
                                          <p:spTgt spid="191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5" grpId="0" build="allAtOnce"/>
      <p:bldP spid="191496" grpId="0" build="allAtOnce"/>
      <p:bldP spid="191499" grpId="0"/>
      <p:bldP spid="191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1357298"/>
            <a:ext cx="9144000" cy="4062651"/>
          </a:xfrm>
          <a:prstGeom prst="rect">
            <a:avLst/>
          </a:prstGeom>
          <a:noFill/>
          <a:ln w="9525">
            <a:noFill/>
            <a:miter lim="800000"/>
            <a:headEnd/>
            <a:tailEnd/>
          </a:ln>
          <a:effectLst/>
        </p:spPr>
        <p:txBody>
          <a:bodyPr wrap="square">
            <a:spAutoFit/>
          </a:bodyPr>
          <a:lstStyle/>
          <a:p>
            <a:pPr marL="342900" indent="-342900" algn="ctr">
              <a:spcBef>
                <a:spcPct val="50000"/>
              </a:spcBef>
            </a:pPr>
            <a:r>
              <a:rPr lang="fr-FR" b="1" u="sng" dirty="0">
                <a:effectLst>
                  <a:outerShdw blurRad="38100" dist="38100" dir="2700000" algn="tl">
                    <a:srgbClr val="C0C0C0"/>
                  </a:outerShdw>
                </a:effectLst>
                <a:latin typeface="Constantia" pitchFamily="18" charset="0"/>
              </a:rPr>
              <a:t>PRINCIPAUX RESULTATS DES VISITES DES INFRASTRUCTURES</a:t>
            </a:r>
          </a:p>
          <a:p>
            <a:pPr marL="342900" indent="-342900">
              <a:spcBef>
                <a:spcPct val="50000"/>
              </a:spcBef>
            </a:pPr>
            <a:r>
              <a:rPr lang="fr-FR" b="1" dirty="0">
                <a:latin typeface="Constantia" pitchFamily="18" charset="0"/>
              </a:rPr>
              <a:t>                              				                      </a:t>
            </a:r>
            <a:r>
              <a:rPr lang="fr-FR" b="1" u="sng" dirty="0">
                <a:latin typeface="Constantia" pitchFamily="18" charset="0"/>
              </a:rPr>
              <a:t>TOTAL</a:t>
            </a:r>
            <a:r>
              <a:rPr lang="fr-FR" b="1" dirty="0">
                <a:latin typeface="Constantia" pitchFamily="18" charset="0"/>
              </a:rPr>
              <a:t>	          </a:t>
            </a:r>
            <a:r>
              <a:rPr lang="fr-FR" b="1" u="sng" dirty="0">
                <a:latin typeface="Constantia" pitchFamily="18" charset="0"/>
              </a:rPr>
              <a:t>AVERAGE</a:t>
            </a:r>
          </a:p>
          <a:p>
            <a:pPr marL="342900" indent="-342900">
              <a:spcBef>
                <a:spcPct val="50000"/>
              </a:spcBef>
              <a:buFontTx/>
              <a:buAutoNum type="alphaLcPeriod"/>
            </a:pPr>
            <a:r>
              <a:rPr lang="fr-FR" sz="1500" dirty="0">
                <a:latin typeface="Constantia" pitchFamily="18" charset="0"/>
              </a:rPr>
              <a:t> Command area complément d’irrigation de riz de saison pluies (142 IS):         </a:t>
            </a:r>
            <a:r>
              <a:rPr lang="fr-FR" sz="1500" dirty="0" smtClean="0">
                <a:latin typeface="Constantia" pitchFamily="18" charset="0"/>
              </a:rPr>
              <a:t>   </a:t>
            </a:r>
            <a:r>
              <a:rPr lang="fr-FR" sz="1500" dirty="0">
                <a:latin typeface="Constantia" pitchFamily="18" charset="0"/>
              </a:rPr>
              <a:t>144 100 ha         </a:t>
            </a:r>
            <a:r>
              <a:rPr lang="fr-FR" sz="1500" dirty="0" smtClean="0">
                <a:latin typeface="Constantia" pitchFamily="18" charset="0"/>
              </a:rPr>
              <a:t> 1014 </a:t>
            </a:r>
            <a:r>
              <a:rPr lang="fr-FR" sz="1500" dirty="0">
                <a:latin typeface="Constantia" pitchFamily="18" charset="0"/>
              </a:rPr>
              <a:t>ha</a:t>
            </a:r>
          </a:p>
          <a:p>
            <a:pPr marL="342900" indent="-342900">
              <a:spcBef>
                <a:spcPct val="50000"/>
              </a:spcBef>
              <a:buFontTx/>
              <a:buAutoNum type="alphaLcPeriod"/>
            </a:pPr>
            <a:r>
              <a:rPr lang="fr-FR" sz="1500" dirty="0">
                <a:latin typeface="Constantia" pitchFamily="18" charset="0"/>
              </a:rPr>
              <a:t> Surface actuelle de complément d’irrigation de riz de saison des pluies(157 IS):134 423 ha            869 ha</a:t>
            </a:r>
          </a:p>
          <a:p>
            <a:pPr marL="342900" indent="-342900">
              <a:spcBef>
                <a:spcPct val="50000"/>
              </a:spcBef>
              <a:buFontTx/>
              <a:buAutoNum type="alphaLcPeriod"/>
            </a:pPr>
            <a:r>
              <a:rPr lang="fr-FR" sz="1500" dirty="0">
                <a:latin typeface="Constantia" pitchFamily="18" charset="0"/>
              </a:rPr>
              <a:t> Command area irrigation de saison sèche (116 IS):		                             51 827 ha            447 ha</a:t>
            </a:r>
          </a:p>
          <a:p>
            <a:pPr marL="342900" indent="-342900">
              <a:spcBef>
                <a:spcPct val="50000"/>
              </a:spcBef>
              <a:buFontTx/>
              <a:buAutoNum type="alphaLcPeriod"/>
            </a:pPr>
            <a:r>
              <a:rPr lang="fr-FR" sz="1500" dirty="0">
                <a:latin typeface="Constantia" pitchFamily="18" charset="0"/>
              </a:rPr>
              <a:t> Surface actuelle irriguée  de saison sèche (133 IS):			          39 117 ha             294 ha</a:t>
            </a:r>
          </a:p>
          <a:p>
            <a:pPr marL="342900" indent="-342900">
              <a:spcBef>
                <a:spcPct val="50000"/>
              </a:spcBef>
              <a:buFontTx/>
              <a:buAutoNum type="alphaLcPeriod"/>
            </a:pPr>
            <a:endParaRPr lang="fr-FR" sz="1600" dirty="0">
              <a:latin typeface="Constantia" pitchFamily="18" charset="0"/>
            </a:endParaRPr>
          </a:p>
          <a:p>
            <a:pPr marL="342900" indent="-342900" algn="ctr">
              <a:spcBef>
                <a:spcPct val="50000"/>
              </a:spcBef>
            </a:pPr>
            <a:r>
              <a:rPr lang="fr-FR" b="1" u="sng" dirty="0">
                <a:latin typeface="Constantia" pitchFamily="18" charset="0"/>
              </a:rPr>
              <a:t>ETAT GENERAL ET RENDEMENT DES PERIMETRES IRRIGUES</a:t>
            </a:r>
          </a:p>
          <a:p>
            <a:pPr marL="342900" indent="-342900">
              <a:spcBef>
                <a:spcPct val="50000"/>
              </a:spcBef>
            </a:pPr>
            <a:endParaRPr lang="fr-FR" sz="1600" dirty="0">
              <a:latin typeface="Constantia" pitchFamily="18" charset="0"/>
            </a:endParaRPr>
          </a:p>
          <a:p>
            <a:pPr marL="342900" indent="-342900">
              <a:spcBef>
                <a:spcPct val="50000"/>
              </a:spcBef>
              <a:buFontTx/>
              <a:buAutoNum type="alphaLcPeriod"/>
            </a:pPr>
            <a:r>
              <a:rPr lang="fr-FR" sz="1600" dirty="0">
                <a:latin typeface="Constantia" pitchFamily="18" charset="0"/>
              </a:rPr>
              <a:t>Etat général des infrastructures (220 IS)			          </a:t>
            </a:r>
            <a:r>
              <a:rPr lang="fr-FR" sz="1600" dirty="0" smtClean="0">
                <a:latin typeface="Constantia" pitchFamily="18" charset="0"/>
              </a:rPr>
              <a:t> </a:t>
            </a:r>
            <a:r>
              <a:rPr lang="fr-FR" sz="1600" dirty="0">
                <a:latin typeface="Constantia" pitchFamily="18" charset="0"/>
              </a:rPr>
              <a:t>65%  (100% for new IS)</a:t>
            </a:r>
          </a:p>
          <a:p>
            <a:pPr marL="342900" indent="-342900">
              <a:spcBef>
                <a:spcPct val="50000"/>
              </a:spcBef>
              <a:buFontTx/>
              <a:buAutoNum type="alphaLcPeriod"/>
            </a:pPr>
            <a:r>
              <a:rPr lang="fr-FR" sz="1600" dirty="0">
                <a:latin typeface="Constantia" pitchFamily="18" charset="0"/>
              </a:rPr>
              <a:t>Etat de fonctionnement des périmètres irrigués (220)                                       </a:t>
            </a:r>
            <a:r>
              <a:rPr lang="fr-FR" sz="1600" dirty="0" smtClean="0">
                <a:latin typeface="Constantia" pitchFamily="18" charset="0"/>
              </a:rPr>
              <a:t>62</a:t>
            </a:r>
            <a:r>
              <a:rPr lang="fr-FR" sz="1600" dirty="0">
                <a:latin typeface="Constantia" pitchFamily="18" charset="0"/>
              </a:rPr>
              <a:t>% </a:t>
            </a:r>
            <a:endParaRPr lang="en-US" sz="1600" dirty="0">
              <a:latin typeface="Constantia" pitchFamily="18" charset="0"/>
            </a:endParaRPr>
          </a:p>
        </p:txBody>
      </p:sp>
      <p:sp>
        <p:nvSpPr>
          <p:cNvPr id="3" name="ZoneTexte 2"/>
          <p:cNvSpPr txBox="1"/>
          <p:nvPr/>
        </p:nvSpPr>
        <p:spPr>
          <a:xfrm>
            <a:off x="500034" y="0"/>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40AA5BF-C960-4258-BFD1-B49F59F3FEB3}" type="slidenum">
              <a:rPr lang="en-US"/>
              <a:pPr>
                <a:defRPr/>
              </a:pPr>
              <a:t>60</a:t>
            </a:fld>
            <a:endParaRPr lang="en-US"/>
          </a:p>
        </p:txBody>
      </p:sp>
      <p:sp>
        <p:nvSpPr>
          <p:cNvPr id="192516" name="Text Box 4"/>
          <p:cNvSpPr txBox="1">
            <a:spLocks noChangeArrowheads="1"/>
          </p:cNvSpPr>
          <p:nvPr/>
        </p:nvSpPr>
        <p:spPr bwMode="auto">
          <a:xfrm>
            <a:off x="0" y="0"/>
            <a:ext cx="9144000" cy="506413"/>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2517" name="Text Box 5"/>
          <p:cNvSpPr txBox="1">
            <a:spLocks noChangeArrowheads="1"/>
          </p:cNvSpPr>
          <p:nvPr/>
        </p:nvSpPr>
        <p:spPr bwMode="auto">
          <a:xfrm>
            <a:off x="1143000" y="700088"/>
            <a:ext cx="7010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 ET LEURS CAUSES</a:t>
            </a:r>
            <a:endParaRPr lang="en-US" sz="2800" b="1" u="sng">
              <a:effectLst>
                <a:outerShdw blurRad="38100" dist="38100" dir="2700000" algn="tl">
                  <a:srgbClr val="000000"/>
                </a:outerShdw>
              </a:effectLst>
            </a:endParaRPr>
          </a:p>
        </p:txBody>
      </p:sp>
      <p:sp>
        <p:nvSpPr>
          <p:cNvPr id="192518" name="Text Box 6"/>
          <p:cNvSpPr txBox="1">
            <a:spLocks noChangeArrowheads="1"/>
          </p:cNvSpPr>
          <p:nvPr/>
        </p:nvSpPr>
        <p:spPr bwMode="auto">
          <a:xfrm>
            <a:off x="1447800" y="3238500"/>
            <a:ext cx="6324600" cy="1470025"/>
          </a:xfrm>
          <a:prstGeom prst="rect">
            <a:avLst/>
          </a:prstGeom>
          <a:solidFill>
            <a:schemeClr val="tx2"/>
          </a:solidFill>
          <a:ln w="38100">
            <a:solidFill>
              <a:srgbClr val="FF7F61"/>
            </a:solidFill>
            <a:miter lim="800000"/>
            <a:headEnd/>
            <a:tailEnd/>
          </a:ln>
          <a:effectLst/>
        </p:spPr>
        <p:txBody>
          <a:bodyPr>
            <a:spAutoFit/>
          </a:bodyPr>
          <a:lstStyle/>
          <a:p>
            <a:pPr algn="ctr">
              <a:spcBef>
                <a:spcPct val="50000"/>
              </a:spcBef>
              <a:defRPr/>
            </a:pPr>
            <a:r>
              <a:rPr lang="fr-FR" sz="4400" b="1">
                <a:solidFill>
                  <a:schemeClr val="bg1"/>
                </a:solidFill>
                <a:effectLst>
                  <a:outerShdw blurRad="38100" dist="38100" dir="2700000" algn="tl">
                    <a:srgbClr val="000000"/>
                  </a:outerShdw>
                </a:effectLst>
              </a:rPr>
              <a:t>LES STATIONS DE POMPAGE</a:t>
            </a:r>
            <a:endParaRPr lang="en-US" sz="44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2518">
                                            <p:bg/>
                                          </p:spTgt>
                                        </p:tgtEl>
                                        <p:attrNameLst>
                                          <p:attrName>style.visibility</p:attrName>
                                        </p:attrNameLst>
                                      </p:cBhvr>
                                      <p:to>
                                        <p:strVal val="visible"/>
                                      </p:to>
                                    </p:set>
                                    <p:animEffect transition="in" filter="wipe(down)">
                                      <p:cBhvr>
                                        <p:cTn id="7" dur="500"/>
                                        <p:tgtEl>
                                          <p:spTgt spid="19251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2518">
                                            <p:txEl>
                                              <p:pRg st="0" end="0"/>
                                            </p:txEl>
                                          </p:spTgt>
                                        </p:tgtEl>
                                        <p:attrNameLst>
                                          <p:attrName>style.visibility</p:attrName>
                                        </p:attrNameLst>
                                      </p:cBhvr>
                                      <p:to>
                                        <p:strVal val="visible"/>
                                      </p:to>
                                    </p:set>
                                    <p:animEffect transition="in" filter="wipe(down)">
                                      <p:cBhvr>
                                        <p:cTn id="10" dur="500"/>
                                        <p:tgtEl>
                                          <p:spTgt spid="1925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build="allAtOnce"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F1E5EC8D-24FA-46FF-9D3F-C3C2126FCB6A}" type="slidenum">
              <a:rPr lang="en-US"/>
              <a:pPr>
                <a:defRPr/>
              </a:pPr>
              <a:t>61</a:t>
            </a:fld>
            <a:endParaRPr lang="en-US"/>
          </a:p>
        </p:txBody>
      </p:sp>
      <p:sp>
        <p:nvSpPr>
          <p:cNvPr id="193540"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3541"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3542"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STATIONS DE POMPAGE</a:t>
            </a:r>
            <a:endParaRPr lang="en-US" sz="2400" b="1" u="sng">
              <a:solidFill>
                <a:srgbClr val="FFFF66"/>
              </a:solidFill>
              <a:effectLst>
                <a:outerShdw blurRad="38100" dist="38100" dir="2700000" algn="tl">
                  <a:srgbClr val="000000"/>
                </a:outerShdw>
              </a:effectLst>
            </a:endParaRPr>
          </a:p>
        </p:txBody>
      </p:sp>
      <p:sp>
        <p:nvSpPr>
          <p:cNvPr id="193543" name="Text Box 7"/>
          <p:cNvSpPr txBox="1">
            <a:spLocks noChangeArrowheads="1"/>
          </p:cNvSpPr>
          <p:nvPr/>
        </p:nvSpPr>
        <p:spPr bwMode="auto">
          <a:xfrm>
            <a:off x="0" y="15240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6-a Le ou les bâtiments</a:t>
            </a:r>
            <a:endParaRPr lang="en-US" b="1" u="sng">
              <a:solidFill>
                <a:srgbClr val="FE7F00"/>
              </a:solidFill>
            </a:endParaRPr>
          </a:p>
        </p:txBody>
      </p:sp>
      <p:pic>
        <p:nvPicPr>
          <p:cNvPr id="193544" name="Picture 8" descr="Img00001"/>
          <p:cNvPicPr>
            <a:picLocks noChangeAspect="1" noChangeArrowheads="1"/>
          </p:cNvPicPr>
          <p:nvPr/>
        </p:nvPicPr>
        <p:blipFill>
          <a:blip r:embed="rId3" cstate="email"/>
          <a:srcRect/>
          <a:stretch>
            <a:fillRect/>
          </a:stretch>
        </p:blipFill>
        <p:spPr bwMode="auto">
          <a:xfrm>
            <a:off x="76200" y="2590800"/>
            <a:ext cx="4419600" cy="3314700"/>
          </a:xfrm>
          <a:prstGeom prst="rect">
            <a:avLst/>
          </a:prstGeom>
          <a:noFill/>
          <a:ln w="38100">
            <a:solidFill>
              <a:srgbClr val="FF7F61"/>
            </a:solidFill>
            <a:miter lim="800000"/>
            <a:headEnd/>
            <a:tailEnd/>
          </a:ln>
        </p:spPr>
      </p:pic>
      <p:pic>
        <p:nvPicPr>
          <p:cNvPr id="193545" name="Picture 9" descr="Sopha pump station de pompage n° 3#001"/>
          <p:cNvPicPr>
            <a:picLocks noChangeAspect="1" noChangeArrowheads="1"/>
          </p:cNvPicPr>
          <p:nvPr/>
        </p:nvPicPr>
        <p:blipFill>
          <a:blip r:embed="rId4"/>
          <a:srcRect/>
          <a:stretch>
            <a:fillRect/>
          </a:stretch>
        </p:blipFill>
        <p:spPr bwMode="auto">
          <a:xfrm>
            <a:off x="4648200" y="2590800"/>
            <a:ext cx="4419600" cy="3322638"/>
          </a:xfrm>
          <a:prstGeom prst="rect">
            <a:avLst/>
          </a:prstGeom>
          <a:noFill/>
          <a:ln w="38100">
            <a:solidFill>
              <a:srgbClr val="FF7F61"/>
            </a:solidFill>
            <a:miter lim="800000"/>
            <a:headEnd/>
            <a:tailEnd/>
          </a:ln>
        </p:spPr>
      </p:pic>
      <p:sp>
        <p:nvSpPr>
          <p:cNvPr id="193546" name="Text Box 10"/>
          <p:cNvSpPr txBox="1">
            <a:spLocks noChangeArrowheads="1"/>
          </p:cNvSpPr>
          <p:nvPr/>
        </p:nvSpPr>
        <p:spPr bwMode="auto">
          <a:xfrm>
            <a:off x="228600" y="5562600"/>
            <a:ext cx="4114800" cy="228600"/>
          </a:xfrm>
          <a:prstGeom prst="rect">
            <a:avLst/>
          </a:prstGeom>
          <a:noFill/>
          <a:ln w="9525">
            <a:noFill/>
            <a:miter lim="800000"/>
            <a:headEnd/>
            <a:tailEnd/>
          </a:ln>
        </p:spPr>
        <p:txBody>
          <a:bodyPr/>
          <a:lstStyle/>
          <a:p>
            <a:pPr algn="ctr"/>
            <a:r>
              <a:rPr lang="fr-FR" sz="1400"/>
              <a:t>Station de pompage Sopha (Svay Rieng)</a:t>
            </a:r>
            <a:endParaRPr lang="en-US" sz="1400"/>
          </a:p>
        </p:txBody>
      </p:sp>
      <p:sp>
        <p:nvSpPr>
          <p:cNvPr id="193547" name="Text Box 11"/>
          <p:cNvSpPr txBox="1">
            <a:spLocks noChangeArrowheads="1"/>
          </p:cNvSpPr>
          <p:nvPr/>
        </p:nvSpPr>
        <p:spPr bwMode="auto">
          <a:xfrm>
            <a:off x="4800600" y="5562600"/>
            <a:ext cx="4114800" cy="228600"/>
          </a:xfrm>
          <a:prstGeom prst="rect">
            <a:avLst/>
          </a:prstGeom>
          <a:noFill/>
          <a:ln w="9525">
            <a:noFill/>
            <a:miter lim="800000"/>
            <a:headEnd/>
            <a:tailEnd/>
          </a:ln>
        </p:spPr>
        <p:txBody>
          <a:bodyPr/>
          <a:lstStyle/>
          <a:p>
            <a:pPr algn="ctr"/>
            <a:r>
              <a:rPr lang="fr-FR" sz="1400"/>
              <a:t>Station de pompage Sopha (Svay Rieng)</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543">
                                            <p:txEl>
                                              <p:pRg st="0" end="0"/>
                                            </p:txEl>
                                          </p:spTgt>
                                        </p:tgtEl>
                                        <p:attrNameLst>
                                          <p:attrName>style.visibility</p:attrName>
                                        </p:attrNameLst>
                                      </p:cBhvr>
                                      <p:to>
                                        <p:strVal val="visible"/>
                                      </p:to>
                                    </p:set>
                                    <p:animEffect transition="in" filter="wipe(down)">
                                      <p:cBhvr>
                                        <p:cTn id="7" dur="500"/>
                                        <p:tgtEl>
                                          <p:spTgt spid="1935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3544"/>
                                        </p:tgtEl>
                                        <p:attrNameLst>
                                          <p:attrName>style.visibility</p:attrName>
                                        </p:attrNameLst>
                                      </p:cBhvr>
                                      <p:to>
                                        <p:strVal val="visible"/>
                                      </p:to>
                                    </p:set>
                                    <p:animEffect transition="in" filter="wipe(down)">
                                      <p:cBhvr>
                                        <p:cTn id="12" dur="500"/>
                                        <p:tgtEl>
                                          <p:spTgt spid="19354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3546"/>
                                        </p:tgtEl>
                                        <p:attrNameLst>
                                          <p:attrName>style.visibility</p:attrName>
                                        </p:attrNameLst>
                                      </p:cBhvr>
                                      <p:to>
                                        <p:strVal val="visible"/>
                                      </p:to>
                                    </p:set>
                                    <p:animEffect transition="in" filter="wipe(down)">
                                      <p:cBhvr>
                                        <p:cTn id="15" dur="500"/>
                                        <p:tgtEl>
                                          <p:spTgt spid="1935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3545"/>
                                        </p:tgtEl>
                                        <p:attrNameLst>
                                          <p:attrName>style.visibility</p:attrName>
                                        </p:attrNameLst>
                                      </p:cBhvr>
                                      <p:to>
                                        <p:strVal val="visible"/>
                                      </p:to>
                                    </p:set>
                                    <p:animEffect transition="in" filter="wipe(down)">
                                      <p:cBhvr>
                                        <p:cTn id="20" dur="500"/>
                                        <p:tgtEl>
                                          <p:spTgt spid="19354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3547"/>
                                        </p:tgtEl>
                                        <p:attrNameLst>
                                          <p:attrName>style.visibility</p:attrName>
                                        </p:attrNameLst>
                                      </p:cBhvr>
                                      <p:to>
                                        <p:strVal val="visible"/>
                                      </p:to>
                                    </p:set>
                                    <p:animEffect transition="in" filter="wipe(down)">
                                      <p:cBhvr>
                                        <p:cTn id="23" dur="500"/>
                                        <p:tgtEl>
                                          <p:spTgt spid="193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3" grpId="0" build="allAtOnce"/>
      <p:bldP spid="193546" grpId="0"/>
      <p:bldP spid="19354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E1EB68A9-46B1-41A6-BAE1-53EDC3084670}" type="slidenum">
              <a:rPr lang="en-US"/>
              <a:pPr>
                <a:defRPr/>
              </a:pPr>
              <a:t>62</a:t>
            </a:fld>
            <a:endParaRPr lang="en-US"/>
          </a:p>
        </p:txBody>
      </p:sp>
      <p:sp>
        <p:nvSpPr>
          <p:cNvPr id="195588"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5589"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5590"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STATIONS DE POMPAGE</a:t>
            </a:r>
            <a:endParaRPr lang="en-US" sz="2400" b="1" u="sng">
              <a:solidFill>
                <a:srgbClr val="FFFF66"/>
              </a:solidFill>
              <a:effectLst>
                <a:outerShdw blurRad="38100" dist="38100" dir="2700000" algn="tl">
                  <a:srgbClr val="000000"/>
                </a:outerShdw>
              </a:effectLst>
            </a:endParaRPr>
          </a:p>
        </p:txBody>
      </p:sp>
      <p:sp>
        <p:nvSpPr>
          <p:cNvPr id="195591" name="Text Box 7"/>
          <p:cNvSpPr txBox="1">
            <a:spLocks noChangeArrowheads="1"/>
          </p:cNvSpPr>
          <p:nvPr/>
        </p:nvSpPr>
        <p:spPr bwMode="auto">
          <a:xfrm>
            <a:off x="0" y="15240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6-b Aspiration et refoulement de ou des pompes</a:t>
            </a:r>
            <a:endParaRPr lang="en-US" b="1" u="sng">
              <a:solidFill>
                <a:srgbClr val="FE7F00"/>
              </a:solidFill>
            </a:endParaRPr>
          </a:p>
        </p:txBody>
      </p:sp>
      <p:pic>
        <p:nvPicPr>
          <p:cNvPr id="195592" name="Picture 8" descr="Sopha pump aspiration n° 1#001"/>
          <p:cNvPicPr>
            <a:picLocks noChangeAspect="1" noChangeArrowheads="1"/>
          </p:cNvPicPr>
          <p:nvPr/>
        </p:nvPicPr>
        <p:blipFill>
          <a:blip r:embed="rId3"/>
          <a:srcRect/>
          <a:stretch>
            <a:fillRect/>
          </a:stretch>
        </p:blipFill>
        <p:spPr bwMode="auto">
          <a:xfrm>
            <a:off x="304800" y="2724150"/>
            <a:ext cx="4191000" cy="3143250"/>
          </a:xfrm>
          <a:prstGeom prst="rect">
            <a:avLst/>
          </a:prstGeom>
          <a:noFill/>
          <a:ln w="38100">
            <a:solidFill>
              <a:srgbClr val="FF7F61"/>
            </a:solidFill>
            <a:miter lim="800000"/>
            <a:headEnd/>
            <a:tailEnd/>
          </a:ln>
        </p:spPr>
      </p:pic>
      <p:pic>
        <p:nvPicPr>
          <p:cNvPr id="195593" name="Picture 9" descr="Sopha Pump sortie pompes n° 1#001"/>
          <p:cNvPicPr>
            <a:picLocks noChangeAspect="1" noChangeArrowheads="1"/>
          </p:cNvPicPr>
          <p:nvPr/>
        </p:nvPicPr>
        <p:blipFill>
          <a:blip r:embed="rId4"/>
          <a:srcRect/>
          <a:stretch>
            <a:fillRect/>
          </a:stretch>
        </p:blipFill>
        <p:spPr bwMode="auto">
          <a:xfrm>
            <a:off x="4724400" y="2743200"/>
            <a:ext cx="4191000" cy="3125788"/>
          </a:xfrm>
          <a:prstGeom prst="rect">
            <a:avLst/>
          </a:prstGeom>
          <a:noFill/>
          <a:ln w="38100">
            <a:solidFill>
              <a:srgbClr val="FF7F61"/>
            </a:solidFill>
            <a:miter lim="800000"/>
            <a:headEnd/>
            <a:tailEnd/>
          </a:ln>
        </p:spPr>
      </p:pic>
      <p:sp>
        <p:nvSpPr>
          <p:cNvPr id="195595" name="Text Box 11"/>
          <p:cNvSpPr txBox="1">
            <a:spLocks noChangeArrowheads="1"/>
          </p:cNvSpPr>
          <p:nvPr/>
        </p:nvSpPr>
        <p:spPr bwMode="auto">
          <a:xfrm>
            <a:off x="990600" y="5448300"/>
            <a:ext cx="3810000" cy="228600"/>
          </a:xfrm>
          <a:prstGeom prst="rect">
            <a:avLst/>
          </a:prstGeom>
          <a:noFill/>
          <a:ln w="9525">
            <a:noFill/>
            <a:miter lim="800000"/>
            <a:headEnd/>
            <a:tailEnd/>
          </a:ln>
        </p:spPr>
        <p:txBody>
          <a:bodyPr/>
          <a:lstStyle/>
          <a:p>
            <a:pPr algn="ctr"/>
            <a:r>
              <a:rPr lang="fr-FR" sz="1400"/>
              <a:t>Aspiration station de pompage Sopha.</a:t>
            </a:r>
            <a:endParaRPr lang="en-US" sz="1400"/>
          </a:p>
        </p:txBody>
      </p:sp>
      <p:sp>
        <p:nvSpPr>
          <p:cNvPr id="195596" name="Text Box 12"/>
          <p:cNvSpPr txBox="1">
            <a:spLocks noChangeArrowheads="1"/>
          </p:cNvSpPr>
          <p:nvPr/>
        </p:nvSpPr>
        <p:spPr bwMode="auto">
          <a:xfrm>
            <a:off x="5029200" y="5486400"/>
            <a:ext cx="3733800" cy="228600"/>
          </a:xfrm>
          <a:prstGeom prst="rect">
            <a:avLst/>
          </a:prstGeom>
          <a:noFill/>
          <a:ln w="9525">
            <a:noFill/>
            <a:miter lim="800000"/>
            <a:headEnd/>
            <a:tailEnd/>
          </a:ln>
        </p:spPr>
        <p:txBody>
          <a:bodyPr/>
          <a:lstStyle/>
          <a:p>
            <a:pPr algn="ctr"/>
            <a:r>
              <a:rPr lang="fr-FR" sz="1400">
                <a:solidFill>
                  <a:schemeClr val="bg1"/>
                </a:solidFill>
              </a:rPr>
              <a:t>Refoulement station de pompage Sopha.</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5591">
                                            <p:txEl>
                                              <p:pRg st="0" end="0"/>
                                            </p:txEl>
                                          </p:spTgt>
                                        </p:tgtEl>
                                        <p:attrNameLst>
                                          <p:attrName>style.visibility</p:attrName>
                                        </p:attrNameLst>
                                      </p:cBhvr>
                                      <p:to>
                                        <p:strVal val="visible"/>
                                      </p:to>
                                    </p:set>
                                    <p:animEffect transition="in" filter="wipe(down)">
                                      <p:cBhvr>
                                        <p:cTn id="7" dur="500"/>
                                        <p:tgtEl>
                                          <p:spTgt spid="195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5592"/>
                                        </p:tgtEl>
                                        <p:attrNameLst>
                                          <p:attrName>style.visibility</p:attrName>
                                        </p:attrNameLst>
                                      </p:cBhvr>
                                      <p:to>
                                        <p:strVal val="visible"/>
                                      </p:to>
                                    </p:set>
                                    <p:animEffect transition="in" filter="wipe(down)">
                                      <p:cBhvr>
                                        <p:cTn id="12" dur="500"/>
                                        <p:tgtEl>
                                          <p:spTgt spid="19559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5595"/>
                                        </p:tgtEl>
                                        <p:attrNameLst>
                                          <p:attrName>style.visibility</p:attrName>
                                        </p:attrNameLst>
                                      </p:cBhvr>
                                      <p:to>
                                        <p:strVal val="visible"/>
                                      </p:to>
                                    </p:set>
                                    <p:animEffect transition="in" filter="wipe(down)">
                                      <p:cBhvr>
                                        <p:cTn id="15" dur="500"/>
                                        <p:tgtEl>
                                          <p:spTgt spid="1955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5593"/>
                                        </p:tgtEl>
                                        <p:attrNameLst>
                                          <p:attrName>style.visibility</p:attrName>
                                        </p:attrNameLst>
                                      </p:cBhvr>
                                      <p:to>
                                        <p:strVal val="visible"/>
                                      </p:to>
                                    </p:set>
                                    <p:animEffect transition="in" filter="wipe(down)">
                                      <p:cBhvr>
                                        <p:cTn id="20" dur="500"/>
                                        <p:tgtEl>
                                          <p:spTgt spid="19559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5596"/>
                                        </p:tgtEl>
                                        <p:attrNameLst>
                                          <p:attrName>style.visibility</p:attrName>
                                        </p:attrNameLst>
                                      </p:cBhvr>
                                      <p:to>
                                        <p:strVal val="visible"/>
                                      </p:to>
                                    </p:set>
                                    <p:animEffect transition="in" filter="wipe(down)">
                                      <p:cBhvr>
                                        <p:cTn id="23" dur="500"/>
                                        <p:tgtEl>
                                          <p:spTgt spid="195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1" grpId="0" build="allAtOnce"/>
      <p:bldP spid="195595" grpId="0"/>
      <p:bldP spid="19559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2A9A074C-C202-49C3-BD85-3C656C2BB749}" type="slidenum">
              <a:rPr lang="en-US"/>
              <a:pPr>
                <a:defRPr/>
              </a:pPr>
              <a:t>63</a:t>
            </a:fld>
            <a:endParaRPr lang="en-US"/>
          </a:p>
        </p:txBody>
      </p:sp>
      <p:sp>
        <p:nvSpPr>
          <p:cNvPr id="196612"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6613"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6614"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STATIONS DE POMPAGE</a:t>
            </a:r>
            <a:endParaRPr lang="en-US" sz="2400" b="1" u="sng">
              <a:solidFill>
                <a:srgbClr val="FFFF66"/>
              </a:solidFill>
              <a:effectLst>
                <a:outerShdw blurRad="38100" dist="38100" dir="2700000" algn="tl">
                  <a:srgbClr val="000000"/>
                </a:outerShdw>
              </a:effectLst>
            </a:endParaRPr>
          </a:p>
        </p:txBody>
      </p:sp>
      <p:sp>
        <p:nvSpPr>
          <p:cNvPr id="196615" name="Text Box 7"/>
          <p:cNvSpPr txBox="1">
            <a:spLocks noChangeArrowheads="1"/>
          </p:cNvSpPr>
          <p:nvPr/>
        </p:nvSpPr>
        <p:spPr bwMode="auto">
          <a:xfrm>
            <a:off x="0" y="15240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6-c  Le ou les moteurs</a:t>
            </a:r>
            <a:endParaRPr lang="en-US" b="1" u="sng">
              <a:solidFill>
                <a:srgbClr val="FE7F00"/>
              </a:solidFill>
            </a:endParaRPr>
          </a:p>
        </p:txBody>
      </p:sp>
      <p:pic>
        <p:nvPicPr>
          <p:cNvPr id="196616" name="Picture 8" descr="Sopha pumps les machines n° 1#001"/>
          <p:cNvPicPr>
            <a:picLocks noChangeAspect="1" noChangeArrowheads="1"/>
          </p:cNvPicPr>
          <p:nvPr/>
        </p:nvPicPr>
        <p:blipFill>
          <a:blip r:embed="rId3">
            <a:lum bright="18000"/>
          </a:blip>
          <a:srcRect/>
          <a:stretch>
            <a:fillRect/>
          </a:stretch>
        </p:blipFill>
        <p:spPr bwMode="auto">
          <a:xfrm>
            <a:off x="2209800" y="2514600"/>
            <a:ext cx="4953000" cy="3702050"/>
          </a:xfrm>
          <a:prstGeom prst="rect">
            <a:avLst/>
          </a:prstGeom>
          <a:noFill/>
          <a:ln w="38100">
            <a:solidFill>
              <a:srgbClr val="FF7F61"/>
            </a:solidFill>
            <a:miter lim="800000"/>
            <a:headEnd/>
            <a:tailEnd/>
          </a:ln>
        </p:spPr>
      </p:pic>
      <p:sp>
        <p:nvSpPr>
          <p:cNvPr id="196617" name="Text Box 9"/>
          <p:cNvSpPr txBox="1">
            <a:spLocks noChangeArrowheads="1"/>
          </p:cNvSpPr>
          <p:nvPr/>
        </p:nvSpPr>
        <p:spPr bwMode="auto">
          <a:xfrm>
            <a:off x="2514600" y="5867400"/>
            <a:ext cx="4362450" cy="292100"/>
          </a:xfrm>
          <a:prstGeom prst="rect">
            <a:avLst/>
          </a:prstGeom>
          <a:noFill/>
          <a:ln w="9525">
            <a:noFill/>
            <a:miter lim="800000"/>
            <a:headEnd/>
            <a:tailEnd/>
          </a:ln>
        </p:spPr>
        <p:txBody>
          <a:bodyPr/>
          <a:lstStyle/>
          <a:p>
            <a:pPr algn="ctr"/>
            <a:r>
              <a:rPr lang="fr-FR" sz="1400"/>
              <a:t>Pompes station de pompage Sopha.</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6615">
                                            <p:txEl>
                                              <p:pRg st="0" end="0"/>
                                            </p:txEl>
                                          </p:spTgt>
                                        </p:tgtEl>
                                        <p:attrNameLst>
                                          <p:attrName>style.visibility</p:attrName>
                                        </p:attrNameLst>
                                      </p:cBhvr>
                                      <p:to>
                                        <p:strVal val="visible"/>
                                      </p:to>
                                    </p:set>
                                    <p:animEffect transition="in" filter="wipe(down)">
                                      <p:cBhvr>
                                        <p:cTn id="7" dur="500"/>
                                        <p:tgtEl>
                                          <p:spTgt spid="1966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6616"/>
                                        </p:tgtEl>
                                        <p:attrNameLst>
                                          <p:attrName>style.visibility</p:attrName>
                                        </p:attrNameLst>
                                      </p:cBhvr>
                                      <p:to>
                                        <p:strVal val="visible"/>
                                      </p:to>
                                    </p:set>
                                    <p:animEffect transition="in" filter="wipe(down)">
                                      <p:cBhvr>
                                        <p:cTn id="12" dur="500"/>
                                        <p:tgtEl>
                                          <p:spTgt spid="1966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6617"/>
                                        </p:tgtEl>
                                        <p:attrNameLst>
                                          <p:attrName>style.visibility</p:attrName>
                                        </p:attrNameLst>
                                      </p:cBhvr>
                                      <p:to>
                                        <p:strVal val="visible"/>
                                      </p:to>
                                    </p:set>
                                    <p:animEffect transition="in" filter="wipe(down)">
                                      <p:cBhvr>
                                        <p:cTn id="15" dur="500"/>
                                        <p:tgtEl>
                                          <p:spTgt spid="196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5" grpId="0" build="allAtOnce"/>
      <p:bldP spid="19661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5992CEC1-FCA8-4410-B8CA-0D41BAF60CF7}" type="slidenum">
              <a:rPr lang="en-US"/>
              <a:pPr>
                <a:defRPr/>
              </a:pPr>
              <a:t>64</a:t>
            </a:fld>
            <a:endParaRPr lang="en-US"/>
          </a:p>
        </p:txBody>
      </p:sp>
      <p:sp>
        <p:nvSpPr>
          <p:cNvPr id="197636"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7637"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7638"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STATIONS DE POMPAGE</a:t>
            </a:r>
            <a:endParaRPr lang="en-US" sz="2400" b="1" u="sng">
              <a:solidFill>
                <a:srgbClr val="FFFF66"/>
              </a:solidFill>
              <a:effectLst>
                <a:outerShdw blurRad="38100" dist="38100" dir="2700000" algn="tl">
                  <a:srgbClr val="000000"/>
                </a:outerShdw>
              </a:effectLst>
            </a:endParaRPr>
          </a:p>
        </p:txBody>
      </p:sp>
      <p:sp>
        <p:nvSpPr>
          <p:cNvPr id="197639" name="Text Box 7"/>
          <p:cNvSpPr txBox="1">
            <a:spLocks noChangeArrowheads="1"/>
          </p:cNvSpPr>
          <p:nvPr/>
        </p:nvSpPr>
        <p:spPr bwMode="auto">
          <a:xfrm>
            <a:off x="76200" y="16002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6-c  Le ou les répartiteurs</a:t>
            </a:r>
            <a:endParaRPr lang="en-US" b="1" u="sng">
              <a:solidFill>
                <a:srgbClr val="FE7F00"/>
              </a:solidFill>
            </a:endParaRPr>
          </a:p>
        </p:txBody>
      </p:sp>
      <p:sp>
        <p:nvSpPr>
          <p:cNvPr id="55303" name="Rectangle 104"/>
          <p:cNvSpPr>
            <a:spLocks noChangeArrowheads="1"/>
          </p:cNvSpPr>
          <p:nvPr/>
        </p:nvSpPr>
        <p:spPr bwMode="auto">
          <a:xfrm>
            <a:off x="0" y="1460500"/>
            <a:ext cx="9144000" cy="0"/>
          </a:xfrm>
          <a:prstGeom prst="rect">
            <a:avLst/>
          </a:prstGeom>
          <a:noFill/>
          <a:ln w="9525">
            <a:noFill/>
            <a:miter lim="800000"/>
            <a:headEnd/>
            <a:tailEnd/>
          </a:ln>
        </p:spPr>
        <p:txBody>
          <a:bodyPr wrap="none" anchor="ctr">
            <a:spAutoFit/>
          </a:bodyPr>
          <a:lstStyle/>
          <a:p>
            <a:endParaRPr lang="fr-FR"/>
          </a:p>
        </p:txBody>
      </p:sp>
      <p:pic>
        <p:nvPicPr>
          <p:cNvPr id="197753" name="Picture 121" descr="Scan0094"/>
          <p:cNvPicPr>
            <a:picLocks noChangeAspect="1" noChangeArrowheads="1"/>
          </p:cNvPicPr>
          <p:nvPr/>
        </p:nvPicPr>
        <p:blipFill>
          <a:blip r:embed="rId3"/>
          <a:srcRect/>
          <a:stretch>
            <a:fillRect/>
          </a:stretch>
        </p:blipFill>
        <p:spPr bwMode="auto">
          <a:xfrm>
            <a:off x="838200" y="2241550"/>
            <a:ext cx="7620000" cy="4235450"/>
          </a:xfrm>
          <a:prstGeom prst="rect">
            <a:avLst/>
          </a:prstGeom>
          <a:noFill/>
          <a:ln w="38100">
            <a:solidFill>
              <a:srgbClr val="FF7F6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639">
                                            <p:txEl>
                                              <p:pRg st="0" end="0"/>
                                            </p:txEl>
                                          </p:spTgt>
                                        </p:tgtEl>
                                        <p:attrNameLst>
                                          <p:attrName>style.visibility</p:attrName>
                                        </p:attrNameLst>
                                      </p:cBhvr>
                                      <p:to>
                                        <p:strVal val="visible"/>
                                      </p:to>
                                    </p:set>
                                    <p:animEffect transition="in" filter="wipe(down)">
                                      <p:cBhvr>
                                        <p:cTn id="7" dur="500"/>
                                        <p:tgtEl>
                                          <p:spTgt spid="1976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97753"/>
                                        </p:tgtEl>
                                        <p:attrNameLst>
                                          <p:attrName>style.visibility</p:attrName>
                                        </p:attrNameLst>
                                      </p:cBhvr>
                                      <p:to>
                                        <p:strVal val="visible"/>
                                      </p:to>
                                    </p:set>
                                    <p:animEffect transition="in" filter="wipe(down)">
                                      <p:cBhvr>
                                        <p:cTn id="15" dur="500"/>
                                        <p:tgtEl>
                                          <p:spTgt spid="197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7639"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5"/>
          <p:cNvSpPr>
            <a:spLocks noGrp="1"/>
          </p:cNvSpPr>
          <p:nvPr>
            <p:ph type="sldNum" sz="quarter" idx="12"/>
          </p:nvPr>
        </p:nvSpPr>
        <p:spPr/>
        <p:txBody>
          <a:bodyPr/>
          <a:lstStyle/>
          <a:p>
            <a:pPr>
              <a:defRPr/>
            </a:pPr>
            <a:fld id="{B721A95F-2058-42DF-8FB5-7AAEB1EB5B13}" type="slidenum">
              <a:rPr lang="en-US"/>
              <a:pPr>
                <a:defRPr/>
              </a:pPr>
              <a:t>65</a:t>
            </a:fld>
            <a:endParaRPr lang="en-US"/>
          </a:p>
        </p:txBody>
      </p:sp>
      <p:sp>
        <p:nvSpPr>
          <p:cNvPr id="198660"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8661"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8662" name="Text Box 6"/>
          <p:cNvSpPr txBox="1">
            <a:spLocks noChangeArrowheads="1"/>
          </p:cNvSpPr>
          <p:nvPr/>
        </p:nvSpPr>
        <p:spPr bwMode="auto">
          <a:xfrm>
            <a:off x="2057400" y="1004888"/>
            <a:ext cx="5029200" cy="457200"/>
          </a:xfrm>
          <a:prstGeom prst="rect">
            <a:avLst/>
          </a:prstGeom>
          <a:noFill/>
          <a:ln w="9525">
            <a:noFill/>
            <a:miter lim="800000"/>
            <a:headEnd/>
            <a:tailEnd/>
          </a:ln>
          <a:effectLst/>
        </p:spPr>
        <p:txBody>
          <a:bodyPr>
            <a:spAutoFit/>
          </a:bodyPr>
          <a:lstStyle/>
          <a:p>
            <a:pPr algn="ctr">
              <a:spcBef>
                <a:spcPct val="50000"/>
              </a:spcBef>
              <a:defRPr/>
            </a:pPr>
            <a:r>
              <a:rPr lang="fr-FR" sz="2400" b="1" u="sng">
                <a:solidFill>
                  <a:srgbClr val="FFFF66"/>
                </a:solidFill>
                <a:effectLst>
                  <a:outerShdw blurRad="38100" dist="38100" dir="2700000" algn="tl">
                    <a:srgbClr val="000000"/>
                  </a:outerShdw>
                </a:effectLst>
              </a:rPr>
              <a:t>LES STATIONS DE POMPAGE</a:t>
            </a:r>
            <a:endParaRPr lang="en-US" sz="2400" b="1" u="sng">
              <a:solidFill>
                <a:srgbClr val="FFFF66"/>
              </a:solidFill>
              <a:effectLst>
                <a:outerShdw blurRad="38100" dist="38100" dir="2700000" algn="tl">
                  <a:srgbClr val="000000"/>
                </a:outerShdw>
              </a:effectLst>
            </a:endParaRPr>
          </a:p>
        </p:txBody>
      </p:sp>
      <p:sp>
        <p:nvSpPr>
          <p:cNvPr id="56326" name="Text Box 7"/>
          <p:cNvSpPr txBox="1">
            <a:spLocks noChangeArrowheads="1"/>
          </p:cNvSpPr>
          <p:nvPr/>
        </p:nvSpPr>
        <p:spPr bwMode="auto">
          <a:xfrm>
            <a:off x="0" y="1600200"/>
            <a:ext cx="6629400" cy="366713"/>
          </a:xfrm>
          <a:prstGeom prst="rect">
            <a:avLst/>
          </a:prstGeom>
          <a:noFill/>
          <a:ln w="9525">
            <a:noFill/>
            <a:miter lim="800000"/>
            <a:headEnd/>
            <a:tailEnd/>
          </a:ln>
        </p:spPr>
        <p:txBody>
          <a:bodyPr>
            <a:spAutoFit/>
          </a:bodyPr>
          <a:lstStyle/>
          <a:p>
            <a:pPr>
              <a:spcBef>
                <a:spcPct val="50000"/>
              </a:spcBef>
            </a:pPr>
            <a:r>
              <a:rPr lang="fr-FR" b="1" u="sng">
                <a:solidFill>
                  <a:srgbClr val="FE7F00"/>
                </a:solidFill>
              </a:rPr>
              <a:t>6-c  Le ou les répartiteurs</a:t>
            </a:r>
            <a:r>
              <a:rPr lang="fr-FR" b="1">
                <a:solidFill>
                  <a:srgbClr val="FE7F00"/>
                </a:solidFill>
              </a:rPr>
              <a:t> (suite)</a:t>
            </a:r>
            <a:endParaRPr lang="en-US" b="1" u="sng">
              <a:solidFill>
                <a:srgbClr val="FE7F00"/>
              </a:solidFill>
            </a:endParaRPr>
          </a:p>
        </p:txBody>
      </p:sp>
      <p:sp>
        <p:nvSpPr>
          <p:cNvPr id="56327" name="Rectangle 8"/>
          <p:cNvSpPr>
            <a:spLocks noChangeArrowheads="1"/>
          </p:cNvSpPr>
          <p:nvPr/>
        </p:nvSpPr>
        <p:spPr bwMode="auto">
          <a:xfrm>
            <a:off x="0" y="1460500"/>
            <a:ext cx="9144000" cy="0"/>
          </a:xfrm>
          <a:prstGeom prst="rect">
            <a:avLst/>
          </a:prstGeom>
          <a:noFill/>
          <a:ln w="9525">
            <a:noFill/>
            <a:miter lim="800000"/>
            <a:headEnd/>
            <a:tailEnd/>
          </a:ln>
        </p:spPr>
        <p:txBody>
          <a:bodyPr wrap="none" anchor="ctr">
            <a:spAutoFit/>
          </a:bodyPr>
          <a:lstStyle/>
          <a:p>
            <a:endParaRPr lang="fr-FR"/>
          </a:p>
        </p:txBody>
      </p:sp>
      <p:pic>
        <p:nvPicPr>
          <p:cNvPr id="198665" name="Picture 9" descr="Sopha pump Ouvrage répartiteur#001"/>
          <p:cNvPicPr>
            <a:picLocks noChangeAspect="1" noChangeArrowheads="1"/>
          </p:cNvPicPr>
          <p:nvPr/>
        </p:nvPicPr>
        <p:blipFill>
          <a:blip r:embed="rId3"/>
          <a:srcRect/>
          <a:stretch>
            <a:fillRect/>
          </a:stretch>
        </p:blipFill>
        <p:spPr bwMode="auto">
          <a:xfrm>
            <a:off x="76200" y="2590800"/>
            <a:ext cx="4343400" cy="3265488"/>
          </a:xfrm>
          <a:prstGeom prst="rect">
            <a:avLst/>
          </a:prstGeom>
          <a:noFill/>
          <a:ln w="38100">
            <a:solidFill>
              <a:srgbClr val="FF7F61"/>
            </a:solidFill>
            <a:miter lim="800000"/>
            <a:headEnd/>
            <a:tailEnd/>
          </a:ln>
        </p:spPr>
      </p:pic>
      <p:pic>
        <p:nvPicPr>
          <p:cNvPr id="198666" name="Picture 10" descr="Sopha Pump passerelle#001"/>
          <p:cNvPicPr>
            <a:picLocks noChangeAspect="1" noChangeArrowheads="1"/>
          </p:cNvPicPr>
          <p:nvPr/>
        </p:nvPicPr>
        <p:blipFill>
          <a:blip r:embed="rId4"/>
          <a:srcRect/>
          <a:stretch>
            <a:fillRect/>
          </a:stretch>
        </p:blipFill>
        <p:spPr bwMode="auto">
          <a:xfrm>
            <a:off x="4648200" y="2590800"/>
            <a:ext cx="4419600" cy="3276600"/>
          </a:xfrm>
          <a:prstGeom prst="rect">
            <a:avLst/>
          </a:prstGeom>
          <a:noFill/>
          <a:ln w="38100">
            <a:solidFill>
              <a:srgbClr val="FF7F61"/>
            </a:solidFill>
            <a:miter lim="800000"/>
            <a:headEnd/>
            <a:tailEnd/>
          </a:ln>
        </p:spPr>
      </p:pic>
      <p:sp>
        <p:nvSpPr>
          <p:cNvPr id="198667" name="Text Box 11"/>
          <p:cNvSpPr txBox="1">
            <a:spLocks noChangeArrowheads="1"/>
          </p:cNvSpPr>
          <p:nvPr/>
        </p:nvSpPr>
        <p:spPr bwMode="auto">
          <a:xfrm>
            <a:off x="609600" y="5562600"/>
            <a:ext cx="3124200" cy="234950"/>
          </a:xfrm>
          <a:prstGeom prst="rect">
            <a:avLst/>
          </a:prstGeom>
          <a:noFill/>
          <a:ln w="9525">
            <a:noFill/>
            <a:miter lim="800000"/>
            <a:headEnd/>
            <a:tailEnd/>
          </a:ln>
        </p:spPr>
        <p:txBody>
          <a:bodyPr/>
          <a:lstStyle/>
          <a:p>
            <a:pPr algn="ctr"/>
            <a:r>
              <a:rPr lang="fr-FR" sz="1400"/>
              <a:t>Le répartiteur</a:t>
            </a:r>
            <a:endParaRPr lang="en-US" sz="1400"/>
          </a:p>
        </p:txBody>
      </p:sp>
      <p:sp>
        <p:nvSpPr>
          <p:cNvPr id="198668" name="Text Box 12"/>
          <p:cNvSpPr txBox="1">
            <a:spLocks noChangeArrowheads="1"/>
          </p:cNvSpPr>
          <p:nvPr/>
        </p:nvSpPr>
        <p:spPr bwMode="auto">
          <a:xfrm>
            <a:off x="5181600" y="5562600"/>
            <a:ext cx="3124200" cy="234950"/>
          </a:xfrm>
          <a:prstGeom prst="rect">
            <a:avLst/>
          </a:prstGeom>
          <a:noFill/>
          <a:ln w="9525">
            <a:noFill/>
            <a:miter lim="800000"/>
            <a:headEnd/>
            <a:tailEnd/>
          </a:ln>
        </p:spPr>
        <p:txBody>
          <a:bodyPr/>
          <a:lstStyle/>
          <a:p>
            <a:pPr algn="ctr"/>
            <a:r>
              <a:rPr lang="fr-FR" sz="1400"/>
              <a:t>Entrée du répartiteur</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wipe(down)">
                                      <p:cBhvr>
                                        <p:cTn id="7" dur="500"/>
                                        <p:tgtEl>
                                          <p:spTgt spid="19866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8667"/>
                                        </p:tgtEl>
                                        <p:attrNameLst>
                                          <p:attrName>style.visibility</p:attrName>
                                        </p:attrNameLst>
                                      </p:cBhvr>
                                      <p:to>
                                        <p:strVal val="visible"/>
                                      </p:to>
                                    </p:set>
                                    <p:animEffect transition="in" filter="wipe(down)">
                                      <p:cBhvr>
                                        <p:cTn id="10" dur="500"/>
                                        <p:tgtEl>
                                          <p:spTgt spid="19866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8666"/>
                                        </p:tgtEl>
                                        <p:attrNameLst>
                                          <p:attrName>style.visibility</p:attrName>
                                        </p:attrNameLst>
                                      </p:cBhvr>
                                      <p:to>
                                        <p:strVal val="visible"/>
                                      </p:to>
                                    </p:set>
                                    <p:animEffect transition="in" filter="wipe(down)">
                                      <p:cBhvr>
                                        <p:cTn id="15" dur="500"/>
                                        <p:tgtEl>
                                          <p:spTgt spid="19866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8668"/>
                                        </p:tgtEl>
                                        <p:attrNameLst>
                                          <p:attrName>style.visibility</p:attrName>
                                        </p:attrNameLst>
                                      </p:cBhvr>
                                      <p:to>
                                        <p:strVal val="visible"/>
                                      </p:to>
                                    </p:set>
                                    <p:animEffect transition="in" filter="wipe(down)">
                                      <p:cBhvr>
                                        <p:cTn id="18" dur="500"/>
                                        <p:tgtEl>
                                          <p:spTgt spid="198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7" grpId="0"/>
      <p:bldP spid="19866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641F42E-6DA6-4474-B9D0-408C74CA1FC0}" type="slidenum">
              <a:rPr lang="en-US"/>
              <a:pPr>
                <a:defRPr/>
              </a:pPr>
              <a:t>66</a:t>
            </a:fld>
            <a:endParaRPr lang="en-US"/>
          </a:p>
        </p:txBody>
      </p:sp>
      <p:sp>
        <p:nvSpPr>
          <p:cNvPr id="199684" name="Text Box 4"/>
          <p:cNvSpPr txBox="1">
            <a:spLocks noChangeArrowheads="1"/>
          </p:cNvSpPr>
          <p:nvPr/>
        </p:nvSpPr>
        <p:spPr bwMode="auto">
          <a:xfrm>
            <a:off x="0" y="90488"/>
            <a:ext cx="9144000" cy="506412"/>
          </a:xfrm>
          <a:prstGeom prst="rect">
            <a:avLst/>
          </a:prstGeom>
          <a:noFill/>
          <a:ln w="38100">
            <a:noFill/>
            <a:miter lim="800000"/>
            <a:headEnd/>
            <a:tailEnd/>
          </a:ln>
          <a:effectLst/>
        </p:spPr>
        <p:txBody>
          <a:bodyPr>
            <a:spAutoFit/>
          </a:bodyPr>
          <a:lstStyle/>
          <a:p>
            <a:pPr algn="ctr">
              <a:lnSpc>
                <a:spcPct val="60000"/>
              </a:lnSpc>
              <a:spcBef>
                <a:spcPct val="50000"/>
              </a:spcBef>
              <a:defRPr/>
            </a:pPr>
            <a:r>
              <a:rPr lang="fr-FR" sz="1600" b="1">
                <a:solidFill>
                  <a:schemeClr val="hlink"/>
                </a:solidFill>
                <a:effectLst>
                  <a:outerShdw blurRad="38100" dist="38100" dir="2700000" algn="tl">
                    <a:srgbClr val="000000"/>
                  </a:outerShdw>
                </a:effectLst>
              </a:rPr>
              <a:t>FORMATION</a:t>
            </a:r>
          </a:p>
          <a:p>
            <a:pPr algn="ctr">
              <a:lnSpc>
                <a:spcPct val="60000"/>
              </a:lnSpc>
              <a:spcBef>
                <a:spcPct val="50000"/>
              </a:spcBef>
              <a:defRPr/>
            </a:pPr>
            <a:r>
              <a:rPr lang="fr-FR" sz="1600" b="1">
                <a:solidFill>
                  <a:schemeClr val="hlink"/>
                </a:solidFill>
                <a:effectLst>
                  <a:outerShdw blurRad="38100" dist="38100" dir="2700000" algn="tl">
                    <a:srgbClr val="000000"/>
                  </a:outerShdw>
                </a:effectLst>
              </a:rPr>
              <a:t>MAINTENANCE DES PERIMETRES IRRIGU</a:t>
            </a:r>
            <a:r>
              <a:rPr lang="en-US" sz="1600" b="1">
                <a:solidFill>
                  <a:schemeClr val="hlink"/>
                </a:solidFill>
                <a:effectLst>
                  <a:outerShdw blurRad="38100" dist="38100" dir="2700000" algn="tl">
                    <a:srgbClr val="000000"/>
                  </a:outerShdw>
                </a:effectLst>
              </a:rPr>
              <a:t>È</a:t>
            </a:r>
            <a:r>
              <a:rPr lang="fr-FR" sz="1600" b="1">
                <a:solidFill>
                  <a:schemeClr val="hlink"/>
                </a:solidFill>
                <a:effectLst>
                  <a:outerShdw blurRad="38100" dist="38100" dir="2700000" algn="tl">
                    <a:srgbClr val="000000"/>
                  </a:outerShdw>
                </a:effectLst>
              </a:rPr>
              <a:t>S</a:t>
            </a:r>
            <a:endParaRPr lang="en-US" sz="1600" b="1">
              <a:solidFill>
                <a:schemeClr val="hlink"/>
              </a:solidFill>
              <a:effectLst>
                <a:outerShdw blurRad="38100" dist="38100" dir="2700000" algn="tl">
                  <a:srgbClr val="000000"/>
                </a:outerShdw>
              </a:effectLst>
            </a:endParaRPr>
          </a:p>
        </p:txBody>
      </p:sp>
      <p:sp>
        <p:nvSpPr>
          <p:cNvPr id="199685" name="Text Box 5"/>
          <p:cNvSpPr txBox="1">
            <a:spLocks noChangeArrowheads="1"/>
          </p:cNvSpPr>
          <p:nvPr/>
        </p:nvSpPr>
        <p:spPr bwMode="auto">
          <a:xfrm>
            <a:off x="2406650" y="528638"/>
            <a:ext cx="4343400" cy="519112"/>
          </a:xfrm>
          <a:prstGeom prst="rect">
            <a:avLst/>
          </a:prstGeom>
          <a:noFill/>
          <a:ln w="9525">
            <a:noFill/>
            <a:miter lim="800000"/>
            <a:headEnd/>
            <a:tailEnd/>
          </a:ln>
          <a:effectLst/>
        </p:spPr>
        <p:txBody>
          <a:bodyPr>
            <a:spAutoFit/>
          </a:bodyPr>
          <a:lstStyle/>
          <a:p>
            <a:pPr algn="ctr">
              <a:spcBef>
                <a:spcPct val="50000"/>
              </a:spcBef>
              <a:defRPr/>
            </a:pPr>
            <a:r>
              <a:rPr lang="fr-FR" sz="2800" b="1" u="sng">
                <a:effectLst>
                  <a:outerShdw blurRad="38100" dist="38100" dir="2700000" algn="tl">
                    <a:srgbClr val="000000"/>
                  </a:outerShdw>
                </a:effectLst>
              </a:rPr>
              <a:t>LES PROBLEMES</a:t>
            </a:r>
            <a:endParaRPr lang="en-US" sz="2800" b="1" u="sng">
              <a:effectLst>
                <a:outerShdw blurRad="38100" dist="38100" dir="2700000" algn="tl">
                  <a:srgbClr val="000000"/>
                </a:outerShdw>
              </a:effectLst>
            </a:endParaRPr>
          </a:p>
        </p:txBody>
      </p:sp>
      <p:sp>
        <p:nvSpPr>
          <p:cNvPr id="199686" name="Text Box 6"/>
          <p:cNvSpPr txBox="1">
            <a:spLocks noChangeArrowheads="1"/>
          </p:cNvSpPr>
          <p:nvPr/>
        </p:nvSpPr>
        <p:spPr bwMode="auto">
          <a:xfrm>
            <a:off x="1295400" y="1676400"/>
            <a:ext cx="6477000" cy="1006475"/>
          </a:xfrm>
          <a:prstGeom prst="rect">
            <a:avLst/>
          </a:prstGeom>
          <a:solidFill>
            <a:schemeClr val="bg1"/>
          </a:solidFill>
          <a:ln w="19050">
            <a:solidFill>
              <a:srgbClr val="FFC000"/>
            </a:solidFill>
            <a:miter lim="800000"/>
            <a:headEnd/>
            <a:tailEnd/>
          </a:ln>
          <a:effectLst/>
        </p:spPr>
        <p:txBody>
          <a:bodyPr>
            <a:spAutoFit/>
          </a:bodyPr>
          <a:lstStyle/>
          <a:p>
            <a:pPr algn="ctr">
              <a:spcBef>
                <a:spcPct val="50000"/>
              </a:spcBef>
              <a:defRPr/>
            </a:pPr>
            <a:r>
              <a:rPr lang="fr-FR" sz="6000" b="1" dirty="0">
                <a:solidFill>
                  <a:sysClr val="windowText" lastClr="000000"/>
                </a:solidFill>
                <a:effectLst>
                  <a:outerShdw blurRad="38100" dist="38100" dir="2700000" algn="tl">
                    <a:srgbClr val="C0C0C0"/>
                  </a:outerShdw>
                </a:effectLst>
              </a:rPr>
              <a:t>FIN</a:t>
            </a:r>
            <a:endParaRPr lang="en-US" sz="6000" b="1" dirty="0">
              <a:solidFill>
                <a:sysClr val="windowText" lastClr="000000"/>
              </a:solidFill>
              <a:effectLst>
                <a:outerShdw blurRad="38100" dist="38100" dir="2700000" algn="tl">
                  <a:srgbClr val="C0C0C0"/>
                </a:outerShdw>
              </a:effectLst>
            </a:endParaRPr>
          </a:p>
        </p:txBody>
      </p:sp>
      <p:sp>
        <p:nvSpPr>
          <p:cNvPr id="7" name="ZoneTexte 6"/>
          <p:cNvSpPr txBox="1">
            <a:spLocks noChangeArrowheads="1"/>
          </p:cNvSpPr>
          <p:nvPr/>
        </p:nvSpPr>
        <p:spPr bwMode="auto">
          <a:xfrm>
            <a:off x="1219200" y="3657600"/>
            <a:ext cx="6477000" cy="1570038"/>
          </a:xfrm>
          <a:prstGeom prst="rect">
            <a:avLst/>
          </a:prstGeom>
          <a:noFill/>
          <a:ln w="9525">
            <a:noFill/>
            <a:miter lim="800000"/>
            <a:headEnd/>
            <a:tailEnd/>
          </a:ln>
        </p:spPr>
        <p:txBody>
          <a:bodyPr>
            <a:spAutoFit/>
          </a:bodyPr>
          <a:lstStyle/>
          <a:p>
            <a:pPr algn="ctr"/>
            <a:r>
              <a:rPr lang="fr-FR" sz="4800" b="1">
                <a:solidFill>
                  <a:srgbClr val="FFC000"/>
                </a:solidFill>
              </a:rPr>
              <a:t>MERCI DE VOTRE ATTENTION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9686">
                                            <p:bg/>
                                          </p:spTgt>
                                        </p:tgtEl>
                                        <p:attrNameLst>
                                          <p:attrName>style.visibility</p:attrName>
                                        </p:attrNameLst>
                                      </p:cBhvr>
                                      <p:to>
                                        <p:strVal val="visible"/>
                                      </p:to>
                                    </p:set>
                                    <p:animEffect transition="in" filter="wipe(down)">
                                      <p:cBhvr>
                                        <p:cTn id="7" dur="500"/>
                                        <p:tgtEl>
                                          <p:spTgt spid="19968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9686">
                                            <p:txEl>
                                              <p:pRg st="0" end="0"/>
                                            </p:txEl>
                                          </p:spTgt>
                                        </p:tgtEl>
                                        <p:attrNameLst>
                                          <p:attrName>style.visibility</p:attrName>
                                        </p:attrNameLst>
                                      </p:cBhvr>
                                      <p:to>
                                        <p:strVal val="visible"/>
                                      </p:to>
                                    </p:set>
                                    <p:animEffect transition="in" filter="wipe(down)">
                                      <p:cBhvr>
                                        <p:cTn id="10" dur="500"/>
                                        <p:tgtEl>
                                          <p:spTgt spid="1996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build="allAtOnce" animBg="1"/>
      <p:bldP spid="7"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5"/>
          <p:cNvSpPr>
            <a:spLocks noGrp="1"/>
          </p:cNvSpPr>
          <p:nvPr>
            <p:ph type="sldNum" sz="quarter" idx="12"/>
          </p:nvPr>
        </p:nvSpPr>
        <p:spPr/>
        <p:txBody>
          <a:bodyPr/>
          <a:lstStyle/>
          <a:p>
            <a:pPr>
              <a:defRPr/>
            </a:pPr>
            <a:fld id="{E5C24381-BEED-406B-A03A-BDD4C7DE7698}" type="slidenum">
              <a:rPr lang="en-US"/>
              <a:pPr>
                <a:defRPr/>
              </a:pPr>
              <a:t>67</a:t>
            </a:fld>
            <a:endParaRPr lang="en-US"/>
          </a:p>
        </p:txBody>
      </p:sp>
      <p:sp>
        <p:nvSpPr>
          <p:cNvPr id="4" name="ZoneTexte 3"/>
          <p:cNvSpPr txBox="1">
            <a:spLocks noChangeArrowheads="1"/>
          </p:cNvSpPr>
          <p:nvPr/>
        </p:nvSpPr>
        <p:spPr bwMode="auto">
          <a:xfrm>
            <a:off x="1428728" y="2590800"/>
            <a:ext cx="6000792" cy="2554545"/>
          </a:xfrm>
          <a:prstGeom prst="rect">
            <a:avLst/>
          </a:prstGeom>
          <a:noFill/>
          <a:ln w="9525">
            <a:noFill/>
            <a:miter lim="800000"/>
            <a:headEnd/>
            <a:tailEnd/>
          </a:ln>
        </p:spPr>
        <p:txBody>
          <a:bodyPr wrap="square">
            <a:spAutoFit/>
          </a:bodyPr>
          <a:lstStyle/>
          <a:p>
            <a:pPr algn="ctr"/>
            <a:r>
              <a:rPr lang="fr-FR" sz="8000" b="1" dirty="0" smtClean="0">
                <a:solidFill>
                  <a:srgbClr val="FFC000"/>
                </a:solidFill>
              </a:rPr>
              <a:t>POSE</a:t>
            </a:r>
          </a:p>
          <a:p>
            <a:pPr algn="ctr"/>
            <a:r>
              <a:rPr lang="fr-FR" sz="8000" b="1" dirty="0" smtClean="0">
                <a:solidFill>
                  <a:srgbClr val="FFC000"/>
                </a:solidFill>
              </a:rPr>
              <a:t>20 minutes</a:t>
            </a:r>
            <a:endParaRPr lang="fr-FR" sz="8000"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Conditon.jpg"/>
          <p:cNvPicPr>
            <a:picLocks noChangeAspect="1"/>
          </p:cNvPicPr>
          <p:nvPr/>
        </p:nvPicPr>
        <p:blipFill>
          <a:blip r:embed="rId3" cstate="email"/>
          <a:srcRect/>
          <a:stretch>
            <a:fillRect/>
          </a:stretch>
        </p:blipFill>
        <p:spPr>
          <a:xfrm>
            <a:off x="381000" y="519137"/>
            <a:ext cx="8604250" cy="6089650"/>
          </a:xfrm>
          <a:prstGeom prst="rect">
            <a:avLst/>
          </a:prstGeom>
        </p:spPr>
      </p:pic>
      <p:sp>
        <p:nvSpPr>
          <p:cNvPr id="4" name="Slide Number Placeholder 3"/>
          <p:cNvSpPr>
            <a:spLocks noGrp="1"/>
          </p:cNvSpPr>
          <p:nvPr>
            <p:ph type="sldNum" sz="quarter" idx="12"/>
          </p:nvPr>
        </p:nvSpPr>
        <p:spPr>
          <a:xfrm>
            <a:off x="7924800" y="6564337"/>
            <a:ext cx="762000" cy="365125"/>
          </a:xfrm>
        </p:spPr>
        <p:txBody>
          <a:bodyPr/>
          <a:lstStyle/>
          <a:p>
            <a:pPr>
              <a:defRPr/>
            </a:pPr>
            <a:fld id="{1DF2E424-CF21-45C4-B236-2ECC64149F46}"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3"/>
          <p:cNvGraphicFramePr/>
          <p:nvPr/>
        </p:nvGraphicFramePr>
        <p:xfrm>
          <a:off x="206023" y="358423"/>
          <a:ext cx="8534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a:spLocks noChangeArrowheads="1"/>
          </p:cNvSpPr>
          <p:nvPr/>
        </p:nvSpPr>
        <p:spPr bwMode="auto">
          <a:xfrm>
            <a:off x="609600" y="5791200"/>
            <a:ext cx="8153400" cy="708025"/>
          </a:xfrm>
          <a:prstGeom prst="rect">
            <a:avLst/>
          </a:prstGeom>
          <a:noFill/>
          <a:ln w="9525">
            <a:noFill/>
            <a:miter lim="800000"/>
            <a:headEnd/>
            <a:tailEnd/>
          </a:ln>
        </p:spPr>
        <p:txBody>
          <a:bodyPr>
            <a:spAutoFit/>
          </a:bodyPr>
          <a:lstStyle/>
          <a:p>
            <a:pPr>
              <a:buFont typeface="Arial" charset="0"/>
              <a:buChar char="•"/>
            </a:pPr>
            <a:r>
              <a:rPr lang="en-US" sz="2000" dirty="0">
                <a:latin typeface="Calibri" pitchFamily="34" charset="0"/>
              </a:rPr>
              <a:t> Only about ¼ of the FWUC spent money on maintenance in 2007 (63/230)</a:t>
            </a:r>
          </a:p>
          <a:p>
            <a:pPr>
              <a:buFont typeface="Arial" charset="0"/>
              <a:buChar char="•"/>
            </a:pPr>
            <a:r>
              <a:rPr lang="en-US" sz="2000" dirty="0">
                <a:latin typeface="Calibri" pitchFamily="34" charset="0"/>
              </a:rPr>
              <a:t> 75% of these 63 FWUC spent less than 10000 </a:t>
            </a:r>
            <a:r>
              <a:rPr lang="en-US" sz="2000" dirty="0" err="1">
                <a:latin typeface="Calibri" pitchFamily="34" charset="0"/>
              </a:rPr>
              <a:t>Riels</a:t>
            </a:r>
            <a:r>
              <a:rPr lang="en-US" sz="2000" dirty="0">
                <a:latin typeface="Calibri" pitchFamily="34" charset="0"/>
              </a:rPr>
              <a:t>/ha</a:t>
            </a:r>
            <a:endParaRPr lang="pt-PT" sz="2000" dirty="0">
              <a:latin typeface="Calibri" pitchFamily="34" charset="0"/>
            </a:endParaRPr>
          </a:p>
        </p:txBody>
      </p:sp>
      <p:sp>
        <p:nvSpPr>
          <p:cNvPr id="8" name="Text Box 4"/>
          <p:cNvSpPr txBox="1">
            <a:spLocks noChangeArrowheads="1"/>
          </p:cNvSpPr>
          <p:nvPr/>
        </p:nvSpPr>
        <p:spPr bwMode="auto">
          <a:xfrm>
            <a:off x="609600" y="0"/>
            <a:ext cx="7772400" cy="3381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fr-FR" sz="1600" b="1" dirty="0">
                <a:effectLst>
                  <a:outerShdw blurRad="38100" dist="38100" dir="2700000" algn="tl">
                    <a:srgbClr val="000000"/>
                  </a:outerShdw>
                </a:effectLst>
                <a:latin typeface="+mn-lt"/>
              </a:rPr>
              <a:t>Situation of Irrigation </a:t>
            </a:r>
            <a:r>
              <a:rPr lang="fr-FR" sz="1600" b="1" dirty="0" err="1">
                <a:effectLst>
                  <a:outerShdw blurRad="38100" dist="38100" dir="2700000" algn="tl">
                    <a:srgbClr val="000000"/>
                  </a:outerShdw>
                </a:effectLst>
                <a:latin typeface="+mn-lt"/>
              </a:rPr>
              <a:t>Schemes</a:t>
            </a:r>
            <a:r>
              <a:rPr lang="fr-FR" sz="1600" b="1" dirty="0">
                <a:effectLst>
                  <a:outerShdw blurRad="38100" dist="38100" dir="2700000" algn="tl">
                    <a:srgbClr val="000000"/>
                  </a:outerShdw>
                </a:effectLst>
                <a:latin typeface="+mn-lt"/>
              </a:rPr>
              <a:t> in </a:t>
            </a:r>
            <a:r>
              <a:rPr lang="fr-FR" sz="1600" b="1" dirty="0" err="1">
                <a:effectLst>
                  <a:outerShdw blurRad="38100" dist="38100" dir="2700000" algn="tl">
                    <a:srgbClr val="000000"/>
                  </a:outerShdw>
                </a:effectLst>
                <a:latin typeface="+mn-lt"/>
              </a:rPr>
              <a:t>Cambodia</a:t>
            </a:r>
            <a:endParaRPr lang="en-US" sz="1600" b="1" dirty="0">
              <a:effectLst>
                <a:outerShdw blurRad="38100" dist="38100" dir="2700000" algn="tl">
                  <a:srgbClr val="000000"/>
                </a:outerShdw>
              </a:effectLst>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04800" y="3048000"/>
            <a:ext cx="8534400" cy="2862263"/>
          </a:xfrm>
          <a:prstGeom prst="rect">
            <a:avLst/>
          </a:prstGeom>
          <a:solidFill>
            <a:schemeClr val="tx2"/>
          </a:solidFill>
          <a:ln w="9525">
            <a:noFill/>
            <a:miter lim="800000"/>
            <a:headEnd/>
            <a:tailEnd/>
          </a:ln>
          <a:effectLst/>
        </p:spPr>
        <p:txBody>
          <a:bodyPr>
            <a:spAutoFit/>
          </a:bodyPr>
          <a:lstStyle/>
          <a:p>
            <a:pPr algn="ctr" fontAlgn="auto">
              <a:spcBef>
                <a:spcPct val="50000"/>
              </a:spcBef>
              <a:spcAft>
                <a:spcPts val="0"/>
              </a:spcAft>
              <a:defRPr/>
            </a:pPr>
            <a:r>
              <a:rPr lang="fr-FR" sz="3600" b="1" dirty="0">
                <a:solidFill>
                  <a:schemeClr val="bg1"/>
                </a:solidFill>
                <a:effectLst>
                  <a:outerShdw blurRad="38100" dist="38100" dir="2700000" algn="tl">
                    <a:srgbClr val="000000"/>
                  </a:outerShdw>
                </a:effectLst>
                <a:latin typeface="+mn-lt"/>
              </a:rPr>
              <a:t>It </a:t>
            </a:r>
            <a:r>
              <a:rPr lang="fr-FR" sz="3600" b="1" dirty="0" err="1">
                <a:solidFill>
                  <a:schemeClr val="bg1"/>
                </a:solidFill>
                <a:effectLst>
                  <a:outerShdw blurRad="38100" dist="38100" dir="2700000" algn="tl">
                    <a:srgbClr val="000000"/>
                  </a:outerShdw>
                </a:effectLst>
                <a:latin typeface="+mn-lt"/>
              </a:rPr>
              <a:t>is</a:t>
            </a:r>
            <a:r>
              <a:rPr lang="fr-FR" sz="3600" b="1" dirty="0">
                <a:solidFill>
                  <a:schemeClr val="bg1"/>
                </a:solidFill>
                <a:effectLst>
                  <a:outerShdw blurRad="38100" dist="38100" dir="2700000" algn="tl">
                    <a:srgbClr val="000000"/>
                  </a:outerShdw>
                </a:effectLst>
                <a:latin typeface="+mn-lt"/>
              </a:rPr>
              <a:t> </a:t>
            </a:r>
            <a:r>
              <a:rPr lang="fr-FR" sz="3600" b="1" dirty="0" err="1">
                <a:solidFill>
                  <a:schemeClr val="bg1"/>
                </a:solidFill>
                <a:effectLst>
                  <a:outerShdw blurRad="38100" dist="38100" dir="2700000" algn="tl">
                    <a:srgbClr val="000000"/>
                  </a:outerShdw>
                </a:effectLst>
                <a:latin typeface="+mn-lt"/>
              </a:rPr>
              <a:t>absolutely</a:t>
            </a:r>
            <a:r>
              <a:rPr lang="fr-FR" sz="3600" b="1" dirty="0">
                <a:solidFill>
                  <a:schemeClr val="bg1"/>
                </a:solidFill>
                <a:effectLst>
                  <a:outerShdw blurRad="38100" dist="38100" dir="2700000" algn="tl">
                    <a:srgbClr val="000000"/>
                  </a:outerShdw>
                </a:effectLst>
                <a:latin typeface="+mn-lt"/>
              </a:rPr>
              <a:t> </a:t>
            </a:r>
            <a:r>
              <a:rPr lang="fr-FR" sz="3600" b="1" dirty="0" err="1">
                <a:solidFill>
                  <a:schemeClr val="bg1"/>
                </a:solidFill>
                <a:effectLst>
                  <a:outerShdw blurRad="38100" dist="38100" dir="2700000" algn="tl">
                    <a:srgbClr val="000000"/>
                  </a:outerShdw>
                </a:effectLst>
                <a:latin typeface="+mn-lt"/>
              </a:rPr>
              <a:t>necessary</a:t>
            </a:r>
            <a:r>
              <a:rPr lang="fr-FR" sz="3600" b="1" dirty="0">
                <a:solidFill>
                  <a:schemeClr val="bg1"/>
                </a:solidFill>
                <a:effectLst>
                  <a:outerShdw blurRad="38100" dist="38100" dir="2700000" algn="tl">
                    <a:srgbClr val="000000"/>
                  </a:outerShdw>
                </a:effectLst>
                <a:latin typeface="+mn-lt"/>
              </a:rPr>
              <a:t> </a:t>
            </a:r>
            <a:r>
              <a:rPr lang="fr-FR" sz="3600" b="1" dirty="0" err="1">
                <a:solidFill>
                  <a:schemeClr val="bg1"/>
                </a:solidFill>
                <a:effectLst>
                  <a:outerShdw blurRad="38100" dist="38100" dir="2700000" algn="tl">
                    <a:srgbClr val="000000"/>
                  </a:outerShdw>
                </a:effectLst>
                <a:latin typeface="+mn-lt"/>
              </a:rPr>
              <a:t>that</a:t>
            </a:r>
            <a:r>
              <a:rPr lang="fr-FR" sz="3600" b="1" dirty="0">
                <a:solidFill>
                  <a:schemeClr val="bg1"/>
                </a:solidFill>
                <a:effectLst>
                  <a:outerShdw blurRad="38100" dist="38100" dir="2700000" algn="tl">
                    <a:srgbClr val="000000"/>
                  </a:outerShdw>
                </a:effectLst>
                <a:latin typeface="+mn-lt"/>
              </a:rPr>
              <a:t> </a:t>
            </a:r>
            <a:r>
              <a:rPr lang="fr-FR" sz="3600" b="1" dirty="0">
                <a:solidFill>
                  <a:srgbClr val="FF3300"/>
                </a:solidFill>
                <a:effectLst>
                  <a:outerShdw blurRad="38100" dist="38100" dir="2700000" algn="tl">
                    <a:srgbClr val="000000"/>
                  </a:outerShdw>
                </a:effectLst>
                <a:latin typeface="+mn-lt"/>
              </a:rPr>
              <a:t>MOWRAM, </a:t>
            </a:r>
            <a:r>
              <a:rPr lang="fr-FR" sz="3600" b="1" dirty="0" err="1">
                <a:solidFill>
                  <a:srgbClr val="FF3300"/>
                </a:solidFill>
                <a:effectLst>
                  <a:outerShdw blurRad="38100" dist="38100" dir="2700000" algn="tl">
                    <a:srgbClr val="000000"/>
                  </a:outerShdw>
                </a:effectLst>
                <a:latin typeface="+mn-lt"/>
              </a:rPr>
              <a:t>through</a:t>
            </a:r>
            <a:r>
              <a:rPr lang="fr-FR" sz="3600" b="1" dirty="0">
                <a:solidFill>
                  <a:srgbClr val="FF3300"/>
                </a:solidFill>
                <a:effectLst>
                  <a:outerShdw blurRad="38100" dist="38100" dir="2700000" algn="tl">
                    <a:srgbClr val="000000"/>
                  </a:outerShdw>
                </a:effectLst>
                <a:latin typeface="+mn-lt"/>
              </a:rPr>
              <a:t> PDWRAM, </a:t>
            </a:r>
            <a:r>
              <a:rPr lang="fr-FR" sz="3600" b="1" dirty="0" err="1">
                <a:solidFill>
                  <a:schemeClr val="bg1"/>
                </a:solidFill>
                <a:effectLst>
                  <a:outerShdw blurRad="38100" dist="38100" dir="2700000" algn="tl">
                    <a:srgbClr val="000000"/>
                  </a:outerShdw>
                </a:effectLst>
                <a:latin typeface="+mn-lt"/>
              </a:rPr>
              <a:t>provides</a:t>
            </a:r>
            <a:r>
              <a:rPr lang="fr-FR" sz="3600" b="1" dirty="0">
                <a:solidFill>
                  <a:srgbClr val="FF3300"/>
                </a:solidFill>
                <a:effectLst>
                  <a:outerShdw blurRad="38100" dist="38100" dir="2700000" algn="tl">
                    <a:srgbClr val="000000"/>
                  </a:outerShdw>
                </a:effectLst>
                <a:latin typeface="+mn-lt"/>
              </a:rPr>
              <a:t> more assistance </a:t>
            </a:r>
            <a:r>
              <a:rPr lang="fr-FR" sz="3600" b="1" dirty="0">
                <a:solidFill>
                  <a:schemeClr val="bg1"/>
                </a:solidFill>
                <a:effectLst>
                  <a:outerShdw blurRad="38100" dist="38100" dir="2700000" algn="tl">
                    <a:srgbClr val="000000"/>
                  </a:outerShdw>
                </a:effectLst>
                <a:latin typeface="+mn-lt"/>
              </a:rPr>
              <a:t>(</a:t>
            </a:r>
            <a:r>
              <a:rPr lang="fr-FR" sz="3600" b="1" dirty="0" err="1">
                <a:solidFill>
                  <a:schemeClr val="bg1"/>
                </a:solidFill>
                <a:effectLst>
                  <a:outerShdw blurRad="38100" dist="38100" dir="2700000" algn="tl">
                    <a:srgbClr val="000000"/>
                  </a:outerShdw>
                </a:effectLst>
                <a:latin typeface="+mn-lt"/>
              </a:rPr>
              <a:t>financially</a:t>
            </a:r>
            <a:r>
              <a:rPr lang="fr-FR" sz="3600" b="1" dirty="0">
                <a:solidFill>
                  <a:schemeClr val="bg1"/>
                </a:solidFill>
                <a:effectLst>
                  <a:outerShdw blurRad="38100" dist="38100" dir="2700000" algn="tl">
                    <a:srgbClr val="000000"/>
                  </a:outerShdw>
                </a:effectLst>
                <a:latin typeface="+mn-lt"/>
              </a:rPr>
              <a:t>, </a:t>
            </a:r>
            <a:r>
              <a:rPr lang="fr-FR" sz="3600" b="1" dirty="0" err="1">
                <a:solidFill>
                  <a:schemeClr val="bg1"/>
                </a:solidFill>
                <a:effectLst>
                  <a:outerShdw blurRad="38100" dist="38100" dir="2700000" algn="tl">
                    <a:srgbClr val="000000"/>
                  </a:outerShdw>
                </a:effectLst>
                <a:latin typeface="+mn-lt"/>
              </a:rPr>
              <a:t>technically</a:t>
            </a:r>
            <a:r>
              <a:rPr lang="fr-FR" sz="3600" b="1" dirty="0">
                <a:solidFill>
                  <a:schemeClr val="bg1"/>
                </a:solidFill>
                <a:effectLst>
                  <a:outerShdw blurRad="38100" dist="38100" dir="2700000" algn="tl">
                    <a:srgbClr val="000000"/>
                  </a:outerShdw>
                </a:effectLst>
                <a:latin typeface="+mn-lt"/>
              </a:rPr>
              <a:t> and in ISF Collection) </a:t>
            </a:r>
            <a:r>
              <a:rPr lang="fr-FR" sz="3600" b="1" dirty="0">
                <a:solidFill>
                  <a:srgbClr val="FF3300"/>
                </a:solidFill>
                <a:effectLst>
                  <a:outerShdw blurRad="38100" dist="38100" dir="2700000" algn="tl">
                    <a:srgbClr val="000000"/>
                  </a:outerShdw>
                </a:effectLst>
                <a:latin typeface="+mn-lt"/>
              </a:rPr>
              <a:t>to FWUC </a:t>
            </a:r>
            <a:r>
              <a:rPr lang="fr-FR" sz="3600" b="1" dirty="0" err="1">
                <a:solidFill>
                  <a:srgbClr val="FF3300"/>
                </a:solidFill>
                <a:effectLst>
                  <a:outerShdw blurRad="38100" dist="38100" dir="2700000" algn="tl">
                    <a:srgbClr val="000000"/>
                  </a:outerShdw>
                </a:effectLst>
                <a:latin typeface="+mn-lt"/>
              </a:rPr>
              <a:t>at</a:t>
            </a:r>
            <a:r>
              <a:rPr lang="fr-FR" sz="3600" b="1" dirty="0">
                <a:solidFill>
                  <a:srgbClr val="FF3300"/>
                </a:solidFill>
                <a:effectLst>
                  <a:outerShdw blurRad="38100" dist="38100" dir="2700000" algn="tl">
                    <a:srgbClr val="000000"/>
                  </a:outerShdw>
                </a:effectLst>
                <a:latin typeface="+mn-lt"/>
              </a:rPr>
              <a:t> </a:t>
            </a:r>
            <a:r>
              <a:rPr lang="fr-FR" sz="3600" b="1" dirty="0" err="1">
                <a:solidFill>
                  <a:srgbClr val="FF3300"/>
                </a:solidFill>
                <a:effectLst>
                  <a:outerShdw blurRad="38100" dist="38100" dir="2700000" algn="tl">
                    <a:srgbClr val="000000"/>
                  </a:outerShdw>
                </a:effectLst>
                <a:latin typeface="+mn-lt"/>
              </a:rPr>
              <a:t>grassroots</a:t>
            </a:r>
            <a:r>
              <a:rPr lang="fr-FR" sz="3600" b="1" dirty="0">
                <a:solidFill>
                  <a:srgbClr val="FF3300"/>
                </a:solidFill>
                <a:effectLst>
                  <a:outerShdw blurRad="38100" dist="38100" dir="2700000" algn="tl">
                    <a:srgbClr val="000000"/>
                  </a:outerShdw>
                </a:effectLst>
                <a:latin typeface="+mn-lt"/>
              </a:rPr>
              <a:t> </a:t>
            </a:r>
            <a:r>
              <a:rPr lang="fr-FR" sz="3600" b="1" dirty="0" err="1">
                <a:solidFill>
                  <a:srgbClr val="FF3300"/>
                </a:solidFill>
                <a:effectLst>
                  <a:outerShdw blurRad="38100" dist="38100" dir="2700000" algn="tl">
                    <a:srgbClr val="000000"/>
                  </a:outerShdw>
                </a:effectLst>
                <a:latin typeface="+mn-lt"/>
              </a:rPr>
              <a:t>level</a:t>
            </a:r>
            <a:endParaRPr lang="en-US" sz="3600" b="1" dirty="0">
              <a:solidFill>
                <a:srgbClr val="FF3300"/>
              </a:solidFill>
              <a:effectLst>
                <a:outerShdw blurRad="38100" dist="38100" dir="2700000" algn="tl">
                  <a:srgbClr val="000000"/>
                </a:outerShdw>
              </a:effectLst>
              <a:latin typeface="+mn-lt"/>
            </a:endParaRPr>
          </a:p>
        </p:txBody>
      </p:sp>
      <p:sp>
        <p:nvSpPr>
          <p:cNvPr id="3" name="Text Box 8"/>
          <p:cNvSpPr txBox="1">
            <a:spLocks noChangeArrowheads="1"/>
          </p:cNvSpPr>
          <p:nvPr/>
        </p:nvSpPr>
        <p:spPr bwMode="auto">
          <a:xfrm>
            <a:off x="533400" y="1752600"/>
            <a:ext cx="7772400" cy="523875"/>
          </a:xfrm>
          <a:prstGeom prst="rect">
            <a:avLst/>
          </a:prstGeom>
          <a:noFill/>
          <a:ln w="9525">
            <a:noFill/>
            <a:miter lim="800000"/>
            <a:headEnd/>
            <a:tailEnd/>
          </a:ln>
        </p:spPr>
        <p:txBody>
          <a:bodyPr>
            <a:spAutoFit/>
          </a:bodyPr>
          <a:lstStyle/>
          <a:p>
            <a:pPr algn="ctr">
              <a:buFont typeface="Wingdings" pitchFamily="2" charset="2"/>
              <a:buNone/>
            </a:pPr>
            <a:r>
              <a:rPr lang="fr-FR" sz="2800" b="1" u="sng">
                <a:solidFill>
                  <a:srgbClr val="FF0000"/>
                </a:solidFill>
                <a:latin typeface="Calibri" pitchFamily="34" charset="0"/>
              </a:rPr>
              <a:t>PDWRAMs and maintenance of Infrastructures:</a:t>
            </a:r>
            <a:endParaRPr lang="en-US" sz="2800" u="sng">
              <a:solidFill>
                <a:srgbClr val="FF0000"/>
              </a:solidFill>
              <a:latin typeface="Calibri" pitchFamily="34" charset="0"/>
            </a:endParaRPr>
          </a:p>
        </p:txBody>
      </p:sp>
      <p:sp>
        <p:nvSpPr>
          <p:cNvPr id="4" name="ZoneTexte 3"/>
          <p:cNvSpPr txBox="1"/>
          <p:nvPr/>
        </p:nvSpPr>
        <p:spPr>
          <a:xfrm>
            <a:off x="500034" y="0"/>
            <a:ext cx="8001056" cy="1200329"/>
          </a:xfrm>
          <a:prstGeom prst="rect">
            <a:avLst/>
          </a:prstGeom>
          <a:solidFill>
            <a:schemeClr val="bg1"/>
          </a:solidFill>
          <a:ln w="28575">
            <a:solidFill>
              <a:srgbClr val="FF0000"/>
            </a:solidFill>
          </a:ln>
        </p:spPr>
        <p:txBody>
          <a:bodyPr wrap="square" rtlCol="0">
            <a:spAutoFit/>
          </a:bodyPr>
          <a:lstStyle/>
          <a:p>
            <a:pPr algn="ctr"/>
            <a:r>
              <a:rPr lang="fr-FR" sz="3600" b="1" dirty="0" smtClean="0">
                <a:effectLst>
                  <a:outerShdw blurRad="38100" dist="38100" dir="2700000" algn="tl">
                    <a:srgbClr val="000000">
                      <a:alpha val="43137"/>
                    </a:srgbClr>
                  </a:outerShdw>
                </a:effectLst>
                <a:latin typeface="Arial" pitchFamily="34" charset="0"/>
                <a:cs typeface="Arial" pitchFamily="34" charset="0"/>
              </a:rPr>
              <a:t>ETAT ACTUEL DES PERIMETRES DU CAMBODGE</a:t>
            </a:r>
            <a:endParaRPr lang="fr-FR" sz="3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222</TotalTime>
  <Words>3084</Words>
  <Application>Microsoft Office PowerPoint</Application>
  <PresentationFormat>On-screen Show (4:3)</PresentationFormat>
  <Paragraphs>624</Paragraphs>
  <Slides>67</Slides>
  <Notes>67</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Débit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 DAVID</dc:creator>
  <cp:lastModifiedBy>GRET-SKY</cp:lastModifiedBy>
  <cp:revision>26</cp:revision>
  <dcterms:created xsi:type="dcterms:W3CDTF">2010-02-02T06:42:12Z</dcterms:created>
  <dcterms:modified xsi:type="dcterms:W3CDTF">2011-12-08T02:12:29Z</dcterms:modified>
</cp:coreProperties>
</file>