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91" r:id="rId2"/>
    <p:sldId id="292" r:id="rId3"/>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FA9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02C80B-9EA0-4566-8CD9-D663BD5BA449}" type="datetimeFigureOut">
              <a:rPr lang="fr-FR" smtClean="0"/>
              <a:pPr/>
              <a:t>08/12/2011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6B0E17-55B9-4A9C-952C-24A5063824EC}"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Espace réservé de l'image des diapositives 1"/>
          <p:cNvSpPr>
            <a:spLocks noGrp="1" noRot="1" noChangeAspect="1" noTextEdit="1"/>
          </p:cNvSpPr>
          <p:nvPr>
            <p:ph type="sldImg"/>
          </p:nvPr>
        </p:nvSpPr>
        <p:spPr>
          <a:ln/>
        </p:spPr>
      </p:sp>
      <p:sp>
        <p:nvSpPr>
          <p:cNvPr id="417795" name="Espace réservé des commentaires 2"/>
          <p:cNvSpPr>
            <a:spLocks noGrp="1"/>
          </p:cNvSpPr>
          <p:nvPr>
            <p:ph type="body" idx="1"/>
          </p:nvPr>
        </p:nvSpPr>
        <p:spPr>
          <a:noFill/>
          <a:ln/>
        </p:spPr>
        <p:txBody>
          <a:bodyPr/>
          <a:lstStyle/>
          <a:p>
            <a:endParaRPr lang="fr-FR" smtClean="0"/>
          </a:p>
        </p:txBody>
      </p:sp>
      <p:sp>
        <p:nvSpPr>
          <p:cNvPr id="417796" name="Espace réservé du numéro de diapositive 3"/>
          <p:cNvSpPr>
            <a:spLocks noGrp="1"/>
          </p:cNvSpPr>
          <p:nvPr>
            <p:ph type="sldNum" sz="quarter" idx="5"/>
          </p:nvPr>
        </p:nvSpPr>
        <p:spPr>
          <a:noFill/>
        </p:spPr>
        <p:txBody>
          <a:bodyPr/>
          <a:lstStyle/>
          <a:p>
            <a:fld id="{D5CB280A-96E9-463F-A144-4FEBA9DF6D89}"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Espace réservé de l'image des diapositives 1"/>
          <p:cNvSpPr>
            <a:spLocks noGrp="1" noRot="1" noChangeAspect="1" noTextEdit="1"/>
          </p:cNvSpPr>
          <p:nvPr>
            <p:ph type="sldImg"/>
          </p:nvPr>
        </p:nvSpPr>
        <p:spPr>
          <a:ln/>
        </p:spPr>
      </p:sp>
      <p:sp>
        <p:nvSpPr>
          <p:cNvPr id="427011" name="Espace réservé des commentaires 2"/>
          <p:cNvSpPr>
            <a:spLocks noGrp="1"/>
          </p:cNvSpPr>
          <p:nvPr>
            <p:ph type="body" idx="1"/>
          </p:nvPr>
        </p:nvSpPr>
        <p:spPr>
          <a:noFill/>
          <a:ln/>
        </p:spPr>
        <p:txBody>
          <a:bodyPr/>
          <a:lstStyle/>
          <a:p>
            <a:endParaRPr lang="fr-FR" smtClean="0"/>
          </a:p>
        </p:txBody>
      </p:sp>
      <p:sp>
        <p:nvSpPr>
          <p:cNvPr id="427012" name="Espace réservé du numéro de diapositive 3"/>
          <p:cNvSpPr>
            <a:spLocks noGrp="1"/>
          </p:cNvSpPr>
          <p:nvPr>
            <p:ph type="sldNum" sz="quarter" idx="5"/>
          </p:nvPr>
        </p:nvSpPr>
        <p:spPr>
          <a:noFill/>
        </p:spPr>
        <p:txBody>
          <a:bodyPr/>
          <a:lstStyle/>
          <a:p>
            <a:fld id="{D27A291C-9231-423D-AD82-0A491E3F2337}"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Espace réservé de l'image des diapositives 1"/>
          <p:cNvSpPr>
            <a:spLocks noGrp="1" noRot="1" noChangeAspect="1" noTextEdit="1"/>
          </p:cNvSpPr>
          <p:nvPr>
            <p:ph type="sldImg"/>
          </p:nvPr>
        </p:nvSpPr>
        <p:spPr>
          <a:ln/>
        </p:spPr>
      </p:sp>
      <p:sp>
        <p:nvSpPr>
          <p:cNvPr id="428035" name="Espace réservé des commentaires 2"/>
          <p:cNvSpPr>
            <a:spLocks noGrp="1"/>
          </p:cNvSpPr>
          <p:nvPr>
            <p:ph type="body" idx="1"/>
          </p:nvPr>
        </p:nvSpPr>
        <p:spPr>
          <a:noFill/>
          <a:ln/>
        </p:spPr>
        <p:txBody>
          <a:bodyPr/>
          <a:lstStyle/>
          <a:p>
            <a:endParaRPr lang="fr-FR" smtClean="0"/>
          </a:p>
        </p:txBody>
      </p:sp>
      <p:sp>
        <p:nvSpPr>
          <p:cNvPr id="428036" name="Espace réservé du numéro de diapositive 3"/>
          <p:cNvSpPr>
            <a:spLocks noGrp="1"/>
          </p:cNvSpPr>
          <p:nvPr>
            <p:ph type="sldNum" sz="quarter" idx="5"/>
          </p:nvPr>
        </p:nvSpPr>
        <p:spPr>
          <a:noFill/>
        </p:spPr>
        <p:txBody>
          <a:bodyPr/>
          <a:lstStyle/>
          <a:p>
            <a:fld id="{65D66152-DE3F-4965-B0B6-3AA3EEE24C47}"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Espace réservé de l'image des diapositives 1"/>
          <p:cNvSpPr>
            <a:spLocks noGrp="1" noRot="1" noChangeAspect="1" noTextEdit="1"/>
          </p:cNvSpPr>
          <p:nvPr>
            <p:ph type="sldImg"/>
          </p:nvPr>
        </p:nvSpPr>
        <p:spPr>
          <a:ln/>
        </p:spPr>
      </p:sp>
      <p:sp>
        <p:nvSpPr>
          <p:cNvPr id="429059" name="Espace réservé des commentaires 2"/>
          <p:cNvSpPr>
            <a:spLocks noGrp="1"/>
          </p:cNvSpPr>
          <p:nvPr>
            <p:ph type="body" idx="1"/>
          </p:nvPr>
        </p:nvSpPr>
        <p:spPr>
          <a:noFill/>
          <a:ln/>
        </p:spPr>
        <p:txBody>
          <a:bodyPr/>
          <a:lstStyle/>
          <a:p>
            <a:endParaRPr lang="fr-FR" smtClean="0"/>
          </a:p>
        </p:txBody>
      </p:sp>
      <p:sp>
        <p:nvSpPr>
          <p:cNvPr id="429060" name="Espace réservé du numéro de diapositive 3"/>
          <p:cNvSpPr>
            <a:spLocks noGrp="1"/>
          </p:cNvSpPr>
          <p:nvPr>
            <p:ph type="sldNum" sz="quarter" idx="5"/>
          </p:nvPr>
        </p:nvSpPr>
        <p:spPr>
          <a:noFill/>
        </p:spPr>
        <p:txBody>
          <a:bodyPr/>
          <a:lstStyle/>
          <a:p>
            <a:fld id="{3572DC17-50A6-41F8-B0FD-37AC964ADF50}"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Espace réservé de l'image des diapositives 1"/>
          <p:cNvSpPr>
            <a:spLocks noGrp="1" noRot="1" noChangeAspect="1" noTextEdit="1"/>
          </p:cNvSpPr>
          <p:nvPr>
            <p:ph type="sldImg"/>
          </p:nvPr>
        </p:nvSpPr>
        <p:spPr>
          <a:ln/>
        </p:spPr>
      </p:sp>
      <p:sp>
        <p:nvSpPr>
          <p:cNvPr id="430083" name="Espace réservé des commentaires 2"/>
          <p:cNvSpPr>
            <a:spLocks noGrp="1"/>
          </p:cNvSpPr>
          <p:nvPr>
            <p:ph type="body" idx="1"/>
          </p:nvPr>
        </p:nvSpPr>
        <p:spPr>
          <a:noFill/>
          <a:ln/>
        </p:spPr>
        <p:txBody>
          <a:bodyPr/>
          <a:lstStyle/>
          <a:p>
            <a:endParaRPr lang="fr-FR" smtClean="0"/>
          </a:p>
        </p:txBody>
      </p:sp>
      <p:sp>
        <p:nvSpPr>
          <p:cNvPr id="430084" name="Espace réservé du numéro de diapositive 3"/>
          <p:cNvSpPr>
            <a:spLocks noGrp="1"/>
          </p:cNvSpPr>
          <p:nvPr>
            <p:ph type="sldNum" sz="quarter" idx="5"/>
          </p:nvPr>
        </p:nvSpPr>
        <p:spPr>
          <a:noFill/>
        </p:spPr>
        <p:txBody>
          <a:bodyPr/>
          <a:lstStyle/>
          <a:p>
            <a:fld id="{A0079436-0335-4FF6-88CC-F26A084235A9}"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Espace réservé de l'image des diapositives 1"/>
          <p:cNvSpPr>
            <a:spLocks noGrp="1" noRot="1" noChangeAspect="1" noTextEdit="1"/>
          </p:cNvSpPr>
          <p:nvPr>
            <p:ph type="sldImg"/>
          </p:nvPr>
        </p:nvSpPr>
        <p:spPr>
          <a:ln/>
        </p:spPr>
      </p:sp>
      <p:sp>
        <p:nvSpPr>
          <p:cNvPr id="431107" name="Espace réservé des commentaires 2"/>
          <p:cNvSpPr>
            <a:spLocks noGrp="1"/>
          </p:cNvSpPr>
          <p:nvPr>
            <p:ph type="body" idx="1"/>
          </p:nvPr>
        </p:nvSpPr>
        <p:spPr>
          <a:noFill/>
          <a:ln/>
        </p:spPr>
        <p:txBody>
          <a:bodyPr/>
          <a:lstStyle/>
          <a:p>
            <a:endParaRPr lang="fr-FR" smtClean="0"/>
          </a:p>
        </p:txBody>
      </p:sp>
      <p:sp>
        <p:nvSpPr>
          <p:cNvPr id="431108" name="Espace réservé du numéro de diapositive 3"/>
          <p:cNvSpPr>
            <a:spLocks noGrp="1"/>
          </p:cNvSpPr>
          <p:nvPr>
            <p:ph type="sldNum" sz="quarter" idx="5"/>
          </p:nvPr>
        </p:nvSpPr>
        <p:spPr>
          <a:noFill/>
        </p:spPr>
        <p:txBody>
          <a:bodyPr/>
          <a:lstStyle/>
          <a:p>
            <a:fld id="{F7CA2EAB-4399-4659-8B3C-E2E1D967F91F}"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Espace réservé de l'image des diapositives 1"/>
          <p:cNvSpPr>
            <a:spLocks noGrp="1" noRot="1" noChangeAspect="1" noTextEdit="1"/>
          </p:cNvSpPr>
          <p:nvPr>
            <p:ph type="sldImg"/>
          </p:nvPr>
        </p:nvSpPr>
        <p:spPr>
          <a:ln/>
        </p:spPr>
      </p:sp>
      <p:sp>
        <p:nvSpPr>
          <p:cNvPr id="393219" name="Espace réservé des commentaires 2"/>
          <p:cNvSpPr>
            <a:spLocks noGrp="1"/>
          </p:cNvSpPr>
          <p:nvPr>
            <p:ph type="body" idx="1"/>
          </p:nvPr>
        </p:nvSpPr>
        <p:spPr>
          <a:noFill/>
          <a:ln/>
        </p:spPr>
        <p:txBody>
          <a:bodyPr/>
          <a:lstStyle/>
          <a:p>
            <a:endParaRPr lang="fr-FR" smtClean="0"/>
          </a:p>
        </p:txBody>
      </p:sp>
      <p:sp>
        <p:nvSpPr>
          <p:cNvPr id="393220" name="Espace réservé du numéro de diapositive 3"/>
          <p:cNvSpPr>
            <a:spLocks noGrp="1"/>
          </p:cNvSpPr>
          <p:nvPr>
            <p:ph type="sldNum" sz="quarter" idx="5"/>
          </p:nvPr>
        </p:nvSpPr>
        <p:spPr>
          <a:noFill/>
        </p:spPr>
        <p:txBody>
          <a:bodyPr/>
          <a:lstStyle/>
          <a:p>
            <a:fld id="{8105C10B-77D6-4EA9-B095-0F4C2D024A7F}"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Espace réservé de l'image des diapositives 1"/>
          <p:cNvSpPr>
            <a:spLocks noGrp="1" noRot="1" noChangeAspect="1" noTextEdit="1"/>
          </p:cNvSpPr>
          <p:nvPr>
            <p:ph type="sldImg"/>
          </p:nvPr>
        </p:nvSpPr>
        <p:spPr>
          <a:ln/>
        </p:spPr>
      </p:sp>
      <p:sp>
        <p:nvSpPr>
          <p:cNvPr id="397315" name="Espace réservé des commentaires 2"/>
          <p:cNvSpPr>
            <a:spLocks noGrp="1"/>
          </p:cNvSpPr>
          <p:nvPr>
            <p:ph type="body" idx="1"/>
          </p:nvPr>
        </p:nvSpPr>
        <p:spPr>
          <a:noFill/>
          <a:ln/>
        </p:spPr>
        <p:txBody>
          <a:bodyPr/>
          <a:lstStyle/>
          <a:p>
            <a:endParaRPr lang="fr-FR" smtClean="0"/>
          </a:p>
        </p:txBody>
      </p:sp>
      <p:sp>
        <p:nvSpPr>
          <p:cNvPr id="397316" name="Espace réservé du numéro de diapositive 3"/>
          <p:cNvSpPr>
            <a:spLocks noGrp="1"/>
          </p:cNvSpPr>
          <p:nvPr>
            <p:ph type="sldNum" sz="quarter" idx="5"/>
          </p:nvPr>
        </p:nvSpPr>
        <p:spPr>
          <a:noFill/>
        </p:spPr>
        <p:txBody>
          <a:bodyPr/>
          <a:lstStyle/>
          <a:p>
            <a:fld id="{B52C9875-4246-41F6-B905-29AB777FD93B}"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Espace réservé de l'image des diapositives 1"/>
          <p:cNvSpPr>
            <a:spLocks noGrp="1" noRot="1" noChangeAspect="1" noTextEdit="1"/>
          </p:cNvSpPr>
          <p:nvPr>
            <p:ph type="sldImg"/>
          </p:nvPr>
        </p:nvSpPr>
        <p:spPr>
          <a:ln/>
        </p:spPr>
      </p:sp>
      <p:sp>
        <p:nvSpPr>
          <p:cNvPr id="398339" name="Espace réservé des commentaires 2"/>
          <p:cNvSpPr>
            <a:spLocks noGrp="1"/>
          </p:cNvSpPr>
          <p:nvPr>
            <p:ph type="body" idx="1"/>
          </p:nvPr>
        </p:nvSpPr>
        <p:spPr>
          <a:noFill/>
          <a:ln/>
        </p:spPr>
        <p:txBody>
          <a:bodyPr/>
          <a:lstStyle/>
          <a:p>
            <a:endParaRPr lang="fr-FR" smtClean="0"/>
          </a:p>
        </p:txBody>
      </p:sp>
      <p:sp>
        <p:nvSpPr>
          <p:cNvPr id="398340" name="Espace réservé du numéro de diapositive 3"/>
          <p:cNvSpPr>
            <a:spLocks noGrp="1"/>
          </p:cNvSpPr>
          <p:nvPr>
            <p:ph type="sldNum" sz="quarter" idx="5"/>
          </p:nvPr>
        </p:nvSpPr>
        <p:spPr>
          <a:noFill/>
        </p:spPr>
        <p:txBody>
          <a:bodyPr/>
          <a:lstStyle/>
          <a:p>
            <a:fld id="{54B04F9D-7062-4D6B-9CE1-7A8BA17E4B5B}"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Espace réservé de l'image des diapositives 1"/>
          <p:cNvSpPr>
            <a:spLocks noGrp="1" noRot="1" noChangeAspect="1" noTextEdit="1"/>
          </p:cNvSpPr>
          <p:nvPr>
            <p:ph type="sldImg"/>
          </p:nvPr>
        </p:nvSpPr>
        <p:spPr>
          <a:ln/>
        </p:spPr>
      </p:sp>
      <p:sp>
        <p:nvSpPr>
          <p:cNvPr id="399363" name="Espace réservé des commentaires 2"/>
          <p:cNvSpPr>
            <a:spLocks noGrp="1"/>
          </p:cNvSpPr>
          <p:nvPr>
            <p:ph type="body" idx="1"/>
          </p:nvPr>
        </p:nvSpPr>
        <p:spPr>
          <a:noFill/>
          <a:ln/>
        </p:spPr>
        <p:txBody>
          <a:bodyPr/>
          <a:lstStyle/>
          <a:p>
            <a:endParaRPr lang="fr-FR" smtClean="0"/>
          </a:p>
        </p:txBody>
      </p:sp>
      <p:sp>
        <p:nvSpPr>
          <p:cNvPr id="399364" name="Espace réservé du numéro de diapositive 3"/>
          <p:cNvSpPr>
            <a:spLocks noGrp="1"/>
          </p:cNvSpPr>
          <p:nvPr>
            <p:ph type="sldNum" sz="quarter" idx="5"/>
          </p:nvPr>
        </p:nvSpPr>
        <p:spPr>
          <a:noFill/>
        </p:spPr>
        <p:txBody>
          <a:bodyPr/>
          <a:lstStyle/>
          <a:p>
            <a:fld id="{5FEEC54B-207A-47E5-AC83-576B46CEECE8}"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Espace réservé de l'image des diapositives 1"/>
          <p:cNvSpPr>
            <a:spLocks noGrp="1" noRot="1" noChangeAspect="1" noTextEdit="1"/>
          </p:cNvSpPr>
          <p:nvPr>
            <p:ph type="sldImg"/>
          </p:nvPr>
        </p:nvSpPr>
        <p:spPr>
          <a:ln/>
        </p:spPr>
      </p:sp>
      <p:sp>
        <p:nvSpPr>
          <p:cNvPr id="400387" name="Espace réservé des commentaires 2"/>
          <p:cNvSpPr>
            <a:spLocks noGrp="1"/>
          </p:cNvSpPr>
          <p:nvPr>
            <p:ph type="body" idx="1"/>
          </p:nvPr>
        </p:nvSpPr>
        <p:spPr>
          <a:noFill/>
          <a:ln/>
        </p:spPr>
        <p:txBody>
          <a:bodyPr/>
          <a:lstStyle/>
          <a:p>
            <a:endParaRPr lang="fr-FR" smtClean="0"/>
          </a:p>
        </p:txBody>
      </p:sp>
      <p:sp>
        <p:nvSpPr>
          <p:cNvPr id="400388" name="Espace réservé du numéro de diapositive 3"/>
          <p:cNvSpPr>
            <a:spLocks noGrp="1"/>
          </p:cNvSpPr>
          <p:nvPr>
            <p:ph type="sldNum" sz="quarter" idx="5"/>
          </p:nvPr>
        </p:nvSpPr>
        <p:spPr>
          <a:noFill/>
        </p:spPr>
        <p:txBody>
          <a:bodyPr/>
          <a:lstStyle/>
          <a:p>
            <a:fld id="{9C1052A8-EC3B-492D-B970-B155490E7BAC}"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Espace réservé de l'image des diapositives 1"/>
          <p:cNvSpPr>
            <a:spLocks noGrp="1" noRot="1" noChangeAspect="1" noTextEdit="1"/>
          </p:cNvSpPr>
          <p:nvPr>
            <p:ph type="sldImg"/>
          </p:nvPr>
        </p:nvSpPr>
        <p:spPr>
          <a:ln/>
        </p:spPr>
      </p:sp>
      <p:sp>
        <p:nvSpPr>
          <p:cNvPr id="418819" name="Espace réservé des commentaires 2"/>
          <p:cNvSpPr>
            <a:spLocks noGrp="1"/>
          </p:cNvSpPr>
          <p:nvPr>
            <p:ph type="body" idx="1"/>
          </p:nvPr>
        </p:nvSpPr>
        <p:spPr>
          <a:noFill/>
          <a:ln/>
        </p:spPr>
        <p:txBody>
          <a:bodyPr/>
          <a:lstStyle/>
          <a:p>
            <a:endParaRPr lang="fr-FR" smtClean="0"/>
          </a:p>
        </p:txBody>
      </p:sp>
      <p:sp>
        <p:nvSpPr>
          <p:cNvPr id="418820" name="Espace réservé du numéro de diapositive 3"/>
          <p:cNvSpPr>
            <a:spLocks noGrp="1"/>
          </p:cNvSpPr>
          <p:nvPr>
            <p:ph type="sldNum" sz="quarter" idx="5"/>
          </p:nvPr>
        </p:nvSpPr>
        <p:spPr>
          <a:noFill/>
        </p:spPr>
        <p:txBody>
          <a:bodyPr/>
          <a:lstStyle/>
          <a:p>
            <a:fld id="{EE1F6AEF-C6F0-4FD9-A094-35A6150F4244}"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Espace réservé de l'image des diapositives 1"/>
          <p:cNvSpPr>
            <a:spLocks noGrp="1" noRot="1" noChangeAspect="1" noTextEdit="1"/>
          </p:cNvSpPr>
          <p:nvPr>
            <p:ph type="sldImg"/>
          </p:nvPr>
        </p:nvSpPr>
        <p:spPr>
          <a:ln/>
        </p:spPr>
      </p:sp>
      <p:sp>
        <p:nvSpPr>
          <p:cNvPr id="401411" name="Espace réservé des commentaires 2"/>
          <p:cNvSpPr>
            <a:spLocks noGrp="1"/>
          </p:cNvSpPr>
          <p:nvPr>
            <p:ph type="body" idx="1"/>
          </p:nvPr>
        </p:nvSpPr>
        <p:spPr>
          <a:noFill/>
          <a:ln/>
        </p:spPr>
        <p:txBody>
          <a:bodyPr/>
          <a:lstStyle/>
          <a:p>
            <a:endParaRPr lang="fr-FR" smtClean="0"/>
          </a:p>
        </p:txBody>
      </p:sp>
      <p:sp>
        <p:nvSpPr>
          <p:cNvPr id="401412" name="Espace réservé du numéro de diapositive 3"/>
          <p:cNvSpPr>
            <a:spLocks noGrp="1"/>
          </p:cNvSpPr>
          <p:nvPr>
            <p:ph type="sldNum" sz="quarter" idx="5"/>
          </p:nvPr>
        </p:nvSpPr>
        <p:spPr>
          <a:noFill/>
        </p:spPr>
        <p:txBody>
          <a:bodyPr/>
          <a:lstStyle/>
          <a:p>
            <a:fld id="{80547602-6EE5-461C-B7FD-BA3D20F73920}"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Espace réservé de l'image des diapositives 1"/>
          <p:cNvSpPr>
            <a:spLocks noGrp="1" noRot="1" noChangeAspect="1" noTextEdit="1"/>
          </p:cNvSpPr>
          <p:nvPr>
            <p:ph type="sldImg"/>
          </p:nvPr>
        </p:nvSpPr>
        <p:spPr>
          <a:ln/>
        </p:spPr>
      </p:sp>
      <p:sp>
        <p:nvSpPr>
          <p:cNvPr id="432131" name="Espace réservé des commentaires 2"/>
          <p:cNvSpPr>
            <a:spLocks noGrp="1"/>
          </p:cNvSpPr>
          <p:nvPr>
            <p:ph type="body" idx="1"/>
          </p:nvPr>
        </p:nvSpPr>
        <p:spPr>
          <a:noFill/>
          <a:ln/>
        </p:spPr>
        <p:txBody>
          <a:bodyPr/>
          <a:lstStyle/>
          <a:p>
            <a:endParaRPr lang="fr-FR" smtClean="0"/>
          </a:p>
        </p:txBody>
      </p:sp>
      <p:sp>
        <p:nvSpPr>
          <p:cNvPr id="432132" name="Espace réservé du numéro de diapositive 3"/>
          <p:cNvSpPr>
            <a:spLocks noGrp="1"/>
          </p:cNvSpPr>
          <p:nvPr>
            <p:ph type="sldNum" sz="quarter" idx="5"/>
          </p:nvPr>
        </p:nvSpPr>
        <p:spPr>
          <a:noFill/>
        </p:spPr>
        <p:txBody>
          <a:bodyPr/>
          <a:lstStyle/>
          <a:p>
            <a:fld id="{33924816-DBF6-4CEC-9806-21D8A36AFEE6}"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Espace réservé de l'image des diapositives 1"/>
          <p:cNvSpPr>
            <a:spLocks noGrp="1" noRot="1" noChangeAspect="1" noTextEdit="1"/>
          </p:cNvSpPr>
          <p:nvPr>
            <p:ph type="sldImg"/>
          </p:nvPr>
        </p:nvSpPr>
        <p:spPr>
          <a:ln/>
        </p:spPr>
      </p:sp>
      <p:sp>
        <p:nvSpPr>
          <p:cNvPr id="433155" name="Espace réservé des commentaires 2"/>
          <p:cNvSpPr>
            <a:spLocks noGrp="1"/>
          </p:cNvSpPr>
          <p:nvPr>
            <p:ph type="body" idx="1"/>
          </p:nvPr>
        </p:nvSpPr>
        <p:spPr>
          <a:noFill/>
          <a:ln/>
        </p:spPr>
        <p:txBody>
          <a:bodyPr/>
          <a:lstStyle/>
          <a:p>
            <a:endParaRPr lang="fr-FR" smtClean="0"/>
          </a:p>
        </p:txBody>
      </p:sp>
      <p:sp>
        <p:nvSpPr>
          <p:cNvPr id="433156" name="Espace réservé du numéro de diapositive 3"/>
          <p:cNvSpPr>
            <a:spLocks noGrp="1"/>
          </p:cNvSpPr>
          <p:nvPr>
            <p:ph type="sldNum" sz="quarter" idx="5"/>
          </p:nvPr>
        </p:nvSpPr>
        <p:spPr>
          <a:noFill/>
        </p:spPr>
        <p:txBody>
          <a:bodyPr/>
          <a:lstStyle/>
          <a:p>
            <a:fld id="{C8622F41-F01C-48BC-B70F-0839C42EB657}"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Espace réservé de l'image des diapositives 1"/>
          <p:cNvSpPr>
            <a:spLocks noGrp="1" noRot="1" noChangeAspect="1" noTextEdit="1"/>
          </p:cNvSpPr>
          <p:nvPr>
            <p:ph type="sldImg"/>
          </p:nvPr>
        </p:nvSpPr>
        <p:spPr>
          <a:ln/>
        </p:spPr>
      </p:sp>
      <p:sp>
        <p:nvSpPr>
          <p:cNvPr id="434179" name="Espace réservé des commentaires 2"/>
          <p:cNvSpPr>
            <a:spLocks noGrp="1"/>
          </p:cNvSpPr>
          <p:nvPr>
            <p:ph type="body" idx="1"/>
          </p:nvPr>
        </p:nvSpPr>
        <p:spPr>
          <a:noFill/>
          <a:ln/>
        </p:spPr>
        <p:txBody>
          <a:bodyPr/>
          <a:lstStyle/>
          <a:p>
            <a:r>
              <a:rPr lang="fr-FR" dirty="0" err="1" smtClean="0"/>
              <a:t>onjour</a:t>
            </a:r>
            <a:endParaRPr lang="fr-FR" dirty="0" smtClean="0"/>
          </a:p>
        </p:txBody>
      </p:sp>
      <p:sp>
        <p:nvSpPr>
          <p:cNvPr id="434180" name="Espace réservé du numéro de diapositive 3"/>
          <p:cNvSpPr>
            <a:spLocks noGrp="1"/>
          </p:cNvSpPr>
          <p:nvPr>
            <p:ph type="sldNum" sz="quarter" idx="5"/>
          </p:nvPr>
        </p:nvSpPr>
        <p:spPr>
          <a:noFill/>
        </p:spPr>
        <p:txBody>
          <a:bodyPr/>
          <a:lstStyle/>
          <a:p>
            <a:fld id="{E3B3ECFA-13D0-4982-BF1A-8E056EF68ABE}"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Espace réservé de l'image des diapositives 1"/>
          <p:cNvSpPr>
            <a:spLocks noGrp="1" noRot="1" noChangeAspect="1" noTextEdit="1"/>
          </p:cNvSpPr>
          <p:nvPr>
            <p:ph type="sldImg"/>
          </p:nvPr>
        </p:nvSpPr>
        <p:spPr>
          <a:ln/>
        </p:spPr>
      </p:sp>
      <p:sp>
        <p:nvSpPr>
          <p:cNvPr id="435203" name="Espace réservé des commentaires 2"/>
          <p:cNvSpPr>
            <a:spLocks noGrp="1"/>
          </p:cNvSpPr>
          <p:nvPr>
            <p:ph type="body" idx="1"/>
          </p:nvPr>
        </p:nvSpPr>
        <p:spPr>
          <a:noFill/>
          <a:ln/>
        </p:spPr>
        <p:txBody>
          <a:bodyPr/>
          <a:lstStyle/>
          <a:p>
            <a:endParaRPr lang="fr-FR" smtClean="0"/>
          </a:p>
        </p:txBody>
      </p:sp>
      <p:sp>
        <p:nvSpPr>
          <p:cNvPr id="435204" name="Espace réservé du numéro de diapositive 3"/>
          <p:cNvSpPr>
            <a:spLocks noGrp="1"/>
          </p:cNvSpPr>
          <p:nvPr>
            <p:ph type="sldNum" sz="quarter" idx="5"/>
          </p:nvPr>
        </p:nvSpPr>
        <p:spPr>
          <a:noFill/>
        </p:spPr>
        <p:txBody>
          <a:bodyPr/>
          <a:lstStyle/>
          <a:p>
            <a:fld id="{0A89ED09-4A50-4848-B6B4-54ADA7610F4B}"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Espace réservé de l'image des diapositives 1"/>
          <p:cNvSpPr>
            <a:spLocks noGrp="1" noRot="1" noChangeAspect="1" noTextEdit="1"/>
          </p:cNvSpPr>
          <p:nvPr>
            <p:ph type="sldImg"/>
          </p:nvPr>
        </p:nvSpPr>
        <p:spPr>
          <a:ln/>
        </p:spPr>
      </p:sp>
      <p:sp>
        <p:nvSpPr>
          <p:cNvPr id="436227" name="Espace réservé des commentaires 2"/>
          <p:cNvSpPr>
            <a:spLocks noGrp="1"/>
          </p:cNvSpPr>
          <p:nvPr>
            <p:ph type="body" idx="1"/>
          </p:nvPr>
        </p:nvSpPr>
        <p:spPr>
          <a:noFill/>
          <a:ln/>
        </p:spPr>
        <p:txBody>
          <a:bodyPr/>
          <a:lstStyle/>
          <a:p>
            <a:endParaRPr lang="fr-FR" smtClean="0"/>
          </a:p>
        </p:txBody>
      </p:sp>
      <p:sp>
        <p:nvSpPr>
          <p:cNvPr id="436228" name="Espace réservé du numéro de diapositive 3"/>
          <p:cNvSpPr>
            <a:spLocks noGrp="1"/>
          </p:cNvSpPr>
          <p:nvPr>
            <p:ph type="sldNum" sz="quarter" idx="5"/>
          </p:nvPr>
        </p:nvSpPr>
        <p:spPr>
          <a:noFill/>
        </p:spPr>
        <p:txBody>
          <a:bodyPr/>
          <a:lstStyle/>
          <a:p>
            <a:fld id="{4269D8F4-C2D6-4B24-9735-CC06955F0D91}"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Espace réservé de l'image des diapositives 1"/>
          <p:cNvSpPr>
            <a:spLocks noGrp="1" noRot="1" noChangeAspect="1" noTextEdit="1"/>
          </p:cNvSpPr>
          <p:nvPr>
            <p:ph type="sldImg"/>
          </p:nvPr>
        </p:nvSpPr>
        <p:spPr>
          <a:ln/>
        </p:spPr>
      </p:sp>
      <p:sp>
        <p:nvSpPr>
          <p:cNvPr id="437251" name="Espace réservé des commentaires 2"/>
          <p:cNvSpPr>
            <a:spLocks noGrp="1"/>
          </p:cNvSpPr>
          <p:nvPr>
            <p:ph type="body" idx="1"/>
          </p:nvPr>
        </p:nvSpPr>
        <p:spPr>
          <a:noFill/>
          <a:ln/>
        </p:spPr>
        <p:txBody>
          <a:bodyPr/>
          <a:lstStyle/>
          <a:p>
            <a:endParaRPr lang="fr-FR" smtClean="0"/>
          </a:p>
        </p:txBody>
      </p:sp>
      <p:sp>
        <p:nvSpPr>
          <p:cNvPr id="437252" name="Espace réservé du numéro de diapositive 3"/>
          <p:cNvSpPr>
            <a:spLocks noGrp="1"/>
          </p:cNvSpPr>
          <p:nvPr>
            <p:ph type="sldNum" sz="quarter" idx="5"/>
          </p:nvPr>
        </p:nvSpPr>
        <p:spPr>
          <a:noFill/>
        </p:spPr>
        <p:txBody>
          <a:bodyPr/>
          <a:lstStyle/>
          <a:p>
            <a:fld id="{BBA8B6DD-AD2C-41B6-BFFD-67C60156DD47}"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Espace réservé de l'image des diapositives 1"/>
          <p:cNvSpPr>
            <a:spLocks noGrp="1" noRot="1" noChangeAspect="1" noTextEdit="1"/>
          </p:cNvSpPr>
          <p:nvPr>
            <p:ph type="sldImg"/>
          </p:nvPr>
        </p:nvSpPr>
        <p:spPr>
          <a:ln/>
        </p:spPr>
      </p:sp>
      <p:sp>
        <p:nvSpPr>
          <p:cNvPr id="438275" name="Espace réservé des commentaires 2"/>
          <p:cNvSpPr>
            <a:spLocks noGrp="1"/>
          </p:cNvSpPr>
          <p:nvPr>
            <p:ph type="body" idx="1"/>
          </p:nvPr>
        </p:nvSpPr>
        <p:spPr>
          <a:noFill/>
          <a:ln/>
        </p:spPr>
        <p:txBody>
          <a:bodyPr/>
          <a:lstStyle/>
          <a:p>
            <a:endParaRPr lang="fr-FR" smtClean="0"/>
          </a:p>
        </p:txBody>
      </p:sp>
      <p:sp>
        <p:nvSpPr>
          <p:cNvPr id="438276" name="Espace réservé du numéro de diapositive 3"/>
          <p:cNvSpPr>
            <a:spLocks noGrp="1"/>
          </p:cNvSpPr>
          <p:nvPr>
            <p:ph type="sldNum" sz="quarter" idx="5"/>
          </p:nvPr>
        </p:nvSpPr>
        <p:spPr>
          <a:noFill/>
        </p:spPr>
        <p:txBody>
          <a:bodyPr/>
          <a:lstStyle/>
          <a:p>
            <a:fld id="{4E693147-2DF4-403B-829A-941A96A894F3}"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Espace réservé de l'image des diapositives 1"/>
          <p:cNvSpPr>
            <a:spLocks noGrp="1" noRot="1" noChangeAspect="1" noTextEdit="1"/>
          </p:cNvSpPr>
          <p:nvPr>
            <p:ph type="sldImg"/>
          </p:nvPr>
        </p:nvSpPr>
        <p:spPr>
          <a:ln/>
        </p:spPr>
      </p:sp>
      <p:sp>
        <p:nvSpPr>
          <p:cNvPr id="439299" name="Espace réservé des commentaires 2"/>
          <p:cNvSpPr>
            <a:spLocks noGrp="1"/>
          </p:cNvSpPr>
          <p:nvPr>
            <p:ph type="body" idx="1"/>
          </p:nvPr>
        </p:nvSpPr>
        <p:spPr>
          <a:noFill/>
          <a:ln/>
        </p:spPr>
        <p:txBody>
          <a:bodyPr/>
          <a:lstStyle/>
          <a:p>
            <a:endParaRPr lang="fr-FR" smtClean="0"/>
          </a:p>
        </p:txBody>
      </p:sp>
      <p:sp>
        <p:nvSpPr>
          <p:cNvPr id="439300" name="Espace réservé du numéro de diapositive 3"/>
          <p:cNvSpPr>
            <a:spLocks noGrp="1"/>
          </p:cNvSpPr>
          <p:nvPr>
            <p:ph type="sldNum" sz="quarter" idx="5"/>
          </p:nvPr>
        </p:nvSpPr>
        <p:spPr>
          <a:noFill/>
        </p:spPr>
        <p:txBody>
          <a:bodyPr/>
          <a:lstStyle/>
          <a:p>
            <a:fld id="{76B0D427-892F-463B-A95E-374871D4494E}"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Espace réservé de l'image des diapositives 1"/>
          <p:cNvSpPr>
            <a:spLocks noGrp="1" noRot="1" noChangeAspect="1" noTextEdit="1"/>
          </p:cNvSpPr>
          <p:nvPr>
            <p:ph type="sldImg"/>
          </p:nvPr>
        </p:nvSpPr>
        <p:spPr>
          <a:ln/>
        </p:spPr>
      </p:sp>
      <p:sp>
        <p:nvSpPr>
          <p:cNvPr id="440323" name="Espace réservé des commentaires 2"/>
          <p:cNvSpPr>
            <a:spLocks noGrp="1"/>
          </p:cNvSpPr>
          <p:nvPr>
            <p:ph type="body" idx="1"/>
          </p:nvPr>
        </p:nvSpPr>
        <p:spPr>
          <a:noFill/>
          <a:ln/>
        </p:spPr>
        <p:txBody>
          <a:bodyPr/>
          <a:lstStyle/>
          <a:p>
            <a:endParaRPr lang="fr-FR" smtClean="0"/>
          </a:p>
        </p:txBody>
      </p:sp>
      <p:sp>
        <p:nvSpPr>
          <p:cNvPr id="440324" name="Espace réservé du numéro de diapositive 3"/>
          <p:cNvSpPr>
            <a:spLocks noGrp="1"/>
          </p:cNvSpPr>
          <p:nvPr>
            <p:ph type="sldNum" sz="quarter" idx="5"/>
          </p:nvPr>
        </p:nvSpPr>
        <p:spPr>
          <a:noFill/>
        </p:spPr>
        <p:txBody>
          <a:bodyPr/>
          <a:lstStyle/>
          <a:p>
            <a:fld id="{08B17890-4FC1-4126-969E-E05593F1A4AF}"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Espace réservé de l'image des diapositives 1"/>
          <p:cNvSpPr>
            <a:spLocks noGrp="1" noRot="1" noChangeAspect="1" noTextEdit="1"/>
          </p:cNvSpPr>
          <p:nvPr>
            <p:ph type="sldImg"/>
          </p:nvPr>
        </p:nvSpPr>
        <p:spPr>
          <a:ln/>
        </p:spPr>
      </p:sp>
      <p:sp>
        <p:nvSpPr>
          <p:cNvPr id="419843" name="Espace réservé des commentaires 2"/>
          <p:cNvSpPr>
            <a:spLocks noGrp="1"/>
          </p:cNvSpPr>
          <p:nvPr>
            <p:ph type="body" idx="1"/>
          </p:nvPr>
        </p:nvSpPr>
        <p:spPr>
          <a:noFill/>
          <a:ln/>
        </p:spPr>
        <p:txBody>
          <a:bodyPr/>
          <a:lstStyle/>
          <a:p>
            <a:endParaRPr lang="fr-FR" smtClean="0"/>
          </a:p>
        </p:txBody>
      </p:sp>
      <p:sp>
        <p:nvSpPr>
          <p:cNvPr id="419844" name="Espace réservé du numéro de diapositive 3"/>
          <p:cNvSpPr>
            <a:spLocks noGrp="1"/>
          </p:cNvSpPr>
          <p:nvPr>
            <p:ph type="sldNum" sz="quarter" idx="5"/>
          </p:nvPr>
        </p:nvSpPr>
        <p:spPr>
          <a:noFill/>
        </p:spPr>
        <p:txBody>
          <a:bodyPr/>
          <a:lstStyle/>
          <a:p>
            <a:fld id="{370DA010-5E6E-4515-AAD1-B8903CABD4C3}"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Espace réservé de l'image des diapositives 1"/>
          <p:cNvSpPr>
            <a:spLocks noGrp="1" noRot="1" noChangeAspect="1" noTextEdit="1"/>
          </p:cNvSpPr>
          <p:nvPr>
            <p:ph type="sldImg"/>
          </p:nvPr>
        </p:nvSpPr>
        <p:spPr>
          <a:ln/>
        </p:spPr>
      </p:sp>
      <p:sp>
        <p:nvSpPr>
          <p:cNvPr id="441347" name="Espace réservé des commentaires 2"/>
          <p:cNvSpPr>
            <a:spLocks noGrp="1"/>
          </p:cNvSpPr>
          <p:nvPr>
            <p:ph type="body" idx="1"/>
          </p:nvPr>
        </p:nvSpPr>
        <p:spPr>
          <a:noFill/>
          <a:ln/>
        </p:spPr>
        <p:txBody>
          <a:bodyPr/>
          <a:lstStyle/>
          <a:p>
            <a:endParaRPr lang="fr-FR" smtClean="0"/>
          </a:p>
        </p:txBody>
      </p:sp>
      <p:sp>
        <p:nvSpPr>
          <p:cNvPr id="441348" name="Espace réservé du numéro de diapositive 3"/>
          <p:cNvSpPr>
            <a:spLocks noGrp="1"/>
          </p:cNvSpPr>
          <p:nvPr>
            <p:ph type="sldNum" sz="quarter" idx="5"/>
          </p:nvPr>
        </p:nvSpPr>
        <p:spPr>
          <a:noFill/>
        </p:spPr>
        <p:txBody>
          <a:bodyPr/>
          <a:lstStyle/>
          <a:p>
            <a:fld id="{6584789D-9FE3-4220-8ABC-E4A7B62B17E5}"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Espace réservé de l'image des diapositives 1"/>
          <p:cNvSpPr>
            <a:spLocks noGrp="1" noRot="1" noChangeAspect="1" noTextEdit="1"/>
          </p:cNvSpPr>
          <p:nvPr>
            <p:ph type="sldImg"/>
          </p:nvPr>
        </p:nvSpPr>
        <p:spPr>
          <a:ln/>
        </p:spPr>
      </p:sp>
      <p:sp>
        <p:nvSpPr>
          <p:cNvPr id="442371" name="Espace réservé des commentaires 2"/>
          <p:cNvSpPr>
            <a:spLocks noGrp="1"/>
          </p:cNvSpPr>
          <p:nvPr>
            <p:ph type="body" idx="1"/>
          </p:nvPr>
        </p:nvSpPr>
        <p:spPr>
          <a:noFill/>
          <a:ln/>
        </p:spPr>
        <p:txBody>
          <a:bodyPr/>
          <a:lstStyle/>
          <a:p>
            <a:endParaRPr lang="fr-FR" smtClean="0"/>
          </a:p>
        </p:txBody>
      </p:sp>
      <p:sp>
        <p:nvSpPr>
          <p:cNvPr id="442372" name="Espace réservé du numéro de diapositive 3"/>
          <p:cNvSpPr>
            <a:spLocks noGrp="1"/>
          </p:cNvSpPr>
          <p:nvPr>
            <p:ph type="sldNum" sz="quarter" idx="5"/>
          </p:nvPr>
        </p:nvSpPr>
        <p:spPr>
          <a:noFill/>
        </p:spPr>
        <p:txBody>
          <a:bodyPr/>
          <a:lstStyle/>
          <a:p>
            <a:fld id="{2CDB131B-EDA7-431E-81D5-FB31544801BE}"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Espace réservé de l'image des diapositives 1"/>
          <p:cNvSpPr>
            <a:spLocks noGrp="1" noRot="1" noChangeAspect="1" noTextEdit="1"/>
          </p:cNvSpPr>
          <p:nvPr>
            <p:ph type="sldImg"/>
          </p:nvPr>
        </p:nvSpPr>
        <p:spPr>
          <a:ln/>
        </p:spPr>
      </p:sp>
      <p:sp>
        <p:nvSpPr>
          <p:cNvPr id="443395" name="Espace réservé des commentaires 2"/>
          <p:cNvSpPr>
            <a:spLocks noGrp="1"/>
          </p:cNvSpPr>
          <p:nvPr>
            <p:ph type="body" idx="1"/>
          </p:nvPr>
        </p:nvSpPr>
        <p:spPr>
          <a:noFill/>
          <a:ln/>
        </p:spPr>
        <p:txBody>
          <a:bodyPr/>
          <a:lstStyle/>
          <a:p>
            <a:endParaRPr lang="fr-FR" smtClean="0"/>
          </a:p>
        </p:txBody>
      </p:sp>
      <p:sp>
        <p:nvSpPr>
          <p:cNvPr id="443396" name="Espace réservé du numéro de diapositive 3"/>
          <p:cNvSpPr>
            <a:spLocks noGrp="1"/>
          </p:cNvSpPr>
          <p:nvPr>
            <p:ph type="sldNum" sz="quarter" idx="5"/>
          </p:nvPr>
        </p:nvSpPr>
        <p:spPr>
          <a:noFill/>
        </p:spPr>
        <p:txBody>
          <a:bodyPr/>
          <a:lstStyle/>
          <a:p>
            <a:fld id="{2EED6CAC-A1BE-4A9B-8564-D3A1ADB7A184}" type="slidenum">
              <a:rPr lang="en-US" smtClean="0"/>
              <a:pPr/>
              <a:t>32</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Espace réservé de l'image des diapositives 1"/>
          <p:cNvSpPr>
            <a:spLocks noGrp="1" noRot="1" noChangeAspect="1" noTextEdit="1"/>
          </p:cNvSpPr>
          <p:nvPr>
            <p:ph type="sldImg"/>
          </p:nvPr>
        </p:nvSpPr>
        <p:spPr>
          <a:ln/>
        </p:spPr>
      </p:sp>
      <p:sp>
        <p:nvSpPr>
          <p:cNvPr id="420867" name="Espace réservé des commentaires 2"/>
          <p:cNvSpPr>
            <a:spLocks noGrp="1"/>
          </p:cNvSpPr>
          <p:nvPr>
            <p:ph type="body" idx="1"/>
          </p:nvPr>
        </p:nvSpPr>
        <p:spPr>
          <a:noFill/>
          <a:ln/>
        </p:spPr>
        <p:txBody>
          <a:bodyPr/>
          <a:lstStyle/>
          <a:p>
            <a:endParaRPr lang="fr-FR" smtClean="0"/>
          </a:p>
        </p:txBody>
      </p:sp>
      <p:sp>
        <p:nvSpPr>
          <p:cNvPr id="420868" name="Espace réservé du numéro de diapositive 3"/>
          <p:cNvSpPr>
            <a:spLocks noGrp="1"/>
          </p:cNvSpPr>
          <p:nvPr>
            <p:ph type="sldNum" sz="quarter" idx="5"/>
          </p:nvPr>
        </p:nvSpPr>
        <p:spPr>
          <a:noFill/>
        </p:spPr>
        <p:txBody>
          <a:bodyPr/>
          <a:lstStyle/>
          <a:p>
            <a:fld id="{C0F29FA3-FD3D-4F0A-BB92-6C8647B11771}"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Espace réservé de l'image des diapositives 1"/>
          <p:cNvSpPr>
            <a:spLocks noGrp="1" noRot="1" noChangeAspect="1" noTextEdit="1"/>
          </p:cNvSpPr>
          <p:nvPr>
            <p:ph type="sldImg"/>
          </p:nvPr>
        </p:nvSpPr>
        <p:spPr>
          <a:ln/>
        </p:spPr>
      </p:sp>
      <p:sp>
        <p:nvSpPr>
          <p:cNvPr id="421891" name="Espace réservé des commentaires 2"/>
          <p:cNvSpPr>
            <a:spLocks noGrp="1"/>
          </p:cNvSpPr>
          <p:nvPr>
            <p:ph type="body" idx="1"/>
          </p:nvPr>
        </p:nvSpPr>
        <p:spPr>
          <a:noFill/>
          <a:ln/>
        </p:spPr>
        <p:txBody>
          <a:bodyPr/>
          <a:lstStyle/>
          <a:p>
            <a:endParaRPr lang="fr-FR" smtClean="0"/>
          </a:p>
        </p:txBody>
      </p:sp>
      <p:sp>
        <p:nvSpPr>
          <p:cNvPr id="421892" name="Espace réservé du numéro de diapositive 3"/>
          <p:cNvSpPr>
            <a:spLocks noGrp="1"/>
          </p:cNvSpPr>
          <p:nvPr>
            <p:ph type="sldNum" sz="quarter" idx="5"/>
          </p:nvPr>
        </p:nvSpPr>
        <p:spPr>
          <a:noFill/>
        </p:spPr>
        <p:txBody>
          <a:bodyPr/>
          <a:lstStyle/>
          <a:p>
            <a:fld id="{4DCE5978-261F-4451-810E-20A8995700AF}"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Espace réservé de l'image des diapositives 1"/>
          <p:cNvSpPr>
            <a:spLocks noGrp="1" noRot="1" noChangeAspect="1" noTextEdit="1"/>
          </p:cNvSpPr>
          <p:nvPr>
            <p:ph type="sldImg"/>
          </p:nvPr>
        </p:nvSpPr>
        <p:spPr>
          <a:ln/>
        </p:spPr>
      </p:sp>
      <p:sp>
        <p:nvSpPr>
          <p:cNvPr id="422915" name="Espace réservé des commentaires 2"/>
          <p:cNvSpPr>
            <a:spLocks noGrp="1"/>
          </p:cNvSpPr>
          <p:nvPr>
            <p:ph type="body" idx="1"/>
          </p:nvPr>
        </p:nvSpPr>
        <p:spPr>
          <a:noFill/>
          <a:ln/>
        </p:spPr>
        <p:txBody>
          <a:bodyPr/>
          <a:lstStyle/>
          <a:p>
            <a:endParaRPr lang="fr-FR" smtClean="0"/>
          </a:p>
        </p:txBody>
      </p:sp>
      <p:sp>
        <p:nvSpPr>
          <p:cNvPr id="422916" name="Espace réservé du numéro de diapositive 3"/>
          <p:cNvSpPr>
            <a:spLocks noGrp="1"/>
          </p:cNvSpPr>
          <p:nvPr>
            <p:ph type="sldNum" sz="quarter" idx="5"/>
          </p:nvPr>
        </p:nvSpPr>
        <p:spPr>
          <a:noFill/>
        </p:spPr>
        <p:txBody>
          <a:bodyPr/>
          <a:lstStyle/>
          <a:p>
            <a:fld id="{5E3AB6C6-A1AE-4939-A3CB-A220F29E60C4}"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Espace réservé de l'image des diapositives 1"/>
          <p:cNvSpPr>
            <a:spLocks noGrp="1" noRot="1" noChangeAspect="1" noTextEdit="1"/>
          </p:cNvSpPr>
          <p:nvPr>
            <p:ph type="sldImg"/>
          </p:nvPr>
        </p:nvSpPr>
        <p:spPr>
          <a:ln/>
        </p:spPr>
      </p:sp>
      <p:sp>
        <p:nvSpPr>
          <p:cNvPr id="423939" name="Espace réservé des commentaires 2"/>
          <p:cNvSpPr>
            <a:spLocks noGrp="1"/>
          </p:cNvSpPr>
          <p:nvPr>
            <p:ph type="body" idx="1"/>
          </p:nvPr>
        </p:nvSpPr>
        <p:spPr>
          <a:noFill/>
          <a:ln/>
        </p:spPr>
        <p:txBody>
          <a:bodyPr/>
          <a:lstStyle/>
          <a:p>
            <a:endParaRPr lang="fr-FR" smtClean="0"/>
          </a:p>
        </p:txBody>
      </p:sp>
      <p:sp>
        <p:nvSpPr>
          <p:cNvPr id="423940" name="Espace réservé du numéro de diapositive 3"/>
          <p:cNvSpPr>
            <a:spLocks noGrp="1"/>
          </p:cNvSpPr>
          <p:nvPr>
            <p:ph type="sldNum" sz="quarter" idx="5"/>
          </p:nvPr>
        </p:nvSpPr>
        <p:spPr>
          <a:noFill/>
        </p:spPr>
        <p:txBody>
          <a:bodyPr/>
          <a:lstStyle/>
          <a:p>
            <a:fld id="{E1CE43B7-30BC-4464-98FE-6A525AE374C1}"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Espace réservé de l'image des diapositives 1"/>
          <p:cNvSpPr>
            <a:spLocks noGrp="1" noRot="1" noChangeAspect="1" noTextEdit="1"/>
          </p:cNvSpPr>
          <p:nvPr>
            <p:ph type="sldImg"/>
          </p:nvPr>
        </p:nvSpPr>
        <p:spPr>
          <a:ln/>
        </p:spPr>
      </p:sp>
      <p:sp>
        <p:nvSpPr>
          <p:cNvPr id="424963" name="Espace réservé des commentaires 2"/>
          <p:cNvSpPr>
            <a:spLocks noGrp="1"/>
          </p:cNvSpPr>
          <p:nvPr>
            <p:ph type="body" idx="1"/>
          </p:nvPr>
        </p:nvSpPr>
        <p:spPr>
          <a:noFill/>
          <a:ln/>
        </p:spPr>
        <p:txBody>
          <a:bodyPr/>
          <a:lstStyle/>
          <a:p>
            <a:endParaRPr lang="fr-FR" smtClean="0"/>
          </a:p>
        </p:txBody>
      </p:sp>
      <p:sp>
        <p:nvSpPr>
          <p:cNvPr id="424964" name="Espace réservé du numéro de diapositive 3"/>
          <p:cNvSpPr>
            <a:spLocks noGrp="1"/>
          </p:cNvSpPr>
          <p:nvPr>
            <p:ph type="sldNum" sz="quarter" idx="5"/>
          </p:nvPr>
        </p:nvSpPr>
        <p:spPr>
          <a:noFill/>
        </p:spPr>
        <p:txBody>
          <a:bodyPr/>
          <a:lstStyle/>
          <a:p>
            <a:fld id="{5C13CA1A-6503-46A8-8AD9-5B3643A28E22}"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Espace réservé de l'image des diapositives 1"/>
          <p:cNvSpPr>
            <a:spLocks noGrp="1" noRot="1" noChangeAspect="1" noTextEdit="1"/>
          </p:cNvSpPr>
          <p:nvPr>
            <p:ph type="sldImg"/>
          </p:nvPr>
        </p:nvSpPr>
        <p:spPr>
          <a:ln/>
        </p:spPr>
      </p:sp>
      <p:sp>
        <p:nvSpPr>
          <p:cNvPr id="425987" name="Espace réservé des commentaires 2"/>
          <p:cNvSpPr>
            <a:spLocks noGrp="1"/>
          </p:cNvSpPr>
          <p:nvPr>
            <p:ph type="body" idx="1"/>
          </p:nvPr>
        </p:nvSpPr>
        <p:spPr>
          <a:noFill/>
          <a:ln/>
        </p:spPr>
        <p:txBody>
          <a:bodyPr/>
          <a:lstStyle/>
          <a:p>
            <a:endParaRPr lang="fr-FR" smtClean="0"/>
          </a:p>
        </p:txBody>
      </p:sp>
      <p:sp>
        <p:nvSpPr>
          <p:cNvPr id="425988" name="Espace réservé du numéro de diapositive 3"/>
          <p:cNvSpPr>
            <a:spLocks noGrp="1"/>
          </p:cNvSpPr>
          <p:nvPr>
            <p:ph type="sldNum" sz="quarter" idx="5"/>
          </p:nvPr>
        </p:nvSpPr>
        <p:spPr>
          <a:noFill/>
        </p:spPr>
        <p:txBody>
          <a:bodyPr/>
          <a:lstStyle/>
          <a:p>
            <a:fld id="{54C208B1-FA83-4FFC-8B24-B42B83E30AC9}"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43528718-5BDF-487C-85D4-D9C1B12C5EBE}" type="datetimeFigureOut">
              <a:rPr lang="fr-FR" smtClean="0"/>
              <a:pPr/>
              <a:t>08/12/2011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172CEAAC-EB49-4EC6-B250-2A3B01CB6D1D}"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3528718-5BDF-487C-85D4-D9C1B12C5EBE}" type="datetimeFigureOut">
              <a:rPr lang="fr-FR" smtClean="0"/>
              <a:pPr/>
              <a:t>08/12/2011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CEAAC-EB49-4EC6-B250-2A3B01CB6D1D}"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3528718-5BDF-487C-85D4-D9C1B12C5EBE}" type="datetimeFigureOut">
              <a:rPr lang="fr-FR" smtClean="0"/>
              <a:pPr/>
              <a:t>08/12/2011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CEAAC-EB49-4EC6-B250-2A3B01CB6D1D}"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3528718-5BDF-487C-85D4-D9C1B12C5EBE}" type="datetimeFigureOut">
              <a:rPr lang="fr-FR" smtClean="0"/>
              <a:pPr/>
              <a:t>08/12/2011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CEAAC-EB49-4EC6-B250-2A3B01CB6D1D}"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43528718-5BDF-487C-85D4-D9C1B12C5EBE}" type="datetimeFigureOut">
              <a:rPr lang="fr-FR" smtClean="0"/>
              <a:pPr/>
              <a:t>08/12/2011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CEAAC-EB49-4EC6-B250-2A3B01CB6D1D}"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3528718-5BDF-487C-85D4-D9C1B12C5EBE}" type="datetimeFigureOut">
              <a:rPr lang="fr-FR" smtClean="0"/>
              <a:pPr/>
              <a:t>08/12/2011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CEAAC-EB49-4EC6-B250-2A3B01CB6D1D}"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3528718-5BDF-487C-85D4-D9C1B12C5EBE}" type="datetimeFigureOut">
              <a:rPr lang="fr-FR" smtClean="0"/>
              <a:pPr/>
              <a:t>08/12/2011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72CEAAC-EB49-4EC6-B250-2A3B01CB6D1D}"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3528718-5BDF-487C-85D4-D9C1B12C5EBE}" type="datetimeFigureOut">
              <a:rPr lang="fr-FR" smtClean="0"/>
              <a:pPr/>
              <a:t>08/12/2011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72CEAAC-EB49-4EC6-B250-2A3B01CB6D1D}"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3528718-5BDF-487C-85D4-D9C1B12C5EBE}" type="datetimeFigureOut">
              <a:rPr lang="fr-FR" smtClean="0"/>
              <a:pPr/>
              <a:t>08/12/2011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72CEAAC-EB49-4EC6-B250-2A3B01CB6D1D}"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3528718-5BDF-487C-85D4-D9C1B12C5EBE}" type="datetimeFigureOut">
              <a:rPr lang="fr-FR" smtClean="0"/>
              <a:pPr/>
              <a:t>08/12/2011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CEAAC-EB49-4EC6-B250-2A3B01CB6D1D}"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3528718-5BDF-487C-85D4-D9C1B12C5EBE}" type="datetimeFigureOut">
              <a:rPr lang="fr-FR" smtClean="0"/>
              <a:pPr/>
              <a:t>08/12/2011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172CEAAC-EB49-4EC6-B250-2A3B01CB6D1D}" type="slidenum">
              <a:rPr lang="fr-FR" smtClean="0"/>
              <a:pPr/>
              <a:t>‹#›</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3528718-5BDF-487C-85D4-D9C1B12C5EBE}" type="datetimeFigureOut">
              <a:rPr lang="fr-FR" smtClean="0"/>
              <a:pPr/>
              <a:t>08/12/2011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72CEAAC-EB49-4EC6-B250-2A3B01CB6D1D}" type="slidenum">
              <a:rPr lang="fr-FR" smtClean="0"/>
              <a:pPr/>
              <a:t>‹#›</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jpeg"/><Relationship Id="rId7" Type="http://schemas.openxmlformats.org/officeDocument/2006/relationships/image" Target="../media/image16.jpe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9C823ABB-B459-4DFF-AB65-69D67752028B}" type="slidenum">
              <a:rPr lang="en-US" smtClean="0"/>
              <a:pPr>
                <a:defRPr/>
              </a:pPr>
              <a:t>1</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7" name="Text Box 6"/>
          <p:cNvSpPr txBox="1">
            <a:spLocks noChangeArrowheads="1"/>
          </p:cNvSpPr>
          <p:nvPr/>
        </p:nvSpPr>
        <p:spPr bwMode="auto">
          <a:xfrm>
            <a:off x="714348" y="1828800"/>
            <a:ext cx="7715304"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DU </a:t>
            </a:r>
            <a:r>
              <a:rPr lang="en-US" sz="3600" b="1" dirty="0" err="1">
                <a:solidFill>
                  <a:schemeClr val="bg1"/>
                </a:solidFill>
                <a:effectLst>
                  <a:outerShdw blurRad="38100" dist="38100" dir="2700000" algn="tl">
                    <a:srgbClr val="000000"/>
                  </a:outerShdw>
                </a:effectLst>
              </a:rPr>
              <a:t>ou</a:t>
            </a:r>
            <a:r>
              <a:rPr lang="en-US" sz="3600" b="1" dirty="0">
                <a:solidFill>
                  <a:schemeClr val="bg1"/>
                </a:solidFill>
                <a:effectLst>
                  <a:outerShdw blurRad="38100" dist="38100" dir="2700000" algn="tl">
                    <a:srgbClr val="000000"/>
                  </a:outerShdw>
                </a:effectLst>
              </a:rPr>
              <a:t> DES DEVERSOIR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wipe(down)">
                                      <p:cBhvr>
                                        <p:cTn id="13"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A129D5B-53AD-4C6E-BB14-BF2D56819D9D}" type="slidenum">
              <a:rPr lang="en-US" smtClean="0"/>
              <a:pPr>
                <a:defRPr/>
              </a:pPr>
              <a:t>10</a:t>
            </a:fld>
            <a:endParaRPr lang="en-US" dirty="0"/>
          </a:p>
        </p:txBody>
      </p:sp>
      <p:sp>
        <p:nvSpPr>
          <p:cNvPr id="68"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9"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pic>
        <p:nvPicPr>
          <p:cNvPr id="132101" name="Picture 63" descr="F:\Scan0028.tif"/>
          <p:cNvPicPr>
            <a:picLocks noChangeAspect="1" noChangeArrowheads="1"/>
          </p:cNvPicPr>
          <p:nvPr/>
        </p:nvPicPr>
        <p:blipFill>
          <a:blip r:embed="rId3" cstate="email"/>
          <a:srcRect/>
          <a:stretch>
            <a:fillRect/>
          </a:stretch>
        </p:blipFill>
        <p:spPr bwMode="auto">
          <a:xfrm>
            <a:off x="93663" y="1279525"/>
            <a:ext cx="8956675" cy="5121275"/>
          </a:xfrm>
          <a:prstGeom prst="rect">
            <a:avLst/>
          </a:prstGeom>
          <a:noFill/>
          <a:ln w="28575">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2101"/>
                                        </p:tgtEl>
                                        <p:attrNameLst>
                                          <p:attrName>style.visibility</p:attrName>
                                        </p:attrNameLst>
                                      </p:cBhvr>
                                      <p:to>
                                        <p:strVal val="visible"/>
                                      </p:to>
                                    </p:set>
                                    <p:animEffect transition="in" filter="fade">
                                      <p:cBhvr>
                                        <p:cTn id="7" dur="2000"/>
                                        <p:tgtEl>
                                          <p:spTgt spid="132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54B658F-C80F-45B3-95CE-5B1D5E1E3B06}" type="slidenum">
              <a:rPr lang="en-US" smtClean="0"/>
              <a:pPr>
                <a:defRPr/>
              </a:pPr>
              <a:t>11</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133125" name="ZoneTexte 6"/>
          <p:cNvSpPr txBox="1">
            <a:spLocks noChangeArrowheads="1"/>
          </p:cNvSpPr>
          <p:nvPr/>
        </p:nvSpPr>
        <p:spPr bwMode="auto">
          <a:xfrm>
            <a:off x="152400" y="1052059"/>
            <a:ext cx="8839200" cy="5663089"/>
          </a:xfrm>
          <a:prstGeom prst="rect">
            <a:avLst/>
          </a:prstGeom>
          <a:solidFill>
            <a:srgbClr val="FFFF66"/>
          </a:solidFill>
          <a:ln w="28575">
            <a:solidFill>
              <a:srgbClr val="FF0000"/>
            </a:solidFill>
            <a:miter lim="800000"/>
            <a:headEnd/>
            <a:tailEnd/>
          </a:ln>
        </p:spPr>
        <p:txBody>
          <a:bodyPr wrap="square">
            <a:spAutoFit/>
          </a:bodyPr>
          <a:lstStyle/>
          <a:p>
            <a:pPr algn="ctr"/>
            <a:r>
              <a:rPr lang="fr-FR" sz="1600" b="1" u="sng" dirty="0">
                <a:solidFill>
                  <a:srgbClr val="002060"/>
                </a:solidFill>
                <a:latin typeface="Arial" pitchFamily="34" charset="0"/>
                <a:cs typeface="Arial" pitchFamily="34" charset="0"/>
              </a:rPr>
              <a:t>La maintenance journalière du ou des réseaux</a:t>
            </a:r>
          </a:p>
          <a:p>
            <a:pPr algn="ctr"/>
            <a:endParaRPr lang="fr-FR" sz="900" dirty="0">
              <a:solidFill>
                <a:srgbClr val="002060"/>
              </a:solidFill>
            </a:endParaRPr>
          </a:p>
          <a:p>
            <a:pPr algn="just"/>
            <a:r>
              <a:rPr lang="fr-FR" sz="1400" dirty="0">
                <a:solidFill>
                  <a:srgbClr val="002060"/>
                </a:solidFill>
                <a:latin typeface="Arial" pitchFamily="34" charset="0"/>
                <a:cs typeface="Arial" pitchFamily="34" charset="0"/>
              </a:rPr>
              <a:t>Les réseaux sont composés de plusieurs éléments distincts:</a:t>
            </a:r>
          </a:p>
          <a:p>
            <a:pPr algn="just"/>
            <a:endParaRPr lang="fr-FR" sz="900"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	a- Les canaux primaires, secondaires et tertiaires</a:t>
            </a:r>
          </a:p>
          <a:p>
            <a:pPr algn="just"/>
            <a:r>
              <a:rPr lang="fr-FR" sz="1400" dirty="0">
                <a:solidFill>
                  <a:srgbClr val="002060"/>
                </a:solidFill>
                <a:latin typeface="Arial" pitchFamily="34" charset="0"/>
                <a:cs typeface="Arial" pitchFamily="34" charset="0"/>
              </a:rPr>
              <a:t>	b- Les canaux de drainage primaires, secondaires et tertiaires</a:t>
            </a:r>
          </a:p>
          <a:p>
            <a:pPr algn="just"/>
            <a:r>
              <a:rPr lang="fr-FR" sz="1400" dirty="0">
                <a:solidFill>
                  <a:srgbClr val="002060"/>
                </a:solidFill>
                <a:latin typeface="Arial" pitchFamily="34" charset="0"/>
                <a:cs typeface="Arial" pitchFamily="34" charset="0"/>
              </a:rPr>
              <a:t>	c-  Les ouvrages de régulation, de tête des canaux secondaires et des drains secondaires</a:t>
            </a:r>
          </a:p>
          <a:p>
            <a:pPr algn="just"/>
            <a:r>
              <a:rPr lang="fr-FR" sz="1400" dirty="0">
                <a:solidFill>
                  <a:srgbClr val="002060"/>
                </a:solidFill>
                <a:latin typeface="Arial" pitchFamily="34" charset="0"/>
                <a:cs typeface="Arial" pitchFamily="34" charset="0"/>
              </a:rPr>
              <a:t>	d- Les ouvrages de régulation, de tête des canaux tertiaires et des drains tertiaires</a:t>
            </a:r>
          </a:p>
          <a:p>
            <a:pPr algn="just"/>
            <a:r>
              <a:rPr lang="fr-FR" sz="1400" dirty="0">
                <a:solidFill>
                  <a:srgbClr val="002060"/>
                </a:solidFill>
                <a:latin typeface="Arial" pitchFamily="34" charset="0"/>
                <a:cs typeface="Arial" pitchFamily="34" charset="0"/>
              </a:rPr>
              <a:t>	e- Les déversoirs de sécurité latéraux</a:t>
            </a:r>
          </a:p>
          <a:p>
            <a:pPr algn="just"/>
            <a:r>
              <a:rPr lang="fr-FR" sz="1400" dirty="0">
                <a:solidFill>
                  <a:srgbClr val="002060"/>
                </a:solidFill>
                <a:latin typeface="Arial" pitchFamily="34" charset="0"/>
                <a:cs typeface="Arial" pitchFamily="34" charset="0"/>
              </a:rPr>
              <a:t>	f-  Les  cavaliers des canaux primaires et secondaires</a:t>
            </a:r>
          </a:p>
          <a:p>
            <a:pPr algn="just"/>
            <a:r>
              <a:rPr lang="fr-FR" sz="1400" dirty="0">
                <a:solidFill>
                  <a:srgbClr val="002060"/>
                </a:solidFill>
                <a:latin typeface="Arial" pitchFamily="34" charset="0"/>
                <a:cs typeface="Arial" pitchFamily="34" charset="0"/>
              </a:rPr>
              <a:t>	g- Divers</a:t>
            </a:r>
          </a:p>
          <a:p>
            <a:pPr algn="just"/>
            <a:endParaRPr lang="fr-FR" sz="800"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Les travaux quotidiens principaux consistent comme pour les digues au maintien en bon état des cavaliers roulant en supprimant les flaches, les nids de poules et les ravines au moment de leur formation. Il est indispensable de procéder très vite à leur suppression, plus vite ils sont supprimés, moins le coût en est élevé.</a:t>
            </a:r>
          </a:p>
          <a:p>
            <a:pPr algn="just"/>
            <a:endParaRPr lang="fr-FR" sz="900"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La suppression des végétations pouvant gêner la circulation sur les digues, </a:t>
            </a:r>
          </a:p>
          <a:p>
            <a:pPr algn="just"/>
            <a:r>
              <a:rPr lang="fr-FR" sz="1400" dirty="0">
                <a:solidFill>
                  <a:srgbClr val="002060"/>
                </a:solidFill>
                <a:latin typeface="Arial" pitchFamily="34" charset="0"/>
                <a:cs typeface="Arial" pitchFamily="34" charset="0"/>
              </a:rPr>
              <a:t>Le faucardage des herbes aquatique pouvant gêner l’écoulement des eaux dans les canaux,</a:t>
            </a:r>
          </a:p>
          <a:p>
            <a:pPr algn="just"/>
            <a:r>
              <a:rPr lang="fr-FR" sz="1400" dirty="0">
                <a:solidFill>
                  <a:srgbClr val="002060"/>
                </a:solidFill>
                <a:latin typeface="Arial" pitchFamily="34" charset="0"/>
                <a:cs typeface="Arial" pitchFamily="34" charset="0"/>
              </a:rPr>
              <a:t>Le scellement des pierres des perrés descellées,</a:t>
            </a:r>
          </a:p>
          <a:p>
            <a:pPr algn="just"/>
            <a:r>
              <a:rPr lang="fr-FR" sz="1400" dirty="0">
                <a:solidFill>
                  <a:srgbClr val="002060"/>
                </a:solidFill>
                <a:latin typeface="Arial" pitchFamily="34" charset="0"/>
                <a:cs typeface="Arial" pitchFamily="34" charset="0"/>
              </a:rPr>
              <a:t>Le graissage des vis de levage des portes, le graissage des crics de levage, la vérification de l’attache porte à vis,</a:t>
            </a:r>
          </a:p>
          <a:p>
            <a:pPr algn="just"/>
            <a:r>
              <a:rPr lang="fr-FR" sz="1400" dirty="0">
                <a:solidFill>
                  <a:srgbClr val="002060"/>
                </a:solidFill>
                <a:latin typeface="Arial" pitchFamily="34" charset="0"/>
                <a:cs typeface="Arial" pitchFamily="34" charset="0"/>
              </a:rPr>
              <a:t>Changement des joints défectueux,</a:t>
            </a:r>
          </a:p>
          <a:p>
            <a:pPr algn="just"/>
            <a:r>
              <a:rPr lang="fr-FR" sz="1400" dirty="0">
                <a:solidFill>
                  <a:srgbClr val="002060"/>
                </a:solidFill>
                <a:latin typeface="Arial" pitchFamily="34" charset="0"/>
                <a:cs typeface="Arial" pitchFamily="34" charset="0"/>
              </a:rPr>
              <a:t>Reprise des affouillement des murs en aile des ouvrages,</a:t>
            </a:r>
          </a:p>
          <a:p>
            <a:pPr algn="just"/>
            <a:r>
              <a:rPr lang="fr-FR" sz="1400" dirty="0">
                <a:solidFill>
                  <a:srgbClr val="002060"/>
                </a:solidFill>
                <a:latin typeface="Arial" pitchFamily="34" charset="0"/>
                <a:cs typeface="Arial" pitchFamily="34" charset="0"/>
              </a:rPr>
              <a:t>Vérification du béton,</a:t>
            </a:r>
          </a:p>
          <a:p>
            <a:pPr algn="just"/>
            <a:r>
              <a:rPr lang="fr-FR" sz="1400" dirty="0">
                <a:solidFill>
                  <a:srgbClr val="002060"/>
                </a:solidFill>
                <a:latin typeface="Arial" pitchFamily="34" charset="0"/>
                <a:cs typeface="Arial" pitchFamily="34" charset="0"/>
              </a:rPr>
              <a:t>Nettoyage des ouvrages des bois flottants ou des pierres.</a:t>
            </a:r>
          </a:p>
          <a:p>
            <a:pPr algn="just"/>
            <a:r>
              <a:rPr lang="fr-FR" sz="1400" dirty="0" err="1">
                <a:solidFill>
                  <a:srgbClr val="002060"/>
                </a:solidFill>
                <a:latin typeface="Arial" pitchFamily="34" charset="0"/>
                <a:cs typeface="Arial" pitchFamily="34" charset="0"/>
              </a:rPr>
              <a:t>Etc</a:t>
            </a:r>
            <a:r>
              <a:rPr lang="fr-FR" sz="1400" dirty="0" smtClean="0">
                <a:solidFill>
                  <a:srgbClr val="002060"/>
                </a:solidFill>
                <a:latin typeface="Arial" pitchFamily="34" charset="0"/>
                <a:cs typeface="Arial" pitchFamily="34" charset="0"/>
              </a:rPr>
              <a:t>…</a:t>
            </a:r>
            <a:endParaRPr lang="fr-FR" sz="12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25">
                                            <p:bg/>
                                          </p:spTgt>
                                        </p:tgtEl>
                                        <p:attrNameLst>
                                          <p:attrName>style.visibility</p:attrName>
                                        </p:attrNameLst>
                                      </p:cBhvr>
                                      <p:to>
                                        <p:strVal val="visible"/>
                                      </p:to>
                                    </p:set>
                                    <p:animEffect transition="in" filter="fade">
                                      <p:cBhvr>
                                        <p:cTn id="7" dur="2000"/>
                                        <p:tgtEl>
                                          <p:spTgt spid="133125">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125">
                                            <p:txEl>
                                              <p:pRg st="0" end="0"/>
                                            </p:txEl>
                                          </p:spTgt>
                                        </p:tgtEl>
                                        <p:attrNameLst>
                                          <p:attrName>style.visibility</p:attrName>
                                        </p:attrNameLst>
                                      </p:cBhvr>
                                      <p:to>
                                        <p:strVal val="visible"/>
                                      </p:to>
                                    </p:set>
                                    <p:animEffect transition="in" filter="fade">
                                      <p:cBhvr>
                                        <p:cTn id="10" dur="2000"/>
                                        <p:tgtEl>
                                          <p:spTgt spid="133125">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3125">
                                            <p:txEl>
                                              <p:pRg st="2" end="2"/>
                                            </p:txEl>
                                          </p:spTgt>
                                        </p:tgtEl>
                                        <p:attrNameLst>
                                          <p:attrName>style.visibility</p:attrName>
                                        </p:attrNameLst>
                                      </p:cBhvr>
                                      <p:to>
                                        <p:strVal val="visible"/>
                                      </p:to>
                                    </p:set>
                                    <p:animEffect transition="in" filter="fade">
                                      <p:cBhvr>
                                        <p:cTn id="13" dur="2000"/>
                                        <p:tgtEl>
                                          <p:spTgt spid="13312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3125">
                                            <p:txEl>
                                              <p:pRg st="4" end="4"/>
                                            </p:txEl>
                                          </p:spTgt>
                                        </p:tgtEl>
                                        <p:attrNameLst>
                                          <p:attrName>style.visibility</p:attrName>
                                        </p:attrNameLst>
                                      </p:cBhvr>
                                      <p:to>
                                        <p:strVal val="visible"/>
                                      </p:to>
                                    </p:set>
                                    <p:animEffect transition="in" filter="fade">
                                      <p:cBhvr>
                                        <p:cTn id="16" dur="2000"/>
                                        <p:tgtEl>
                                          <p:spTgt spid="133125">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3125">
                                            <p:txEl>
                                              <p:pRg st="5" end="5"/>
                                            </p:txEl>
                                          </p:spTgt>
                                        </p:tgtEl>
                                        <p:attrNameLst>
                                          <p:attrName>style.visibility</p:attrName>
                                        </p:attrNameLst>
                                      </p:cBhvr>
                                      <p:to>
                                        <p:strVal val="visible"/>
                                      </p:to>
                                    </p:set>
                                    <p:animEffect transition="in" filter="fade">
                                      <p:cBhvr>
                                        <p:cTn id="19" dur="2000"/>
                                        <p:tgtEl>
                                          <p:spTgt spid="133125">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3125">
                                            <p:txEl>
                                              <p:pRg st="6" end="6"/>
                                            </p:txEl>
                                          </p:spTgt>
                                        </p:tgtEl>
                                        <p:attrNameLst>
                                          <p:attrName>style.visibility</p:attrName>
                                        </p:attrNameLst>
                                      </p:cBhvr>
                                      <p:to>
                                        <p:strVal val="visible"/>
                                      </p:to>
                                    </p:set>
                                    <p:animEffect transition="in" filter="fade">
                                      <p:cBhvr>
                                        <p:cTn id="22" dur="2000"/>
                                        <p:tgtEl>
                                          <p:spTgt spid="133125">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3125">
                                            <p:txEl>
                                              <p:pRg st="7" end="7"/>
                                            </p:txEl>
                                          </p:spTgt>
                                        </p:tgtEl>
                                        <p:attrNameLst>
                                          <p:attrName>style.visibility</p:attrName>
                                        </p:attrNameLst>
                                      </p:cBhvr>
                                      <p:to>
                                        <p:strVal val="visible"/>
                                      </p:to>
                                    </p:set>
                                    <p:animEffect transition="in" filter="fade">
                                      <p:cBhvr>
                                        <p:cTn id="25" dur="2000"/>
                                        <p:tgtEl>
                                          <p:spTgt spid="133125">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3125">
                                            <p:txEl>
                                              <p:pRg st="8" end="8"/>
                                            </p:txEl>
                                          </p:spTgt>
                                        </p:tgtEl>
                                        <p:attrNameLst>
                                          <p:attrName>style.visibility</p:attrName>
                                        </p:attrNameLst>
                                      </p:cBhvr>
                                      <p:to>
                                        <p:strVal val="visible"/>
                                      </p:to>
                                    </p:set>
                                    <p:animEffect transition="in" filter="fade">
                                      <p:cBhvr>
                                        <p:cTn id="28" dur="2000"/>
                                        <p:tgtEl>
                                          <p:spTgt spid="133125">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3125">
                                            <p:txEl>
                                              <p:pRg st="9" end="9"/>
                                            </p:txEl>
                                          </p:spTgt>
                                        </p:tgtEl>
                                        <p:attrNameLst>
                                          <p:attrName>style.visibility</p:attrName>
                                        </p:attrNameLst>
                                      </p:cBhvr>
                                      <p:to>
                                        <p:strVal val="visible"/>
                                      </p:to>
                                    </p:set>
                                    <p:animEffect transition="in" filter="fade">
                                      <p:cBhvr>
                                        <p:cTn id="31" dur="2000"/>
                                        <p:tgtEl>
                                          <p:spTgt spid="133125">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3125">
                                            <p:txEl>
                                              <p:pRg st="10" end="10"/>
                                            </p:txEl>
                                          </p:spTgt>
                                        </p:tgtEl>
                                        <p:attrNameLst>
                                          <p:attrName>style.visibility</p:attrName>
                                        </p:attrNameLst>
                                      </p:cBhvr>
                                      <p:to>
                                        <p:strVal val="visible"/>
                                      </p:to>
                                    </p:set>
                                    <p:animEffect transition="in" filter="fade">
                                      <p:cBhvr>
                                        <p:cTn id="34" dur="2000"/>
                                        <p:tgtEl>
                                          <p:spTgt spid="133125">
                                            <p:txEl>
                                              <p:pRg st="10" end="10"/>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33125">
                                            <p:txEl>
                                              <p:pRg st="12" end="12"/>
                                            </p:txEl>
                                          </p:spTgt>
                                        </p:tgtEl>
                                        <p:attrNameLst>
                                          <p:attrName>style.visibility</p:attrName>
                                        </p:attrNameLst>
                                      </p:cBhvr>
                                      <p:to>
                                        <p:strVal val="visible"/>
                                      </p:to>
                                    </p:set>
                                    <p:animEffect transition="in" filter="fade">
                                      <p:cBhvr>
                                        <p:cTn id="37" dur="2000"/>
                                        <p:tgtEl>
                                          <p:spTgt spid="133125">
                                            <p:txEl>
                                              <p:pRg st="12" end="12"/>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33125">
                                            <p:txEl>
                                              <p:pRg st="14" end="14"/>
                                            </p:txEl>
                                          </p:spTgt>
                                        </p:tgtEl>
                                        <p:attrNameLst>
                                          <p:attrName>style.visibility</p:attrName>
                                        </p:attrNameLst>
                                      </p:cBhvr>
                                      <p:to>
                                        <p:strVal val="visible"/>
                                      </p:to>
                                    </p:set>
                                    <p:animEffect transition="in" filter="fade">
                                      <p:cBhvr>
                                        <p:cTn id="40" dur="2000"/>
                                        <p:tgtEl>
                                          <p:spTgt spid="133125">
                                            <p:txEl>
                                              <p:pRg st="14" end="14"/>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33125">
                                            <p:txEl>
                                              <p:pRg st="15" end="15"/>
                                            </p:txEl>
                                          </p:spTgt>
                                        </p:tgtEl>
                                        <p:attrNameLst>
                                          <p:attrName>style.visibility</p:attrName>
                                        </p:attrNameLst>
                                      </p:cBhvr>
                                      <p:to>
                                        <p:strVal val="visible"/>
                                      </p:to>
                                    </p:set>
                                    <p:animEffect transition="in" filter="fade">
                                      <p:cBhvr>
                                        <p:cTn id="43" dur="2000"/>
                                        <p:tgtEl>
                                          <p:spTgt spid="133125">
                                            <p:txEl>
                                              <p:pRg st="15" end="15"/>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33125">
                                            <p:txEl>
                                              <p:pRg st="16" end="16"/>
                                            </p:txEl>
                                          </p:spTgt>
                                        </p:tgtEl>
                                        <p:attrNameLst>
                                          <p:attrName>style.visibility</p:attrName>
                                        </p:attrNameLst>
                                      </p:cBhvr>
                                      <p:to>
                                        <p:strVal val="visible"/>
                                      </p:to>
                                    </p:set>
                                    <p:animEffect transition="in" filter="fade">
                                      <p:cBhvr>
                                        <p:cTn id="46" dur="2000"/>
                                        <p:tgtEl>
                                          <p:spTgt spid="133125">
                                            <p:txEl>
                                              <p:pRg st="16" end="16"/>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33125">
                                            <p:txEl>
                                              <p:pRg st="17" end="17"/>
                                            </p:txEl>
                                          </p:spTgt>
                                        </p:tgtEl>
                                        <p:attrNameLst>
                                          <p:attrName>style.visibility</p:attrName>
                                        </p:attrNameLst>
                                      </p:cBhvr>
                                      <p:to>
                                        <p:strVal val="visible"/>
                                      </p:to>
                                    </p:set>
                                    <p:animEffect transition="in" filter="fade">
                                      <p:cBhvr>
                                        <p:cTn id="49" dur="2000"/>
                                        <p:tgtEl>
                                          <p:spTgt spid="133125">
                                            <p:txEl>
                                              <p:pRg st="17" end="17"/>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33125">
                                            <p:txEl>
                                              <p:pRg st="18" end="18"/>
                                            </p:txEl>
                                          </p:spTgt>
                                        </p:tgtEl>
                                        <p:attrNameLst>
                                          <p:attrName>style.visibility</p:attrName>
                                        </p:attrNameLst>
                                      </p:cBhvr>
                                      <p:to>
                                        <p:strVal val="visible"/>
                                      </p:to>
                                    </p:set>
                                    <p:animEffect transition="in" filter="fade">
                                      <p:cBhvr>
                                        <p:cTn id="52" dur="2000"/>
                                        <p:tgtEl>
                                          <p:spTgt spid="133125">
                                            <p:txEl>
                                              <p:pRg st="18" end="18"/>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33125">
                                            <p:txEl>
                                              <p:pRg st="19" end="19"/>
                                            </p:txEl>
                                          </p:spTgt>
                                        </p:tgtEl>
                                        <p:attrNameLst>
                                          <p:attrName>style.visibility</p:attrName>
                                        </p:attrNameLst>
                                      </p:cBhvr>
                                      <p:to>
                                        <p:strVal val="visible"/>
                                      </p:to>
                                    </p:set>
                                    <p:animEffect transition="in" filter="fade">
                                      <p:cBhvr>
                                        <p:cTn id="55" dur="2000"/>
                                        <p:tgtEl>
                                          <p:spTgt spid="133125">
                                            <p:txEl>
                                              <p:pRg st="19" end="19"/>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33125">
                                            <p:txEl>
                                              <p:pRg st="20" end="20"/>
                                            </p:txEl>
                                          </p:spTgt>
                                        </p:tgtEl>
                                        <p:attrNameLst>
                                          <p:attrName>style.visibility</p:attrName>
                                        </p:attrNameLst>
                                      </p:cBhvr>
                                      <p:to>
                                        <p:strVal val="visible"/>
                                      </p:to>
                                    </p:set>
                                    <p:animEffect transition="in" filter="fade">
                                      <p:cBhvr>
                                        <p:cTn id="58" dur="2000"/>
                                        <p:tgtEl>
                                          <p:spTgt spid="133125">
                                            <p:txEl>
                                              <p:pRg st="20" end="20"/>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33125">
                                            <p:txEl>
                                              <p:pRg st="21" end="21"/>
                                            </p:txEl>
                                          </p:spTgt>
                                        </p:tgtEl>
                                        <p:attrNameLst>
                                          <p:attrName>style.visibility</p:attrName>
                                        </p:attrNameLst>
                                      </p:cBhvr>
                                      <p:to>
                                        <p:strVal val="visible"/>
                                      </p:to>
                                    </p:set>
                                    <p:animEffect transition="in" filter="fade">
                                      <p:cBhvr>
                                        <p:cTn id="61" dur="2000"/>
                                        <p:tgtEl>
                                          <p:spTgt spid="133125">
                                            <p:txEl>
                                              <p:pRg st="21" end="21"/>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33125">
                                            <p:txEl>
                                              <p:pRg st="22" end="22"/>
                                            </p:txEl>
                                          </p:spTgt>
                                        </p:tgtEl>
                                        <p:attrNameLst>
                                          <p:attrName>style.visibility</p:attrName>
                                        </p:attrNameLst>
                                      </p:cBhvr>
                                      <p:to>
                                        <p:strVal val="visible"/>
                                      </p:to>
                                    </p:set>
                                    <p:animEffect transition="in" filter="fade">
                                      <p:cBhvr>
                                        <p:cTn id="64" dur="2000"/>
                                        <p:tgtEl>
                                          <p:spTgt spid="133125">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5"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DB6696CC-B3E6-4BD5-AE1F-B6E01B77CC47}" type="slidenum">
              <a:rPr lang="en-US" smtClean="0"/>
              <a:pPr>
                <a:defRPr/>
              </a:pPr>
              <a:t>12</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7" name="Text Box 6"/>
          <p:cNvSpPr txBox="1">
            <a:spLocks noChangeArrowheads="1"/>
          </p:cNvSpPr>
          <p:nvPr/>
        </p:nvSpPr>
        <p:spPr bwMode="auto">
          <a:xfrm>
            <a:off x="642910" y="1828800"/>
            <a:ext cx="7786742"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DU </a:t>
            </a:r>
            <a:r>
              <a:rPr lang="en-US" sz="3600" b="1" dirty="0" err="1">
                <a:solidFill>
                  <a:schemeClr val="bg1"/>
                </a:solidFill>
                <a:effectLst>
                  <a:outerShdw blurRad="38100" dist="38100" dir="2700000" algn="tl">
                    <a:srgbClr val="000000"/>
                  </a:outerShdw>
                </a:effectLst>
              </a:rPr>
              <a:t>ou</a:t>
            </a:r>
            <a:r>
              <a:rPr lang="en-US" sz="3600" b="1" dirty="0">
                <a:solidFill>
                  <a:schemeClr val="bg1"/>
                </a:solidFill>
                <a:effectLst>
                  <a:outerShdw blurRad="38100" dist="38100" dir="2700000" algn="tl">
                    <a:srgbClr val="000000"/>
                  </a:outerShdw>
                </a:effectLst>
              </a:rPr>
              <a:t> DES RESEAUX</a:t>
            </a:r>
          </a:p>
        </p:txBody>
      </p:sp>
      <p:sp>
        <p:nvSpPr>
          <p:cNvPr id="134150" name="ZoneTexte 7"/>
          <p:cNvSpPr txBox="1">
            <a:spLocks noChangeArrowheads="1"/>
          </p:cNvSpPr>
          <p:nvPr/>
        </p:nvSpPr>
        <p:spPr bwMode="auto">
          <a:xfrm>
            <a:off x="2667000" y="3733800"/>
            <a:ext cx="3352800" cy="369888"/>
          </a:xfrm>
          <a:prstGeom prst="rect">
            <a:avLst/>
          </a:prstGeom>
          <a:solidFill>
            <a:srgbClr val="FFFF66"/>
          </a:solidFill>
          <a:ln w="28575">
            <a:solidFill>
              <a:srgbClr val="FF0000"/>
            </a:solidFill>
            <a:miter lim="800000"/>
            <a:headEnd/>
            <a:tailEnd/>
          </a:ln>
        </p:spPr>
        <p:txBody>
          <a:bodyPr>
            <a:spAutoFit/>
          </a:bodyPr>
          <a:lstStyle/>
          <a:p>
            <a:pPr algn="ctr"/>
            <a:r>
              <a:rPr lang="fr-FR" b="1" u="sng">
                <a:solidFill>
                  <a:srgbClr val="FF0000"/>
                </a:solidFill>
              </a:rPr>
              <a:t>LES CANAUX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wipe(down)">
                                      <p:cBhvr>
                                        <p:cTn id="13" dur="500"/>
                                        <p:tgtEl>
                                          <p:spTgt spid="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4150">
                                            <p:bg/>
                                          </p:spTgt>
                                        </p:tgtEl>
                                        <p:attrNameLst>
                                          <p:attrName>style.visibility</p:attrName>
                                        </p:attrNameLst>
                                      </p:cBhvr>
                                      <p:to>
                                        <p:strVal val="visible"/>
                                      </p:to>
                                    </p:set>
                                    <p:anim calcmode="lin" valueType="num">
                                      <p:cBhvr additive="base">
                                        <p:cTn id="18" dur="500" fill="hold"/>
                                        <p:tgtEl>
                                          <p:spTgt spid="134150">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134150">
                                            <p:bg/>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34150">
                                            <p:txEl>
                                              <p:pRg st="0" end="0"/>
                                            </p:txEl>
                                          </p:spTgt>
                                        </p:tgtEl>
                                        <p:attrNameLst>
                                          <p:attrName>style.visibility</p:attrName>
                                        </p:attrNameLst>
                                      </p:cBhvr>
                                      <p:to>
                                        <p:strVal val="visible"/>
                                      </p:to>
                                    </p:set>
                                    <p:anim calcmode="lin" valueType="num">
                                      <p:cBhvr additive="base">
                                        <p:cTn id="22" dur="500" fill="hold"/>
                                        <p:tgtEl>
                                          <p:spTgt spid="134150">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415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134150"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EB753508-6D9A-44F3-8FDC-2C68DDFB06BF}" type="slidenum">
              <a:rPr lang="en-US" smtClean="0"/>
              <a:pPr>
                <a:defRPr/>
              </a:pPr>
              <a:t>13</a:t>
            </a:fld>
            <a:endParaRPr lang="en-US" dirty="0"/>
          </a:p>
        </p:txBody>
      </p:sp>
      <p:sp>
        <p:nvSpPr>
          <p:cNvPr id="135171" name="Rectangle 3"/>
          <p:cNvSpPr>
            <a:spLocks noChangeArrowheads="1"/>
          </p:cNvSpPr>
          <p:nvPr/>
        </p:nvSpPr>
        <p:spPr bwMode="auto">
          <a:xfrm>
            <a:off x="326570" y="87088"/>
            <a:ext cx="8534400" cy="6632585"/>
          </a:xfrm>
          <a:prstGeom prst="rect">
            <a:avLst/>
          </a:prstGeom>
          <a:solidFill>
            <a:srgbClr val="FFFF66"/>
          </a:solidFill>
          <a:ln w="28575">
            <a:solidFill>
              <a:srgbClr val="FF0000"/>
            </a:solidFill>
            <a:miter lim="800000"/>
            <a:headEnd/>
            <a:tailEnd/>
          </a:ln>
        </p:spPr>
        <p:txBody>
          <a:bodyPr anchor="ctr">
            <a:spAutoFit/>
          </a:bodyPr>
          <a:lstStyle/>
          <a:p>
            <a:pPr indent="914400" algn="ctr"/>
            <a:r>
              <a:rPr lang="fr-FR" sz="1400" b="1" u="sng" dirty="0" smtClean="0">
                <a:solidFill>
                  <a:srgbClr val="002060"/>
                </a:solidFill>
                <a:ea typeface="Times New Roman" pitchFamily="18" charset="0"/>
                <a:cs typeface="Arial" charset="0"/>
              </a:rPr>
              <a:t>FICHE </a:t>
            </a:r>
            <a:r>
              <a:rPr lang="fr-FR" sz="1400" b="1" u="sng" dirty="0">
                <a:solidFill>
                  <a:srgbClr val="002060"/>
                </a:solidFill>
                <a:ea typeface="Times New Roman" pitchFamily="18" charset="0"/>
                <a:cs typeface="Arial" charset="0"/>
              </a:rPr>
              <a:t>D’ETAT DE OU DES CANAUX</a:t>
            </a:r>
          </a:p>
          <a:p>
            <a:pPr indent="914400" algn="ctr"/>
            <a:endParaRPr lang="fr-FR" sz="800" dirty="0">
              <a:solidFill>
                <a:srgbClr val="002060"/>
              </a:solidFill>
              <a:ea typeface="Times New Roman" pitchFamily="18" charset="0"/>
              <a:cs typeface="Arial" charset="0"/>
            </a:endParaRPr>
          </a:p>
          <a:p>
            <a:pPr indent="914400">
              <a:spcAft>
                <a:spcPts val="600"/>
              </a:spcAft>
            </a:pPr>
            <a:r>
              <a:rPr lang="fr-FR" sz="1300" u="sng" dirty="0">
                <a:solidFill>
                  <a:srgbClr val="002060"/>
                </a:solidFill>
                <a:latin typeface="Arial" pitchFamily="34" charset="0"/>
                <a:ea typeface="Times New Roman" pitchFamily="18" charset="0"/>
                <a:cs typeface="Arial" pitchFamily="34" charset="0"/>
              </a:rPr>
              <a:t>A remplir si vous constatez des dégâts par rapport aux visites précédentes</a:t>
            </a:r>
            <a:r>
              <a:rPr lang="fr-FR" sz="1300" dirty="0">
                <a:solidFill>
                  <a:srgbClr val="002060"/>
                </a:solidFill>
                <a:latin typeface="Arial" pitchFamily="34" charset="0"/>
                <a:ea typeface="Times New Roman" pitchFamily="18" charset="0"/>
                <a:cs typeface="Arial" pitchFamily="34" charset="0"/>
              </a:rPr>
              <a:t> :</a:t>
            </a:r>
          </a:p>
          <a:p>
            <a:pPr indent="914400">
              <a:spcAft>
                <a:spcPts val="600"/>
              </a:spcAft>
            </a:pPr>
            <a:endParaRPr lang="fr-FR" sz="800" dirty="0">
              <a:solidFill>
                <a:srgbClr val="002060"/>
              </a:solidFill>
              <a:latin typeface="Arial" pitchFamily="34" charset="0"/>
              <a:ea typeface="Times New Roman" pitchFamily="18" charset="0"/>
              <a:cs typeface="Arial" pitchFamily="34" charset="0"/>
            </a:endParaRPr>
          </a:p>
          <a:p>
            <a:pPr indent="914400">
              <a:spcAft>
                <a:spcPts val="600"/>
              </a:spcAft>
            </a:pPr>
            <a:r>
              <a:rPr lang="fr-FR" sz="1300" dirty="0">
                <a:solidFill>
                  <a:srgbClr val="002060"/>
                </a:solidFill>
                <a:latin typeface="Arial" pitchFamily="34" charset="0"/>
                <a:ea typeface="Times New Roman" pitchFamily="18" charset="0"/>
                <a:cs typeface="Arial" pitchFamily="34" charset="0"/>
              </a:rPr>
              <a:t>Date de la visite :   JJ / MM /AAAA		Nom de la personne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Le type de canal </a:t>
            </a:r>
            <a:r>
              <a:rPr lang="fr-FR" sz="1300" dirty="0" smtClean="0">
                <a:solidFill>
                  <a:srgbClr val="002060"/>
                </a:solidFill>
                <a:latin typeface="Arial" pitchFamily="34" charset="0"/>
                <a:ea typeface="Times New Roman" pitchFamily="18" charset="0"/>
                <a:cs typeface="Arial" pitchFamily="34" charset="0"/>
              </a:rPr>
              <a:t>:……………………………………………………….(</a:t>
            </a:r>
            <a:r>
              <a:rPr lang="fr-FR" sz="1300" dirty="0">
                <a:solidFill>
                  <a:srgbClr val="002060"/>
                </a:solidFill>
                <a:latin typeface="Arial" pitchFamily="34" charset="0"/>
                <a:ea typeface="Times New Roman" pitchFamily="18" charset="0"/>
                <a:cs typeface="Arial" pitchFamily="34" charset="0"/>
              </a:rPr>
              <a:t>Canal d’irrigation ou de drainage)</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Position GPS ouvrage de tête      X : …………………………….      </a:t>
            </a:r>
            <a:r>
              <a:rPr lang="fr-FR" sz="1300" dirty="0" smtClean="0">
                <a:solidFill>
                  <a:srgbClr val="002060"/>
                </a:solidFill>
                <a:latin typeface="Arial" pitchFamily="34" charset="0"/>
                <a:ea typeface="Times New Roman" pitchFamily="18" charset="0"/>
                <a:cs typeface="Arial" pitchFamily="34" charset="0"/>
              </a:rPr>
              <a:t> </a:t>
            </a:r>
            <a:r>
              <a:rPr lang="fr-FR" sz="1300" dirty="0">
                <a:solidFill>
                  <a:srgbClr val="002060"/>
                </a:solidFill>
                <a:latin typeface="Arial" pitchFamily="34" charset="0"/>
                <a:ea typeface="Times New Roman" pitchFamily="18" charset="0"/>
                <a:cs typeface="Arial" pitchFamily="34" charset="0"/>
              </a:rPr>
              <a:t>Y : …………………………………..</a:t>
            </a:r>
          </a:p>
          <a:p>
            <a:pPr indent="914400">
              <a:spcAft>
                <a:spcPts val="600"/>
              </a:spcAft>
            </a:pPr>
            <a:r>
              <a:rPr lang="fr-FR" sz="1300" b="1" u="sng" dirty="0">
                <a:solidFill>
                  <a:srgbClr val="002060"/>
                </a:solidFill>
                <a:latin typeface="Arial" pitchFamily="34" charset="0"/>
                <a:ea typeface="Times New Roman" pitchFamily="18" charset="0"/>
                <a:cs typeface="Arial" pitchFamily="34" charset="0"/>
              </a:rPr>
              <a:t>Canal type</a:t>
            </a:r>
            <a:r>
              <a:rPr lang="fr-FR" sz="1300" b="1" dirty="0">
                <a:solidFill>
                  <a:srgbClr val="002060"/>
                </a:solidFill>
                <a:latin typeface="Arial" pitchFamily="34" charset="0"/>
                <a:ea typeface="Times New Roman" pitchFamily="18" charset="0"/>
                <a:cs typeface="Arial" pitchFamily="34" charset="0"/>
              </a:rPr>
              <a:t>………….</a:t>
            </a:r>
            <a:endParaRPr lang="fr-FR" sz="1300" dirty="0">
              <a:solidFill>
                <a:srgbClr val="002060"/>
              </a:solidFill>
              <a:latin typeface="Arial" pitchFamily="34" charset="0"/>
              <a:ea typeface="Times New Roman" pitchFamily="18" charset="0"/>
              <a:cs typeface="Arial" pitchFamily="34" charset="0"/>
            </a:endParaRPr>
          </a:p>
          <a:p>
            <a:pPr indent="914400">
              <a:spcAft>
                <a:spcPts val="600"/>
              </a:spcAft>
            </a:pPr>
            <a:r>
              <a:rPr lang="fr-FR" sz="1300" u="sng" dirty="0">
                <a:solidFill>
                  <a:srgbClr val="002060"/>
                </a:solidFill>
                <a:latin typeface="Arial" pitchFamily="34" charset="0"/>
                <a:ea typeface="Times New Roman" pitchFamily="18" charset="0"/>
                <a:cs typeface="Arial" pitchFamily="34" charset="0"/>
              </a:rPr>
              <a:t>Etat général du canal</a:t>
            </a:r>
            <a:r>
              <a:rPr lang="fr-FR" sz="1300" dirty="0">
                <a:solidFill>
                  <a:srgbClr val="002060"/>
                </a:solidFill>
                <a:latin typeface="Arial" pitchFamily="34" charset="0"/>
                <a:ea typeface="Times New Roman" pitchFamily="18" charset="0"/>
                <a:cs typeface="Arial" pitchFamily="34" charset="0"/>
              </a:rPr>
              <a:t>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Cavalier roulant s’ il y en a un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Est-ce que ce cavalier est </a:t>
            </a:r>
            <a:r>
              <a:rPr lang="fr-FR" sz="1300" dirty="0" err="1">
                <a:solidFill>
                  <a:srgbClr val="002060"/>
                </a:solidFill>
                <a:latin typeface="Arial" pitchFamily="34" charset="0"/>
                <a:ea typeface="Times New Roman" pitchFamily="18" charset="0"/>
                <a:cs typeface="Arial" pitchFamily="34" charset="0"/>
              </a:rPr>
              <a:t>latérité</a:t>
            </a:r>
            <a:r>
              <a:rPr lang="fr-FR" sz="1300" dirty="0">
                <a:solidFill>
                  <a:srgbClr val="002060"/>
                </a:solidFill>
                <a:latin typeface="Arial" pitchFamily="34" charset="0"/>
                <a:ea typeface="Times New Roman" pitchFamily="18" charset="0"/>
                <a:cs typeface="Arial" pitchFamily="34" charset="0"/>
              </a:rPr>
              <a:t> ?   O/N    Longueur ?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Présence de nids de poule ou de flashes ?........................................................................O / N</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Position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Présence d’ornières dues aux passages de véhicules non autorisés ? ………..…………..O / N</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Présence de ravines           O/N            Longueur :……………  Importance :…………………….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Position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Etat des bornes limitant le passage de véhicules non autorisés ? …………………………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Entrée ou sortie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Cavalier piétonnier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Il a-t-il des cassures de cavaliers ?         O/N   Longueur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Y a-t-il des obstacles qui gênent l’écoulement d’eau ?........O/N  Quel type ?.....................</a:t>
            </a:r>
          </a:p>
          <a:p>
            <a:pPr indent="914400">
              <a:spcAft>
                <a:spcPts val="600"/>
              </a:spcAft>
            </a:pPr>
            <a:r>
              <a:rPr lang="fr-FR" sz="1300" dirty="0">
                <a:solidFill>
                  <a:srgbClr val="002060"/>
                </a:solidFill>
                <a:latin typeface="Arial" pitchFamily="34" charset="0"/>
                <a:ea typeface="Times New Roman" pitchFamily="18" charset="0"/>
                <a:cs typeface="Arial" pitchFamily="34" charset="0"/>
              </a:rPr>
              <a:t>		</a:t>
            </a:r>
          </a:p>
          <a:p>
            <a:pPr indent="914400">
              <a:spcAft>
                <a:spcPts val="600"/>
              </a:spcAft>
            </a:pPr>
            <a:r>
              <a:rPr lang="fr-FR" sz="1300" u="sng" dirty="0">
                <a:solidFill>
                  <a:srgbClr val="002060"/>
                </a:solidFill>
                <a:latin typeface="Arial" pitchFamily="34" charset="0"/>
                <a:ea typeface="Times New Roman" pitchFamily="18" charset="0"/>
                <a:cs typeface="Arial" pitchFamily="34" charset="0"/>
              </a:rPr>
              <a:t>Commentaires généraux sur le canal </a:t>
            </a:r>
            <a:r>
              <a:rPr lang="fr-FR" sz="1300" dirty="0" smtClean="0">
                <a:solidFill>
                  <a:srgbClr val="002060"/>
                </a:solidFill>
                <a:latin typeface="Arial" pitchFamily="34" charset="0"/>
                <a:ea typeface="Times New Roman" pitchFamily="18" charset="0"/>
                <a:cs typeface="Arial" pitchFamily="34" charset="0"/>
              </a:rPr>
              <a:t>:</a:t>
            </a:r>
          </a:p>
          <a:p>
            <a:pPr indent="914400">
              <a:spcAft>
                <a:spcPts val="600"/>
              </a:spcAft>
            </a:pPr>
            <a:endParaRPr lang="fr-FR" sz="1300" dirty="0">
              <a:solidFill>
                <a:srgbClr val="002060"/>
              </a:solidFill>
              <a:latin typeface="Arial" pitchFamily="34" charset="0"/>
              <a:ea typeface="Times New Roman" pitchFamily="18" charset="0"/>
              <a:cs typeface="Arial" pitchFamily="34" charset="0"/>
            </a:endParaRPr>
          </a:p>
          <a:p>
            <a:pPr indent="914400">
              <a:spcAft>
                <a:spcPts val="600"/>
              </a:spcAft>
            </a:pPr>
            <a:endParaRPr lang="fr-FR" sz="1200" dirty="0">
              <a:solidFill>
                <a:srgbClr val="002060"/>
              </a:solidFill>
              <a:ea typeface="Times New Roman" pitchFamily="18"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5171">
                                            <p:bg/>
                                          </p:spTgt>
                                        </p:tgtEl>
                                        <p:attrNameLst>
                                          <p:attrName>style.visibility</p:attrName>
                                        </p:attrNameLst>
                                      </p:cBhvr>
                                      <p:to>
                                        <p:strVal val="visible"/>
                                      </p:to>
                                    </p:set>
                                    <p:animEffect transition="in" filter="fade">
                                      <p:cBhvr>
                                        <p:cTn id="7" dur="2000"/>
                                        <p:tgtEl>
                                          <p:spTgt spid="13517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5171">
                                            <p:txEl>
                                              <p:pRg st="0" end="0"/>
                                            </p:txEl>
                                          </p:spTgt>
                                        </p:tgtEl>
                                        <p:attrNameLst>
                                          <p:attrName>style.visibility</p:attrName>
                                        </p:attrNameLst>
                                      </p:cBhvr>
                                      <p:to>
                                        <p:strVal val="visible"/>
                                      </p:to>
                                    </p:set>
                                    <p:animEffect transition="in" filter="fade">
                                      <p:cBhvr>
                                        <p:cTn id="10" dur="2000"/>
                                        <p:tgtEl>
                                          <p:spTgt spid="135171">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5171">
                                            <p:txEl>
                                              <p:pRg st="2" end="2"/>
                                            </p:txEl>
                                          </p:spTgt>
                                        </p:tgtEl>
                                        <p:attrNameLst>
                                          <p:attrName>style.visibility</p:attrName>
                                        </p:attrNameLst>
                                      </p:cBhvr>
                                      <p:to>
                                        <p:strVal val="visible"/>
                                      </p:to>
                                    </p:set>
                                    <p:animEffect transition="in" filter="fade">
                                      <p:cBhvr>
                                        <p:cTn id="13" dur="2000"/>
                                        <p:tgtEl>
                                          <p:spTgt spid="135171">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5171">
                                            <p:txEl>
                                              <p:pRg st="4" end="4"/>
                                            </p:txEl>
                                          </p:spTgt>
                                        </p:tgtEl>
                                        <p:attrNameLst>
                                          <p:attrName>style.visibility</p:attrName>
                                        </p:attrNameLst>
                                      </p:cBhvr>
                                      <p:to>
                                        <p:strVal val="visible"/>
                                      </p:to>
                                    </p:set>
                                    <p:animEffect transition="in" filter="fade">
                                      <p:cBhvr>
                                        <p:cTn id="16" dur="2000"/>
                                        <p:tgtEl>
                                          <p:spTgt spid="135171">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5171">
                                            <p:txEl>
                                              <p:pRg st="5" end="5"/>
                                            </p:txEl>
                                          </p:spTgt>
                                        </p:tgtEl>
                                        <p:attrNameLst>
                                          <p:attrName>style.visibility</p:attrName>
                                        </p:attrNameLst>
                                      </p:cBhvr>
                                      <p:to>
                                        <p:strVal val="visible"/>
                                      </p:to>
                                    </p:set>
                                    <p:animEffect transition="in" filter="fade">
                                      <p:cBhvr>
                                        <p:cTn id="19" dur="2000"/>
                                        <p:tgtEl>
                                          <p:spTgt spid="135171">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5171">
                                            <p:txEl>
                                              <p:pRg st="6" end="6"/>
                                            </p:txEl>
                                          </p:spTgt>
                                        </p:tgtEl>
                                        <p:attrNameLst>
                                          <p:attrName>style.visibility</p:attrName>
                                        </p:attrNameLst>
                                      </p:cBhvr>
                                      <p:to>
                                        <p:strVal val="visible"/>
                                      </p:to>
                                    </p:set>
                                    <p:animEffect transition="in" filter="fade">
                                      <p:cBhvr>
                                        <p:cTn id="22" dur="2000"/>
                                        <p:tgtEl>
                                          <p:spTgt spid="135171">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5171">
                                            <p:txEl>
                                              <p:pRg st="7" end="7"/>
                                            </p:txEl>
                                          </p:spTgt>
                                        </p:tgtEl>
                                        <p:attrNameLst>
                                          <p:attrName>style.visibility</p:attrName>
                                        </p:attrNameLst>
                                      </p:cBhvr>
                                      <p:to>
                                        <p:strVal val="visible"/>
                                      </p:to>
                                    </p:set>
                                    <p:animEffect transition="in" filter="fade">
                                      <p:cBhvr>
                                        <p:cTn id="25" dur="2000"/>
                                        <p:tgtEl>
                                          <p:spTgt spid="135171">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5171">
                                            <p:txEl>
                                              <p:pRg st="8" end="8"/>
                                            </p:txEl>
                                          </p:spTgt>
                                        </p:tgtEl>
                                        <p:attrNameLst>
                                          <p:attrName>style.visibility</p:attrName>
                                        </p:attrNameLst>
                                      </p:cBhvr>
                                      <p:to>
                                        <p:strVal val="visible"/>
                                      </p:to>
                                    </p:set>
                                    <p:animEffect transition="in" filter="fade">
                                      <p:cBhvr>
                                        <p:cTn id="28" dur="2000"/>
                                        <p:tgtEl>
                                          <p:spTgt spid="135171">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5171">
                                            <p:txEl>
                                              <p:pRg st="9" end="9"/>
                                            </p:txEl>
                                          </p:spTgt>
                                        </p:tgtEl>
                                        <p:attrNameLst>
                                          <p:attrName>style.visibility</p:attrName>
                                        </p:attrNameLst>
                                      </p:cBhvr>
                                      <p:to>
                                        <p:strVal val="visible"/>
                                      </p:to>
                                    </p:set>
                                    <p:animEffect transition="in" filter="fade">
                                      <p:cBhvr>
                                        <p:cTn id="31" dur="2000"/>
                                        <p:tgtEl>
                                          <p:spTgt spid="135171">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5171">
                                            <p:txEl>
                                              <p:pRg st="10" end="10"/>
                                            </p:txEl>
                                          </p:spTgt>
                                        </p:tgtEl>
                                        <p:attrNameLst>
                                          <p:attrName>style.visibility</p:attrName>
                                        </p:attrNameLst>
                                      </p:cBhvr>
                                      <p:to>
                                        <p:strVal val="visible"/>
                                      </p:to>
                                    </p:set>
                                    <p:animEffect transition="in" filter="fade">
                                      <p:cBhvr>
                                        <p:cTn id="34" dur="2000"/>
                                        <p:tgtEl>
                                          <p:spTgt spid="135171">
                                            <p:txEl>
                                              <p:pRg st="10" end="10"/>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35171">
                                            <p:txEl>
                                              <p:pRg st="11" end="11"/>
                                            </p:txEl>
                                          </p:spTgt>
                                        </p:tgtEl>
                                        <p:attrNameLst>
                                          <p:attrName>style.visibility</p:attrName>
                                        </p:attrNameLst>
                                      </p:cBhvr>
                                      <p:to>
                                        <p:strVal val="visible"/>
                                      </p:to>
                                    </p:set>
                                    <p:animEffect transition="in" filter="fade">
                                      <p:cBhvr>
                                        <p:cTn id="37" dur="2000"/>
                                        <p:tgtEl>
                                          <p:spTgt spid="135171">
                                            <p:txEl>
                                              <p:pRg st="11" end="11"/>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35171">
                                            <p:txEl>
                                              <p:pRg st="12" end="12"/>
                                            </p:txEl>
                                          </p:spTgt>
                                        </p:tgtEl>
                                        <p:attrNameLst>
                                          <p:attrName>style.visibility</p:attrName>
                                        </p:attrNameLst>
                                      </p:cBhvr>
                                      <p:to>
                                        <p:strVal val="visible"/>
                                      </p:to>
                                    </p:set>
                                    <p:animEffect transition="in" filter="fade">
                                      <p:cBhvr>
                                        <p:cTn id="40" dur="2000"/>
                                        <p:tgtEl>
                                          <p:spTgt spid="135171">
                                            <p:txEl>
                                              <p:pRg st="12" end="12"/>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35171">
                                            <p:txEl>
                                              <p:pRg st="13" end="13"/>
                                            </p:txEl>
                                          </p:spTgt>
                                        </p:tgtEl>
                                        <p:attrNameLst>
                                          <p:attrName>style.visibility</p:attrName>
                                        </p:attrNameLst>
                                      </p:cBhvr>
                                      <p:to>
                                        <p:strVal val="visible"/>
                                      </p:to>
                                    </p:set>
                                    <p:animEffect transition="in" filter="fade">
                                      <p:cBhvr>
                                        <p:cTn id="43" dur="2000"/>
                                        <p:tgtEl>
                                          <p:spTgt spid="135171">
                                            <p:txEl>
                                              <p:pRg st="13" end="13"/>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35171">
                                            <p:txEl>
                                              <p:pRg st="14" end="14"/>
                                            </p:txEl>
                                          </p:spTgt>
                                        </p:tgtEl>
                                        <p:attrNameLst>
                                          <p:attrName>style.visibility</p:attrName>
                                        </p:attrNameLst>
                                      </p:cBhvr>
                                      <p:to>
                                        <p:strVal val="visible"/>
                                      </p:to>
                                    </p:set>
                                    <p:animEffect transition="in" filter="fade">
                                      <p:cBhvr>
                                        <p:cTn id="46" dur="2000"/>
                                        <p:tgtEl>
                                          <p:spTgt spid="135171">
                                            <p:txEl>
                                              <p:pRg st="14" end="14"/>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35171">
                                            <p:txEl>
                                              <p:pRg st="15" end="15"/>
                                            </p:txEl>
                                          </p:spTgt>
                                        </p:tgtEl>
                                        <p:attrNameLst>
                                          <p:attrName>style.visibility</p:attrName>
                                        </p:attrNameLst>
                                      </p:cBhvr>
                                      <p:to>
                                        <p:strVal val="visible"/>
                                      </p:to>
                                    </p:set>
                                    <p:animEffect transition="in" filter="fade">
                                      <p:cBhvr>
                                        <p:cTn id="49" dur="2000"/>
                                        <p:tgtEl>
                                          <p:spTgt spid="135171">
                                            <p:txEl>
                                              <p:pRg st="15" end="15"/>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35171">
                                            <p:txEl>
                                              <p:pRg st="16" end="16"/>
                                            </p:txEl>
                                          </p:spTgt>
                                        </p:tgtEl>
                                        <p:attrNameLst>
                                          <p:attrName>style.visibility</p:attrName>
                                        </p:attrNameLst>
                                      </p:cBhvr>
                                      <p:to>
                                        <p:strVal val="visible"/>
                                      </p:to>
                                    </p:set>
                                    <p:animEffect transition="in" filter="fade">
                                      <p:cBhvr>
                                        <p:cTn id="52" dur="2000"/>
                                        <p:tgtEl>
                                          <p:spTgt spid="135171">
                                            <p:txEl>
                                              <p:pRg st="16" end="16"/>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35171">
                                            <p:txEl>
                                              <p:pRg st="17" end="17"/>
                                            </p:txEl>
                                          </p:spTgt>
                                        </p:tgtEl>
                                        <p:attrNameLst>
                                          <p:attrName>style.visibility</p:attrName>
                                        </p:attrNameLst>
                                      </p:cBhvr>
                                      <p:to>
                                        <p:strVal val="visible"/>
                                      </p:to>
                                    </p:set>
                                    <p:animEffect transition="in" filter="fade">
                                      <p:cBhvr>
                                        <p:cTn id="55" dur="2000"/>
                                        <p:tgtEl>
                                          <p:spTgt spid="135171">
                                            <p:txEl>
                                              <p:pRg st="17" end="17"/>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35171">
                                            <p:txEl>
                                              <p:pRg st="18" end="18"/>
                                            </p:txEl>
                                          </p:spTgt>
                                        </p:tgtEl>
                                        <p:attrNameLst>
                                          <p:attrName>style.visibility</p:attrName>
                                        </p:attrNameLst>
                                      </p:cBhvr>
                                      <p:to>
                                        <p:strVal val="visible"/>
                                      </p:to>
                                    </p:set>
                                    <p:animEffect transition="in" filter="fade">
                                      <p:cBhvr>
                                        <p:cTn id="58" dur="2000"/>
                                        <p:tgtEl>
                                          <p:spTgt spid="135171">
                                            <p:txEl>
                                              <p:pRg st="18" end="18"/>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35171">
                                            <p:txEl>
                                              <p:pRg st="19" end="19"/>
                                            </p:txEl>
                                          </p:spTgt>
                                        </p:tgtEl>
                                        <p:attrNameLst>
                                          <p:attrName>style.visibility</p:attrName>
                                        </p:attrNameLst>
                                      </p:cBhvr>
                                      <p:to>
                                        <p:strVal val="visible"/>
                                      </p:to>
                                    </p:set>
                                    <p:animEffect transition="in" filter="fade">
                                      <p:cBhvr>
                                        <p:cTn id="61" dur="2000"/>
                                        <p:tgtEl>
                                          <p:spTgt spid="135171">
                                            <p:txEl>
                                              <p:pRg st="19" end="19"/>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35171">
                                            <p:txEl>
                                              <p:pRg st="20" end="20"/>
                                            </p:txEl>
                                          </p:spTgt>
                                        </p:tgtEl>
                                        <p:attrNameLst>
                                          <p:attrName>style.visibility</p:attrName>
                                        </p:attrNameLst>
                                      </p:cBhvr>
                                      <p:to>
                                        <p:strVal val="visible"/>
                                      </p:to>
                                    </p:set>
                                    <p:animEffect transition="in" filter="fade">
                                      <p:cBhvr>
                                        <p:cTn id="64" dur="2000"/>
                                        <p:tgtEl>
                                          <p:spTgt spid="135171">
                                            <p:txEl>
                                              <p:pRg st="20" end="20"/>
                                            </p:tx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35171">
                                            <p:txEl>
                                              <p:pRg st="21" end="21"/>
                                            </p:txEl>
                                          </p:spTgt>
                                        </p:tgtEl>
                                        <p:attrNameLst>
                                          <p:attrName>style.visibility</p:attrName>
                                        </p:attrNameLst>
                                      </p:cBhvr>
                                      <p:to>
                                        <p:strVal val="visible"/>
                                      </p:to>
                                    </p:set>
                                    <p:animEffect transition="in" filter="fade">
                                      <p:cBhvr>
                                        <p:cTn id="67" dur="2000"/>
                                        <p:tgtEl>
                                          <p:spTgt spid="135171">
                                            <p:txEl>
                                              <p:pRg st="21" end="21"/>
                                            </p:txEl>
                                          </p:spTgt>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35171">
                                            <p:txEl>
                                              <p:pRg st="22" end="22"/>
                                            </p:txEl>
                                          </p:spTgt>
                                        </p:tgtEl>
                                        <p:attrNameLst>
                                          <p:attrName>style.visibility</p:attrName>
                                        </p:attrNameLst>
                                      </p:cBhvr>
                                      <p:to>
                                        <p:strVal val="visible"/>
                                      </p:to>
                                    </p:set>
                                    <p:animEffect transition="in" filter="fade">
                                      <p:cBhvr>
                                        <p:cTn id="70" dur="2000"/>
                                        <p:tgtEl>
                                          <p:spTgt spid="135171">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A850E726-04C5-46D4-AD5C-4BF0D6E7FF65}" type="slidenum">
              <a:rPr lang="en-US" smtClean="0"/>
              <a:pPr>
                <a:defRPr/>
              </a:pPr>
              <a:t>14</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7" name="Text Box 6"/>
          <p:cNvSpPr txBox="1">
            <a:spLocks noChangeArrowheads="1"/>
          </p:cNvSpPr>
          <p:nvPr/>
        </p:nvSpPr>
        <p:spPr bwMode="auto">
          <a:xfrm>
            <a:off x="642910" y="1828800"/>
            <a:ext cx="7858180"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DU </a:t>
            </a:r>
            <a:r>
              <a:rPr lang="en-US" sz="3600" b="1" dirty="0" err="1">
                <a:solidFill>
                  <a:schemeClr val="bg1"/>
                </a:solidFill>
                <a:effectLst>
                  <a:outerShdw blurRad="38100" dist="38100" dir="2700000" algn="tl">
                    <a:srgbClr val="000000"/>
                  </a:outerShdw>
                </a:effectLst>
              </a:rPr>
              <a:t>ou</a:t>
            </a:r>
            <a:r>
              <a:rPr lang="en-US" sz="3600" b="1" dirty="0">
                <a:solidFill>
                  <a:schemeClr val="bg1"/>
                </a:solidFill>
                <a:effectLst>
                  <a:outerShdw blurRad="38100" dist="38100" dir="2700000" algn="tl">
                    <a:srgbClr val="000000"/>
                  </a:outerShdw>
                </a:effectLst>
              </a:rPr>
              <a:t> DES RESEAUX</a:t>
            </a:r>
          </a:p>
        </p:txBody>
      </p:sp>
      <p:sp>
        <p:nvSpPr>
          <p:cNvPr id="136198" name="ZoneTexte 7"/>
          <p:cNvSpPr txBox="1">
            <a:spLocks noChangeArrowheads="1"/>
          </p:cNvSpPr>
          <p:nvPr/>
        </p:nvSpPr>
        <p:spPr bwMode="auto">
          <a:xfrm>
            <a:off x="2667000" y="3733800"/>
            <a:ext cx="3352800" cy="369888"/>
          </a:xfrm>
          <a:prstGeom prst="rect">
            <a:avLst/>
          </a:prstGeom>
          <a:solidFill>
            <a:srgbClr val="FFFF66"/>
          </a:solidFill>
          <a:ln w="28575">
            <a:solidFill>
              <a:srgbClr val="FF0000"/>
            </a:solidFill>
            <a:miter lim="800000"/>
            <a:headEnd/>
            <a:tailEnd/>
          </a:ln>
        </p:spPr>
        <p:txBody>
          <a:bodyPr>
            <a:spAutoFit/>
          </a:bodyPr>
          <a:lstStyle/>
          <a:p>
            <a:pPr algn="ctr"/>
            <a:r>
              <a:rPr lang="fr-FR" b="1" u="sng">
                <a:solidFill>
                  <a:srgbClr val="FF0000"/>
                </a:solidFill>
              </a:rPr>
              <a:t>LES OUVRAGES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wipe(down)">
                                      <p:cBhvr>
                                        <p:cTn id="13" dur="500"/>
                                        <p:tgtEl>
                                          <p:spTgt spid="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6198">
                                            <p:bg/>
                                          </p:spTgt>
                                        </p:tgtEl>
                                        <p:attrNameLst>
                                          <p:attrName>style.visibility</p:attrName>
                                        </p:attrNameLst>
                                      </p:cBhvr>
                                      <p:to>
                                        <p:strVal val="visible"/>
                                      </p:to>
                                    </p:set>
                                    <p:anim calcmode="lin" valueType="num">
                                      <p:cBhvr additive="base">
                                        <p:cTn id="18" dur="500" fill="hold"/>
                                        <p:tgtEl>
                                          <p:spTgt spid="136198">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136198">
                                            <p:bg/>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36198">
                                            <p:txEl>
                                              <p:pRg st="0" end="0"/>
                                            </p:txEl>
                                          </p:spTgt>
                                        </p:tgtEl>
                                        <p:attrNameLst>
                                          <p:attrName>style.visibility</p:attrName>
                                        </p:attrNameLst>
                                      </p:cBhvr>
                                      <p:to>
                                        <p:strVal val="visible"/>
                                      </p:to>
                                    </p:set>
                                    <p:anim calcmode="lin" valueType="num">
                                      <p:cBhvr additive="base">
                                        <p:cTn id="22" dur="500" fill="hold"/>
                                        <p:tgtEl>
                                          <p:spTgt spid="136198">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619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136198" grpId="0" build="allAtOnce"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1C46574B-F768-4CE8-A943-8029D72DD211}" type="slidenum">
              <a:rPr lang="en-US" smtClean="0"/>
              <a:pPr>
                <a:defRPr/>
              </a:pPr>
              <a:t>15</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7" name="Text Box 6"/>
          <p:cNvSpPr txBox="1">
            <a:spLocks noChangeArrowheads="1"/>
          </p:cNvSpPr>
          <p:nvPr/>
        </p:nvSpPr>
        <p:spPr bwMode="auto">
          <a:xfrm>
            <a:off x="714348" y="1828800"/>
            <a:ext cx="7572428"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DES OUVRAGES</a:t>
            </a:r>
          </a:p>
        </p:txBody>
      </p:sp>
      <p:sp>
        <p:nvSpPr>
          <p:cNvPr id="98310" name="ZoneTexte 7"/>
          <p:cNvSpPr txBox="1">
            <a:spLocks noChangeArrowheads="1"/>
          </p:cNvSpPr>
          <p:nvPr/>
        </p:nvSpPr>
        <p:spPr bwMode="auto">
          <a:xfrm>
            <a:off x="2590800" y="3657600"/>
            <a:ext cx="3962400" cy="646113"/>
          </a:xfrm>
          <a:prstGeom prst="rect">
            <a:avLst/>
          </a:prstGeom>
          <a:solidFill>
            <a:srgbClr val="FFFF66"/>
          </a:solidFill>
          <a:ln w="9525">
            <a:noFill/>
            <a:miter lim="800000"/>
            <a:headEnd/>
            <a:tailEnd/>
          </a:ln>
        </p:spPr>
        <p:txBody>
          <a:bodyPr>
            <a:spAutoFit/>
          </a:bodyPr>
          <a:lstStyle/>
          <a:p>
            <a:pPr algn="ctr"/>
            <a:r>
              <a:rPr lang="fr-FR" b="1" u="sng" dirty="0">
                <a:solidFill>
                  <a:srgbClr val="FF0000"/>
                </a:solidFill>
              </a:rPr>
              <a:t>PORTES, VIS et CRICS DE LEVAGE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wipe(down)">
                                      <p:cBhvr>
                                        <p:cTn id="13" dur="500"/>
                                        <p:tgtEl>
                                          <p:spTgt spid="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8310">
                                            <p:bg/>
                                          </p:spTgt>
                                        </p:tgtEl>
                                        <p:attrNameLst>
                                          <p:attrName>style.visibility</p:attrName>
                                        </p:attrNameLst>
                                      </p:cBhvr>
                                      <p:to>
                                        <p:strVal val="visible"/>
                                      </p:to>
                                    </p:set>
                                    <p:anim calcmode="lin" valueType="num">
                                      <p:cBhvr additive="base">
                                        <p:cTn id="18" dur="500" fill="hold"/>
                                        <p:tgtEl>
                                          <p:spTgt spid="98310">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98310">
                                            <p:bg/>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98310">
                                            <p:txEl>
                                              <p:pRg st="0" end="0"/>
                                            </p:txEl>
                                          </p:spTgt>
                                        </p:tgtEl>
                                        <p:attrNameLst>
                                          <p:attrName>style.visibility</p:attrName>
                                        </p:attrNameLst>
                                      </p:cBhvr>
                                      <p:to>
                                        <p:strVal val="visible"/>
                                      </p:to>
                                    </p:set>
                                    <p:anim calcmode="lin" valueType="num">
                                      <p:cBhvr additive="base">
                                        <p:cTn id="22" dur="500" fill="hold"/>
                                        <p:tgtEl>
                                          <p:spTgt spid="98310">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83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98310" grpId="0" build="allAtOnce"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66E7829-8EAA-4512-9DE6-CCFC2FDA511B}" type="slidenum">
              <a:rPr lang="en-US" smtClean="0"/>
              <a:pPr>
                <a:defRPr/>
              </a:pPr>
              <a:t>16</a:t>
            </a:fld>
            <a:endParaRPr lang="en-US" dirty="0"/>
          </a:p>
        </p:txBody>
      </p:sp>
      <p:sp>
        <p:nvSpPr>
          <p:cNvPr id="102403" name="Rectangle 2"/>
          <p:cNvSpPr>
            <a:spLocks noChangeArrowheads="1"/>
          </p:cNvSpPr>
          <p:nvPr/>
        </p:nvSpPr>
        <p:spPr bwMode="auto">
          <a:xfrm>
            <a:off x="228600" y="385963"/>
            <a:ext cx="8729663" cy="6186309"/>
          </a:xfrm>
          <a:prstGeom prst="rect">
            <a:avLst/>
          </a:prstGeom>
          <a:solidFill>
            <a:srgbClr val="FFFF66"/>
          </a:solidFill>
          <a:ln w="28575">
            <a:solidFill>
              <a:srgbClr val="FF0000"/>
            </a:solidFill>
            <a:miter lim="800000"/>
            <a:headEnd/>
            <a:tailEnd/>
          </a:ln>
        </p:spPr>
        <p:txBody>
          <a:bodyPr anchor="ctr">
            <a:spAutoFit/>
          </a:bodyPr>
          <a:lstStyle/>
          <a:p>
            <a:pPr algn="ctr"/>
            <a:r>
              <a:rPr lang="fr-FR" sz="1400" b="1" u="sng" dirty="0">
                <a:solidFill>
                  <a:srgbClr val="002060"/>
                </a:solidFill>
                <a:ea typeface="Times New Roman" pitchFamily="18" charset="0"/>
                <a:cs typeface="Arial" charset="0"/>
              </a:rPr>
              <a:t>FICHE D’ETAT DES OUVRAGES</a:t>
            </a:r>
            <a:endParaRPr lang="fr-FR" sz="1400" dirty="0">
              <a:solidFill>
                <a:srgbClr val="002060"/>
              </a:solidFill>
              <a:ea typeface="Times New Roman" pitchFamily="18" charset="0"/>
              <a:cs typeface="Arial" charset="0"/>
            </a:endParaRPr>
          </a:p>
          <a:p>
            <a:r>
              <a:rPr lang="fr-FR" sz="1400" u="sng" dirty="0">
                <a:solidFill>
                  <a:srgbClr val="002060"/>
                </a:solidFill>
                <a:ea typeface="Times New Roman" pitchFamily="18" charset="0"/>
                <a:cs typeface="Arial" charset="0"/>
              </a:rPr>
              <a:t>A remplir si vous constatez des dégâts par rapport aux visites précédentes</a:t>
            </a:r>
            <a:r>
              <a:rPr lang="fr-FR" sz="1400" dirty="0">
                <a:solidFill>
                  <a:srgbClr val="002060"/>
                </a:solidFill>
                <a:ea typeface="Times New Roman" pitchFamily="18" charset="0"/>
                <a:cs typeface="Arial" charset="0"/>
              </a:rPr>
              <a:t> :</a:t>
            </a:r>
          </a:p>
          <a:p>
            <a:r>
              <a:rPr lang="fr-FR" sz="1400" dirty="0">
                <a:solidFill>
                  <a:srgbClr val="002060"/>
                </a:solidFill>
                <a:ea typeface="Times New Roman" pitchFamily="18" charset="0"/>
                <a:cs typeface="Arial" charset="0"/>
              </a:rPr>
              <a:t>Date de la visite :   JJ / MM / AAAA			Nom de la personne :…………………………</a:t>
            </a:r>
          </a:p>
          <a:p>
            <a:r>
              <a:rPr lang="fr-FR" sz="1400" dirty="0">
                <a:solidFill>
                  <a:srgbClr val="002060"/>
                </a:solidFill>
                <a:ea typeface="Times New Roman" pitchFamily="18" charset="0"/>
                <a:cs typeface="Arial" charset="0"/>
              </a:rPr>
              <a:t>Le type d’ouvrage :…………………………………………………………..(Ouvrage vanné, busé, déversoir, etc.)</a:t>
            </a:r>
          </a:p>
          <a:p>
            <a:r>
              <a:rPr lang="fr-FR" sz="1400" dirty="0">
                <a:solidFill>
                  <a:srgbClr val="002060"/>
                </a:solidFill>
                <a:ea typeface="Times New Roman" pitchFamily="18" charset="0"/>
                <a:cs typeface="Arial" charset="0"/>
              </a:rPr>
              <a:t>N° ou position GPS : ……………………………………………………..</a:t>
            </a:r>
          </a:p>
          <a:p>
            <a:r>
              <a:rPr lang="fr-FR" sz="1400" b="1" u="sng" dirty="0">
                <a:solidFill>
                  <a:srgbClr val="002060"/>
                </a:solidFill>
                <a:ea typeface="Times New Roman" pitchFamily="18" charset="0"/>
                <a:cs typeface="Arial" charset="0"/>
              </a:rPr>
              <a:t>Ouvrages vannés</a:t>
            </a:r>
            <a:r>
              <a:rPr lang="fr-FR" sz="1400" dirty="0">
                <a:solidFill>
                  <a:srgbClr val="002060"/>
                </a:solidFill>
                <a:ea typeface="Times New Roman" pitchFamily="18" charset="0"/>
                <a:cs typeface="Arial" charset="0"/>
              </a:rPr>
              <a:t> (Nombre de portes)</a:t>
            </a:r>
          </a:p>
          <a:p>
            <a:r>
              <a:rPr lang="fr-FR" sz="1400" dirty="0">
                <a:solidFill>
                  <a:srgbClr val="002060"/>
                </a:solidFill>
                <a:ea typeface="Times New Roman" pitchFamily="18" charset="0"/>
                <a:cs typeface="Arial" charset="0"/>
              </a:rPr>
              <a:t>Etat général du béton de structure :………………………………………………………………………...............</a:t>
            </a:r>
          </a:p>
          <a:p>
            <a:r>
              <a:rPr lang="fr-FR" sz="1400" dirty="0">
                <a:solidFill>
                  <a:srgbClr val="002060"/>
                </a:solidFill>
                <a:ea typeface="Times New Roman" pitchFamily="18" charset="0"/>
                <a:cs typeface="Arial" charset="0"/>
              </a:rPr>
              <a:t>Etat général des perrés amont :………………………………………………………………………………………</a:t>
            </a:r>
          </a:p>
          <a:p>
            <a:r>
              <a:rPr lang="fr-FR" sz="1400" dirty="0">
                <a:solidFill>
                  <a:srgbClr val="002060"/>
                </a:solidFill>
                <a:ea typeface="Times New Roman" pitchFamily="18" charset="0"/>
                <a:cs typeface="Arial" charset="0"/>
              </a:rPr>
              <a:t>Etat général des perrés aval : ………………………………………………………………………………………..</a:t>
            </a:r>
          </a:p>
          <a:p>
            <a:r>
              <a:rPr lang="fr-FR" sz="1400" dirty="0">
                <a:solidFill>
                  <a:srgbClr val="002060"/>
                </a:solidFill>
                <a:ea typeface="Times New Roman" pitchFamily="18" charset="0"/>
                <a:cs typeface="Arial" charset="0"/>
              </a:rPr>
              <a:t>Présence de flottants coincés dans l’ouvrage :……………………………………………………………………..</a:t>
            </a:r>
          </a:p>
          <a:p>
            <a:r>
              <a:rPr lang="fr-FR" sz="1400" dirty="0">
                <a:solidFill>
                  <a:srgbClr val="002060"/>
                </a:solidFill>
                <a:ea typeface="Times New Roman" pitchFamily="18" charset="0"/>
                <a:cs typeface="Arial" charset="0"/>
              </a:rPr>
              <a:t>Etat des joints porte n° 1 …………………………… Etat des joints porte n° 2 ...………………………………..</a:t>
            </a:r>
          </a:p>
          <a:p>
            <a:r>
              <a:rPr lang="fr-FR" sz="1400" dirty="0">
                <a:solidFill>
                  <a:srgbClr val="002060"/>
                </a:solidFill>
                <a:ea typeface="Times New Roman" pitchFamily="18" charset="0"/>
                <a:cs typeface="Arial" charset="0"/>
              </a:rPr>
              <a:t>Etat des joints porte n° 3 …………………………… Etat des joints porte n° 4 ………………………………….</a:t>
            </a:r>
          </a:p>
          <a:p>
            <a:r>
              <a:rPr lang="fr-FR" sz="1400" dirty="0">
                <a:solidFill>
                  <a:srgbClr val="002060"/>
                </a:solidFill>
                <a:ea typeface="Times New Roman" pitchFamily="18" charset="0"/>
                <a:cs typeface="Arial" charset="0"/>
              </a:rPr>
              <a:t>Etat des joints porte n° 5 …………………………… Etat des joints porte n° 6 ...……………………………….</a:t>
            </a:r>
          </a:p>
          <a:p>
            <a:r>
              <a:rPr lang="fr-FR" sz="1400" dirty="0" smtClean="0">
                <a:solidFill>
                  <a:srgbClr val="002060"/>
                </a:solidFill>
                <a:ea typeface="Times New Roman" pitchFamily="18" charset="0"/>
                <a:cs typeface="Arial" charset="0"/>
              </a:rPr>
              <a:t>Etat </a:t>
            </a:r>
            <a:r>
              <a:rPr lang="fr-FR" sz="1400" dirty="0">
                <a:solidFill>
                  <a:srgbClr val="002060"/>
                </a:solidFill>
                <a:ea typeface="Times New Roman" pitchFamily="18" charset="0"/>
                <a:cs typeface="Arial" charset="0"/>
              </a:rPr>
              <a:t>de la vis ou crémaillère porte n° 1  			Etat de la vis ou crémaillère porte n° 2</a:t>
            </a:r>
          </a:p>
          <a:p>
            <a:r>
              <a:rPr lang="fr-FR" sz="1400" dirty="0">
                <a:solidFill>
                  <a:srgbClr val="002060"/>
                </a:solidFill>
                <a:ea typeface="Times New Roman" pitchFamily="18" charset="0"/>
                <a:cs typeface="Arial" charset="0"/>
              </a:rPr>
              <a:t>Etat de la vis ou crémaillère porte n° 3  			Etat de la vis ou crémaillère porte n° 4</a:t>
            </a:r>
          </a:p>
          <a:p>
            <a:r>
              <a:rPr lang="fr-FR" sz="1400" dirty="0">
                <a:solidFill>
                  <a:srgbClr val="002060"/>
                </a:solidFill>
                <a:ea typeface="Times New Roman" pitchFamily="18" charset="0"/>
                <a:cs typeface="Arial" charset="0"/>
              </a:rPr>
              <a:t>Etat de la vis ou crémaillère porte n° 5  			Etat de la vis ou crémaillère porte n° 6</a:t>
            </a:r>
          </a:p>
          <a:p>
            <a:r>
              <a:rPr lang="fr-FR" sz="1400" dirty="0" smtClean="0">
                <a:solidFill>
                  <a:srgbClr val="002060"/>
                </a:solidFill>
                <a:ea typeface="Times New Roman" pitchFamily="18" charset="0"/>
                <a:cs typeface="Arial" charset="0"/>
              </a:rPr>
              <a:t>Etat </a:t>
            </a:r>
            <a:r>
              <a:rPr lang="fr-FR" sz="1400" dirty="0">
                <a:solidFill>
                  <a:srgbClr val="002060"/>
                </a:solidFill>
                <a:ea typeface="Times New Roman" pitchFamily="18" charset="0"/>
                <a:cs typeface="Arial" charset="0"/>
              </a:rPr>
              <a:t>de l’attache porte à vis de la crémaillère :</a:t>
            </a:r>
          </a:p>
          <a:p>
            <a:r>
              <a:rPr lang="fr-FR" sz="1400" dirty="0">
                <a:solidFill>
                  <a:srgbClr val="002060"/>
                </a:solidFill>
                <a:ea typeface="Times New Roman" pitchFamily="18" charset="0"/>
                <a:cs typeface="Arial" charset="0"/>
              </a:rPr>
              <a:t>Porte n° 1				Porte n° 2			Porte n° 3</a:t>
            </a:r>
          </a:p>
          <a:p>
            <a:r>
              <a:rPr lang="fr-FR" sz="1400" dirty="0">
                <a:solidFill>
                  <a:srgbClr val="002060"/>
                </a:solidFill>
                <a:ea typeface="Times New Roman" pitchFamily="18" charset="0"/>
                <a:cs typeface="Arial" charset="0"/>
              </a:rPr>
              <a:t>Porte n° 4				Porte n° 5			Porte n° </a:t>
            </a:r>
            <a:r>
              <a:rPr lang="fr-FR" sz="1400" dirty="0" smtClean="0">
                <a:solidFill>
                  <a:srgbClr val="002060"/>
                </a:solidFill>
                <a:ea typeface="Times New Roman" pitchFamily="18" charset="0"/>
                <a:cs typeface="Arial" charset="0"/>
              </a:rPr>
              <a:t>6</a:t>
            </a:r>
            <a:r>
              <a:rPr lang="fr-FR" sz="1400" dirty="0">
                <a:solidFill>
                  <a:srgbClr val="002060"/>
                </a:solidFill>
                <a:ea typeface="Times New Roman" pitchFamily="18" charset="0"/>
                <a:cs typeface="Arial" charset="0"/>
              </a:rPr>
              <a:t>		</a:t>
            </a:r>
          </a:p>
          <a:p>
            <a:r>
              <a:rPr lang="fr-FR" sz="1400" dirty="0">
                <a:solidFill>
                  <a:srgbClr val="002060"/>
                </a:solidFill>
                <a:ea typeface="Times New Roman" pitchFamily="18" charset="0"/>
                <a:cs typeface="Arial" charset="0"/>
              </a:rPr>
              <a:t>Etat des crics de levage (Graissage interne, fixation au béton, boulons de fixation de la platine haute et basse :</a:t>
            </a:r>
          </a:p>
          <a:p>
            <a:r>
              <a:rPr lang="fr-FR" sz="1400" dirty="0">
                <a:solidFill>
                  <a:srgbClr val="002060"/>
                </a:solidFill>
                <a:ea typeface="Times New Roman" pitchFamily="18" charset="0"/>
                <a:cs typeface="Arial" charset="0"/>
              </a:rPr>
              <a:t>Porte n° 1				Porte n° 2			Porte n° 3</a:t>
            </a:r>
          </a:p>
          <a:p>
            <a:r>
              <a:rPr lang="fr-FR" sz="1400" dirty="0">
                <a:solidFill>
                  <a:srgbClr val="002060"/>
                </a:solidFill>
                <a:ea typeface="Times New Roman" pitchFamily="18" charset="0"/>
                <a:cs typeface="Arial" charset="0"/>
              </a:rPr>
              <a:t>Porte n° 4				Porte n° 5			Porte n° </a:t>
            </a:r>
            <a:r>
              <a:rPr lang="fr-FR" sz="1400" dirty="0" smtClean="0">
                <a:solidFill>
                  <a:srgbClr val="002060"/>
                </a:solidFill>
                <a:ea typeface="Times New Roman" pitchFamily="18" charset="0"/>
                <a:cs typeface="Arial" charset="0"/>
              </a:rPr>
              <a:t>6</a:t>
            </a:r>
            <a:r>
              <a:rPr lang="fr-FR" sz="1400" dirty="0">
                <a:solidFill>
                  <a:srgbClr val="002060"/>
                </a:solidFill>
                <a:ea typeface="Times New Roman" pitchFamily="18" charset="0"/>
                <a:cs typeface="Arial" charset="0"/>
              </a:rPr>
              <a:t>		</a:t>
            </a:r>
          </a:p>
          <a:p>
            <a:r>
              <a:rPr lang="fr-FR" sz="1400" dirty="0">
                <a:solidFill>
                  <a:srgbClr val="002060"/>
                </a:solidFill>
                <a:ea typeface="Times New Roman" pitchFamily="18" charset="0"/>
                <a:cs typeface="Arial" charset="0"/>
              </a:rPr>
              <a:t>Etat de la dalle radier :	Amont :                               Aval :                                    Intérieur : </a:t>
            </a:r>
          </a:p>
          <a:p>
            <a:r>
              <a:rPr lang="fr-FR" sz="1400" dirty="0">
                <a:solidFill>
                  <a:srgbClr val="002060"/>
                </a:solidFill>
                <a:ea typeface="Times New Roman" pitchFamily="18" charset="0"/>
                <a:cs typeface="Arial" charset="0"/>
              </a:rPr>
              <a:t>Etat de la dalle supérieure :</a:t>
            </a:r>
          </a:p>
          <a:p>
            <a:r>
              <a:rPr lang="fr-FR" sz="1400" dirty="0">
                <a:solidFill>
                  <a:srgbClr val="002060"/>
                </a:solidFill>
                <a:ea typeface="Times New Roman" pitchFamily="18" charset="0"/>
                <a:cs typeface="Arial" charset="0"/>
              </a:rPr>
              <a:t>Remblai du mur en aile gauche ………………………………. Remblai du droit : ………………………………….</a:t>
            </a:r>
          </a:p>
          <a:p>
            <a:r>
              <a:rPr lang="fr-FR" sz="1400" dirty="0">
                <a:solidFill>
                  <a:srgbClr val="002060"/>
                </a:solidFill>
                <a:ea typeface="Times New Roman" pitchFamily="18" charset="0"/>
                <a:cs typeface="Arial" charset="0"/>
              </a:rPr>
              <a:t>Remarques complémentaires : …………………………………………………………………………………………</a:t>
            </a:r>
          </a:p>
          <a:p>
            <a:endParaRPr lang="fr-FR" dirty="0">
              <a:solidFill>
                <a:srgbClr val="002060"/>
              </a:solidFill>
              <a:ea typeface="Times New Roman" pitchFamily="18" charset="0"/>
              <a:cs typeface="Arial" charset="0"/>
            </a:endParaRPr>
          </a:p>
        </p:txBody>
      </p:sp>
      <p:sp>
        <p:nvSpPr>
          <p:cNvPr id="102404" name="Rectangle 3"/>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03">
                                            <p:bg/>
                                          </p:spTgt>
                                        </p:tgtEl>
                                        <p:attrNameLst>
                                          <p:attrName>style.visibility</p:attrName>
                                        </p:attrNameLst>
                                      </p:cBhvr>
                                      <p:to>
                                        <p:strVal val="visible"/>
                                      </p:to>
                                    </p:set>
                                    <p:animEffect transition="in" filter="fade">
                                      <p:cBhvr>
                                        <p:cTn id="7" dur="2000"/>
                                        <p:tgtEl>
                                          <p:spTgt spid="10240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2403">
                                            <p:txEl>
                                              <p:pRg st="0" end="0"/>
                                            </p:txEl>
                                          </p:spTgt>
                                        </p:tgtEl>
                                        <p:attrNameLst>
                                          <p:attrName>style.visibility</p:attrName>
                                        </p:attrNameLst>
                                      </p:cBhvr>
                                      <p:to>
                                        <p:strVal val="visible"/>
                                      </p:to>
                                    </p:set>
                                    <p:animEffect transition="in" filter="fade">
                                      <p:cBhvr>
                                        <p:cTn id="10" dur="2000"/>
                                        <p:tgtEl>
                                          <p:spTgt spid="10240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2403">
                                            <p:txEl>
                                              <p:pRg st="1" end="1"/>
                                            </p:txEl>
                                          </p:spTgt>
                                        </p:tgtEl>
                                        <p:attrNameLst>
                                          <p:attrName>style.visibility</p:attrName>
                                        </p:attrNameLst>
                                      </p:cBhvr>
                                      <p:to>
                                        <p:strVal val="visible"/>
                                      </p:to>
                                    </p:set>
                                    <p:animEffect transition="in" filter="fade">
                                      <p:cBhvr>
                                        <p:cTn id="13" dur="2000"/>
                                        <p:tgtEl>
                                          <p:spTgt spid="10240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2403">
                                            <p:txEl>
                                              <p:pRg st="2" end="2"/>
                                            </p:txEl>
                                          </p:spTgt>
                                        </p:tgtEl>
                                        <p:attrNameLst>
                                          <p:attrName>style.visibility</p:attrName>
                                        </p:attrNameLst>
                                      </p:cBhvr>
                                      <p:to>
                                        <p:strVal val="visible"/>
                                      </p:to>
                                    </p:set>
                                    <p:animEffect transition="in" filter="fade">
                                      <p:cBhvr>
                                        <p:cTn id="16" dur="2000"/>
                                        <p:tgtEl>
                                          <p:spTgt spid="10240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2403">
                                            <p:txEl>
                                              <p:pRg st="3" end="3"/>
                                            </p:txEl>
                                          </p:spTgt>
                                        </p:tgtEl>
                                        <p:attrNameLst>
                                          <p:attrName>style.visibility</p:attrName>
                                        </p:attrNameLst>
                                      </p:cBhvr>
                                      <p:to>
                                        <p:strVal val="visible"/>
                                      </p:to>
                                    </p:set>
                                    <p:animEffect transition="in" filter="fade">
                                      <p:cBhvr>
                                        <p:cTn id="19" dur="2000"/>
                                        <p:tgtEl>
                                          <p:spTgt spid="10240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2403">
                                            <p:txEl>
                                              <p:pRg st="4" end="4"/>
                                            </p:txEl>
                                          </p:spTgt>
                                        </p:tgtEl>
                                        <p:attrNameLst>
                                          <p:attrName>style.visibility</p:attrName>
                                        </p:attrNameLst>
                                      </p:cBhvr>
                                      <p:to>
                                        <p:strVal val="visible"/>
                                      </p:to>
                                    </p:set>
                                    <p:animEffect transition="in" filter="fade">
                                      <p:cBhvr>
                                        <p:cTn id="22" dur="2000"/>
                                        <p:tgtEl>
                                          <p:spTgt spid="10240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2403">
                                            <p:txEl>
                                              <p:pRg st="5" end="5"/>
                                            </p:txEl>
                                          </p:spTgt>
                                        </p:tgtEl>
                                        <p:attrNameLst>
                                          <p:attrName>style.visibility</p:attrName>
                                        </p:attrNameLst>
                                      </p:cBhvr>
                                      <p:to>
                                        <p:strVal val="visible"/>
                                      </p:to>
                                    </p:set>
                                    <p:animEffect transition="in" filter="fade">
                                      <p:cBhvr>
                                        <p:cTn id="25" dur="2000"/>
                                        <p:tgtEl>
                                          <p:spTgt spid="10240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2403">
                                            <p:txEl>
                                              <p:pRg st="6" end="6"/>
                                            </p:txEl>
                                          </p:spTgt>
                                        </p:tgtEl>
                                        <p:attrNameLst>
                                          <p:attrName>style.visibility</p:attrName>
                                        </p:attrNameLst>
                                      </p:cBhvr>
                                      <p:to>
                                        <p:strVal val="visible"/>
                                      </p:to>
                                    </p:set>
                                    <p:animEffect transition="in" filter="fade">
                                      <p:cBhvr>
                                        <p:cTn id="28" dur="2000"/>
                                        <p:tgtEl>
                                          <p:spTgt spid="10240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2403">
                                            <p:txEl>
                                              <p:pRg st="7" end="7"/>
                                            </p:txEl>
                                          </p:spTgt>
                                        </p:tgtEl>
                                        <p:attrNameLst>
                                          <p:attrName>style.visibility</p:attrName>
                                        </p:attrNameLst>
                                      </p:cBhvr>
                                      <p:to>
                                        <p:strVal val="visible"/>
                                      </p:to>
                                    </p:set>
                                    <p:animEffect transition="in" filter="fade">
                                      <p:cBhvr>
                                        <p:cTn id="31" dur="2000"/>
                                        <p:tgtEl>
                                          <p:spTgt spid="10240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2403">
                                            <p:txEl>
                                              <p:pRg st="8" end="8"/>
                                            </p:txEl>
                                          </p:spTgt>
                                        </p:tgtEl>
                                        <p:attrNameLst>
                                          <p:attrName>style.visibility</p:attrName>
                                        </p:attrNameLst>
                                      </p:cBhvr>
                                      <p:to>
                                        <p:strVal val="visible"/>
                                      </p:to>
                                    </p:set>
                                    <p:animEffect transition="in" filter="fade">
                                      <p:cBhvr>
                                        <p:cTn id="34" dur="2000"/>
                                        <p:tgtEl>
                                          <p:spTgt spid="10240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02403">
                                            <p:txEl>
                                              <p:pRg st="9" end="9"/>
                                            </p:txEl>
                                          </p:spTgt>
                                        </p:tgtEl>
                                        <p:attrNameLst>
                                          <p:attrName>style.visibility</p:attrName>
                                        </p:attrNameLst>
                                      </p:cBhvr>
                                      <p:to>
                                        <p:strVal val="visible"/>
                                      </p:to>
                                    </p:set>
                                    <p:animEffect transition="in" filter="fade">
                                      <p:cBhvr>
                                        <p:cTn id="37" dur="2000"/>
                                        <p:tgtEl>
                                          <p:spTgt spid="102403">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2403">
                                            <p:txEl>
                                              <p:pRg st="10" end="10"/>
                                            </p:txEl>
                                          </p:spTgt>
                                        </p:tgtEl>
                                        <p:attrNameLst>
                                          <p:attrName>style.visibility</p:attrName>
                                        </p:attrNameLst>
                                      </p:cBhvr>
                                      <p:to>
                                        <p:strVal val="visible"/>
                                      </p:to>
                                    </p:set>
                                    <p:animEffect transition="in" filter="fade">
                                      <p:cBhvr>
                                        <p:cTn id="40" dur="2000"/>
                                        <p:tgtEl>
                                          <p:spTgt spid="102403">
                                            <p:txEl>
                                              <p:pRg st="10" end="1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2403">
                                            <p:txEl>
                                              <p:pRg st="11" end="11"/>
                                            </p:txEl>
                                          </p:spTgt>
                                        </p:tgtEl>
                                        <p:attrNameLst>
                                          <p:attrName>style.visibility</p:attrName>
                                        </p:attrNameLst>
                                      </p:cBhvr>
                                      <p:to>
                                        <p:strVal val="visible"/>
                                      </p:to>
                                    </p:set>
                                    <p:animEffect transition="in" filter="fade">
                                      <p:cBhvr>
                                        <p:cTn id="43" dur="2000"/>
                                        <p:tgtEl>
                                          <p:spTgt spid="102403">
                                            <p:txEl>
                                              <p:pRg st="11" end="11"/>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02403">
                                            <p:txEl>
                                              <p:pRg st="12" end="12"/>
                                            </p:txEl>
                                          </p:spTgt>
                                        </p:tgtEl>
                                        <p:attrNameLst>
                                          <p:attrName>style.visibility</p:attrName>
                                        </p:attrNameLst>
                                      </p:cBhvr>
                                      <p:to>
                                        <p:strVal val="visible"/>
                                      </p:to>
                                    </p:set>
                                    <p:animEffect transition="in" filter="fade">
                                      <p:cBhvr>
                                        <p:cTn id="46" dur="2000"/>
                                        <p:tgtEl>
                                          <p:spTgt spid="102403">
                                            <p:txEl>
                                              <p:pRg st="12" end="12"/>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02403">
                                            <p:txEl>
                                              <p:pRg st="13" end="13"/>
                                            </p:txEl>
                                          </p:spTgt>
                                        </p:tgtEl>
                                        <p:attrNameLst>
                                          <p:attrName>style.visibility</p:attrName>
                                        </p:attrNameLst>
                                      </p:cBhvr>
                                      <p:to>
                                        <p:strVal val="visible"/>
                                      </p:to>
                                    </p:set>
                                    <p:animEffect transition="in" filter="fade">
                                      <p:cBhvr>
                                        <p:cTn id="49" dur="2000"/>
                                        <p:tgtEl>
                                          <p:spTgt spid="102403">
                                            <p:txEl>
                                              <p:pRg st="13" end="13"/>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02403">
                                            <p:txEl>
                                              <p:pRg st="14" end="14"/>
                                            </p:txEl>
                                          </p:spTgt>
                                        </p:tgtEl>
                                        <p:attrNameLst>
                                          <p:attrName>style.visibility</p:attrName>
                                        </p:attrNameLst>
                                      </p:cBhvr>
                                      <p:to>
                                        <p:strVal val="visible"/>
                                      </p:to>
                                    </p:set>
                                    <p:animEffect transition="in" filter="fade">
                                      <p:cBhvr>
                                        <p:cTn id="52" dur="2000"/>
                                        <p:tgtEl>
                                          <p:spTgt spid="102403">
                                            <p:txEl>
                                              <p:pRg st="14" end="14"/>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02403">
                                            <p:txEl>
                                              <p:pRg st="15" end="15"/>
                                            </p:txEl>
                                          </p:spTgt>
                                        </p:tgtEl>
                                        <p:attrNameLst>
                                          <p:attrName>style.visibility</p:attrName>
                                        </p:attrNameLst>
                                      </p:cBhvr>
                                      <p:to>
                                        <p:strVal val="visible"/>
                                      </p:to>
                                    </p:set>
                                    <p:animEffect transition="in" filter="fade">
                                      <p:cBhvr>
                                        <p:cTn id="55" dur="2000"/>
                                        <p:tgtEl>
                                          <p:spTgt spid="102403">
                                            <p:txEl>
                                              <p:pRg st="15" end="15"/>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02403">
                                            <p:txEl>
                                              <p:pRg st="16" end="16"/>
                                            </p:txEl>
                                          </p:spTgt>
                                        </p:tgtEl>
                                        <p:attrNameLst>
                                          <p:attrName>style.visibility</p:attrName>
                                        </p:attrNameLst>
                                      </p:cBhvr>
                                      <p:to>
                                        <p:strVal val="visible"/>
                                      </p:to>
                                    </p:set>
                                    <p:animEffect transition="in" filter="fade">
                                      <p:cBhvr>
                                        <p:cTn id="58" dur="2000"/>
                                        <p:tgtEl>
                                          <p:spTgt spid="102403">
                                            <p:txEl>
                                              <p:pRg st="16" end="16"/>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02403">
                                            <p:txEl>
                                              <p:pRg st="17" end="17"/>
                                            </p:txEl>
                                          </p:spTgt>
                                        </p:tgtEl>
                                        <p:attrNameLst>
                                          <p:attrName>style.visibility</p:attrName>
                                        </p:attrNameLst>
                                      </p:cBhvr>
                                      <p:to>
                                        <p:strVal val="visible"/>
                                      </p:to>
                                    </p:set>
                                    <p:animEffect transition="in" filter="fade">
                                      <p:cBhvr>
                                        <p:cTn id="61" dur="2000"/>
                                        <p:tgtEl>
                                          <p:spTgt spid="102403">
                                            <p:txEl>
                                              <p:pRg st="17" end="17"/>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02403">
                                            <p:txEl>
                                              <p:pRg st="18" end="18"/>
                                            </p:txEl>
                                          </p:spTgt>
                                        </p:tgtEl>
                                        <p:attrNameLst>
                                          <p:attrName>style.visibility</p:attrName>
                                        </p:attrNameLst>
                                      </p:cBhvr>
                                      <p:to>
                                        <p:strVal val="visible"/>
                                      </p:to>
                                    </p:set>
                                    <p:animEffect transition="in" filter="fade">
                                      <p:cBhvr>
                                        <p:cTn id="64" dur="2000"/>
                                        <p:tgtEl>
                                          <p:spTgt spid="102403">
                                            <p:txEl>
                                              <p:pRg st="18" end="18"/>
                                            </p:tx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02403">
                                            <p:txEl>
                                              <p:pRg st="19" end="19"/>
                                            </p:txEl>
                                          </p:spTgt>
                                        </p:tgtEl>
                                        <p:attrNameLst>
                                          <p:attrName>style.visibility</p:attrName>
                                        </p:attrNameLst>
                                      </p:cBhvr>
                                      <p:to>
                                        <p:strVal val="visible"/>
                                      </p:to>
                                    </p:set>
                                    <p:animEffect transition="in" filter="fade">
                                      <p:cBhvr>
                                        <p:cTn id="67" dur="2000"/>
                                        <p:tgtEl>
                                          <p:spTgt spid="102403">
                                            <p:txEl>
                                              <p:pRg st="19" end="19"/>
                                            </p:txEl>
                                          </p:spTgt>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02403">
                                            <p:txEl>
                                              <p:pRg st="20" end="20"/>
                                            </p:txEl>
                                          </p:spTgt>
                                        </p:tgtEl>
                                        <p:attrNameLst>
                                          <p:attrName>style.visibility</p:attrName>
                                        </p:attrNameLst>
                                      </p:cBhvr>
                                      <p:to>
                                        <p:strVal val="visible"/>
                                      </p:to>
                                    </p:set>
                                    <p:animEffect transition="in" filter="fade">
                                      <p:cBhvr>
                                        <p:cTn id="70" dur="2000"/>
                                        <p:tgtEl>
                                          <p:spTgt spid="102403">
                                            <p:txEl>
                                              <p:pRg st="20" end="20"/>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02403">
                                            <p:txEl>
                                              <p:pRg st="21" end="21"/>
                                            </p:txEl>
                                          </p:spTgt>
                                        </p:tgtEl>
                                        <p:attrNameLst>
                                          <p:attrName>style.visibility</p:attrName>
                                        </p:attrNameLst>
                                      </p:cBhvr>
                                      <p:to>
                                        <p:strVal val="visible"/>
                                      </p:to>
                                    </p:set>
                                    <p:animEffect transition="in" filter="fade">
                                      <p:cBhvr>
                                        <p:cTn id="73" dur="2000"/>
                                        <p:tgtEl>
                                          <p:spTgt spid="102403">
                                            <p:txEl>
                                              <p:pRg st="21" end="21"/>
                                            </p:txEl>
                                          </p:spTgt>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02403">
                                            <p:txEl>
                                              <p:pRg st="22" end="22"/>
                                            </p:txEl>
                                          </p:spTgt>
                                        </p:tgtEl>
                                        <p:attrNameLst>
                                          <p:attrName>style.visibility</p:attrName>
                                        </p:attrNameLst>
                                      </p:cBhvr>
                                      <p:to>
                                        <p:strVal val="visible"/>
                                      </p:to>
                                    </p:set>
                                    <p:animEffect transition="in" filter="fade">
                                      <p:cBhvr>
                                        <p:cTn id="76" dur="2000"/>
                                        <p:tgtEl>
                                          <p:spTgt spid="102403">
                                            <p:txEl>
                                              <p:pRg st="22" end="22"/>
                                            </p:tx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02403">
                                            <p:txEl>
                                              <p:pRg st="23" end="23"/>
                                            </p:txEl>
                                          </p:spTgt>
                                        </p:tgtEl>
                                        <p:attrNameLst>
                                          <p:attrName>style.visibility</p:attrName>
                                        </p:attrNameLst>
                                      </p:cBhvr>
                                      <p:to>
                                        <p:strVal val="visible"/>
                                      </p:to>
                                    </p:set>
                                    <p:animEffect transition="in" filter="fade">
                                      <p:cBhvr>
                                        <p:cTn id="79" dur="2000"/>
                                        <p:tgtEl>
                                          <p:spTgt spid="102403">
                                            <p:txEl>
                                              <p:pRg st="23" end="23"/>
                                            </p:txEl>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02403">
                                            <p:txEl>
                                              <p:pRg st="24" end="24"/>
                                            </p:txEl>
                                          </p:spTgt>
                                        </p:tgtEl>
                                        <p:attrNameLst>
                                          <p:attrName>style.visibility</p:attrName>
                                        </p:attrNameLst>
                                      </p:cBhvr>
                                      <p:to>
                                        <p:strVal val="visible"/>
                                      </p:to>
                                    </p:set>
                                    <p:animEffect transition="in" filter="fade">
                                      <p:cBhvr>
                                        <p:cTn id="82" dur="2000"/>
                                        <p:tgtEl>
                                          <p:spTgt spid="102403">
                                            <p:txEl>
                                              <p:pRg st="24" end="24"/>
                                            </p:tx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02403">
                                            <p:txEl>
                                              <p:pRg st="25" end="25"/>
                                            </p:txEl>
                                          </p:spTgt>
                                        </p:tgtEl>
                                        <p:attrNameLst>
                                          <p:attrName>style.visibility</p:attrName>
                                        </p:attrNameLst>
                                      </p:cBhvr>
                                      <p:to>
                                        <p:strVal val="visible"/>
                                      </p:to>
                                    </p:set>
                                    <p:animEffect transition="in" filter="fade">
                                      <p:cBhvr>
                                        <p:cTn id="85" dur="2000"/>
                                        <p:tgtEl>
                                          <p:spTgt spid="102403">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allAtOnce"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AFBE79D3-D852-45ED-B105-414191576E31}" type="slidenum">
              <a:rPr lang="en-US" smtClean="0"/>
              <a:pPr>
                <a:defRPr/>
              </a:pPr>
              <a:t>17</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3810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103429" name="ZoneTexte 7"/>
          <p:cNvSpPr txBox="1">
            <a:spLocks noChangeArrowheads="1"/>
          </p:cNvSpPr>
          <p:nvPr/>
        </p:nvSpPr>
        <p:spPr bwMode="auto">
          <a:xfrm>
            <a:off x="733452" y="1893222"/>
            <a:ext cx="7696200" cy="2893100"/>
          </a:xfrm>
          <a:prstGeom prst="rect">
            <a:avLst/>
          </a:prstGeom>
          <a:solidFill>
            <a:srgbClr val="FFFF66"/>
          </a:solidFill>
          <a:ln w="28575">
            <a:solidFill>
              <a:srgbClr val="FF0000"/>
            </a:solidFill>
            <a:miter lim="800000"/>
            <a:headEnd/>
            <a:tailEnd/>
          </a:ln>
        </p:spPr>
        <p:txBody>
          <a:bodyPr>
            <a:spAutoFit/>
          </a:bodyPr>
          <a:lstStyle/>
          <a:p>
            <a:pPr algn="ctr"/>
            <a:r>
              <a:rPr lang="fr-FR" sz="1400" b="1" u="sng" dirty="0">
                <a:solidFill>
                  <a:srgbClr val="002060"/>
                </a:solidFill>
                <a:latin typeface="Arial" pitchFamily="34" charset="0"/>
                <a:cs typeface="Arial" pitchFamily="34" charset="0"/>
              </a:rPr>
              <a:t>Fréquence de maintenance pour les portes, les vis et les crics</a:t>
            </a:r>
          </a:p>
          <a:p>
            <a:pPr algn="ctr"/>
            <a:endParaRPr lang="fr-FR" sz="1400" b="1" u="sng"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Suite aux diverses fiches réalisées par les barragistes ou/et les personnes en charge de la police sur les digues, il est nécessaire de procéder aux travaux simples et ne demandant que peu de matériel, tel que:</a:t>
            </a:r>
          </a:p>
          <a:p>
            <a:pPr algn="just"/>
            <a:endParaRPr lang="fr-FR" sz="1400"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	a- Graissage des vis de levage des portes et des axes des clapets,</a:t>
            </a:r>
          </a:p>
          <a:p>
            <a:pPr algn="just"/>
            <a:r>
              <a:rPr lang="fr-FR" sz="1400" dirty="0">
                <a:solidFill>
                  <a:srgbClr val="002060"/>
                </a:solidFill>
                <a:latin typeface="Arial" pitchFamily="34" charset="0"/>
                <a:cs typeface="Arial" pitchFamily="34" charset="0"/>
              </a:rPr>
              <a:t>	b- Le changement des pièces cassées ou dérobées,</a:t>
            </a:r>
          </a:p>
          <a:p>
            <a:pPr algn="just"/>
            <a:r>
              <a:rPr lang="fr-FR" sz="1400" dirty="0">
                <a:solidFill>
                  <a:srgbClr val="002060"/>
                </a:solidFill>
                <a:latin typeface="Arial" pitchFamily="34" charset="0"/>
                <a:cs typeface="Arial" pitchFamily="34" charset="0"/>
              </a:rPr>
              <a:t>	c- Le graissage des pignons de démultiplication des crics de levage,</a:t>
            </a:r>
          </a:p>
          <a:p>
            <a:pPr algn="just"/>
            <a:r>
              <a:rPr lang="fr-FR" sz="1400" dirty="0">
                <a:solidFill>
                  <a:srgbClr val="002060"/>
                </a:solidFill>
                <a:latin typeface="Arial" pitchFamily="34" charset="0"/>
                <a:cs typeface="Arial" pitchFamily="34" charset="0"/>
              </a:rPr>
              <a:t>	d- Le changement de joints défectueux,</a:t>
            </a:r>
          </a:p>
          <a:p>
            <a:pPr algn="just"/>
            <a:r>
              <a:rPr lang="fr-FR" sz="1400" dirty="0">
                <a:solidFill>
                  <a:srgbClr val="002060"/>
                </a:solidFill>
                <a:latin typeface="Arial" pitchFamily="34" charset="0"/>
                <a:cs typeface="Arial" pitchFamily="34" charset="0"/>
              </a:rPr>
              <a:t>	e- La peinture,</a:t>
            </a:r>
          </a:p>
          <a:p>
            <a:pPr algn="just"/>
            <a:r>
              <a:rPr lang="fr-FR" sz="1400" dirty="0">
                <a:solidFill>
                  <a:srgbClr val="002060"/>
                </a:solidFill>
                <a:latin typeface="Arial" pitchFamily="34" charset="0"/>
                <a:cs typeface="Arial" pitchFamily="34" charset="0"/>
              </a:rPr>
              <a:t>	f- L’attache vis de levage à porte,</a:t>
            </a:r>
          </a:p>
          <a:p>
            <a:pPr algn="just"/>
            <a:r>
              <a:rPr lang="fr-FR" sz="1400" dirty="0">
                <a:solidFill>
                  <a:srgbClr val="002060"/>
                </a:solidFill>
                <a:latin typeface="Arial" pitchFamily="34" charset="0"/>
                <a:cs typeface="Arial" pitchFamily="34" charset="0"/>
              </a:rPr>
              <a:t>	g- Mise en place de butées de fermeture de portes,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3429">
                                            <p:bg/>
                                          </p:spTgt>
                                        </p:tgtEl>
                                        <p:attrNameLst>
                                          <p:attrName>style.visibility</p:attrName>
                                        </p:attrNameLst>
                                      </p:cBhvr>
                                      <p:to>
                                        <p:strVal val="visible"/>
                                      </p:to>
                                    </p:set>
                                    <p:animEffect transition="in" filter="fade">
                                      <p:cBhvr>
                                        <p:cTn id="7" dur="2000"/>
                                        <p:tgtEl>
                                          <p:spTgt spid="103429">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3429">
                                            <p:txEl>
                                              <p:pRg st="0" end="0"/>
                                            </p:txEl>
                                          </p:spTgt>
                                        </p:tgtEl>
                                        <p:attrNameLst>
                                          <p:attrName>style.visibility</p:attrName>
                                        </p:attrNameLst>
                                      </p:cBhvr>
                                      <p:to>
                                        <p:strVal val="visible"/>
                                      </p:to>
                                    </p:set>
                                    <p:animEffect transition="in" filter="fade">
                                      <p:cBhvr>
                                        <p:cTn id="10" dur="2000"/>
                                        <p:tgtEl>
                                          <p:spTgt spid="103429">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3429">
                                            <p:txEl>
                                              <p:pRg st="2" end="2"/>
                                            </p:txEl>
                                          </p:spTgt>
                                        </p:tgtEl>
                                        <p:attrNameLst>
                                          <p:attrName>style.visibility</p:attrName>
                                        </p:attrNameLst>
                                      </p:cBhvr>
                                      <p:to>
                                        <p:strVal val="visible"/>
                                      </p:to>
                                    </p:set>
                                    <p:animEffect transition="in" filter="fade">
                                      <p:cBhvr>
                                        <p:cTn id="13" dur="2000"/>
                                        <p:tgtEl>
                                          <p:spTgt spid="10342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3429">
                                            <p:txEl>
                                              <p:pRg st="4" end="4"/>
                                            </p:txEl>
                                          </p:spTgt>
                                        </p:tgtEl>
                                        <p:attrNameLst>
                                          <p:attrName>style.visibility</p:attrName>
                                        </p:attrNameLst>
                                      </p:cBhvr>
                                      <p:to>
                                        <p:strVal val="visible"/>
                                      </p:to>
                                    </p:set>
                                    <p:animEffect transition="in" filter="fade">
                                      <p:cBhvr>
                                        <p:cTn id="16" dur="2000"/>
                                        <p:tgtEl>
                                          <p:spTgt spid="103429">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3429">
                                            <p:txEl>
                                              <p:pRg st="5" end="5"/>
                                            </p:txEl>
                                          </p:spTgt>
                                        </p:tgtEl>
                                        <p:attrNameLst>
                                          <p:attrName>style.visibility</p:attrName>
                                        </p:attrNameLst>
                                      </p:cBhvr>
                                      <p:to>
                                        <p:strVal val="visible"/>
                                      </p:to>
                                    </p:set>
                                    <p:animEffect transition="in" filter="fade">
                                      <p:cBhvr>
                                        <p:cTn id="19" dur="2000"/>
                                        <p:tgtEl>
                                          <p:spTgt spid="103429">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3429">
                                            <p:txEl>
                                              <p:pRg st="6" end="6"/>
                                            </p:txEl>
                                          </p:spTgt>
                                        </p:tgtEl>
                                        <p:attrNameLst>
                                          <p:attrName>style.visibility</p:attrName>
                                        </p:attrNameLst>
                                      </p:cBhvr>
                                      <p:to>
                                        <p:strVal val="visible"/>
                                      </p:to>
                                    </p:set>
                                    <p:animEffect transition="in" filter="fade">
                                      <p:cBhvr>
                                        <p:cTn id="22" dur="2000"/>
                                        <p:tgtEl>
                                          <p:spTgt spid="103429">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3429">
                                            <p:txEl>
                                              <p:pRg st="7" end="7"/>
                                            </p:txEl>
                                          </p:spTgt>
                                        </p:tgtEl>
                                        <p:attrNameLst>
                                          <p:attrName>style.visibility</p:attrName>
                                        </p:attrNameLst>
                                      </p:cBhvr>
                                      <p:to>
                                        <p:strVal val="visible"/>
                                      </p:to>
                                    </p:set>
                                    <p:animEffect transition="in" filter="fade">
                                      <p:cBhvr>
                                        <p:cTn id="25" dur="2000"/>
                                        <p:tgtEl>
                                          <p:spTgt spid="103429">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3429">
                                            <p:txEl>
                                              <p:pRg st="8" end="8"/>
                                            </p:txEl>
                                          </p:spTgt>
                                        </p:tgtEl>
                                        <p:attrNameLst>
                                          <p:attrName>style.visibility</p:attrName>
                                        </p:attrNameLst>
                                      </p:cBhvr>
                                      <p:to>
                                        <p:strVal val="visible"/>
                                      </p:to>
                                    </p:set>
                                    <p:animEffect transition="in" filter="fade">
                                      <p:cBhvr>
                                        <p:cTn id="28" dur="2000"/>
                                        <p:tgtEl>
                                          <p:spTgt spid="103429">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3429">
                                            <p:txEl>
                                              <p:pRg st="9" end="9"/>
                                            </p:txEl>
                                          </p:spTgt>
                                        </p:tgtEl>
                                        <p:attrNameLst>
                                          <p:attrName>style.visibility</p:attrName>
                                        </p:attrNameLst>
                                      </p:cBhvr>
                                      <p:to>
                                        <p:strVal val="visible"/>
                                      </p:to>
                                    </p:set>
                                    <p:animEffect transition="in" filter="fade">
                                      <p:cBhvr>
                                        <p:cTn id="31" dur="2000"/>
                                        <p:tgtEl>
                                          <p:spTgt spid="103429">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3429">
                                            <p:txEl>
                                              <p:pRg st="10" end="10"/>
                                            </p:txEl>
                                          </p:spTgt>
                                        </p:tgtEl>
                                        <p:attrNameLst>
                                          <p:attrName>style.visibility</p:attrName>
                                        </p:attrNameLst>
                                      </p:cBhvr>
                                      <p:to>
                                        <p:strVal val="visible"/>
                                      </p:to>
                                    </p:set>
                                    <p:animEffect transition="in" filter="fade">
                                      <p:cBhvr>
                                        <p:cTn id="34" dur="2000"/>
                                        <p:tgtEl>
                                          <p:spTgt spid="10342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9" grpId="0"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42EE2D05-6950-4FB1-877F-BD057CD05930}" type="slidenum">
              <a:rPr lang="en-US" smtClean="0"/>
              <a:pPr>
                <a:defRPr/>
              </a:pPr>
              <a:t>18</a:t>
            </a:fld>
            <a:endParaRPr lang="en-US" dirty="0"/>
          </a:p>
        </p:txBody>
      </p:sp>
      <p:sp>
        <p:nvSpPr>
          <p:cNvPr id="3"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5" name="Text Box 5"/>
          <p:cNvSpPr txBox="1">
            <a:spLocks noChangeArrowheads="1"/>
          </p:cNvSpPr>
          <p:nvPr/>
        </p:nvSpPr>
        <p:spPr bwMode="auto">
          <a:xfrm>
            <a:off x="2057400" y="3810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pic>
        <p:nvPicPr>
          <p:cNvPr id="104453" name="Picture 3" descr="Scan0208"/>
          <p:cNvPicPr>
            <a:picLocks noChangeAspect="1" noChangeArrowheads="1"/>
          </p:cNvPicPr>
          <p:nvPr/>
        </p:nvPicPr>
        <p:blipFill>
          <a:blip r:embed="rId3" cstate="email"/>
          <a:srcRect/>
          <a:stretch>
            <a:fillRect/>
          </a:stretch>
        </p:blipFill>
        <p:spPr bwMode="auto">
          <a:xfrm>
            <a:off x="2667000" y="838200"/>
            <a:ext cx="4114800" cy="6019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4453"/>
                                        </p:tgtEl>
                                        <p:attrNameLst>
                                          <p:attrName>style.visibility</p:attrName>
                                        </p:attrNameLst>
                                      </p:cBhvr>
                                      <p:to>
                                        <p:strVal val="visible"/>
                                      </p:to>
                                    </p:set>
                                    <p:anim calcmode="lin" valueType="num">
                                      <p:cBhvr additive="base">
                                        <p:cTn id="7" dur="500" fill="hold"/>
                                        <p:tgtEl>
                                          <p:spTgt spid="104453"/>
                                        </p:tgtEl>
                                        <p:attrNameLst>
                                          <p:attrName>ppt_x</p:attrName>
                                        </p:attrNameLst>
                                      </p:cBhvr>
                                      <p:tavLst>
                                        <p:tav tm="0">
                                          <p:val>
                                            <p:strVal val="#ppt_x"/>
                                          </p:val>
                                        </p:tav>
                                        <p:tav tm="100000">
                                          <p:val>
                                            <p:strVal val="#ppt_x"/>
                                          </p:val>
                                        </p:tav>
                                      </p:tavLst>
                                    </p:anim>
                                    <p:anim calcmode="lin" valueType="num">
                                      <p:cBhvr additive="base">
                                        <p:cTn id="8" dur="500" fill="hold"/>
                                        <p:tgtEl>
                                          <p:spTgt spid="1044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D2A9B4DB-A448-413F-8000-EAF8A4A1F044}" type="slidenum">
              <a:rPr lang="en-US" smtClean="0"/>
              <a:pPr>
                <a:defRPr/>
              </a:pPr>
              <a:t>19</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7" name="Text Box 6"/>
          <p:cNvSpPr txBox="1">
            <a:spLocks noChangeArrowheads="1"/>
          </p:cNvSpPr>
          <p:nvPr/>
        </p:nvSpPr>
        <p:spPr bwMode="auto">
          <a:xfrm>
            <a:off x="714348" y="1828800"/>
            <a:ext cx="7572428"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DES OUVRAGES</a:t>
            </a:r>
          </a:p>
        </p:txBody>
      </p:sp>
      <p:sp>
        <p:nvSpPr>
          <p:cNvPr id="105478" name="ZoneTexte 7"/>
          <p:cNvSpPr txBox="1">
            <a:spLocks noChangeArrowheads="1"/>
          </p:cNvSpPr>
          <p:nvPr/>
        </p:nvSpPr>
        <p:spPr bwMode="auto">
          <a:xfrm>
            <a:off x="2590800" y="3657600"/>
            <a:ext cx="3962400" cy="369888"/>
          </a:xfrm>
          <a:prstGeom prst="rect">
            <a:avLst/>
          </a:prstGeom>
          <a:solidFill>
            <a:srgbClr val="FFFF66"/>
          </a:solidFill>
          <a:ln w="9525">
            <a:noFill/>
            <a:miter lim="800000"/>
            <a:headEnd/>
            <a:tailEnd/>
          </a:ln>
        </p:spPr>
        <p:txBody>
          <a:bodyPr>
            <a:spAutoFit/>
          </a:bodyPr>
          <a:lstStyle/>
          <a:p>
            <a:pPr algn="ctr"/>
            <a:r>
              <a:rPr lang="fr-FR" b="1" u="sng" dirty="0">
                <a:solidFill>
                  <a:srgbClr val="FF0000"/>
                </a:solidFill>
              </a:rPr>
              <a:t>PERRES ET BETON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wipe(down)">
                                      <p:cBhvr>
                                        <p:cTn id="13" dur="500"/>
                                        <p:tgtEl>
                                          <p:spTgt spid="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5478">
                                            <p:bg/>
                                          </p:spTgt>
                                        </p:tgtEl>
                                        <p:attrNameLst>
                                          <p:attrName>style.visibility</p:attrName>
                                        </p:attrNameLst>
                                      </p:cBhvr>
                                      <p:to>
                                        <p:strVal val="visible"/>
                                      </p:to>
                                    </p:set>
                                    <p:anim calcmode="lin" valueType="num">
                                      <p:cBhvr additive="base">
                                        <p:cTn id="18" dur="500" fill="hold"/>
                                        <p:tgtEl>
                                          <p:spTgt spid="105478">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105478">
                                            <p:bg/>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05478">
                                            <p:txEl>
                                              <p:pRg st="0" end="0"/>
                                            </p:txEl>
                                          </p:spTgt>
                                        </p:tgtEl>
                                        <p:attrNameLst>
                                          <p:attrName>style.visibility</p:attrName>
                                        </p:attrNameLst>
                                      </p:cBhvr>
                                      <p:to>
                                        <p:strVal val="visible"/>
                                      </p:to>
                                    </p:set>
                                    <p:anim calcmode="lin" valueType="num">
                                      <p:cBhvr additive="base">
                                        <p:cTn id="22" dur="500" fill="hold"/>
                                        <p:tgtEl>
                                          <p:spTgt spid="105478">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0547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105478" grpId="0"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113F1AB2-37E2-4DA1-9111-78E4C13ADF5C}" type="slidenum">
              <a:rPr lang="en-US" smtClean="0"/>
              <a:pPr>
                <a:defRPr/>
              </a:pPr>
              <a:t>2</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7" name="Text Box 6"/>
          <p:cNvSpPr txBox="1">
            <a:spLocks noChangeArrowheads="1"/>
          </p:cNvSpPr>
          <p:nvPr/>
        </p:nvSpPr>
        <p:spPr bwMode="auto">
          <a:xfrm>
            <a:off x="785786" y="1828800"/>
            <a:ext cx="7429552"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DU </a:t>
            </a:r>
            <a:r>
              <a:rPr lang="en-US" sz="3600" b="1" dirty="0" err="1">
                <a:solidFill>
                  <a:schemeClr val="bg1"/>
                </a:solidFill>
                <a:effectLst>
                  <a:outerShdw blurRad="38100" dist="38100" dir="2700000" algn="tl">
                    <a:srgbClr val="000000"/>
                  </a:outerShdw>
                </a:effectLst>
              </a:rPr>
              <a:t>ou</a:t>
            </a:r>
            <a:r>
              <a:rPr lang="en-US" sz="3600" b="1" dirty="0">
                <a:solidFill>
                  <a:schemeClr val="bg1"/>
                </a:solidFill>
                <a:effectLst>
                  <a:outerShdw blurRad="38100" dist="38100" dir="2700000" algn="tl">
                    <a:srgbClr val="000000"/>
                  </a:outerShdw>
                </a:effectLst>
              </a:rPr>
              <a:t> DES DEVERSOIR</a:t>
            </a:r>
          </a:p>
        </p:txBody>
      </p:sp>
      <p:sp>
        <p:nvSpPr>
          <p:cNvPr id="123910" name="ZoneTexte 7"/>
          <p:cNvSpPr txBox="1">
            <a:spLocks noChangeArrowheads="1"/>
          </p:cNvSpPr>
          <p:nvPr/>
        </p:nvSpPr>
        <p:spPr bwMode="auto">
          <a:xfrm>
            <a:off x="2667000" y="3733800"/>
            <a:ext cx="3352800" cy="369888"/>
          </a:xfrm>
          <a:prstGeom prst="rect">
            <a:avLst/>
          </a:prstGeom>
          <a:solidFill>
            <a:srgbClr val="FFFF66"/>
          </a:solidFill>
          <a:ln w="28575">
            <a:solidFill>
              <a:srgbClr val="FF0000"/>
            </a:solidFill>
            <a:miter lim="800000"/>
            <a:headEnd/>
            <a:tailEnd/>
          </a:ln>
        </p:spPr>
        <p:txBody>
          <a:bodyPr>
            <a:spAutoFit/>
          </a:bodyPr>
          <a:lstStyle/>
          <a:p>
            <a:pPr algn="ctr"/>
            <a:r>
              <a:rPr lang="fr-FR" b="1" u="sng">
                <a:solidFill>
                  <a:srgbClr val="FF0000"/>
                </a:solidFill>
              </a:rPr>
              <a:t>DEVERSOIR STATIQUE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wipe(down)">
                                      <p:cBhvr>
                                        <p:cTn id="13" dur="500"/>
                                        <p:tgtEl>
                                          <p:spTgt spid="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23910">
                                            <p:bg/>
                                          </p:spTgt>
                                        </p:tgtEl>
                                        <p:attrNameLst>
                                          <p:attrName>style.visibility</p:attrName>
                                        </p:attrNameLst>
                                      </p:cBhvr>
                                      <p:to>
                                        <p:strVal val="visible"/>
                                      </p:to>
                                    </p:set>
                                    <p:anim calcmode="lin" valueType="num">
                                      <p:cBhvr additive="base">
                                        <p:cTn id="18" dur="500" fill="hold"/>
                                        <p:tgtEl>
                                          <p:spTgt spid="123910">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123910">
                                            <p:bg/>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23910">
                                            <p:txEl>
                                              <p:pRg st="0" end="0"/>
                                            </p:txEl>
                                          </p:spTgt>
                                        </p:tgtEl>
                                        <p:attrNameLst>
                                          <p:attrName>style.visibility</p:attrName>
                                        </p:attrNameLst>
                                      </p:cBhvr>
                                      <p:to>
                                        <p:strVal val="visible"/>
                                      </p:to>
                                    </p:set>
                                    <p:anim calcmode="lin" valueType="num">
                                      <p:cBhvr additive="base">
                                        <p:cTn id="22" dur="500" fill="hold"/>
                                        <p:tgtEl>
                                          <p:spTgt spid="123910">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239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123910" grpId="0" build="allAtOnce"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D84092A-63FF-4AA7-933B-39155B3D2DF4}" type="slidenum">
              <a:rPr lang="en-US" smtClean="0"/>
              <a:pPr>
                <a:defRPr/>
              </a:pPr>
              <a:t>20</a:t>
            </a:fld>
            <a:endParaRPr lang="en-US" dirty="0"/>
          </a:p>
        </p:txBody>
      </p:sp>
      <p:sp>
        <p:nvSpPr>
          <p:cNvPr id="6"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7"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106502" name="ZoneTexte 7"/>
          <p:cNvSpPr txBox="1">
            <a:spLocks noChangeArrowheads="1"/>
          </p:cNvSpPr>
          <p:nvPr/>
        </p:nvSpPr>
        <p:spPr bwMode="auto">
          <a:xfrm>
            <a:off x="762000" y="1066800"/>
            <a:ext cx="7696200" cy="2431435"/>
          </a:xfrm>
          <a:prstGeom prst="rect">
            <a:avLst/>
          </a:prstGeom>
          <a:solidFill>
            <a:srgbClr val="FFFF66"/>
          </a:solidFill>
          <a:ln w="28575">
            <a:solidFill>
              <a:srgbClr val="FF0000"/>
            </a:solidFill>
            <a:miter lim="800000"/>
            <a:headEnd/>
            <a:tailEnd/>
          </a:ln>
        </p:spPr>
        <p:txBody>
          <a:bodyPr>
            <a:spAutoFit/>
          </a:bodyPr>
          <a:lstStyle/>
          <a:p>
            <a:pPr algn="ctr"/>
            <a:r>
              <a:rPr lang="fr-FR" sz="1400" b="1" u="sng" dirty="0">
                <a:solidFill>
                  <a:srgbClr val="002060"/>
                </a:solidFill>
              </a:rPr>
              <a:t>Maintenance pour les perrés et le béton</a:t>
            </a:r>
          </a:p>
          <a:p>
            <a:pPr algn="ctr"/>
            <a:endParaRPr lang="fr-FR" sz="1400" b="1" u="sng" dirty="0">
              <a:solidFill>
                <a:srgbClr val="002060"/>
              </a:solidFill>
            </a:endParaRPr>
          </a:p>
          <a:p>
            <a:pPr algn="just"/>
            <a:r>
              <a:rPr lang="fr-FR" sz="1400" dirty="0">
                <a:solidFill>
                  <a:srgbClr val="002060"/>
                </a:solidFill>
                <a:latin typeface="Arial" pitchFamily="34" charset="0"/>
                <a:cs typeface="Arial" pitchFamily="34" charset="0"/>
              </a:rPr>
              <a:t>Suite aux diverses fiches réalisées par les barragistes ou/et les personnes en charge de la police sur les digues, il est nécessaire de procéder aux travaux simples et ne demandant que peu de matériel, tel que:</a:t>
            </a:r>
          </a:p>
          <a:p>
            <a:pPr algn="just"/>
            <a:endParaRPr lang="fr-FR" sz="1400"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	a- Le jointoiement des pierres (joint défectueux),</a:t>
            </a:r>
          </a:p>
          <a:p>
            <a:pPr algn="just"/>
            <a:r>
              <a:rPr lang="fr-FR" sz="1400" dirty="0">
                <a:solidFill>
                  <a:srgbClr val="002060"/>
                </a:solidFill>
                <a:latin typeface="Arial" pitchFamily="34" charset="0"/>
                <a:cs typeface="Arial" pitchFamily="34" charset="0"/>
              </a:rPr>
              <a:t>	b- Le nettoyage des branches ou bois qui peuvent gêner la fermeture de la porte,</a:t>
            </a:r>
          </a:p>
          <a:p>
            <a:pPr algn="just"/>
            <a:r>
              <a:rPr lang="fr-FR" sz="1400" dirty="0">
                <a:solidFill>
                  <a:srgbClr val="002060"/>
                </a:solidFill>
                <a:latin typeface="Arial" pitchFamily="34" charset="0"/>
                <a:cs typeface="Arial" pitchFamily="34" charset="0"/>
              </a:rPr>
              <a:t>	c- Désherbage et/ou la coupe des végétaux poussant au niveau de l’ouvrage,</a:t>
            </a:r>
          </a:p>
          <a:p>
            <a:pPr algn="just"/>
            <a:r>
              <a:rPr lang="fr-FR" sz="1400" dirty="0">
                <a:solidFill>
                  <a:srgbClr val="002060"/>
                </a:solidFill>
                <a:latin typeface="Arial" pitchFamily="34" charset="0"/>
                <a:cs typeface="Arial" pitchFamily="34" charset="0"/>
              </a:rPr>
              <a:t>	d- La vérification de l’état du béton (apparition de fissures ou d’affouillement),</a:t>
            </a:r>
          </a:p>
          <a:p>
            <a:pPr algn="just"/>
            <a:r>
              <a:rPr lang="fr-FR" sz="1200" dirty="0">
                <a:solidFill>
                  <a:srgbClr val="002060"/>
                </a:solidFill>
              </a:rPr>
              <a:t>	</a:t>
            </a:r>
          </a:p>
        </p:txBody>
      </p:sp>
      <p:sp>
        <p:nvSpPr>
          <p:cNvPr id="106503" name="Rectangle 8"/>
          <p:cNvSpPr>
            <a:spLocks noChangeArrowheads="1"/>
          </p:cNvSpPr>
          <p:nvPr/>
        </p:nvSpPr>
        <p:spPr bwMode="auto">
          <a:xfrm>
            <a:off x="1285852" y="3429000"/>
            <a:ext cx="6705600" cy="369888"/>
          </a:xfrm>
          <a:prstGeom prst="rect">
            <a:avLst/>
          </a:prstGeom>
          <a:noFill/>
          <a:ln w="9525">
            <a:noFill/>
            <a:miter lim="800000"/>
            <a:headEnd/>
            <a:tailEnd/>
          </a:ln>
        </p:spPr>
        <p:txBody>
          <a:bodyPr>
            <a:spAutoFit/>
          </a:bodyPr>
          <a:lstStyle/>
          <a:p>
            <a:pPr algn="ctr"/>
            <a:r>
              <a:rPr lang="fr-FR" b="1" u="sng" dirty="0"/>
              <a:t>Fréquence de maintenance pour les perrés et le béton</a:t>
            </a:r>
          </a:p>
        </p:txBody>
      </p:sp>
      <p:graphicFrame>
        <p:nvGraphicFramePr>
          <p:cNvPr id="10" name="Tableau 9"/>
          <p:cNvGraphicFramePr>
            <a:graphicFrameLocks noGrp="1"/>
          </p:cNvGraphicFramePr>
          <p:nvPr/>
        </p:nvGraphicFramePr>
        <p:xfrm>
          <a:off x="1447800" y="3810000"/>
          <a:ext cx="6400800" cy="1854200"/>
        </p:xfrm>
        <a:graphic>
          <a:graphicData uri="http://schemas.openxmlformats.org/drawingml/2006/table">
            <a:tbl>
              <a:tblPr firstRow="1" bandRow="1">
                <a:tableStyleId>{5C22544A-7EE6-4342-B048-85BDC9FD1C3A}</a:tableStyleId>
              </a:tblPr>
              <a:tblGrid>
                <a:gridCol w="2177143"/>
                <a:gridCol w="4223657"/>
              </a:tblGrid>
              <a:tr h="370840">
                <a:tc>
                  <a:txBody>
                    <a:bodyPr/>
                    <a:lstStyle/>
                    <a:p>
                      <a:pPr algn="ctr"/>
                      <a:r>
                        <a:rPr lang="fr-FR" sz="1400" dirty="0" smtClean="0">
                          <a:solidFill>
                            <a:srgbClr val="002060"/>
                          </a:solidFill>
                        </a:rPr>
                        <a:t>Tache</a:t>
                      </a:r>
                      <a:endParaRPr lang="fr-FR" sz="1400" dirty="0">
                        <a:solidFill>
                          <a:srgbClr val="002060"/>
                        </a:solidFill>
                      </a:endParaRPr>
                    </a:p>
                  </a:txBody>
                  <a:tcPr/>
                </a:tc>
                <a:tc>
                  <a:txBody>
                    <a:bodyPr/>
                    <a:lstStyle/>
                    <a:p>
                      <a:pPr algn="ctr"/>
                      <a:r>
                        <a:rPr lang="fr-FR" sz="1400" dirty="0" smtClean="0">
                          <a:solidFill>
                            <a:srgbClr val="002060"/>
                          </a:solidFill>
                        </a:rPr>
                        <a:t>Saison des pluies, décrue, riz de saison sèche</a:t>
                      </a:r>
                      <a:endParaRPr lang="fr-FR" sz="1400" dirty="0">
                        <a:solidFill>
                          <a:srgbClr val="002060"/>
                        </a:solidFill>
                      </a:endParaRPr>
                    </a:p>
                  </a:txBody>
                  <a:tcPr/>
                </a:tc>
              </a:tr>
              <a:tr h="370840">
                <a:tc>
                  <a:txBody>
                    <a:bodyPr/>
                    <a:lstStyle/>
                    <a:p>
                      <a:r>
                        <a:rPr lang="fr-FR" sz="1400" dirty="0" smtClean="0">
                          <a:solidFill>
                            <a:srgbClr val="002060"/>
                          </a:solidFill>
                        </a:rPr>
                        <a:t>Jointoiement</a:t>
                      </a:r>
                      <a:r>
                        <a:rPr lang="fr-FR" sz="1400" baseline="0" dirty="0" smtClean="0">
                          <a:solidFill>
                            <a:srgbClr val="002060"/>
                          </a:solidFill>
                        </a:rPr>
                        <a:t> des perrés</a:t>
                      </a:r>
                      <a:endParaRPr lang="fr-FR" sz="1400" dirty="0">
                        <a:solidFill>
                          <a:srgbClr val="002060"/>
                        </a:solidFill>
                      </a:endParaRPr>
                    </a:p>
                  </a:txBody>
                  <a:tcPr/>
                </a:tc>
                <a:tc>
                  <a:txBody>
                    <a:bodyPr/>
                    <a:lstStyle/>
                    <a:p>
                      <a:endParaRPr lang="fr-FR" sz="1400" dirty="0">
                        <a:solidFill>
                          <a:srgbClr val="002060"/>
                        </a:solidFill>
                      </a:endParaRPr>
                    </a:p>
                  </a:txBody>
                  <a:tcPr/>
                </a:tc>
              </a:tr>
              <a:tr h="370840">
                <a:tc>
                  <a:txBody>
                    <a:bodyPr/>
                    <a:lstStyle/>
                    <a:p>
                      <a:r>
                        <a:rPr lang="fr-FR" sz="1400" dirty="0" smtClean="0">
                          <a:solidFill>
                            <a:srgbClr val="002060"/>
                          </a:solidFill>
                        </a:rPr>
                        <a:t>Nettoyage</a:t>
                      </a:r>
                      <a:r>
                        <a:rPr lang="fr-FR" sz="1400" baseline="0" dirty="0" smtClean="0">
                          <a:solidFill>
                            <a:srgbClr val="002060"/>
                          </a:solidFill>
                        </a:rPr>
                        <a:t> de l’ouvrage</a:t>
                      </a:r>
                      <a:endParaRPr lang="fr-FR" sz="1400" dirty="0">
                        <a:solidFill>
                          <a:srgbClr val="002060"/>
                        </a:solidFill>
                      </a:endParaRPr>
                    </a:p>
                  </a:txBody>
                  <a:tcPr/>
                </a:tc>
                <a:tc>
                  <a:txBody>
                    <a:bodyPr/>
                    <a:lstStyle/>
                    <a:p>
                      <a:pPr algn="ctr"/>
                      <a:r>
                        <a:rPr lang="fr-FR" sz="1400" b="1" dirty="0" smtClean="0">
                          <a:solidFill>
                            <a:srgbClr val="002060"/>
                          </a:solidFill>
                        </a:rPr>
                        <a:t>ENTRE</a:t>
                      </a:r>
                      <a:r>
                        <a:rPr lang="fr-FR" sz="1400" b="1" baseline="0" dirty="0" smtClean="0">
                          <a:solidFill>
                            <a:srgbClr val="002060"/>
                          </a:solidFill>
                        </a:rPr>
                        <a:t> LES CULTURES</a:t>
                      </a:r>
                      <a:endParaRPr lang="fr-FR" sz="1400" b="1" dirty="0">
                        <a:solidFill>
                          <a:srgbClr val="002060"/>
                        </a:solidFill>
                      </a:endParaRPr>
                    </a:p>
                  </a:txBody>
                  <a:tcPr/>
                </a:tc>
              </a:tr>
              <a:tr h="370840">
                <a:tc>
                  <a:txBody>
                    <a:bodyPr/>
                    <a:lstStyle/>
                    <a:p>
                      <a:r>
                        <a:rPr lang="fr-FR" sz="1400" dirty="0" smtClean="0">
                          <a:solidFill>
                            <a:srgbClr val="002060"/>
                          </a:solidFill>
                        </a:rPr>
                        <a:t>Coupe</a:t>
                      </a:r>
                      <a:r>
                        <a:rPr lang="fr-FR" sz="1400" baseline="0" dirty="0" smtClean="0">
                          <a:solidFill>
                            <a:srgbClr val="002060"/>
                          </a:solidFill>
                        </a:rPr>
                        <a:t> des végétaux</a:t>
                      </a:r>
                      <a:endParaRPr lang="fr-FR" sz="1400" dirty="0">
                        <a:solidFill>
                          <a:srgbClr val="002060"/>
                        </a:solidFill>
                      </a:endParaRPr>
                    </a:p>
                  </a:txBody>
                  <a:tcPr/>
                </a:tc>
                <a:tc>
                  <a:txBody>
                    <a:bodyPr/>
                    <a:lstStyle/>
                    <a:p>
                      <a:pPr algn="ctr"/>
                      <a:endParaRPr lang="fr-FR" sz="1400" dirty="0">
                        <a:solidFill>
                          <a:srgbClr val="002060"/>
                        </a:solidFill>
                      </a:endParaRPr>
                    </a:p>
                  </a:txBody>
                  <a:tcPr/>
                </a:tc>
              </a:tr>
              <a:tr h="370840">
                <a:tc>
                  <a:txBody>
                    <a:bodyPr/>
                    <a:lstStyle/>
                    <a:p>
                      <a:r>
                        <a:rPr lang="fr-FR" sz="1400" dirty="0" smtClean="0">
                          <a:solidFill>
                            <a:srgbClr val="002060"/>
                          </a:solidFill>
                        </a:rPr>
                        <a:t>Vérification</a:t>
                      </a:r>
                      <a:r>
                        <a:rPr lang="fr-FR" sz="1400" baseline="0" dirty="0" smtClean="0">
                          <a:solidFill>
                            <a:srgbClr val="002060"/>
                          </a:solidFill>
                        </a:rPr>
                        <a:t> du béton</a:t>
                      </a:r>
                      <a:endParaRPr lang="fr-FR" sz="1400" dirty="0">
                        <a:solidFill>
                          <a:srgbClr val="002060"/>
                        </a:solidFill>
                      </a:endParaRPr>
                    </a:p>
                  </a:txBody>
                  <a:tcPr/>
                </a:tc>
                <a:tc>
                  <a:txBody>
                    <a:bodyPr/>
                    <a:lstStyle/>
                    <a:p>
                      <a:endParaRPr lang="fr-FR" sz="1400" dirty="0">
                        <a:solidFill>
                          <a:srgbClr val="002060"/>
                        </a:solidFill>
                      </a:endParaRPr>
                    </a:p>
                  </a:txBody>
                  <a:tcPr/>
                </a:tc>
              </a:tr>
            </a:tbl>
          </a:graphicData>
        </a:graphic>
      </p:graphicFrame>
      <p:cxnSp>
        <p:nvCxnSpPr>
          <p:cNvPr id="106524" name="Connecteur droit 10"/>
          <p:cNvCxnSpPr>
            <a:cxnSpLocks noChangeShapeType="1"/>
          </p:cNvCxnSpPr>
          <p:nvPr/>
        </p:nvCxnSpPr>
        <p:spPr bwMode="auto">
          <a:xfrm>
            <a:off x="3657600" y="4343400"/>
            <a:ext cx="4191000" cy="1588"/>
          </a:xfrm>
          <a:prstGeom prst="line">
            <a:avLst/>
          </a:prstGeom>
          <a:noFill/>
          <a:ln w="76200" algn="ctr">
            <a:solidFill>
              <a:srgbClr val="FFC000"/>
            </a:solidFill>
            <a:prstDash val="sysDash"/>
            <a:round/>
            <a:headEnd/>
            <a:tailEnd/>
          </a:ln>
        </p:spPr>
      </p:cxnSp>
      <p:cxnSp>
        <p:nvCxnSpPr>
          <p:cNvPr id="106525" name="Connecteur droit 11"/>
          <p:cNvCxnSpPr>
            <a:cxnSpLocks noChangeShapeType="1"/>
          </p:cNvCxnSpPr>
          <p:nvPr/>
        </p:nvCxnSpPr>
        <p:spPr bwMode="auto">
          <a:xfrm>
            <a:off x="3657600" y="5486400"/>
            <a:ext cx="4191000" cy="1588"/>
          </a:xfrm>
          <a:prstGeom prst="line">
            <a:avLst/>
          </a:prstGeom>
          <a:noFill/>
          <a:ln w="76200" algn="ctr">
            <a:solidFill>
              <a:srgbClr val="000000"/>
            </a:solidFill>
            <a:prstDash val="sysDash"/>
            <a:round/>
            <a:headEnd/>
            <a:tailEnd/>
          </a:ln>
        </p:spPr>
      </p:cxnSp>
      <p:cxnSp>
        <p:nvCxnSpPr>
          <p:cNvPr id="106526" name="Connecteur droit 12"/>
          <p:cNvCxnSpPr>
            <a:cxnSpLocks noChangeShapeType="1"/>
          </p:cNvCxnSpPr>
          <p:nvPr/>
        </p:nvCxnSpPr>
        <p:spPr bwMode="auto">
          <a:xfrm>
            <a:off x="3657600" y="5105400"/>
            <a:ext cx="4191000" cy="1588"/>
          </a:xfrm>
          <a:prstGeom prst="line">
            <a:avLst/>
          </a:prstGeom>
          <a:noFill/>
          <a:ln w="76200" algn="ctr">
            <a:solidFill>
              <a:srgbClr val="FF0000"/>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6502">
                                            <p:bg/>
                                          </p:spTgt>
                                        </p:tgtEl>
                                        <p:attrNameLst>
                                          <p:attrName>style.visibility</p:attrName>
                                        </p:attrNameLst>
                                      </p:cBhvr>
                                      <p:to>
                                        <p:strVal val="visible"/>
                                      </p:to>
                                    </p:set>
                                    <p:animEffect transition="in" filter="fade">
                                      <p:cBhvr>
                                        <p:cTn id="7" dur="2000"/>
                                        <p:tgtEl>
                                          <p:spTgt spid="106502">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6502">
                                            <p:txEl>
                                              <p:pRg st="0" end="0"/>
                                            </p:txEl>
                                          </p:spTgt>
                                        </p:tgtEl>
                                        <p:attrNameLst>
                                          <p:attrName>style.visibility</p:attrName>
                                        </p:attrNameLst>
                                      </p:cBhvr>
                                      <p:to>
                                        <p:strVal val="visible"/>
                                      </p:to>
                                    </p:set>
                                    <p:animEffect transition="in" filter="fade">
                                      <p:cBhvr>
                                        <p:cTn id="10" dur="2000"/>
                                        <p:tgtEl>
                                          <p:spTgt spid="10650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6502">
                                            <p:txEl>
                                              <p:pRg st="2" end="2"/>
                                            </p:txEl>
                                          </p:spTgt>
                                        </p:tgtEl>
                                        <p:attrNameLst>
                                          <p:attrName>style.visibility</p:attrName>
                                        </p:attrNameLst>
                                      </p:cBhvr>
                                      <p:to>
                                        <p:strVal val="visible"/>
                                      </p:to>
                                    </p:set>
                                    <p:animEffect transition="in" filter="fade">
                                      <p:cBhvr>
                                        <p:cTn id="13" dur="2000"/>
                                        <p:tgtEl>
                                          <p:spTgt spid="10650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6502">
                                            <p:txEl>
                                              <p:pRg st="4" end="4"/>
                                            </p:txEl>
                                          </p:spTgt>
                                        </p:tgtEl>
                                        <p:attrNameLst>
                                          <p:attrName>style.visibility</p:attrName>
                                        </p:attrNameLst>
                                      </p:cBhvr>
                                      <p:to>
                                        <p:strVal val="visible"/>
                                      </p:to>
                                    </p:set>
                                    <p:animEffect transition="in" filter="fade">
                                      <p:cBhvr>
                                        <p:cTn id="16" dur="2000"/>
                                        <p:tgtEl>
                                          <p:spTgt spid="106502">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6502">
                                            <p:txEl>
                                              <p:pRg st="5" end="5"/>
                                            </p:txEl>
                                          </p:spTgt>
                                        </p:tgtEl>
                                        <p:attrNameLst>
                                          <p:attrName>style.visibility</p:attrName>
                                        </p:attrNameLst>
                                      </p:cBhvr>
                                      <p:to>
                                        <p:strVal val="visible"/>
                                      </p:to>
                                    </p:set>
                                    <p:animEffect transition="in" filter="fade">
                                      <p:cBhvr>
                                        <p:cTn id="19" dur="2000"/>
                                        <p:tgtEl>
                                          <p:spTgt spid="106502">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6502">
                                            <p:txEl>
                                              <p:pRg st="6" end="6"/>
                                            </p:txEl>
                                          </p:spTgt>
                                        </p:tgtEl>
                                        <p:attrNameLst>
                                          <p:attrName>style.visibility</p:attrName>
                                        </p:attrNameLst>
                                      </p:cBhvr>
                                      <p:to>
                                        <p:strVal val="visible"/>
                                      </p:to>
                                    </p:set>
                                    <p:animEffect transition="in" filter="fade">
                                      <p:cBhvr>
                                        <p:cTn id="22" dur="2000"/>
                                        <p:tgtEl>
                                          <p:spTgt spid="106502">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6502">
                                            <p:txEl>
                                              <p:pRg st="7" end="7"/>
                                            </p:txEl>
                                          </p:spTgt>
                                        </p:tgtEl>
                                        <p:attrNameLst>
                                          <p:attrName>style.visibility</p:attrName>
                                        </p:attrNameLst>
                                      </p:cBhvr>
                                      <p:to>
                                        <p:strVal val="visible"/>
                                      </p:to>
                                    </p:set>
                                    <p:animEffect transition="in" filter="fade">
                                      <p:cBhvr>
                                        <p:cTn id="25" dur="2000"/>
                                        <p:tgtEl>
                                          <p:spTgt spid="106502">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6502">
                                            <p:txEl>
                                              <p:pRg st="8" end="8"/>
                                            </p:txEl>
                                          </p:spTgt>
                                        </p:tgtEl>
                                        <p:attrNameLst>
                                          <p:attrName>style.visibility</p:attrName>
                                        </p:attrNameLst>
                                      </p:cBhvr>
                                      <p:to>
                                        <p:strVal val="visible"/>
                                      </p:to>
                                    </p:set>
                                    <p:animEffect transition="in" filter="fade">
                                      <p:cBhvr>
                                        <p:cTn id="28" dur="2000"/>
                                        <p:tgtEl>
                                          <p:spTgt spid="106502">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6503"/>
                                        </p:tgtEl>
                                        <p:attrNameLst>
                                          <p:attrName>style.visibility</p:attrName>
                                        </p:attrNameLst>
                                      </p:cBhvr>
                                      <p:to>
                                        <p:strVal val="visible"/>
                                      </p:to>
                                    </p:set>
                                    <p:anim calcmode="lin" valueType="num">
                                      <p:cBhvr additive="base">
                                        <p:cTn id="33" dur="500" fill="hold"/>
                                        <p:tgtEl>
                                          <p:spTgt spid="106503"/>
                                        </p:tgtEl>
                                        <p:attrNameLst>
                                          <p:attrName>ppt_x</p:attrName>
                                        </p:attrNameLst>
                                      </p:cBhvr>
                                      <p:tavLst>
                                        <p:tav tm="0">
                                          <p:val>
                                            <p:strVal val="#ppt_x"/>
                                          </p:val>
                                        </p:tav>
                                        <p:tav tm="100000">
                                          <p:val>
                                            <p:strVal val="#ppt_x"/>
                                          </p:val>
                                        </p:tav>
                                      </p:tavLst>
                                    </p:anim>
                                    <p:anim calcmode="lin" valueType="num">
                                      <p:cBhvr additive="base">
                                        <p:cTn id="34" dur="500" fill="hold"/>
                                        <p:tgtEl>
                                          <p:spTgt spid="106503"/>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06524"/>
                                        </p:tgtEl>
                                        <p:attrNameLst>
                                          <p:attrName>style.visibility</p:attrName>
                                        </p:attrNameLst>
                                      </p:cBhvr>
                                      <p:to>
                                        <p:strVal val="visible"/>
                                      </p:to>
                                    </p:set>
                                    <p:anim calcmode="lin" valueType="num">
                                      <p:cBhvr additive="base">
                                        <p:cTn id="41" dur="500" fill="hold"/>
                                        <p:tgtEl>
                                          <p:spTgt spid="106524"/>
                                        </p:tgtEl>
                                        <p:attrNameLst>
                                          <p:attrName>ppt_x</p:attrName>
                                        </p:attrNameLst>
                                      </p:cBhvr>
                                      <p:tavLst>
                                        <p:tav tm="0">
                                          <p:val>
                                            <p:strVal val="#ppt_x"/>
                                          </p:val>
                                        </p:tav>
                                        <p:tav tm="100000">
                                          <p:val>
                                            <p:strVal val="#ppt_x"/>
                                          </p:val>
                                        </p:tav>
                                      </p:tavLst>
                                    </p:anim>
                                    <p:anim calcmode="lin" valueType="num">
                                      <p:cBhvr additive="base">
                                        <p:cTn id="42" dur="500" fill="hold"/>
                                        <p:tgtEl>
                                          <p:spTgt spid="106524"/>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06525"/>
                                        </p:tgtEl>
                                        <p:attrNameLst>
                                          <p:attrName>style.visibility</p:attrName>
                                        </p:attrNameLst>
                                      </p:cBhvr>
                                      <p:to>
                                        <p:strVal val="visible"/>
                                      </p:to>
                                    </p:set>
                                    <p:anim calcmode="lin" valueType="num">
                                      <p:cBhvr additive="base">
                                        <p:cTn id="45" dur="500" fill="hold"/>
                                        <p:tgtEl>
                                          <p:spTgt spid="106525"/>
                                        </p:tgtEl>
                                        <p:attrNameLst>
                                          <p:attrName>ppt_x</p:attrName>
                                        </p:attrNameLst>
                                      </p:cBhvr>
                                      <p:tavLst>
                                        <p:tav tm="0">
                                          <p:val>
                                            <p:strVal val="#ppt_x"/>
                                          </p:val>
                                        </p:tav>
                                        <p:tav tm="100000">
                                          <p:val>
                                            <p:strVal val="#ppt_x"/>
                                          </p:val>
                                        </p:tav>
                                      </p:tavLst>
                                    </p:anim>
                                    <p:anim calcmode="lin" valueType="num">
                                      <p:cBhvr additive="base">
                                        <p:cTn id="46" dur="500" fill="hold"/>
                                        <p:tgtEl>
                                          <p:spTgt spid="106525"/>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106526"/>
                                        </p:tgtEl>
                                        <p:attrNameLst>
                                          <p:attrName>style.visibility</p:attrName>
                                        </p:attrNameLst>
                                      </p:cBhvr>
                                      <p:to>
                                        <p:strVal val="visible"/>
                                      </p:to>
                                    </p:set>
                                    <p:anim calcmode="lin" valueType="num">
                                      <p:cBhvr additive="base">
                                        <p:cTn id="49" dur="500" fill="hold"/>
                                        <p:tgtEl>
                                          <p:spTgt spid="106526"/>
                                        </p:tgtEl>
                                        <p:attrNameLst>
                                          <p:attrName>ppt_x</p:attrName>
                                        </p:attrNameLst>
                                      </p:cBhvr>
                                      <p:tavLst>
                                        <p:tav tm="0">
                                          <p:val>
                                            <p:strVal val="#ppt_x"/>
                                          </p:val>
                                        </p:tav>
                                        <p:tav tm="100000">
                                          <p:val>
                                            <p:strVal val="#ppt_x"/>
                                          </p:val>
                                        </p:tav>
                                      </p:tavLst>
                                    </p:anim>
                                    <p:anim calcmode="lin" valueType="num">
                                      <p:cBhvr additive="base">
                                        <p:cTn id="50" dur="500" fill="hold"/>
                                        <p:tgtEl>
                                          <p:spTgt spid="1065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2" grpId="0" build="allAtOnce" animBg="1"/>
      <p:bldP spid="10650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71719CCB-D563-4220-A677-7C74491B48C7}" type="slidenum">
              <a:rPr lang="en-US" smtClean="0"/>
              <a:pPr>
                <a:defRPr/>
              </a:pPr>
              <a:t>21</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7" name="Text Box 6"/>
          <p:cNvSpPr txBox="1">
            <a:spLocks noChangeArrowheads="1"/>
          </p:cNvSpPr>
          <p:nvPr/>
        </p:nvSpPr>
        <p:spPr bwMode="auto">
          <a:xfrm>
            <a:off x="714348" y="1828800"/>
            <a:ext cx="7572428"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DU POSTE DE POMPAGE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wipe(down)">
                                      <p:cBhvr>
                                        <p:cTn id="13"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17B5DB72-A20B-4F2F-82A7-63E4271F960E}" type="slidenum">
              <a:rPr lang="en-US" smtClean="0"/>
              <a:pPr>
                <a:defRPr/>
              </a:pPr>
              <a:t>22</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7" name="Text Box 6"/>
          <p:cNvSpPr txBox="1">
            <a:spLocks noChangeArrowheads="1"/>
          </p:cNvSpPr>
          <p:nvPr/>
        </p:nvSpPr>
        <p:spPr bwMode="auto">
          <a:xfrm>
            <a:off x="785786" y="1828800"/>
            <a:ext cx="7500990"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DU POSTE DE POMPAGE</a:t>
            </a:r>
          </a:p>
        </p:txBody>
      </p:sp>
      <p:sp>
        <p:nvSpPr>
          <p:cNvPr id="138246" name="ZoneTexte 7"/>
          <p:cNvSpPr txBox="1">
            <a:spLocks noChangeArrowheads="1"/>
          </p:cNvSpPr>
          <p:nvPr/>
        </p:nvSpPr>
        <p:spPr bwMode="auto">
          <a:xfrm>
            <a:off x="2667000" y="3733800"/>
            <a:ext cx="3352800" cy="369888"/>
          </a:xfrm>
          <a:prstGeom prst="rect">
            <a:avLst/>
          </a:prstGeom>
          <a:solidFill>
            <a:srgbClr val="FFFF66"/>
          </a:solidFill>
          <a:ln w="28575">
            <a:solidFill>
              <a:srgbClr val="FF0000"/>
            </a:solidFill>
            <a:miter lim="800000"/>
            <a:headEnd/>
            <a:tailEnd/>
          </a:ln>
        </p:spPr>
        <p:txBody>
          <a:bodyPr>
            <a:spAutoFit/>
          </a:bodyPr>
          <a:lstStyle/>
          <a:p>
            <a:pPr algn="ctr"/>
            <a:r>
              <a:rPr lang="fr-FR" b="1" u="sng" dirty="0">
                <a:solidFill>
                  <a:srgbClr val="FF0000"/>
                </a:solidFill>
              </a:rPr>
              <a:t>LES POMPES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wipe(down)">
                                      <p:cBhvr>
                                        <p:cTn id="13" dur="500"/>
                                        <p:tgtEl>
                                          <p:spTgt spid="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8246">
                                            <p:bg/>
                                          </p:spTgt>
                                        </p:tgtEl>
                                        <p:attrNameLst>
                                          <p:attrName>style.visibility</p:attrName>
                                        </p:attrNameLst>
                                      </p:cBhvr>
                                      <p:to>
                                        <p:strVal val="visible"/>
                                      </p:to>
                                    </p:set>
                                    <p:anim calcmode="lin" valueType="num">
                                      <p:cBhvr additive="base">
                                        <p:cTn id="18" dur="500" fill="hold"/>
                                        <p:tgtEl>
                                          <p:spTgt spid="138246">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138246">
                                            <p:bg/>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38246">
                                            <p:txEl>
                                              <p:pRg st="0" end="0"/>
                                            </p:txEl>
                                          </p:spTgt>
                                        </p:tgtEl>
                                        <p:attrNameLst>
                                          <p:attrName>style.visibility</p:attrName>
                                        </p:attrNameLst>
                                      </p:cBhvr>
                                      <p:to>
                                        <p:strVal val="visible"/>
                                      </p:to>
                                    </p:set>
                                    <p:anim calcmode="lin" valueType="num">
                                      <p:cBhvr additive="base">
                                        <p:cTn id="22" dur="500" fill="hold"/>
                                        <p:tgtEl>
                                          <p:spTgt spid="138246">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824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138246" grpId="0" build="allAtOnce"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4CF058E7-2FFC-4EF2-92C6-15D1AB6CAD14}" type="slidenum">
              <a:rPr lang="en-US" smtClean="0"/>
              <a:pPr>
                <a:defRPr/>
              </a:pPr>
              <a:t>23</a:t>
            </a:fld>
            <a:endParaRPr lang="en-US" dirty="0"/>
          </a:p>
        </p:txBody>
      </p:sp>
      <p:pic>
        <p:nvPicPr>
          <p:cNvPr id="139267" name="Picture 2" descr="E:\Cambodai Perimeter aout\Prey Veng\Prek Phdao\Img00001.jpg"/>
          <p:cNvPicPr>
            <a:picLocks noChangeAspect="1" noChangeArrowheads="1"/>
          </p:cNvPicPr>
          <p:nvPr/>
        </p:nvPicPr>
        <p:blipFill>
          <a:blip r:embed="rId3" cstate="email"/>
          <a:srcRect/>
          <a:stretch>
            <a:fillRect/>
          </a:stretch>
        </p:blipFill>
        <p:spPr bwMode="auto">
          <a:xfrm>
            <a:off x="76200" y="1219200"/>
            <a:ext cx="2971800" cy="2228850"/>
          </a:xfrm>
          <a:prstGeom prst="rect">
            <a:avLst/>
          </a:prstGeom>
          <a:noFill/>
          <a:ln w="9525">
            <a:noFill/>
            <a:miter lim="800000"/>
            <a:headEnd/>
            <a:tailEnd/>
          </a:ln>
        </p:spPr>
      </p:pic>
      <p:sp>
        <p:nvSpPr>
          <p:cNvPr id="6"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7"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pic>
        <p:nvPicPr>
          <p:cNvPr id="139270" name="Picture 3" descr="E:\Cambodai Perimeter aout\Svay Reang\Sopha Pumping Station\Sopha pump station de pompage n°3.jpg"/>
          <p:cNvPicPr>
            <a:picLocks noChangeAspect="1" noChangeArrowheads="1"/>
          </p:cNvPicPr>
          <p:nvPr/>
        </p:nvPicPr>
        <p:blipFill>
          <a:blip r:embed="rId4" cstate="email"/>
          <a:srcRect/>
          <a:stretch>
            <a:fillRect/>
          </a:stretch>
        </p:blipFill>
        <p:spPr bwMode="auto">
          <a:xfrm>
            <a:off x="3105150" y="1219200"/>
            <a:ext cx="2946400" cy="2209800"/>
          </a:xfrm>
          <a:prstGeom prst="rect">
            <a:avLst/>
          </a:prstGeom>
          <a:noFill/>
          <a:ln w="9525">
            <a:noFill/>
            <a:miter lim="800000"/>
            <a:headEnd/>
            <a:tailEnd/>
          </a:ln>
        </p:spPr>
      </p:pic>
      <p:pic>
        <p:nvPicPr>
          <p:cNvPr id="139271" name="Picture 4" descr="E:\Cambodai Perimeter aout\Svay Reang\Sopha Pumping Station\Sopha Pump sortie pompes n° 1.jpg"/>
          <p:cNvPicPr>
            <a:picLocks noChangeAspect="1" noChangeArrowheads="1"/>
          </p:cNvPicPr>
          <p:nvPr/>
        </p:nvPicPr>
        <p:blipFill>
          <a:blip r:embed="rId5" cstate="email"/>
          <a:srcRect/>
          <a:stretch>
            <a:fillRect/>
          </a:stretch>
        </p:blipFill>
        <p:spPr bwMode="auto">
          <a:xfrm>
            <a:off x="6096000" y="1219200"/>
            <a:ext cx="2946400" cy="2209800"/>
          </a:xfrm>
          <a:prstGeom prst="rect">
            <a:avLst/>
          </a:prstGeom>
          <a:noFill/>
          <a:ln w="9525">
            <a:noFill/>
            <a:miter lim="800000"/>
            <a:headEnd/>
            <a:tailEnd/>
          </a:ln>
        </p:spPr>
      </p:pic>
      <p:pic>
        <p:nvPicPr>
          <p:cNvPr id="139272" name="Picture 5" descr="E:\Cambodai Perimeter aout\Svay Reang\Sopha Pumping Station\Sopha pump aspiration n° 1.jpg"/>
          <p:cNvPicPr>
            <a:picLocks noChangeAspect="1" noChangeArrowheads="1"/>
          </p:cNvPicPr>
          <p:nvPr/>
        </p:nvPicPr>
        <p:blipFill>
          <a:blip r:embed="rId6" cstate="email"/>
          <a:srcRect/>
          <a:stretch>
            <a:fillRect/>
          </a:stretch>
        </p:blipFill>
        <p:spPr bwMode="auto">
          <a:xfrm>
            <a:off x="76200" y="3714750"/>
            <a:ext cx="2971800" cy="2228850"/>
          </a:xfrm>
          <a:prstGeom prst="rect">
            <a:avLst/>
          </a:prstGeom>
          <a:noFill/>
          <a:ln w="9525">
            <a:noFill/>
            <a:miter lim="800000"/>
            <a:headEnd/>
            <a:tailEnd/>
          </a:ln>
        </p:spPr>
      </p:pic>
      <p:pic>
        <p:nvPicPr>
          <p:cNvPr id="139273" name="Picture 6" descr="E:\Cambodai Perimeter aout\Svay Reang\Sopha Pumping Station\Img00017.jpg"/>
          <p:cNvPicPr>
            <a:picLocks noChangeAspect="1" noChangeArrowheads="1"/>
          </p:cNvPicPr>
          <p:nvPr/>
        </p:nvPicPr>
        <p:blipFill>
          <a:blip r:embed="rId7" cstate="email"/>
          <a:srcRect/>
          <a:stretch>
            <a:fillRect/>
          </a:stretch>
        </p:blipFill>
        <p:spPr bwMode="auto">
          <a:xfrm>
            <a:off x="3095625" y="3733800"/>
            <a:ext cx="2946400" cy="2209800"/>
          </a:xfrm>
          <a:prstGeom prst="rect">
            <a:avLst/>
          </a:prstGeom>
          <a:noFill/>
          <a:ln w="9525">
            <a:noFill/>
            <a:miter lim="800000"/>
            <a:headEnd/>
            <a:tailEnd/>
          </a:ln>
        </p:spPr>
      </p:pic>
      <p:pic>
        <p:nvPicPr>
          <p:cNvPr id="139274" name="Picture 7" descr="E:\Cambodai Perimeter aout\Svay Reang\Sopha Pumping Station\Sopha pumps les machines n° 1.jpg"/>
          <p:cNvPicPr>
            <a:picLocks noChangeAspect="1" noChangeArrowheads="1"/>
          </p:cNvPicPr>
          <p:nvPr/>
        </p:nvPicPr>
        <p:blipFill>
          <a:blip r:embed="rId8" cstate="email"/>
          <a:srcRect/>
          <a:stretch>
            <a:fillRect/>
          </a:stretch>
        </p:blipFill>
        <p:spPr bwMode="auto">
          <a:xfrm>
            <a:off x="6086475" y="3733800"/>
            <a:ext cx="2946400" cy="2209800"/>
          </a:xfrm>
          <a:prstGeom prst="rect">
            <a:avLst/>
          </a:prstGeom>
          <a:noFill/>
          <a:ln w="9525">
            <a:noFill/>
            <a:miter lim="800000"/>
            <a:headEnd/>
            <a:tailEnd/>
          </a:ln>
        </p:spPr>
      </p:pic>
      <p:sp>
        <p:nvSpPr>
          <p:cNvPr id="139275" name="ZoneTexte 12"/>
          <p:cNvSpPr txBox="1">
            <a:spLocks noChangeArrowheads="1"/>
          </p:cNvSpPr>
          <p:nvPr/>
        </p:nvSpPr>
        <p:spPr bwMode="auto">
          <a:xfrm>
            <a:off x="152400" y="3200400"/>
            <a:ext cx="2743200" cy="276999"/>
          </a:xfrm>
          <a:prstGeom prst="rect">
            <a:avLst/>
          </a:prstGeom>
          <a:noFill/>
          <a:ln w="9525">
            <a:noFill/>
            <a:miter lim="800000"/>
            <a:headEnd/>
            <a:tailEnd/>
          </a:ln>
        </p:spPr>
        <p:txBody>
          <a:bodyPr>
            <a:spAutoFit/>
          </a:bodyPr>
          <a:lstStyle/>
          <a:p>
            <a:pPr algn="ctr"/>
            <a:r>
              <a:rPr lang="fr-FR" sz="1200" dirty="0">
                <a:solidFill>
                  <a:schemeClr val="bg1"/>
                </a:solidFill>
                <a:latin typeface="Arial" pitchFamily="34" charset="0"/>
                <a:cs typeface="Arial" pitchFamily="34" charset="0"/>
              </a:rPr>
              <a:t>Pompes sur ponton</a:t>
            </a:r>
          </a:p>
        </p:txBody>
      </p:sp>
      <p:sp>
        <p:nvSpPr>
          <p:cNvPr id="139276" name="ZoneTexte 13"/>
          <p:cNvSpPr txBox="1">
            <a:spLocks noChangeArrowheads="1"/>
          </p:cNvSpPr>
          <p:nvPr/>
        </p:nvSpPr>
        <p:spPr bwMode="auto">
          <a:xfrm>
            <a:off x="3200400" y="3124200"/>
            <a:ext cx="2743200" cy="276999"/>
          </a:xfrm>
          <a:prstGeom prst="rect">
            <a:avLst/>
          </a:prstGeom>
          <a:noFill/>
          <a:ln w="9525">
            <a:noFill/>
            <a:miter lim="800000"/>
            <a:headEnd/>
            <a:tailEnd/>
          </a:ln>
        </p:spPr>
        <p:txBody>
          <a:bodyPr>
            <a:spAutoFit/>
          </a:bodyPr>
          <a:lstStyle/>
          <a:p>
            <a:pPr algn="ctr"/>
            <a:r>
              <a:rPr lang="fr-FR" sz="1200" dirty="0" err="1">
                <a:solidFill>
                  <a:schemeClr val="bg1"/>
                </a:solidFill>
                <a:latin typeface="Arial" pitchFamily="34" charset="0"/>
                <a:cs typeface="Arial" pitchFamily="34" charset="0"/>
              </a:rPr>
              <a:t>Sopha</a:t>
            </a:r>
            <a:r>
              <a:rPr lang="fr-FR" sz="1200" dirty="0">
                <a:solidFill>
                  <a:schemeClr val="bg1"/>
                </a:solidFill>
                <a:latin typeface="Arial" pitchFamily="34" charset="0"/>
                <a:cs typeface="Arial" pitchFamily="34" charset="0"/>
              </a:rPr>
              <a:t> </a:t>
            </a:r>
            <a:r>
              <a:rPr lang="fr-FR" sz="1200" dirty="0" err="1">
                <a:solidFill>
                  <a:schemeClr val="bg1"/>
                </a:solidFill>
                <a:latin typeface="Arial" pitchFamily="34" charset="0"/>
                <a:cs typeface="Arial" pitchFamily="34" charset="0"/>
              </a:rPr>
              <a:t>Pump</a:t>
            </a:r>
            <a:r>
              <a:rPr lang="fr-FR" sz="1200" dirty="0">
                <a:solidFill>
                  <a:schemeClr val="bg1"/>
                </a:solidFill>
                <a:latin typeface="Arial" pitchFamily="34" charset="0"/>
                <a:cs typeface="Arial" pitchFamily="34" charset="0"/>
              </a:rPr>
              <a:t> bâtiment</a:t>
            </a:r>
          </a:p>
        </p:txBody>
      </p:sp>
      <p:sp>
        <p:nvSpPr>
          <p:cNvPr id="139277" name="ZoneTexte 14"/>
          <p:cNvSpPr txBox="1">
            <a:spLocks noChangeArrowheads="1"/>
          </p:cNvSpPr>
          <p:nvPr/>
        </p:nvSpPr>
        <p:spPr bwMode="auto">
          <a:xfrm>
            <a:off x="6172200" y="3124200"/>
            <a:ext cx="2743200" cy="276999"/>
          </a:xfrm>
          <a:prstGeom prst="rect">
            <a:avLst/>
          </a:prstGeom>
          <a:noFill/>
          <a:ln w="9525">
            <a:noFill/>
            <a:miter lim="800000"/>
            <a:headEnd/>
            <a:tailEnd/>
          </a:ln>
        </p:spPr>
        <p:txBody>
          <a:bodyPr>
            <a:spAutoFit/>
          </a:bodyPr>
          <a:lstStyle/>
          <a:p>
            <a:pPr algn="ctr"/>
            <a:r>
              <a:rPr lang="fr-FR" sz="1200" dirty="0" err="1">
                <a:solidFill>
                  <a:schemeClr val="bg1"/>
                </a:solidFill>
                <a:latin typeface="Arial" pitchFamily="34" charset="0"/>
                <a:cs typeface="Arial" pitchFamily="34" charset="0"/>
              </a:rPr>
              <a:t>Sopha</a:t>
            </a:r>
            <a:r>
              <a:rPr lang="fr-FR" sz="1200" dirty="0">
                <a:solidFill>
                  <a:schemeClr val="bg1"/>
                </a:solidFill>
                <a:latin typeface="Arial" pitchFamily="34" charset="0"/>
                <a:cs typeface="Arial" pitchFamily="34" charset="0"/>
              </a:rPr>
              <a:t> </a:t>
            </a:r>
            <a:r>
              <a:rPr lang="fr-FR" sz="1200" dirty="0" err="1">
                <a:solidFill>
                  <a:schemeClr val="bg1"/>
                </a:solidFill>
                <a:latin typeface="Arial" pitchFamily="34" charset="0"/>
                <a:cs typeface="Arial" pitchFamily="34" charset="0"/>
              </a:rPr>
              <a:t>Pump</a:t>
            </a:r>
            <a:r>
              <a:rPr lang="fr-FR" sz="1200" dirty="0">
                <a:solidFill>
                  <a:schemeClr val="bg1"/>
                </a:solidFill>
                <a:latin typeface="Arial" pitchFamily="34" charset="0"/>
                <a:cs typeface="Arial" pitchFamily="34" charset="0"/>
              </a:rPr>
              <a:t> refoulement</a:t>
            </a:r>
          </a:p>
        </p:txBody>
      </p:sp>
      <p:sp>
        <p:nvSpPr>
          <p:cNvPr id="139278" name="ZoneTexte 15"/>
          <p:cNvSpPr txBox="1">
            <a:spLocks noChangeArrowheads="1"/>
          </p:cNvSpPr>
          <p:nvPr/>
        </p:nvSpPr>
        <p:spPr bwMode="auto">
          <a:xfrm>
            <a:off x="228600" y="5638800"/>
            <a:ext cx="2743200" cy="276999"/>
          </a:xfrm>
          <a:prstGeom prst="rect">
            <a:avLst/>
          </a:prstGeom>
          <a:noFill/>
          <a:ln w="9525">
            <a:noFill/>
            <a:miter lim="800000"/>
            <a:headEnd/>
            <a:tailEnd/>
          </a:ln>
        </p:spPr>
        <p:txBody>
          <a:bodyPr>
            <a:spAutoFit/>
          </a:bodyPr>
          <a:lstStyle/>
          <a:p>
            <a:pPr algn="ctr"/>
            <a:r>
              <a:rPr lang="fr-FR" sz="1200" dirty="0" err="1">
                <a:solidFill>
                  <a:schemeClr val="bg1"/>
                </a:solidFill>
                <a:latin typeface="Arial" pitchFamily="34" charset="0"/>
                <a:cs typeface="Arial" pitchFamily="34" charset="0"/>
              </a:rPr>
              <a:t>Sopha</a:t>
            </a:r>
            <a:r>
              <a:rPr lang="fr-FR" sz="1200" dirty="0">
                <a:solidFill>
                  <a:schemeClr val="bg1"/>
                </a:solidFill>
                <a:latin typeface="Arial" pitchFamily="34" charset="0"/>
                <a:cs typeface="Arial" pitchFamily="34" charset="0"/>
              </a:rPr>
              <a:t> </a:t>
            </a:r>
            <a:r>
              <a:rPr lang="fr-FR" sz="1200" dirty="0" err="1">
                <a:solidFill>
                  <a:schemeClr val="bg1"/>
                </a:solidFill>
                <a:latin typeface="Arial" pitchFamily="34" charset="0"/>
                <a:cs typeface="Arial" pitchFamily="34" charset="0"/>
              </a:rPr>
              <a:t>Pump</a:t>
            </a:r>
            <a:r>
              <a:rPr lang="fr-FR" sz="1200" dirty="0">
                <a:solidFill>
                  <a:schemeClr val="bg1"/>
                </a:solidFill>
                <a:latin typeface="Arial" pitchFamily="34" charset="0"/>
                <a:cs typeface="Arial" pitchFamily="34" charset="0"/>
              </a:rPr>
              <a:t> aspiration</a:t>
            </a:r>
          </a:p>
        </p:txBody>
      </p:sp>
      <p:sp>
        <p:nvSpPr>
          <p:cNvPr id="139279" name="ZoneTexte 16"/>
          <p:cNvSpPr txBox="1">
            <a:spLocks noChangeArrowheads="1"/>
          </p:cNvSpPr>
          <p:nvPr/>
        </p:nvSpPr>
        <p:spPr bwMode="auto">
          <a:xfrm>
            <a:off x="3200400" y="5638800"/>
            <a:ext cx="2743200" cy="276999"/>
          </a:xfrm>
          <a:prstGeom prst="rect">
            <a:avLst/>
          </a:prstGeom>
          <a:noFill/>
          <a:ln w="9525">
            <a:noFill/>
            <a:miter lim="800000"/>
            <a:headEnd/>
            <a:tailEnd/>
          </a:ln>
        </p:spPr>
        <p:txBody>
          <a:bodyPr>
            <a:spAutoFit/>
          </a:bodyPr>
          <a:lstStyle/>
          <a:p>
            <a:pPr algn="ctr"/>
            <a:r>
              <a:rPr lang="fr-FR" sz="1200">
                <a:solidFill>
                  <a:schemeClr val="bg1"/>
                </a:solidFill>
                <a:latin typeface="Arial" pitchFamily="34" charset="0"/>
                <a:cs typeface="Arial" pitchFamily="34" charset="0"/>
              </a:rPr>
              <a:t>Sopha Pump pompe n°2</a:t>
            </a:r>
          </a:p>
        </p:txBody>
      </p:sp>
      <p:sp>
        <p:nvSpPr>
          <p:cNvPr id="139280" name="ZoneTexte 17"/>
          <p:cNvSpPr txBox="1">
            <a:spLocks noChangeArrowheads="1"/>
          </p:cNvSpPr>
          <p:nvPr/>
        </p:nvSpPr>
        <p:spPr bwMode="auto">
          <a:xfrm>
            <a:off x="6172200" y="5638800"/>
            <a:ext cx="2743200" cy="276999"/>
          </a:xfrm>
          <a:prstGeom prst="rect">
            <a:avLst/>
          </a:prstGeom>
          <a:noFill/>
          <a:ln w="9525">
            <a:noFill/>
            <a:miter lim="800000"/>
            <a:headEnd/>
            <a:tailEnd/>
          </a:ln>
        </p:spPr>
        <p:txBody>
          <a:bodyPr>
            <a:spAutoFit/>
          </a:bodyPr>
          <a:lstStyle/>
          <a:p>
            <a:pPr algn="ctr"/>
            <a:r>
              <a:rPr lang="fr-FR" sz="1200" dirty="0" err="1">
                <a:solidFill>
                  <a:schemeClr val="bg1"/>
                </a:solidFill>
                <a:latin typeface="Arial" pitchFamily="34" charset="0"/>
                <a:cs typeface="Arial" pitchFamily="34" charset="0"/>
              </a:rPr>
              <a:t>Sopha</a:t>
            </a:r>
            <a:r>
              <a:rPr lang="fr-FR" sz="1200" dirty="0">
                <a:solidFill>
                  <a:schemeClr val="bg1"/>
                </a:solidFill>
                <a:latin typeface="Arial" pitchFamily="34" charset="0"/>
                <a:cs typeface="Arial" pitchFamily="34" charset="0"/>
              </a:rPr>
              <a:t> </a:t>
            </a:r>
            <a:r>
              <a:rPr lang="fr-FR" sz="1200" dirty="0" err="1">
                <a:solidFill>
                  <a:schemeClr val="bg1"/>
                </a:solidFill>
                <a:latin typeface="Arial" pitchFamily="34" charset="0"/>
                <a:cs typeface="Arial" pitchFamily="34" charset="0"/>
              </a:rPr>
              <a:t>Pump</a:t>
            </a:r>
            <a:r>
              <a:rPr lang="fr-FR" sz="1200" dirty="0">
                <a:solidFill>
                  <a:schemeClr val="bg1"/>
                </a:solidFill>
                <a:latin typeface="Arial" pitchFamily="34" charset="0"/>
                <a:cs typeface="Arial" pitchFamily="34" charset="0"/>
              </a:rPr>
              <a:t> pompe n°1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9267"/>
                                        </p:tgtEl>
                                        <p:attrNameLst>
                                          <p:attrName>style.visibility</p:attrName>
                                        </p:attrNameLst>
                                      </p:cBhvr>
                                      <p:to>
                                        <p:strVal val="visible"/>
                                      </p:to>
                                    </p:set>
                                    <p:anim calcmode="lin" valueType="num">
                                      <p:cBhvr additive="base">
                                        <p:cTn id="7" dur="500" fill="hold"/>
                                        <p:tgtEl>
                                          <p:spTgt spid="139267"/>
                                        </p:tgtEl>
                                        <p:attrNameLst>
                                          <p:attrName>ppt_x</p:attrName>
                                        </p:attrNameLst>
                                      </p:cBhvr>
                                      <p:tavLst>
                                        <p:tav tm="0">
                                          <p:val>
                                            <p:strVal val="#ppt_x"/>
                                          </p:val>
                                        </p:tav>
                                        <p:tav tm="100000">
                                          <p:val>
                                            <p:strVal val="#ppt_x"/>
                                          </p:val>
                                        </p:tav>
                                      </p:tavLst>
                                    </p:anim>
                                    <p:anim calcmode="lin" valueType="num">
                                      <p:cBhvr additive="base">
                                        <p:cTn id="8" dur="500" fill="hold"/>
                                        <p:tgtEl>
                                          <p:spTgt spid="13926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9275"/>
                                        </p:tgtEl>
                                        <p:attrNameLst>
                                          <p:attrName>style.visibility</p:attrName>
                                        </p:attrNameLst>
                                      </p:cBhvr>
                                      <p:to>
                                        <p:strVal val="visible"/>
                                      </p:to>
                                    </p:set>
                                    <p:anim calcmode="lin" valueType="num">
                                      <p:cBhvr additive="base">
                                        <p:cTn id="11" dur="500" fill="hold"/>
                                        <p:tgtEl>
                                          <p:spTgt spid="139275"/>
                                        </p:tgtEl>
                                        <p:attrNameLst>
                                          <p:attrName>ppt_x</p:attrName>
                                        </p:attrNameLst>
                                      </p:cBhvr>
                                      <p:tavLst>
                                        <p:tav tm="0">
                                          <p:val>
                                            <p:strVal val="#ppt_x"/>
                                          </p:val>
                                        </p:tav>
                                        <p:tav tm="100000">
                                          <p:val>
                                            <p:strVal val="#ppt_x"/>
                                          </p:val>
                                        </p:tav>
                                      </p:tavLst>
                                    </p:anim>
                                    <p:anim calcmode="lin" valueType="num">
                                      <p:cBhvr additive="base">
                                        <p:cTn id="12" dur="500" fill="hold"/>
                                        <p:tgtEl>
                                          <p:spTgt spid="13927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9270"/>
                                        </p:tgtEl>
                                        <p:attrNameLst>
                                          <p:attrName>style.visibility</p:attrName>
                                        </p:attrNameLst>
                                      </p:cBhvr>
                                      <p:to>
                                        <p:strVal val="visible"/>
                                      </p:to>
                                    </p:set>
                                    <p:anim calcmode="lin" valueType="num">
                                      <p:cBhvr additive="base">
                                        <p:cTn id="17" dur="500" fill="hold"/>
                                        <p:tgtEl>
                                          <p:spTgt spid="139270"/>
                                        </p:tgtEl>
                                        <p:attrNameLst>
                                          <p:attrName>ppt_x</p:attrName>
                                        </p:attrNameLst>
                                      </p:cBhvr>
                                      <p:tavLst>
                                        <p:tav tm="0">
                                          <p:val>
                                            <p:strVal val="#ppt_x"/>
                                          </p:val>
                                        </p:tav>
                                        <p:tav tm="100000">
                                          <p:val>
                                            <p:strVal val="#ppt_x"/>
                                          </p:val>
                                        </p:tav>
                                      </p:tavLst>
                                    </p:anim>
                                    <p:anim calcmode="lin" valueType="num">
                                      <p:cBhvr additive="base">
                                        <p:cTn id="18" dur="500" fill="hold"/>
                                        <p:tgtEl>
                                          <p:spTgt spid="13927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9276"/>
                                        </p:tgtEl>
                                        <p:attrNameLst>
                                          <p:attrName>style.visibility</p:attrName>
                                        </p:attrNameLst>
                                      </p:cBhvr>
                                      <p:to>
                                        <p:strVal val="visible"/>
                                      </p:to>
                                    </p:set>
                                    <p:anim calcmode="lin" valueType="num">
                                      <p:cBhvr additive="base">
                                        <p:cTn id="21" dur="500" fill="hold"/>
                                        <p:tgtEl>
                                          <p:spTgt spid="139276"/>
                                        </p:tgtEl>
                                        <p:attrNameLst>
                                          <p:attrName>ppt_x</p:attrName>
                                        </p:attrNameLst>
                                      </p:cBhvr>
                                      <p:tavLst>
                                        <p:tav tm="0">
                                          <p:val>
                                            <p:strVal val="#ppt_x"/>
                                          </p:val>
                                        </p:tav>
                                        <p:tav tm="100000">
                                          <p:val>
                                            <p:strVal val="#ppt_x"/>
                                          </p:val>
                                        </p:tav>
                                      </p:tavLst>
                                    </p:anim>
                                    <p:anim calcmode="lin" valueType="num">
                                      <p:cBhvr additive="base">
                                        <p:cTn id="22" dur="500" fill="hold"/>
                                        <p:tgtEl>
                                          <p:spTgt spid="13927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39271"/>
                                        </p:tgtEl>
                                        <p:attrNameLst>
                                          <p:attrName>style.visibility</p:attrName>
                                        </p:attrNameLst>
                                      </p:cBhvr>
                                      <p:to>
                                        <p:strVal val="visible"/>
                                      </p:to>
                                    </p:set>
                                    <p:anim calcmode="lin" valueType="num">
                                      <p:cBhvr additive="base">
                                        <p:cTn id="27" dur="500" fill="hold"/>
                                        <p:tgtEl>
                                          <p:spTgt spid="139271"/>
                                        </p:tgtEl>
                                        <p:attrNameLst>
                                          <p:attrName>ppt_x</p:attrName>
                                        </p:attrNameLst>
                                      </p:cBhvr>
                                      <p:tavLst>
                                        <p:tav tm="0">
                                          <p:val>
                                            <p:strVal val="#ppt_x"/>
                                          </p:val>
                                        </p:tav>
                                        <p:tav tm="100000">
                                          <p:val>
                                            <p:strVal val="#ppt_x"/>
                                          </p:val>
                                        </p:tav>
                                      </p:tavLst>
                                    </p:anim>
                                    <p:anim calcmode="lin" valueType="num">
                                      <p:cBhvr additive="base">
                                        <p:cTn id="28" dur="500" fill="hold"/>
                                        <p:tgtEl>
                                          <p:spTgt spid="13927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9277"/>
                                        </p:tgtEl>
                                        <p:attrNameLst>
                                          <p:attrName>style.visibility</p:attrName>
                                        </p:attrNameLst>
                                      </p:cBhvr>
                                      <p:to>
                                        <p:strVal val="visible"/>
                                      </p:to>
                                    </p:set>
                                    <p:anim calcmode="lin" valueType="num">
                                      <p:cBhvr additive="base">
                                        <p:cTn id="31" dur="500" fill="hold"/>
                                        <p:tgtEl>
                                          <p:spTgt spid="139277"/>
                                        </p:tgtEl>
                                        <p:attrNameLst>
                                          <p:attrName>ppt_x</p:attrName>
                                        </p:attrNameLst>
                                      </p:cBhvr>
                                      <p:tavLst>
                                        <p:tav tm="0">
                                          <p:val>
                                            <p:strVal val="#ppt_x"/>
                                          </p:val>
                                        </p:tav>
                                        <p:tav tm="100000">
                                          <p:val>
                                            <p:strVal val="#ppt_x"/>
                                          </p:val>
                                        </p:tav>
                                      </p:tavLst>
                                    </p:anim>
                                    <p:anim calcmode="lin" valueType="num">
                                      <p:cBhvr additive="base">
                                        <p:cTn id="32" dur="500" fill="hold"/>
                                        <p:tgtEl>
                                          <p:spTgt spid="13927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9272"/>
                                        </p:tgtEl>
                                        <p:attrNameLst>
                                          <p:attrName>style.visibility</p:attrName>
                                        </p:attrNameLst>
                                      </p:cBhvr>
                                      <p:to>
                                        <p:strVal val="visible"/>
                                      </p:to>
                                    </p:set>
                                    <p:anim calcmode="lin" valueType="num">
                                      <p:cBhvr additive="base">
                                        <p:cTn id="37" dur="500" fill="hold"/>
                                        <p:tgtEl>
                                          <p:spTgt spid="139272"/>
                                        </p:tgtEl>
                                        <p:attrNameLst>
                                          <p:attrName>ppt_x</p:attrName>
                                        </p:attrNameLst>
                                      </p:cBhvr>
                                      <p:tavLst>
                                        <p:tav tm="0">
                                          <p:val>
                                            <p:strVal val="#ppt_x"/>
                                          </p:val>
                                        </p:tav>
                                        <p:tav tm="100000">
                                          <p:val>
                                            <p:strVal val="#ppt_x"/>
                                          </p:val>
                                        </p:tav>
                                      </p:tavLst>
                                    </p:anim>
                                    <p:anim calcmode="lin" valueType="num">
                                      <p:cBhvr additive="base">
                                        <p:cTn id="38" dur="500" fill="hold"/>
                                        <p:tgtEl>
                                          <p:spTgt spid="139272"/>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39278"/>
                                        </p:tgtEl>
                                        <p:attrNameLst>
                                          <p:attrName>style.visibility</p:attrName>
                                        </p:attrNameLst>
                                      </p:cBhvr>
                                      <p:to>
                                        <p:strVal val="visible"/>
                                      </p:to>
                                    </p:set>
                                    <p:anim calcmode="lin" valueType="num">
                                      <p:cBhvr additive="base">
                                        <p:cTn id="41" dur="500" fill="hold"/>
                                        <p:tgtEl>
                                          <p:spTgt spid="139278"/>
                                        </p:tgtEl>
                                        <p:attrNameLst>
                                          <p:attrName>ppt_x</p:attrName>
                                        </p:attrNameLst>
                                      </p:cBhvr>
                                      <p:tavLst>
                                        <p:tav tm="0">
                                          <p:val>
                                            <p:strVal val="#ppt_x"/>
                                          </p:val>
                                        </p:tav>
                                        <p:tav tm="100000">
                                          <p:val>
                                            <p:strVal val="#ppt_x"/>
                                          </p:val>
                                        </p:tav>
                                      </p:tavLst>
                                    </p:anim>
                                    <p:anim calcmode="lin" valueType="num">
                                      <p:cBhvr additive="base">
                                        <p:cTn id="42" dur="500" fill="hold"/>
                                        <p:tgtEl>
                                          <p:spTgt spid="13927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39273"/>
                                        </p:tgtEl>
                                        <p:attrNameLst>
                                          <p:attrName>style.visibility</p:attrName>
                                        </p:attrNameLst>
                                      </p:cBhvr>
                                      <p:to>
                                        <p:strVal val="visible"/>
                                      </p:to>
                                    </p:set>
                                    <p:anim calcmode="lin" valueType="num">
                                      <p:cBhvr additive="base">
                                        <p:cTn id="47" dur="500" fill="hold"/>
                                        <p:tgtEl>
                                          <p:spTgt spid="139273"/>
                                        </p:tgtEl>
                                        <p:attrNameLst>
                                          <p:attrName>ppt_x</p:attrName>
                                        </p:attrNameLst>
                                      </p:cBhvr>
                                      <p:tavLst>
                                        <p:tav tm="0">
                                          <p:val>
                                            <p:strVal val="#ppt_x"/>
                                          </p:val>
                                        </p:tav>
                                        <p:tav tm="100000">
                                          <p:val>
                                            <p:strVal val="#ppt_x"/>
                                          </p:val>
                                        </p:tav>
                                      </p:tavLst>
                                    </p:anim>
                                    <p:anim calcmode="lin" valueType="num">
                                      <p:cBhvr additive="base">
                                        <p:cTn id="48" dur="500" fill="hold"/>
                                        <p:tgtEl>
                                          <p:spTgt spid="13927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9279"/>
                                        </p:tgtEl>
                                        <p:attrNameLst>
                                          <p:attrName>style.visibility</p:attrName>
                                        </p:attrNameLst>
                                      </p:cBhvr>
                                      <p:to>
                                        <p:strVal val="visible"/>
                                      </p:to>
                                    </p:set>
                                    <p:anim calcmode="lin" valueType="num">
                                      <p:cBhvr additive="base">
                                        <p:cTn id="51" dur="500" fill="hold"/>
                                        <p:tgtEl>
                                          <p:spTgt spid="139279"/>
                                        </p:tgtEl>
                                        <p:attrNameLst>
                                          <p:attrName>ppt_x</p:attrName>
                                        </p:attrNameLst>
                                      </p:cBhvr>
                                      <p:tavLst>
                                        <p:tav tm="0">
                                          <p:val>
                                            <p:strVal val="#ppt_x"/>
                                          </p:val>
                                        </p:tav>
                                        <p:tav tm="100000">
                                          <p:val>
                                            <p:strVal val="#ppt_x"/>
                                          </p:val>
                                        </p:tav>
                                      </p:tavLst>
                                    </p:anim>
                                    <p:anim calcmode="lin" valueType="num">
                                      <p:cBhvr additive="base">
                                        <p:cTn id="52" dur="500" fill="hold"/>
                                        <p:tgtEl>
                                          <p:spTgt spid="13927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39274"/>
                                        </p:tgtEl>
                                        <p:attrNameLst>
                                          <p:attrName>style.visibility</p:attrName>
                                        </p:attrNameLst>
                                      </p:cBhvr>
                                      <p:to>
                                        <p:strVal val="visible"/>
                                      </p:to>
                                    </p:set>
                                    <p:anim calcmode="lin" valueType="num">
                                      <p:cBhvr additive="base">
                                        <p:cTn id="57" dur="500" fill="hold"/>
                                        <p:tgtEl>
                                          <p:spTgt spid="139274"/>
                                        </p:tgtEl>
                                        <p:attrNameLst>
                                          <p:attrName>ppt_x</p:attrName>
                                        </p:attrNameLst>
                                      </p:cBhvr>
                                      <p:tavLst>
                                        <p:tav tm="0">
                                          <p:val>
                                            <p:strVal val="#ppt_x"/>
                                          </p:val>
                                        </p:tav>
                                        <p:tav tm="100000">
                                          <p:val>
                                            <p:strVal val="#ppt_x"/>
                                          </p:val>
                                        </p:tav>
                                      </p:tavLst>
                                    </p:anim>
                                    <p:anim calcmode="lin" valueType="num">
                                      <p:cBhvr additive="base">
                                        <p:cTn id="58" dur="500" fill="hold"/>
                                        <p:tgtEl>
                                          <p:spTgt spid="139274"/>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39280"/>
                                        </p:tgtEl>
                                        <p:attrNameLst>
                                          <p:attrName>style.visibility</p:attrName>
                                        </p:attrNameLst>
                                      </p:cBhvr>
                                      <p:to>
                                        <p:strVal val="visible"/>
                                      </p:to>
                                    </p:set>
                                    <p:anim calcmode="lin" valueType="num">
                                      <p:cBhvr additive="base">
                                        <p:cTn id="61" dur="500" fill="hold"/>
                                        <p:tgtEl>
                                          <p:spTgt spid="139280"/>
                                        </p:tgtEl>
                                        <p:attrNameLst>
                                          <p:attrName>ppt_x</p:attrName>
                                        </p:attrNameLst>
                                      </p:cBhvr>
                                      <p:tavLst>
                                        <p:tav tm="0">
                                          <p:val>
                                            <p:strVal val="#ppt_x"/>
                                          </p:val>
                                        </p:tav>
                                        <p:tav tm="100000">
                                          <p:val>
                                            <p:strVal val="#ppt_x"/>
                                          </p:val>
                                        </p:tav>
                                      </p:tavLst>
                                    </p:anim>
                                    <p:anim calcmode="lin" valueType="num">
                                      <p:cBhvr additive="base">
                                        <p:cTn id="62" dur="500" fill="hold"/>
                                        <p:tgtEl>
                                          <p:spTgt spid="139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75" grpId="0"/>
      <p:bldP spid="139276" grpId="0"/>
      <p:bldP spid="139277" grpId="0"/>
      <p:bldP spid="139278" grpId="0"/>
      <p:bldP spid="139279" grpId="0"/>
      <p:bldP spid="13928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FC9BD4E-683E-4180-8B13-33993EFE9F37}" type="slidenum">
              <a:rPr lang="en-US" smtClean="0"/>
              <a:pPr>
                <a:defRPr/>
              </a:pPr>
              <a:t>24</a:t>
            </a:fld>
            <a:endParaRPr lang="en-US" dirty="0"/>
          </a:p>
        </p:txBody>
      </p:sp>
      <p:sp>
        <p:nvSpPr>
          <p:cNvPr id="140291" name="ZoneTexte 4"/>
          <p:cNvSpPr txBox="1">
            <a:spLocks noChangeArrowheads="1"/>
          </p:cNvSpPr>
          <p:nvPr/>
        </p:nvSpPr>
        <p:spPr bwMode="auto">
          <a:xfrm>
            <a:off x="152400" y="1166417"/>
            <a:ext cx="8839200" cy="5262979"/>
          </a:xfrm>
          <a:prstGeom prst="rect">
            <a:avLst/>
          </a:prstGeom>
          <a:solidFill>
            <a:srgbClr val="FFFF66"/>
          </a:solidFill>
          <a:ln w="28575">
            <a:solidFill>
              <a:srgbClr val="FF0000"/>
            </a:solidFill>
            <a:miter lim="800000"/>
            <a:headEnd/>
            <a:tailEnd/>
          </a:ln>
        </p:spPr>
        <p:txBody>
          <a:bodyPr wrap="square">
            <a:spAutoFit/>
          </a:bodyPr>
          <a:lstStyle/>
          <a:p>
            <a:pPr algn="ctr"/>
            <a:endParaRPr lang="fr-FR" sz="1600" b="1" u="sng" dirty="0">
              <a:solidFill>
                <a:srgbClr val="002060"/>
              </a:solidFill>
              <a:latin typeface="Arial" pitchFamily="34" charset="0"/>
              <a:cs typeface="Arial" pitchFamily="34" charset="0"/>
            </a:endParaRPr>
          </a:p>
          <a:p>
            <a:pPr algn="ctr"/>
            <a:r>
              <a:rPr lang="fr-FR" sz="1600" b="1" u="sng" dirty="0">
                <a:solidFill>
                  <a:srgbClr val="002060"/>
                </a:solidFill>
                <a:latin typeface="Arial" pitchFamily="34" charset="0"/>
                <a:cs typeface="Arial" pitchFamily="34" charset="0"/>
              </a:rPr>
              <a:t>La maintenance journalière du poste de pompage</a:t>
            </a:r>
          </a:p>
          <a:p>
            <a:pPr algn="ctr"/>
            <a:endParaRPr lang="fr-FR" sz="1200" dirty="0">
              <a:solidFill>
                <a:srgbClr val="002060"/>
              </a:solidFill>
            </a:endParaRPr>
          </a:p>
          <a:p>
            <a:pPr algn="just"/>
            <a:r>
              <a:rPr lang="fr-FR" sz="1400" dirty="0">
                <a:solidFill>
                  <a:srgbClr val="002060"/>
                </a:solidFill>
                <a:latin typeface="Arial" pitchFamily="34" charset="0"/>
                <a:cs typeface="Arial" pitchFamily="34" charset="0"/>
              </a:rPr>
              <a:t>Un poste de pompage est  composé de plusieurs éléments distincts:</a:t>
            </a:r>
          </a:p>
          <a:p>
            <a:pPr algn="just"/>
            <a:endParaRPr lang="fr-FR" sz="1400"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	a- Le système d’aspiration</a:t>
            </a:r>
          </a:p>
          <a:p>
            <a:pPr algn="just"/>
            <a:r>
              <a:rPr lang="fr-FR" sz="1400" dirty="0">
                <a:solidFill>
                  <a:srgbClr val="002060"/>
                </a:solidFill>
                <a:latin typeface="Arial" pitchFamily="34" charset="0"/>
                <a:cs typeface="Arial" pitchFamily="34" charset="0"/>
              </a:rPr>
              <a:t>	b- Le système de refoulement avec son bac de réception</a:t>
            </a:r>
          </a:p>
          <a:p>
            <a:pPr algn="just"/>
            <a:r>
              <a:rPr lang="fr-FR" sz="1400" dirty="0">
                <a:solidFill>
                  <a:srgbClr val="002060"/>
                </a:solidFill>
                <a:latin typeface="Arial" pitchFamily="34" charset="0"/>
                <a:cs typeface="Arial" pitchFamily="34" charset="0"/>
              </a:rPr>
              <a:t>	c-  Les pompes</a:t>
            </a:r>
          </a:p>
          <a:p>
            <a:pPr algn="just"/>
            <a:r>
              <a:rPr lang="fr-FR" sz="1400" dirty="0">
                <a:solidFill>
                  <a:srgbClr val="002060"/>
                </a:solidFill>
                <a:latin typeface="Arial" pitchFamily="34" charset="0"/>
                <a:cs typeface="Arial" pitchFamily="34" charset="0"/>
              </a:rPr>
              <a:t>	d- Les moteurs thermiques ou les génératrices électriques</a:t>
            </a:r>
          </a:p>
          <a:p>
            <a:pPr algn="just"/>
            <a:r>
              <a:rPr lang="fr-FR" sz="1400" dirty="0">
                <a:solidFill>
                  <a:srgbClr val="002060"/>
                </a:solidFill>
                <a:latin typeface="Arial" pitchFamily="34" charset="0"/>
                <a:cs typeface="Arial" pitchFamily="34" charset="0"/>
              </a:rPr>
              <a:t>	e- Divers</a:t>
            </a:r>
          </a:p>
          <a:p>
            <a:pPr algn="just"/>
            <a:endParaRPr lang="fr-FR" sz="1400"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Les travaux quotidiens principaux consistent principalement en graissage des éléments tournant des pompes,</a:t>
            </a:r>
          </a:p>
          <a:p>
            <a:pPr algn="just"/>
            <a:r>
              <a:rPr lang="fr-FR" sz="1400" dirty="0">
                <a:solidFill>
                  <a:srgbClr val="002060"/>
                </a:solidFill>
                <a:latin typeface="Arial" pitchFamily="34" charset="0"/>
                <a:cs typeface="Arial" pitchFamily="34" charset="0"/>
              </a:rPr>
              <a:t>Au maintien des niveaux d’huile des moteurs thermiques, et réalisation des vidanges des huiles des moteurs,</a:t>
            </a:r>
          </a:p>
          <a:p>
            <a:pPr algn="just"/>
            <a:r>
              <a:rPr lang="fr-FR" sz="1400" dirty="0">
                <a:solidFill>
                  <a:srgbClr val="002060"/>
                </a:solidFill>
                <a:latin typeface="Arial" pitchFamily="34" charset="0"/>
                <a:cs typeface="Arial" pitchFamily="34" charset="0"/>
              </a:rPr>
              <a:t>Changement des filtres à huile et à diesel,</a:t>
            </a:r>
          </a:p>
          <a:p>
            <a:pPr algn="just"/>
            <a:r>
              <a:rPr lang="fr-FR" sz="1400" dirty="0">
                <a:solidFill>
                  <a:srgbClr val="002060"/>
                </a:solidFill>
                <a:latin typeface="Arial" pitchFamily="34" charset="0"/>
                <a:cs typeface="Arial" pitchFamily="34" charset="0"/>
              </a:rPr>
              <a:t>Vérifications de serrage des vis et écrous,</a:t>
            </a:r>
          </a:p>
          <a:p>
            <a:pPr algn="just"/>
            <a:r>
              <a:rPr lang="fr-FR" sz="1400" dirty="0">
                <a:solidFill>
                  <a:srgbClr val="002060"/>
                </a:solidFill>
                <a:latin typeface="Arial" pitchFamily="34" charset="0"/>
                <a:cs typeface="Arial" pitchFamily="34" charset="0"/>
              </a:rPr>
              <a:t>Nettoyage des crépines d’aspiration,</a:t>
            </a:r>
          </a:p>
          <a:p>
            <a:pPr algn="just"/>
            <a:r>
              <a:rPr lang="fr-FR" sz="1400" dirty="0">
                <a:solidFill>
                  <a:srgbClr val="002060"/>
                </a:solidFill>
                <a:latin typeface="Arial" pitchFamily="34" charset="0"/>
                <a:cs typeface="Arial" pitchFamily="34" charset="0"/>
              </a:rPr>
              <a:t>Peinture locale,</a:t>
            </a:r>
          </a:p>
          <a:p>
            <a:pPr algn="just"/>
            <a:r>
              <a:rPr lang="fr-FR" sz="1400" dirty="0">
                <a:solidFill>
                  <a:srgbClr val="002060"/>
                </a:solidFill>
                <a:latin typeface="Arial" pitchFamily="34" charset="0"/>
                <a:cs typeface="Arial" pitchFamily="34" charset="0"/>
              </a:rPr>
              <a:t>Nettoyage des flottants à l’aspiration,</a:t>
            </a:r>
          </a:p>
          <a:p>
            <a:pPr algn="just"/>
            <a:r>
              <a:rPr lang="fr-FR" sz="1400" dirty="0">
                <a:solidFill>
                  <a:srgbClr val="002060"/>
                </a:solidFill>
                <a:latin typeface="Arial" pitchFamily="34" charset="0"/>
                <a:cs typeface="Arial" pitchFamily="34" charset="0"/>
              </a:rPr>
              <a:t>Nettoyage du bac de réception au refoulement des pompes,</a:t>
            </a:r>
          </a:p>
          <a:p>
            <a:pPr algn="just"/>
            <a:r>
              <a:rPr lang="fr-FR" sz="1400" dirty="0">
                <a:solidFill>
                  <a:srgbClr val="002060"/>
                </a:solidFill>
                <a:latin typeface="Arial" pitchFamily="34" charset="0"/>
                <a:cs typeface="Arial" pitchFamily="34" charset="0"/>
              </a:rPr>
              <a:t>Maintien du niveau de mazout dans les réservoirs,</a:t>
            </a:r>
          </a:p>
          <a:p>
            <a:pPr algn="just"/>
            <a:r>
              <a:rPr lang="fr-FR" sz="1400" dirty="0">
                <a:solidFill>
                  <a:srgbClr val="002060"/>
                </a:solidFill>
                <a:latin typeface="Arial" pitchFamily="34" charset="0"/>
                <a:cs typeface="Arial" pitchFamily="34" charset="0"/>
              </a:rPr>
              <a:t>Maintien des niveaux d’eau des radiateur de refroidissement,</a:t>
            </a:r>
          </a:p>
          <a:p>
            <a:pPr algn="just"/>
            <a:r>
              <a:rPr lang="fr-FR" sz="1400" dirty="0">
                <a:solidFill>
                  <a:srgbClr val="002060"/>
                </a:solidFill>
                <a:latin typeface="Arial" pitchFamily="34" charset="0"/>
                <a:cs typeface="Arial" pitchFamily="34" charset="0"/>
              </a:rPr>
              <a:t>Contrôle et changement des courroies de transmission,</a:t>
            </a:r>
          </a:p>
          <a:p>
            <a:pPr algn="just"/>
            <a:r>
              <a:rPr lang="fr-FR" sz="1400" dirty="0">
                <a:solidFill>
                  <a:srgbClr val="002060"/>
                </a:solidFill>
                <a:latin typeface="Arial" pitchFamily="34" charset="0"/>
                <a:cs typeface="Arial" pitchFamily="34" charset="0"/>
              </a:rPr>
              <a:t>Divers</a:t>
            </a:r>
            <a:r>
              <a:rPr lang="fr-FR" sz="1400" dirty="0" smtClean="0">
                <a:solidFill>
                  <a:srgbClr val="002060"/>
                </a:solidFill>
                <a:latin typeface="Arial" pitchFamily="34" charset="0"/>
                <a:cs typeface="Arial" pitchFamily="34" charset="0"/>
              </a:rPr>
              <a:t>,</a:t>
            </a:r>
          </a:p>
          <a:p>
            <a:pPr algn="just"/>
            <a:endParaRPr lang="fr-FR" sz="1200" dirty="0">
              <a:solidFill>
                <a:srgbClr val="002060"/>
              </a:solidFill>
            </a:endParaRPr>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0291">
                                            <p:bg/>
                                          </p:spTgt>
                                        </p:tgtEl>
                                        <p:attrNameLst>
                                          <p:attrName>style.visibility</p:attrName>
                                        </p:attrNameLst>
                                      </p:cBhvr>
                                      <p:to>
                                        <p:strVal val="visible"/>
                                      </p:to>
                                    </p:set>
                                    <p:animEffect transition="in" filter="fade">
                                      <p:cBhvr>
                                        <p:cTn id="7" dur="2000"/>
                                        <p:tgtEl>
                                          <p:spTgt spid="14029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0291">
                                            <p:txEl>
                                              <p:pRg st="1" end="1"/>
                                            </p:txEl>
                                          </p:spTgt>
                                        </p:tgtEl>
                                        <p:attrNameLst>
                                          <p:attrName>style.visibility</p:attrName>
                                        </p:attrNameLst>
                                      </p:cBhvr>
                                      <p:to>
                                        <p:strVal val="visible"/>
                                      </p:to>
                                    </p:set>
                                    <p:animEffect transition="in" filter="fade">
                                      <p:cBhvr>
                                        <p:cTn id="10" dur="2000"/>
                                        <p:tgtEl>
                                          <p:spTgt spid="14029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0291">
                                            <p:txEl>
                                              <p:pRg st="3" end="3"/>
                                            </p:txEl>
                                          </p:spTgt>
                                        </p:tgtEl>
                                        <p:attrNameLst>
                                          <p:attrName>style.visibility</p:attrName>
                                        </p:attrNameLst>
                                      </p:cBhvr>
                                      <p:to>
                                        <p:strVal val="visible"/>
                                      </p:to>
                                    </p:set>
                                    <p:animEffect transition="in" filter="fade">
                                      <p:cBhvr>
                                        <p:cTn id="13" dur="2000"/>
                                        <p:tgtEl>
                                          <p:spTgt spid="140291">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0291">
                                            <p:txEl>
                                              <p:pRg st="5" end="5"/>
                                            </p:txEl>
                                          </p:spTgt>
                                        </p:tgtEl>
                                        <p:attrNameLst>
                                          <p:attrName>style.visibility</p:attrName>
                                        </p:attrNameLst>
                                      </p:cBhvr>
                                      <p:to>
                                        <p:strVal val="visible"/>
                                      </p:to>
                                    </p:set>
                                    <p:animEffect transition="in" filter="fade">
                                      <p:cBhvr>
                                        <p:cTn id="16" dur="2000"/>
                                        <p:tgtEl>
                                          <p:spTgt spid="140291">
                                            <p:txEl>
                                              <p:pRg st="5" end="5"/>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0291">
                                            <p:txEl>
                                              <p:pRg st="6" end="6"/>
                                            </p:txEl>
                                          </p:spTgt>
                                        </p:tgtEl>
                                        <p:attrNameLst>
                                          <p:attrName>style.visibility</p:attrName>
                                        </p:attrNameLst>
                                      </p:cBhvr>
                                      <p:to>
                                        <p:strVal val="visible"/>
                                      </p:to>
                                    </p:set>
                                    <p:animEffect transition="in" filter="fade">
                                      <p:cBhvr>
                                        <p:cTn id="19" dur="2000"/>
                                        <p:tgtEl>
                                          <p:spTgt spid="140291">
                                            <p:txEl>
                                              <p:pRg st="6" end="6"/>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0291">
                                            <p:txEl>
                                              <p:pRg st="7" end="7"/>
                                            </p:txEl>
                                          </p:spTgt>
                                        </p:tgtEl>
                                        <p:attrNameLst>
                                          <p:attrName>style.visibility</p:attrName>
                                        </p:attrNameLst>
                                      </p:cBhvr>
                                      <p:to>
                                        <p:strVal val="visible"/>
                                      </p:to>
                                    </p:set>
                                    <p:animEffect transition="in" filter="fade">
                                      <p:cBhvr>
                                        <p:cTn id="22" dur="2000"/>
                                        <p:tgtEl>
                                          <p:spTgt spid="140291">
                                            <p:txEl>
                                              <p:pRg st="7" end="7"/>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0291">
                                            <p:txEl>
                                              <p:pRg st="8" end="8"/>
                                            </p:txEl>
                                          </p:spTgt>
                                        </p:tgtEl>
                                        <p:attrNameLst>
                                          <p:attrName>style.visibility</p:attrName>
                                        </p:attrNameLst>
                                      </p:cBhvr>
                                      <p:to>
                                        <p:strVal val="visible"/>
                                      </p:to>
                                    </p:set>
                                    <p:animEffect transition="in" filter="fade">
                                      <p:cBhvr>
                                        <p:cTn id="25" dur="2000"/>
                                        <p:tgtEl>
                                          <p:spTgt spid="140291">
                                            <p:txEl>
                                              <p:pRg st="8" end="8"/>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0291">
                                            <p:txEl>
                                              <p:pRg st="9" end="9"/>
                                            </p:txEl>
                                          </p:spTgt>
                                        </p:tgtEl>
                                        <p:attrNameLst>
                                          <p:attrName>style.visibility</p:attrName>
                                        </p:attrNameLst>
                                      </p:cBhvr>
                                      <p:to>
                                        <p:strVal val="visible"/>
                                      </p:to>
                                    </p:set>
                                    <p:animEffect transition="in" filter="fade">
                                      <p:cBhvr>
                                        <p:cTn id="28" dur="2000"/>
                                        <p:tgtEl>
                                          <p:spTgt spid="140291">
                                            <p:txEl>
                                              <p:pRg st="9" end="9"/>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0291">
                                            <p:txEl>
                                              <p:pRg st="11" end="11"/>
                                            </p:txEl>
                                          </p:spTgt>
                                        </p:tgtEl>
                                        <p:attrNameLst>
                                          <p:attrName>style.visibility</p:attrName>
                                        </p:attrNameLst>
                                      </p:cBhvr>
                                      <p:to>
                                        <p:strVal val="visible"/>
                                      </p:to>
                                    </p:set>
                                    <p:animEffect transition="in" filter="fade">
                                      <p:cBhvr>
                                        <p:cTn id="31" dur="2000"/>
                                        <p:tgtEl>
                                          <p:spTgt spid="140291">
                                            <p:txEl>
                                              <p:pRg st="11" end="11"/>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0291">
                                            <p:txEl>
                                              <p:pRg st="12" end="12"/>
                                            </p:txEl>
                                          </p:spTgt>
                                        </p:tgtEl>
                                        <p:attrNameLst>
                                          <p:attrName>style.visibility</p:attrName>
                                        </p:attrNameLst>
                                      </p:cBhvr>
                                      <p:to>
                                        <p:strVal val="visible"/>
                                      </p:to>
                                    </p:set>
                                    <p:animEffect transition="in" filter="fade">
                                      <p:cBhvr>
                                        <p:cTn id="34" dur="2000"/>
                                        <p:tgtEl>
                                          <p:spTgt spid="140291">
                                            <p:txEl>
                                              <p:pRg st="12" end="12"/>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40291">
                                            <p:txEl>
                                              <p:pRg st="13" end="13"/>
                                            </p:txEl>
                                          </p:spTgt>
                                        </p:tgtEl>
                                        <p:attrNameLst>
                                          <p:attrName>style.visibility</p:attrName>
                                        </p:attrNameLst>
                                      </p:cBhvr>
                                      <p:to>
                                        <p:strVal val="visible"/>
                                      </p:to>
                                    </p:set>
                                    <p:animEffect transition="in" filter="fade">
                                      <p:cBhvr>
                                        <p:cTn id="37" dur="2000"/>
                                        <p:tgtEl>
                                          <p:spTgt spid="140291">
                                            <p:txEl>
                                              <p:pRg st="13" end="13"/>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40291">
                                            <p:txEl>
                                              <p:pRg st="14" end="14"/>
                                            </p:txEl>
                                          </p:spTgt>
                                        </p:tgtEl>
                                        <p:attrNameLst>
                                          <p:attrName>style.visibility</p:attrName>
                                        </p:attrNameLst>
                                      </p:cBhvr>
                                      <p:to>
                                        <p:strVal val="visible"/>
                                      </p:to>
                                    </p:set>
                                    <p:animEffect transition="in" filter="fade">
                                      <p:cBhvr>
                                        <p:cTn id="40" dur="2000"/>
                                        <p:tgtEl>
                                          <p:spTgt spid="140291">
                                            <p:txEl>
                                              <p:pRg st="14" end="14"/>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40291">
                                            <p:txEl>
                                              <p:pRg st="15" end="15"/>
                                            </p:txEl>
                                          </p:spTgt>
                                        </p:tgtEl>
                                        <p:attrNameLst>
                                          <p:attrName>style.visibility</p:attrName>
                                        </p:attrNameLst>
                                      </p:cBhvr>
                                      <p:to>
                                        <p:strVal val="visible"/>
                                      </p:to>
                                    </p:set>
                                    <p:animEffect transition="in" filter="fade">
                                      <p:cBhvr>
                                        <p:cTn id="43" dur="2000"/>
                                        <p:tgtEl>
                                          <p:spTgt spid="140291">
                                            <p:txEl>
                                              <p:pRg st="15" end="15"/>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40291">
                                            <p:txEl>
                                              <p:pRg st="16" end="16"/>
                                            </p:txEl>
                                          </p:spTgt>
                                        </p:tgtEl>
                                        <p:attrNameLst>
                                          <p:attrName>style.visibility</p:attrName>
                                        </p:attrNameLst>
                                      </p:cBhvr>
                                      <p:to>
                                        <p:strVal val="visible"/>
                                      </p:to>
                                    </p:set>
                                    <p:animEffect transition="in" filter="fade">
                                      <p:cBhvr>
                                        <p:cTn id="46" dur="2000"/>
                                        <p:tgtEl>
                                          <p:spTgt spid="140291">
                                            <p:txEl>
                                              <p:pRg st="16" end="16"/>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40291">
                                            <p:txEl>
                                              <p:pRg st="17" end="17"/>
                                            </p:txEl>
                                          </p:spTgt>
                                        </p:tgtEl>
                                        <p:attrNameLst>
                                          <p:attrName>style.visibility</p:attrName>
                                        </p:attrNameLst>
                                      </p:cBhvr>
                                      <p:to>
                                        <p:strVal val="visible"/>
                                      </p:to>
                                    </p:set>
                                    <p:animEffect transition="in" filter="fade">
                                      <p:cBhvr>
                                        <p:cTn id="49" dur="2000"/>
                                        <p:tgtEl>
                                          <p:spTgt spid="140291">
                                            <p:txEl>
                                              <p:pRg st="17" end="17"/>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40291">
                                            <p:txEl>
                                              <p:pRg st="18" end="18"/>
                                            </p:txEl>
                                          </p:spTgt>
                                        </p:tgtEl>
                                        <p:attrNameLst>
                                          <p:attrName>style.visibility</p:attrName>
                                        </p:attrNameLst>
                                      </p:cBhvr>
                                      <p:to>
                                        <p:strVal val="visible"/>
                                      </p:to>
                                    </p:set>
                                    <p:animEffect transition="in" filter="fade">
                                      <p:cBhvr>
                                        <p:cTn id="52" dur="2000"/>
                                        <p:tgtEl>
                                          <p:spTgt spid="140291">
                                            <p:txEl>
                                              <p:pRg st="18" end="18"/>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0291">
                                            <p:txEl>
                                              <p:pRg st="19" end="19"/>
                                            </p:txEl>
                                          </p:spTgt>
                                        </p:tgtEl>
                                        <p:attrNameLst>
                                          <p:attrName>style.visibility</p:attrName>
                                        </p:attrNameLst>
                                      </p:cBhvr>
                                      <p:to>
                                        <p:strVal val="visible"/>
                                      </p:to>
                                    </p:set>
                                    <p:animEffect transition="in" filter="fade">
                                      <p:cBhvr>
                                        <p:cTn id="55" dur="2000"/>
                                        <p:tgtEl>
                                          <p:spTgt spid="140291">
                                            <p:txEl>
                                              <p:pRg st="19" end="19"/>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40291">
                                            <p:txEl>
                                              <p:pRg st="20" end="20"/>
                                            </p:txEl>
                                          </p:spTgt>
                                        </p:tgtEl>
                                        <p:attrNameLst>
                                          <p:attrName>style.visibility</p:attrName>
                                        </p:attrNameLst>
                                      </p:cBhvr>
                                      <p:to>
                                        <p:strVal val="visible"/>
                                      </p:to>
                                    </p:set>
                                    <p:animEffect transition="in" filter="fade">
                                      <p:cBhvr>
                                        <p:cTn id="58" dur="2000"/>
                                        <p:tgtEl>
                                          <p:spTgt spid="140291">
                                            <p:txEl>
                                              <p:pRg st="20" end="20"/>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40291">
                                            <p:txEl>
                                              <p:pRg st="21" end="21"/>
                                            </p:txEl>
                                          </p:spTgt>
                                        </p:tgtEl>
                                        <p:attrNameLst>
                                          <p:attrName>style.visibility</p:attrName>
                                        </p:attrNameLst>
                                      </p:cBhvr>
                                      <p:to>
                                        <p:strVal val="visible"/>
                                      </p:to>
                                    </p:set>
                                    <p:animEffect transition="in" filter="fade">
                                      <p:cBhvr>
                                        <p:cTn id="61" dur="2000"/>
                                        <p:tgtEl>
                                          <p:spTgt spid="140291">
                                            <p:txEl>
                                              <p:pRg st="21" end="21"/>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40291">
                                            <p:txEl>
                                              <p:pRg st="22" end="22"/>
                                            </p:txEl>
                                          </p:spTgt>
                                        </p:tgtEl>
                                        <p:attrNameLst>
                                          <p:attrName>style.visibility</p:attrName>
                                        </p:attrNameLst>
                                      </p:cBhvr>
                                      <p:to>
                                        <p:strVal val="visible"/>
                                      </p:to>
                                    </p:set>
                                    <p:animEffect transition="in" filter="fade">
                                      <p:cBhvr>
                                        <p:cTn id="64" dur="2000"/>
                                        <p:tgtEl>
                                          <p:spTgt spid="140291">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1" grpId="0" build="allAtOnce"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F4088A22-CDD2-4D22-AA38-30788F582E69}" type="slidenum">
              <a:rPr lang="en-US" smtClean="0"/>
              <a:pPr>
                <a:defRPr/>
              </a:pPr>
              <a:t>25</a:t>
            </a:fld>
            <a:endParaRPr lang="en-US" dirty="0"/>
          </a:p>
        </p:txBody>
      </p:sp>
      <p:sp>
        <p:nvSpPr>
          <p:cNvPr id="5" name="Rectangle 3"/>
          <p:cNvSpPr>
            <a:spLocks noChangeArrowheads="1"/>
          </p:cNvSpPr>
          <p:nvPr/>
        </p:nvSpPr>
        <p:spPr bwMode="auto">
          <a:xfrm>
            <a:off x="381000" y="0"/>
            <a:ext cx="8534400" cy="6878806"/>
          </a:xfrm>
          <a:prstGeom prst="rect">
            <a:avLst/>
          </a:prstGeom>
          <a:solidFill>
            <a:srgbClr val="FFFF66"/>
          </a:solidFill>
          <a:ln w="28575">
            <a:solidFill>
              <a:srgbClr val="FF0000"/>
            </a:solidFill>
            <a:miter lim="800000"/>
            <a:headEnd/>
            <a:tailEnd/>
          </a:ln>
          <a:effectLst/>
        </p:spPr>
        <p:txBody>
          <a:bodyPr anchor="ctr">
            <a:spAutoFit/>
          </a:bodyPr>
          <a:lstStyle/>
          <a:p>
            <a:pPr indent="914400" algn="ctr">
              <a:defRPr/>
            </a:pPr>
            <a:r>
              <a:rPr lang="fr-FR" sz="1400" b="1" u="sng" dirty="0">
                <a:solidFill>
                  <a:srgbClr val="002060"/>
                </a:solidFill>
                <a:latin typeface="Arial" pitchFamily="34" charset="0"/>
                <a:ea typeface="Times New Roman" pitchFamily="18" charset="0"/>
                <a:cs typeface="Arial" pitchFamily="34" charset="0"/>
              </a:rPr>
              <a:t>FICHE D’ETAT DE OU DES POSTES DE POMPAGE</a:t>
            </a:r>
            <a:endParaRPr lang="fr-FR" sz="1400" dirty="0">
              <a:solidFill>
                <a:srgbClr val="002060"/>
              </a:solidFill>
              <a:latin typeface="Arial" pitchFamily="34" charset="0"/>
            </a:endParaRPr>
          </a:p>
          <a:p>
            <a:pPr indent="914400">
              <a:spcAft>
                <a:spcPts val="600"/>
              </a:spcAft>
              <a:defRPr/>
            </a:pPr>
            <a:r>
              <a:rPr lang="fr-FR" sz="1300" u="sng" dirty="0">
                <a:solidFill>
                  <a:srgbClr val="002060"/>
                </a:solidFill>
                <a:latin typeface="Arial" pitchFamily="34" charset="0"/>
                <a:ea typeface="Times New Roman" pitchFamily="18" charset="0"/>
                <a:cs typeface="Arial" pitchFamily="34" charset="0"/>
              </a:rPr>
              <a:t>A remplir si vous constatez des dégâts par rapport aux visites précédentes</a:t>
            </a:r>
            <a:r>
              <a:rPr lang="fr-FR" sz="1300" dirty="0">
                <a:solidFill>
                  <a:srgbClr val="002060"/>
                </a:solidFill>
                <a:latin typeface="Arial" pitchFamily="34" charset="0"/>
                <a:ea typeface="Times New Roman" pitchFamily="18" charset="0"/>
                <a:cs typeface="Arial" pitchFamily="34" charset="0"/>
              </a:rPr>
              <a:t> :</a:t>
            </a:r>
            <a:endParaRPr lang="fr-FR" sz="1300" dirty="0">
              <a:solidFill>
                <a:srgbClr val="002060"/>
              </a:solidFill>
              <a:latin typeface="Arial" pitchFamily="34" charset="0"/>
              <a:cs typeface="Arial" pitchFamily="34" charset="0"/>
            </a:endParaRPr>
          </a:p>
          <a:p>
            <a:pPr indent="914400">
              <a:spcAft>
                <a:spcPts val="600"/>
              </a:spcAft>
              <a:defRPr/>
            </a:pPr>
            <a:r>
              <a:rPr lang="fr-FR" sz="1300" dirty="0">
                <a:solidFill>
                  <a:srgbClr val="002060"/>
                </a:solidFill>
                <a:latin typeface="Arial" pitchFamily="34" charset="0"/>
                <a:ea typeface="Times New Roman" pitchFamily="18" charset="0"/>
                <a:cs typeface="Arial" pitchFamily="34" charset="0"/>
              </a:rPr>
              <a:t>Date de la visite :   JJ / MM /AAAA		Nom de la personne :…………………………</a:t>
            </a:r>
            <a:endParaRPr lang="fr-FR" sz="1300" dirty="0">
              <a:solidFill>
                <a:srgbClr val="002060"/>
              </a:solidFill>
              <a:latin typeface="Arial" pitchFamily="34" charset="0"/>
              <a:cs typeface="Arial" pitchFamily="34" charset="0"/>
            </a:endParaRPr>
          </a:p>
          <a:p>
            <a:pPr indent="914400">
              <a:spcAft>
                <a:spcPts val="600"/>
              </a:spcAft>
              <a:defRPr/>
            </a:pPr>
            <a:r>
              <a:rPr lang="fr-FR" sz="1300" dirty="0">
                <a:solidFill>
                  <a:srgbClr val="002060"/>
                </a:solidFill>
                <a:latin typeface="Arial" pitchFamily="34" charset="0"/>
                <a:ea typeface="Times New Roman" pitchFamily="18" charset="0"/>
                <a:cs typeface="Arial" pitchFamily="34" charset="0"/>
              </a:rPr>
              <a:t>Le nom de la station de pompage :………………………………………………………….</a:t>
            </a:r>
            <a:endParaRPr lang="fr-FR" sz="1300" dirty="0">
              <a:solidFill>
                <a:srgbClr val="002060"/>
              </a:solidFill>
              <a:latin typeface="Arial" pitchFamily="34" charset="0"/>
              <a:cs typeface="Arial" pitchFamily="34" charset="0"/>
            </a:endParaRPr>
          </a:p>
          <a:p>
            <a:pPr indent="914400">
              <a:spcAft>
                <a:spcPts val="600"/>
              </a:spcAft>
              <a:defRPr/>
            </a:pPr>
            <a:r>
              <a:rPr lang="fr-FR" sz="1300" dirty="0">
                <a:solidFill>
                  <a:srgbClr val="002060"/>
                </a:solidFill>
                <a:latin typeface="Arial" pitchFamily="34" charset="0"/>
                <a:ea typeface="Times New Roman" pitchFamily="18" charset="0"/>
                <a:cs typeface="Arial" pitchFamily="34" charset="0"/>
              </a:rPr>
              <a:t>Position GPS     X : …………………………….          Y : …………………………………..</a:t>
            </a:r>
          </a:p>
          <a:p>
            <a:pPr algn="just">
              <a:spcAft>
                <a:spcPts val="600"/>
              </a:spcAft>
              <a:defRPr/>
            </a:pPr>
            <a:r>
              <a:rPr lang="fr-FR" sz="1300" dirty="0">
                <a:solidFill>
                  <a:srgbClr val="002060"/>
                </a:solidFill>
                <a:latin typeface="Arial" pitchFamily="34" charset="0"/>
                <a:cs typeface="Arial" pitchFamily="34" charset="0"/>
              </a:rPr>
              <a:t>Nombre de pompes :……… unités, Débit unitaire :………. m3/h, Ø aspiration :……….m</a:t>
            </a:r>
          </a:p>
          <a:p>
            <a:pPr algn="just">
              <a:spcAft>
                <a:spcPts val="600"/>
              </a:spcAft>
              <a:defRPr/>
            </a:pPr>
            <a:r>
              <a:rPr lang="fr-FR" sz="1300" dirty="0">
                <a:solidFill>
                  <a:srgbClr val="002060"/>
                </a:solidFill>
                <a:latin typeface="Arial" pitchFamily="34" charset="0"/>
                <a:cs typeface="Arial" pitchFamily="34" charset="0"/>
              </a:rPr>
              <a:t>Ø refoulement :………….. m,  </a:t>
            </a:r>
          </a:p>
          <a:p>
            <a:pPr algn="just">
              <a:spcAft>
                <a:spcPts val="600"/>
              </a:spcAft>
              <a:defRPr/>
            </a:pPr>
            <a:r>
              <a:rPr lang="fr-FR" sz="1300" dirty="0">
                <a:solidFill>
                  <a:srgbClr val="002060"/>
                </a:solidFill>
                <a:latin typeface="Arial" pitchFamily="34" charset="0"/>
                <a:cs typeface="Arial" pitchFamily="34" charset="0"/>
              </a:rPr>
              <a:t>Y a-t-il une crépine ?:…………… O/N</a:t>
            </a:r>
          </a:p>
          <a:p>
            <a:pPr algn="just">
              <a:spcAft>
                <a:spcPts val="600"/>
              </a:spcAft>
              <a:defRPr/>
            </a:pPr>
            <a:r>
              <a:rPr lang="fr-FR" sz="1300" dirty="0">
                <a:solidFill>
                  <a:srgbClr val="002060"/>
                </a:solidFill>
                <a:latin typeface="Arial" pitchFamily="34" charset="0"/>
                <a:cs typeface="Arial" pitchFamily="34" charset="0"/>
              </a:rPr>
              <a:t>Puissance du moteur diesel n°1 : ……….. </a:t>
            </a:r>
            <a:r>
              <a:rPr lang="fr-FR" sz="1300" dirty="0" err="1">
                <a:solidFill>
                  <a:srgbClr val="002060"/>
                </a:solidFill>
                <a:latin typeface="Arial" pitchFamily="34" charset="0"/>
                <a:cs typeface="Arial" pitchFamily="34" charset="0"/>
              </a:rPr>
              <a:t>kw</a:t>
            </a:r>
            <a:r>
              <a:rPr lang="fr-FR" sz="1300" dirty="0">
                <a:solidFill>
                  <a:srgbClr val="002060"/>
                </a:solidFill>
                <a:latin typeface="Arial" pitchFamily="34" charset="0"/>
                <a:cs typeface="Arial" pitchFamily="34" charset="0"/>
              </a:rPr>
              <a:t>, moteur n° 2 :………….</a:t>
            </a:r>
            <a:r>
              <a:rPr lang="fr-FR" sz="1300" dirty="0" err="1">
                <a:solidFill>
                  <a:srgbClr val="002060"/>
                </a:solidFill>
                <a:latin typeface="Arial" pitchFamily="34" charset="0"/>
                <a:cs typeface="Arial" pitchFamily="34" charset="0"/>
              </a:rPr>
              <a:t>kw</a:t>
            </a:r>
            <a:r>
              <a:rPr lang="fr-FR" sz="1300" dirty="0">
                <a:solidFill>
                  <a:srgbClr val="002060"/>
                </a:solidFill>
                <a:latin typeface="Arial" pitchFamily="34" charset="0"/>
                <a:cs typeface="Arial" pitchFamily="34" charset="0"/>
              </a:rPr>
              <a:t>, moteur n° 3 :…………….</a:t>
            </a:r>
            <a:r>
              <a:rPr lang="fr-FR" sz="1300" dirty="0" err="1">
                <a:solidFill>
                  <a:srgbClr val="002060"/>
                </a:solidFill>
                <a:latin typeface="Arial" pitchFamily="34" charset="0"/>
                <a:cs typeface="Arial" pitchFamily="34" charset="0"/>
              </a:rPr>
              <a:t>kw</a:t>
            </a:r>
            <a:endParaRPr lang="fr-FR" sz="1300" dirty="0">
              <a:solidFill>
                <a:srgbClr val="002060"/>
              </a:solidFill>
              <a:latin typeface="Arial" pitchFamily="34" charset="0"/>
              <a:cs typeface="Arial" pitchFamily="34" charset="0"/>
            </a:endParaRPr>
          </a:p>
          <a:p>
            <a:pPr algn="just">
              <a:spcAft>
                <a:spcPts val="600"/>
              </a:spcAft>
              <a:defRPr/>
            </a:pPr>
            <a:r>
              <a:rPr lang="fr-FR" sz="1300" dirty="0">
                <a:solidFill>
                  <a:srgbClr val="002060"/>
                </a:solidFill>
                <a:latin typeface="Arial" pitchFamily="34" charset="0"/>
                <a:cs typeface="Arial" pitchFamily="34" charset="0"/>
              </a:rPr>
              <a:t>Consommation de carburant par pompe en vitesse de croisière : ………….l/h</a:t>
            </a:r>
          </a:p>
          <a:p>
            <a:pPr algn="just">
              <a:spcAft>
                <a:spcPts val="600"/>
              </a:spcAft>
              <a:defRPr/>
            </a:pPr>
            <a:r>
              <a:rPr lang="fr-FR" sz="1300" dirty="0">
                <a:solidFill>
                  <a:srgbClr val="002060"/>
                </a:solidFill>
                <a:latin typeface="Arial" pitchFamily="34" charset="0"/>
                <a:cs typeface="Arial" pitchFamily="34" charset="0"/>
              </a:rPr>
              <a:t>Vitesse de rotation du moteur  en vitesse de croisière : ……….. t/s</a:t>
            </a:r>
          </a:p>
          <a:p>
            <a:pPr algn="just">
              <a:spcAft>
                <a:spcPts val="600"/>
              </a:spcAft>
              <a:defRPr/>
            </a:pPr>
            <a:r>
              <a:rPr lang="fr-FR" sz="1300" dirty="0">
                <a:solidFill>
                  <a:srgbClr val="002060"/>
                </a:solidFill>
                <a:latin typeface="Arial" pitchFamily="34" charset="0"/>
                <a:cs typeface="Arial" pitchFamily="34" charset="0"/>
              </a:rPr>
              <a:t>Vitesse de rotation de la pompe  en vitesse de croisière : ……….. t/s</a:t>
            </a:r>
          </a:p>
          <a:p>
            <a:pPr algn="just">
              <a:spcAft>
                <a:spcPts val="600"/>
              </a:spcAft>
              <a:defRPr/>
            </a:pPr>
            <a:r>
              <a:rPr lang="fr-FR" sz="1300" dirty="0">
                <a:solidFill>
                  <a:srgbClr val="002060"/>
                </a:solidFill>
                <a:latin typeface="Arial" pitchFamily="34" charset="0"/>
                <a:cs typeface="Arial" pitchFamily="34" charset="0"/>
              </a:rPr>
              <a:t>Fréquence des vidanges d’huile moteur :……….heures, graissage pompe :……………….. heures</a:t>
            </a:r>
          </a:p>
          <a:p>
            <a:pPr algn="ctr">
              <a:spcAft>
                <a:spcPts val="600"/>
              </a:spcAft>
              <a:defRPr/>
            </a:pPr>
            <a:r>
              <a:rPr lang="fr-FR" sz="1300" b="1" u="sng" dirty="0">
                <a:solidFill>
                  <a:srgbClr val="002060"/>
                </a:solidFill>
                <a:latin typeface="Arial" pitchFamily="34" charset="0"/>
                <a:cs typeface="Arial" pitchFamily="34" charset="0"/>
              </a:rPr>
              <a:t>Points à contrôler</a:t>
            </a:r>
            <a:endParaRPr lang="fr-FR" sz="1300" dirty="0">
              <a:solidFill>
                <a:srgbClr val="002060"/>
              </a:solidFill>
              <a:latin typeface="Arial" pitchFamily="34" charset="0"/>
              <a:cs typeface="Arial" pitchFamily="34" charset="0"/>
            </a:endParaRPr>
          </a:p>
          <a:p>
            <a:pPr>
              <a:spcAft>
                <a:spcPts val="600"/>
              </a:spcAft>
              <a:defRPr/>
            </a:pPr>
            <a:r>
              <a:rPr lang="fr-FR" sz="1300" dirty="0">
                <a:solidFill>
                  <a:srgbClr val="002060"/>
                </a:solidFill>
                <a:latin typeface="Arial" pitchFamily="34" charset="0"/>
                <a:cs typeface="Arial" pitchFamily="34" charset="0"/>
              </a:rPr>
              <a:t>Contrôle des courroies et changement : Nombre :………. Unité, Type ……….., dimension :…………. cm</a:t>
            </a:r>
          </a:p>
          <a:p>
            <a:pPr>
              <a:spcAft>
                <a:spcPts val="600"/>
              </a:spcAft>
              <a:defRPr/>
            </a:pPr>
            <a:r>
              <a:rPr lang="fr-FR" sz="1300" dirty="0">
                <a:solidFill>
                  <a:srgbClr val="002060"/>
                </a:solidFill>
                <a:latin typeface="Arial" pitchFamily="34" charset="0"/>
                <a:cs typeface="Arial" pitchFamily="34" charset="0"/>
              </a:rPr>
              <a:t>Changement filtre d’huile : Nombre………. unités, </a:t>
            </a:r>
          </a:p>
          <a:p>
            <a:pPr>
              <a:spcAft>
                <a:spcPts val="600"/>
              </a:spcAft>
              <a:defRPr/>
            </a:pPr>
            <a:r>
              <a:rPr lang="fr-FR" sz="1300" dirty="0">
                <a:solidFill>
                  <a:srgbClr val="002060"/>
                </a:solidFill>
                <a:latin typeface="Arial" pitchFamily="34" charset="0"/>
                <a:cs typeface="Arial" pitchFamily="34" charset="0"/>
              </a:rPr>
              <a:t>Changement filtre à diesel : Nombre :………..unités, </a:t>
            </a:r>
          </a:p>
          <a:p>
            <a:pPr>
              <a:spcAft>
                <a:spcPts val="600"/>
              </a:spcAft>
              <a:defRPr/>
            </a:pPr>
            <a:r>
              <a:rPr lang="fr-FR" sz="1300" dirty="0">
                <a:solidFill>
                  <a:srgbClr val="002060"/>
                </a:solidFill>
                <a:latin typeface="Arial" pitchFamily="34" charset="0"/>
                <a:cs typeface="Arial" pitchFamily="34" charset="0"/>
              </a:rPr>
              <a:t>Nettoyage filtre à air : Nombre :………. unités, </a:t>
            </a:r>
          </a:p>
          <a:p>
            <a:pPr>
              <a:spcAft>
                <a:spcPts val="600"/>
              </a:spcAft>
              <a:defRPr/>
            </a:pPr>
            <a:r>
              <a:rPr lang="fr-FR" sz="1300" dirty="0">
                <a:solidFill>
                  <a:srgbClr val="002060"/>
                </a:solidFill>
                <a:latin typeface="Arial" pitchFamily="34" charset="0"/>
                <a:cs typeface="Arial" pitchFamily="34" charset="0"/>
              </a:rPr>
              <a:t>Graissage des paliers : Nombre :……… unités, </a:t>
            </a:r>
          </a:p>
          <a:p>
            <a:pPr>
              <a:spcAft>
                <a:spcPts val="600"/>
              </a:spcAft>
              <a:defRPr/>
            </a:pPr>
            <a:r>
              <a:rPr lang="fr-FR" sz="1300" dirty="0">
                <a:solidFill>
                  <a:srgbClr val="002060"/>
                </a:solidFill>
                <a:latin typeface="Arial" pitchFamily="34" charset="0"/>
                <a:cs typeface="Arial" pitchFamily="34" charset="0"/>
              </a:rPr>
              <a:t>Vidange et changement d’huile moteur : Quantité : ……… litres, Type :……….</a:t>
            </a:r>
          </a:p>
          <a:p>
            <a:pPr>
              <a:spcAft>
                <a:spcPts val="600"/>
              </a:spcAft>
              <a:defRPr/>
            </a:pPr>
            <a:r>
              <a:rPr lang="fr-FR" sz="1300" dirty="0">
                <a:solidFill>
                  <a:srgbClr val="002060"/>
                </a:solidFill>
                <a:latin typeface="Arial" pitchFamily="34" charset="0"/>
                <a:cs typeface="Arial" pitchFamily="34" charset="0"/>
              </a:rPr>
              <a:t>Vérification du joint liaison pompe avec aspiration :</a:t>
            </a:r>
          </a:p>
          <a:p>
            <a:pPr>
              <a:spcAft>
                <a:spcPts val="600"/>
              </a:spcAft>
              <a:defRPr/>
            </a:pPr>
            <a:r>
              <a:rPr lang="fr-FR" sz="1300" dirty="0">
                <a:solidFill>
                  <a:srgbClr val="002060"/>
                </a:solidFill>
                <a:latin typeface="Arial" pitchFamily="34" charset="0"/>
                <a:cs typeface="Arial" pitchFamily="34" charset="0"/>
              </a:rPr>
              <a:t>Vérification du joint de liaison avec refoulement :</a:t>
            </a:r>
          </a:p>
          <a:p>
            <a:pPr>
              <a:spcAft>
                <a:spcPts val="600"/>
              </a:spcAft>
              <a:defRPr/>
            </a:pPr>
            <a:r>
              <a:rPr lang="fr-FR" sz="1300" dirty="0">
                <a:solidFill>
                  <a:srgbClr val="002060"/>
                </a:solidFill>
                <a:latin typeface="Arial" pitchFamily="34" charset="0"/>
                <a:cs typeface="Arial" pitchFamily="34" charset="0"/>
              </a:rPr>
              <a:t>Si possible examen de la crépine d’aspiration :</a:t>
            </a:r>
          </a:p>
          <a:p>
            <a:pPr>
              <a:spcAft>
                <a:spcPts val="600"/>
              </a:spcAft>
              <a:defRPr/>
            </a:pPr>
            <a:r>
              <a:rPr lang="fr-FR" sz="1300" dirty="0">
                <a:solidFill>
                  <a:srgbClr val="002060"/>
                </a:solidFill>
                <a:latin typeface="Arial" pitchFamily="34" charset="0"/>
                <a:cs typeface="Arial" pitchFamily="34" charset="0"/>
              </a:rPr>
              <a:t>Peinture de protection de la pompe : peinture :………. Litres, </a:t>
            </a:r>
          </a:p>
          <a:p>
            <a:pPr>
              <a:spcAft>
                <a:spcPts val="600"/>
              </a:spcAft>
              <a:defRPr/>
            </a:pPr>
            <a:r>
              <a:rPr lang="fr-FR" sz="1300" dirty="0">
                <a:solidFill>
                  <a:srgbClr val="002060"/>
                </a:solidFill>
                <a:latin typeface="Arial" pitchFamily="34" charset="0"/>
                <a:cs typeface="Arial" pitchFamily="34" charset="0"/>
              </a:rPr>
              <a:t>Vérification générale du moteur diesel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2000"/>
                                        <p:tgtEl>
                                          <p:spTgt spid="5">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2000"/>
                                        <p:tgtEl>
                                          <p:spTgt spid="5">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2000"/>
                                        <p:tgtEl>
                                          <p:spTgt spid="5">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fade">
                                      <p:cBhvr>
                                        <p:cTn id="16" dur="2000"/>
                                        <p:tgtEl>
                                          <p:spTgt spid="5">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2000"/>
                                        <p:tgtEl>
                                          <p:spTgt spid="5">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2000"/>
                                        <p:tgtEl>
                                          <p:spTgt spid="5">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fade">
                                      <p:cBhvr>
                                        <p:cTn id="25" dur="2000"/>
                                        <p:tgtEl>
                                          <p:spTgt spid="5">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2000"/>
                                        <p:tgtEl>
                                          <p:spTgt spid="5">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fade">
                                      <p:cBhvr>
                                        <p:cTn id="31" dur="2000"/>
                                        <p:tgtEl>
                                          <p:spTgt spid="5">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xEl>
                                              <p:pRg st="8" end="8"/>
                                            </p:txEl>
                                          </p:spTgt>
                                        </p:tgtEl>
                                        <p:attrNameLst>
                                          <p:attrName>style.visibility</p:attrName>
                                        </p:attrNameLst>
                                      </p:cBhvr>
                                      <p:to>
                                        <p:strVal val="visible"/>
                                      </p:to>
                                    </p:set>
                                    <p:animEffect transition="in" filter="fade">
                                      <p:cBhvr>
                                        <p:cTn id="34" dur="2000"/>
                                        <p:tgtEl>
                                          <p:spTgt spid="5">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2000"/>
                                        <p:tgtEl>
                                          <p:spTgt spid="5">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txEl>
                                              <p:pRg st="10" end="10"/>
                                            </p:txEl>
                                          </p:spTgt>
                                        </p:tgtEl>
                                        <p:attrNameLst>
                                          <p:attrName>style.visibility</p:attrName>
                                        </p:attrNameLst>
                                      </p:cBhvr>
                                      <p:to>
                                        <p:strVal val="visible"/>
                                      </p:to>
                                    </p:set>
                                    <p:animEffect transition="in" filter="fade">
                                      <p:cBhvr>
                                        <p:cTn id="40" dur="2000"/>
                                        <p:tgtEl>
                                          <p:spTgt spid="5">
                                            <p:txEl>
                                              <p:pRg st="10" end="1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animEffect transition="in" filter="fade">
                                      <p:cBhvr>
                                        <p:cTn id="43" dur="2000"/>
                                        <p:tgtEl>
                                          <p:spTgt spid="5">
                                            <p:txEl>
                                              <p:pRg st="11" end="11"/>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5">
                                            <p:txEl>
                                              <p:pRg st="12" end="12"/>
                                            </p:txEl>
                                          </p:spTgt>
                                        </p:tgtEl>
                                        <p:attrNameLst>
                                          <p:attrName>style.visibility</p:attrName>
                                        </p:attrNameLst>
                                      </p:cBhvr>
                                      <p:to>
                                        <p:strVal val="visible"/>
                                      </p:to>
                                    </p:set>
                                    <p:animEffect transition="in" filter="fade">
                                      <p:cBhvr>
                                        <p:cTn id="46" dur="2000"/>
                                        <p:tgtEl>
                                          <p:spTgt spid="5">
                                            <p:txEl>
                                              <p:pRg st="12" end="12"/>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5">
                                            <p:txEl>
                                              <p:pRg st="13" end="13"/>
                                            </p:txEl>
                                          </p:spTgt>
                                        </p:tgtEl>
                                        <p:attrNameLst>
                                          <p:attrName>style.visibility</p:attrName>
                                        </p:attrNameLst>
                                      </p:cBhvr>
                                      <p:to>
                                        <p:strVal val="visible"/>
                                      </p:to>
                                    </p:set>
                                    <p:animEffect transition="in" filter="fade">
                                      <p:cBhvr>
                                        <p:cTn id="49" dur="2000"/>
                                        <p:tgtEl>
                                          <p:spTgt spid="5">
                                            <p:txEl>
                                              <p:pRg st="13" end="13"/>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
                                            <p:txEl>
                                              <p:pRg st="14" end="14"/>
                                            </p:txEl>
                                          </p:spTgt>
                                        </p:tgtEl>
                                        <p:attrNameLst>
                                          <p:attrName>style.visibility</p:attrName>
                                        </p:attrNameLst>
                                      </p:cBhvr>
                                      <p:to>
                                        <p:strVal val="visible"/>
                                      </p:to>
                                    </p:set>
                                    <p:animEffect transition="in" filter="fade">
                                      <p:cBhvr>
                                        <p:cTn id="52" dur="2000"/>
                                        <p:tgtEl>
                                          <p:spTgt spid="5">
                                            <p:txEl>
                                              <p:pRg st="14" end="14"/>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
                                            <p:txEl>
                                              <p:pRg st="15" end="15"/>
                                            </p:txEl>
                                          </p:spTgt>
                                        </p:tgtEl>
                                        <p:attrNameLst>
                                          <p:attrName>style.visibility</p:attrName>
                                        </p:attrNameLst>
                                      </p:cBhvr>
                                      <p:to>
                                        <p:strVal val="visible"/>
                                      </p:to>
                                    </p:set>
                                    <p:animEffect transition="in" filter="fade">
                                      <p:cBhvr>
                                        <p:cTn id="55" dur="2000"/>
                                        <p:tgtEl>
                                          <p:spTgt spid="5">
                                            <p:txEl>
                                              <p:pRg st="15" end="15"/>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5">
                                            <p:txEl>
                                              <p:pRg st="16" end="16"/>
                                            </p:txEl>
                                          </p:spTgt>
                                        </p:tgtEl>
                                        <p:attrNameLst>
                                          <p:attrName>style.visibility</p:attrName>
                                        </p:attrNameLst>
                                      </p:cBhvr>
                                      <p:to>
                                        <p:strVal val="visible"/>
                                      </p:to>
                                    </p:set>
                                    <p:animEffect transition="in" filter="fade">
                                      <p:cBhvr>
                                        <p:cTn id="58" dur="2000"/>
                                        <p:tgtEl>
                                          <p:spTgt spid="5">
                                            <p:txEl>
                                              <p:pRg st="16" end="16"/>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5">
                                            <p:txEl>
                                              <p:pRg st="17" end="17"/>
                                            </p:txEl>
                                          </p:spTgt>
                                        </p:tgtEl>
                                        <p:attrNameLst>
                                          <p:attrName>style.visibility</p:attrName>
                                        </p:attrNameLst>
                                      </p:cBhvr>
                                      <p:to>
                                        <p:strVal val="visible"/>
                                      </p:to>
                                    </p:set>
                                    <p:animEffect transition="in" filter="fade">
                                      <p:cBhvr>
                                        <p:cTn id="61" dur="2000"/>
                                        <p:tgtEl>
                                          <p:spTgt spid="5">
                                            <p:txEl>
                                              <p:pRg st="17" end="17"/>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5">
                                            <p:txEl>
                                              <p:pRg st="18" end="18"/>
                                            </p:txEl>
                                          </p:spTgt>
                                        </p:tgtEl>
                                        <p:attrNameLst>
                                          <p:attrName>style.visibility</p:attrName>
                                        </p:attrNameLst>
                                      </p:cBhvr>
                                      <p:to>
                                        <p:strVal val="visible"/>
                                      </p:to>
                                    </p:set>
                                    <p:animEffect transition="in" filter="fade">
                                      <p:cBhvr>
                                        <p:cTn id="64" dur="2000"/>
                                        <p:tgtEl>
                                          <p:spTgt spid="5">
                                            <p:txEl>
                                              <p:pRg st="18" end="18"/>
                                            </p:tx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5">
                                            <p:txEl>
                                              <p:pRg st="19" end="19"/>
                                            </p:txEl>
                                          </p:spTgt>
                                        </p:tgtEl>
                                        <p:attrNameLst>
                                          <p:attrName>style.visibility</p:attrName>
                                        </p:attrNameLst>
                                      </p:cBhvr>
                                      <p:to>
                                        <p:strVal val="visible"/>
                                      </p:to>
                                    </p:set>
                                    <p:animEffect transition="in" filter="fade">
                                      <p:cBhvr>
                                        <p:cTn id="67" dur="2000"/>
                                        <p:tgtEl>
                                          <p:spTgt spid="5">
                                            <p:txEl>
                                              <p:pRg st="19" end="19"/>
                                            </p:txEl>
                                          </p:spTgt>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5">
                                            <p:txEl>
                                              <p:pRg st="20" end="20"/>
                                            </p:txEl>
                                          </p:spTgt>
                                        </p:tgtEl>
                                        <p:attrNameLst>
                                          <p:attrName>style.visibility</p:attrName>
                                        </p:attrNameLst>
                                      </p:cBhvr>
                                      <p:to>
                                        <p:strVal val="visible"/>
                                      </p:to>
                                    </p:set>
                                    <p:animEffect transition="in" filter="fade">
                                      <p:cBhvr>
                                        <p:cTn id="70" dur="2000"/>
                                        <p:tgtEl>
                                          <p:spTgt spid="5">
                                            <p:txEl>
                                              <p:pRg st="20" end="20"/>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5">
                                            <p:txEl>
                                              <p:pRg st="21" end="21"/>
                                            </p:txEl>
                                          </p:spTgt>
                                        </p:tgtEl>
                                        <p:attrNameLst>
                                          <p:attrName>style.visibility</p:attrName>
                                        </p:attrNameLst>
                                      </p:cBhvr>
                                      <p:to>
                                        <p:strVal val="visible"/>
                                      </p:to>
                                    </p:set>
                                    <p:animEffect transition="in" filter="fade">
                                      <p:cBhvr>
                                        <p:cTn id="73" dur="2000"/>
                                        <p:tgtEl>
                                          <p:spTgt spid="5">
                                            <p:txEl>
                                              <p:pRg st="21" end="21"/>
                                            </p:txEl>
                                          </p:spTgt>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5">
                                            <p:txEl>
                                              <p:pRg st="22" end="22"/>
                                            </p:txEl>
                                          </p:spTgt>
                                        </p:tgtEl>
                                        <p:attrNameLst>
                                          <p:attrName>style.visibility</p:attrName>
                                        </p:attrNameLst>
                                      </p:cBhvr>
                                      <p:to>
                                        <p:strVal val="visible"/>
                                      </p:to>
                                    </p:set>
                                    <p:animEffect transition="in" filter="fade">
                                      <p:cBhvr>
                                        <p:cTn id="76" dur="2000"/>
                                        <p:tgtEl>
                                          <p:spTgt spid="5">
                                            <p:txEl>
                                              <p:pRg st="22" end="22"/>
                                            </p:tx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5">
                                            <p:txEl>
                                              <p:pRg st="23" end="23"/>
                                            </p:txEl>
                                          </p:spTgt>
                                        </p:tgtEl>
                                        <p:attrNameLst>
                                          <p:attrName>style.visibility</p:attrName>
                                        </p:attrNameLst>
                                      </p:cBhvr>
                                      <p:to>
                                        <p:strVal val="visible"/>
                                      </p:to>
                                    </p:set>
                                    <p:animEffect transition="in" filter="fade">
                                      <p:cBhvr>
                                        <p:cTn id="79" dur="2000"/>
                                        <p:tgtEl>
                                          <p:spTgt spid="5">
                                            <p:txEl>
                                              <p:pRg st="23" end="23"/>
                                            </p:txEl>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5">
                                            <p:txEl>
                                              <p:pRg st="24" end="24"/>
                                            </p:txEl>
                                          </p:spTgt>
                                        </p:tgtEl>
                                        <p:attrNameLst>
                                          <p:attrName>style.visibility</p:attrName>
                                        </p:attrNameLst>
                                      </p:cBhvr>
                                      <p:to>
                                        <p:strVal val="visible"/>
                                      </p:to>
                                    </p:set>
                                    <p:animEffect transition="in" filter="fade">
                                      <p:cBhvr>
                                        <p:cTn id="82" dur="2000"/>
                                        <p:tgtEl>
                                          <p:spTgt spid="5">
                                            <p:txEl>
                                              <p:pRg st="24" end="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F95A40E2-BDAC-49FC-B21C-FFB11E3EC89C}" type="slidenum">
              <a:rPr lang="en-US" smtClean="0"/>
              <a:pPr>
                <a:defRPr/>
              </a:pPr>
              <a:t>26</a:t>
            </a:fld>
            <a:endParaRPr lang="en-US" dirty="0"/>
          </a:p>
        </p:txBody>
      </p:sp>
      <p:sp>
        <p:nvSpPr>
          <p:cNvPr id="6"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7"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8" name="Text Box 6"/>
          <p:cNvSpPr txBox="1">
            <a:spLocks noChangeArrowheads="1"/>
          </p:cNvSpPr>
          <p:nvPr/>
        </p:nvSpPr>
        <p:spPr bwMode="auto">
          <a:xfrm>
            <a:off x="714348" y="1828800"/>
            <a:ext cx="7572428"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DU POSTE DE POMPAGE</a:t>
            </a:r>
          </a:p>
        </p:txBody>
      </p:sp>
      <p:sp>
        <p:nvSpPr>
          <p:cNvPr id="142342" name="ZoneTexte 8"/>
          <p:cNvSpPr txBox="1">
            <a:spLocks noChangeArrowheads="1"/>
          </p:cNvSpPr>
          <p:nvPr/>
        </p:nvSpPr>
        <p:spPr bwMode="auto">
          <a:xfrm>
            <a:off x="2667000" y="3733800"/>
            <a:ext cx="3886200" cy="369888"/>
          </a:xfrm>
          <a:prstGeom prst="rect">
            <a:avLst/>
          </a:prstGeom>
          <a:solidFill>
            <a:srgbClr val="FFFF66"/>
          </a:solidFill>
          <a:ln w="28575">
            <a:solidFill>
              <a:srgbClr val="FF0000"/>
            </a:solidFill>
            <a:miter lim="800000"/>
            <a:headEnd/>
            <a:tailEnd/>
          </a:ln>
        </p:spPr>
        <p:txBody>
          <a:bodyPr>
            <a:spAutoFit/>
          </a:bodyPr>
          <a:lstStyle/>
          <a:p>
            <a:pPr algn="ctr"/>
            <a:r>
              <a:rPr lang="fr-FR" b="1" u="sng" dirty="0">
                <a:solidFill>
                  <a:srgbClr val="FF0000"/>
                </a:solidFill>
              </a:rPr>
              <a:t>OUVRAGES DE DISTRIBUTION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wipe(down)">
                                      <p:cBhvr>
                                        <p:cTn id="7" dur="500"/>
                                        <p:tgtEl>
                                          <p:spTgt spid="8">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wipe(down)">
                                      <p:cBhvr>
                                        <p:cTn id="10" dur="500"/>
                                        <p:tgtEl>
                                          <p:spTgt spid="8">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Effect transition="in" filter="wipe(down)">
                                      <p:cBhvr>
                                        <p:cTn id="13" dur="500"/>
                                        <p:tgtEl>
                                          <p:spTgt spid="8">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42342">
                                            <p:bg/>
                                          </p:spTgt>
                                        </p:tgtEl>
                                        <p:attrNameLst>
                                          <p:attrName>style.visibility</p:attrName>
                                        </p:attrNameLst>
                                      </p:cBhvr>
                                      <p:to>
                                        <p:strVal val="visible"/>
                                      </p:to>
                                    </p:set>
                                    <p:anim calcmode="lin" valueType="num">
                                      <p:cBhvr additive="base">
                                        <p:cTn id="18" dur="500" fill="hold"/>
                                        <p:tgtEl>
                                          <p:spTgt spid="142342">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142342">
                                            <p:bg/>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42342">
                                            <p:txEl>
                                              <p:pRg st="0" end="0"/>
                                            </p:txEl>
                                          </p:spTgt>
                                        </p:tgtEl>
                                        <p:attrNameLst>
                                          <p:attrName>style.visibility</p:attrName>
                                        </p:attrNameLst>
                                      </p:cBhvr>
                                      <p:to>
                                        <p:strVal val="visible"/>
                                      </p:to>
                                    </p:set>
                                    <p:anim calcmode="lin" valueType="num">
                                      <p:cBhvr additive="base">
                                        <p:cTn id="22" dur="500" fill="hold"/>
                                        <p:tgtEl>
                                          <p:spTgt spid="142342">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4234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P spid="142342" grpId="0" build="allAtOnce"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6313C9C9-6CB5-435A-A90B-83D1373208A4}" type="slidenum">
              <a:rPr lang="en-US" smtClean="0"/>
              <a:pPr>
                <a:defRPr/>
              </a:pPr>
              <a:t>27</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143365" name="Text Box 3"/>
          <p:cNvSpPr txBox="1">
            <a:spLocks noChangeArrowheads="1"/>
          </p:cNvSpPr>
          <p:nvPr/>
        </p:nvSpPr>
        <p:spPr bwMode="auto">
          <a:xfrm>
            <a:off x="-76200" y="4638675"/>
            <a:ext cx="3059113" cy="2254250"/>
          </a:xfrm>
          <a:prstGeom prst="rect">
            <a:avLst/>
          </a:prstGeom>
          <a:noFill/>
          <a:ln w="9525">
            <a:noFill/>
            <a:miter lim="800000"/>
            <a:headEnd/>
            <a:tailEnd/>
          </a:ln>
        </p:spPr>
        <p:txBody>
          <a:bodyPr wrap="none">
            <a:spAutoFit/>
          </a:bodyPr>
          <a:lstStyle/>
          <a:p>
            <a:endParaRPr lang="fr-FR"/>
          </a:p>
        </p:txBody>
      </p:sp>
      <p:sp>
        <p:nvSpPr>
          <p:cNvPr id="143366" name="Text Box 4"/>
          <p:cNvSpPr txBox="1">
            <a:spLocks noChangeArrowheads="1"/>
          </p:cNvSpPr>
          <p:nvPr/>
        </p:nvSpPr>
        <p:spPr bwMode="auto">
          <a:xfrm>
            <a:off x="3276600" y="4638675"/>
            <a:ext cx="3059113" cy="2286000"/>
          </a:xfrm>
          <a:prstGeom prst="rect">
            <a:avLst/>
          </a:prstGeom>
          <a:noFill/>
          <a:ln w="9525">
            <a:noFill/>
            <a:miter lim="800000"/>
            <a:headEnd/>
            <a:tailEnd/>
          </a:ln>
        </p:spPr>
        <p:txBody>
          <a:bodyPr wrap="none"/>
          <a:lstStyle/>
          <a:p>
            <a:endParaRPr lang="fr-FR"/>
          </a:p>
        </p:txBody>
      </p:sp>
      <p:sp>
        <p:nvSpPr>
          <p:cNvPr id="143367" name="Rectangle 10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43368" name="Rectangle 103"/>
          <p:cNvSpPr>
            <a:spLocks noChangeArrowheads="1"/>
          </p:cNvSpPr>
          <p:nvPr/>
        </p:nvSpPr>
        <p:spPr bwMode="auto">
          <a:xfrm>
            <a:off x="0" y="457200"/>
            <a:ext cx="9144000" cy="457200"/>
          </a:xfrm>
          <a:prstGeom prst="rect">
            <a:avLst/>
          </a:prstGeom>
          <a:noFill/>
          <a:ln w="9525">
            <a:noFill/>
            <a:miter lim="800000"/>
            <a:headEnd/>
            <a:tailEnd/>
          </a:ln>
        </p:spPr>
        <p:txBody>
          <a:bodyPr wrap="none" anchor="ctr">
            <a:spAutoFit/>
          </a:bodyPr>
          <a:lstStyle/>
          <a:p>
            <a:r>
              <a:rPr lang="fr-FR"/>
              <a:t/>
            </a:r>
            <a:br>
              <a:rPr lang="fr-FR"/>
            </a:br>
            <a:endParaRPr lang="fr-FR"/>
          </a:p>
          <a:p>
            <a:endParaRPr lang="fr-FR"/>
          </a:p>
        </p:txBody>
      </p:sp>
      <p:sp>
        <p:nvSpPr>
          <p:cNvPr id="143369" name="Rectangle 119"/>
          <p:cNvSpPr>
            <a:spLocks noChangeArrowheads="1"/>
          </p:cNvSpPr>
          <p:nvPr/>
        </p:nvSpPr>
        <p:spPr bwMode="auto">
          <a:xfrm>
            <a:off x="0" y="5238750"/>
            <a:ext cx="9144000" cy="457200"/>
          </a:xfrm>
          <a:prstGeom prst="rect">
            <a:avLst/>
          </a:prstGeom>
          <a:noFill/>
          <a:ln w="9525">
            <a:noFill/>
            <a:miter lim="800000"/>
            <a:headEnd/>
            <a:tailEnd/>
          </a:ln>
        </p:spPr>
        <p:txBody>
          <a:bodyPr wrap="none" anchor="ctr">
            <a:spAutoFit/>
          </a:bodyPr>
          <a:lstStyle/>
          <a:p>
            <a:endParaRPr lang="fr-FR"/>
          </a:p>
        </p:txBody>
      </p:sp>
      <p:sp>
        <p:nvSpPr>
          <p:cNvPr id="143370" name="Text Box 122"/>
          <p:cNvSpPr txBox="1">
            <a:spLocks noChangeArrowheads="1"/>
          </p:cNvSpPr>
          <p:nvPr/>
        </p:nvSpPr>
        <p:spPr bwMode="auto">
          <a:xfrm>
            <a:off x="-76200" y="4638675"/>
            <a:ext cx="3059113" cy="2254250"/>
          </a:xfrm>
          <a:prstGeom prst="rect">
            <a:avLst/>
          </a:prstGeom>
          <a:noFill/>
          <a:ln w="9525">
            <a:noFill/>
            <a:miter lim="800000"/>
            <a:headEnd/>
            <a:tailEnd/>
          </a:ln>
        </p:spPr>
        <p:txBody>
          <a:bodyPr wrap="none">
            <a:spAutoFit/>
          </a:bodyPr>
          <a:lstStyle/>
          <a:p>
            <a:endParaRPr lang="fr-FR"/>
          </a:p>
        </p:txBody>
      </p:sp>
      <p:sp>
        <p:nvSpPr>
          <p:cNvPr id="143371" name="Text Box 123"/>
          <p:cNvSpPr txBox="1">
            <a:spLocks noChangeArrowheads="1"/>
          </p:cNvSpPr>
          <p:nvPr/>
        </p:nvSpPr>
        <p:spPr bwMode="auto">
          <a:xfrm>
            <a:off x="3276600" y="4638675"/>
            <a:ext cx="3059113" cy="2286000"/>
          </a:xfrm>
          <a:prstGeom prst="rect">
            <a:avLst/>
          </a:prstGeom>
          <a:noFill/>
          <a:ln w="9525">
            <a:noFill/>
            <a:miter lim="800000"/>
            <a:headEnd/>
            <a:tailEnd/>
          </a:ln>
        </p:spPr>
        <p:txBody>
          <a:bodyPr wrap="none"/>
          <a:lstStyle/>
          <a:p>
            <a:endParaRPr lang="fr-FR"/>
          </a:p>
        </p:txBody>
      </p:sp>
      <p:sp>
        <p:nvSpPr>
          <p:cNvPr id="143372" name="Rectangle 22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43373" name="Rectangle 222"/>
          <p:cNvSpPr>
            <a:spLocks noChangeArrowheads="1"/>
          </p:cNvSpPr>
          <p:nvPr/>
        </p:nvSpPr>
        <p:spPr bwMode="auto">
          <a:xfrm>
            <a:off x="0" y="457200"/>
            <a:ext cx="9144000" cy="457200"/>
          </a:xfrm>
          <a:prstGeom prst="rect">
            <a:avLst/>
          </a:prstGeom>
          <a:noFill/>
          <a:ln w="9525">
            <a:noFill/>
            <a:miter lim="800000"/>
            <a:headEnd/>
            <a:tailEnd/>
          </a:ln>
        </p:spPr>
        <p:txBody>
          <a:bodyPr wrap="none" anchor="ctr">
            <a:spAutoFit/>
          </a:bodyPr>
          <a:lstStyle/>
          <a:p>
            <a:r>
              <a:rPr lang="fr-FR"/>
              <a:t/>
            </a:r>
            <a:br>
              <a:rPr lang="fr-FR"/>
            </a:br>
            <a:endParaRPr lang="fr-FR"/>
          </a:p>
          <a:p>
            <a:endParaRPr lang="fr-FR"/>
          </a:p>
        </p:txBody>
      </p:sp>
      <p:sp>
        <p:nvSpPr>
          <p:cNvPr id="143374" name="Rectangle 238"/>
          <p:cNvSpPr>
            <a:spLocks noChangeArrowheads="1"/>
          </p:cNvSpPr>
          <p:nvPr/>
        </p:nvSpPr>
        <p:spPr bwMode="auto">
          <a:xfrm>
            <a:off x="0" y="5238750"/>
            <a:ext cx="9144000" cy="457200"/>
          </a:xfrm>
          <a:prstGeom prst="rect">
            <a:avLst/>
          </a:prstGeom>
          <a:noFill/>
          <a:ln w="9525">
            <a:noFill/>
            <a:miter lim="800000"/>
            <a:headEnd/>
            <a:tailEnd/>
          </a:ln>
        </p:spPr>
        <p:txBody>
          <a:bodyPr wrap="none" anchor="ctr">
            <a:spAutoFit/>
          </a:bodyPr>
          <a:lstStyle/>
          <a:p>
            <a:endParaRPr lang="fr-FR"/>
          </a:p>
        </p:txBody>
      </p:sp>
      <p:sp>
        <p:nvSpPr>
          <p:cNvPr id="143375" name="Rectangle 33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pic>
        <p:nvPicPr>
          <p:cNvPr id="143376" name="Picture 18" descr="F:\Scan00130.tif"/>
          <p:cNvPicPr>
            <a:picLocks noChangeAspect="1" noChangeArrowheads="1"/>
          </p:cNvPicPr>
          <p:nvPr/>
        </p:nvPicPr>
        <p:blipFill>
          <a:blip r:embed="rId3"/>
          <a:srcRect/>
          <a:stretch>
            <a:fillRect/>
          </a:stretch>
        </p:blipFill>
        <p:spPr bwMode="auto">
          <a:xfrm>
            <a:off x="533400" y="936625"/>
            <a:ext cx="7845425" cy="4549775"/>
          </a:xfrm>
          <a:prstGeom prst="rect">
            <a:avLst/>
          </a:prstGeom>
          <a:noFill/>
          <a:ln w="28575">
            <a:solidFill>
              <a:srgbClr val="FF0000"/>
            </a:solidFill>
            <a:miter lim="800000"/>
            <a:headEnd/>
            <a:tailEnd/>
          </a:ln>
        </p:spPr>
      </p:pic>
      <p:pic>
        <p:nvPicPr>
          <p:cNvPr id="143377" name="Picture 1" descr="Sopha Pump passerelle#001"/>
          <p:cNvPicPr>
            <a:picLocks noChangeAspect="1" noChangeArrowheads="1"/>
          </p:cNvPicPr>
          <p:nvPr/>
        </p:nvPicPr>
        <p:blipFill>
          <a:blip r:embed="rId4" cstate="email"/>
          <a:srcRect/>
          <a:stretch>
            <a:fillRect/>
          </a:stretch>
        </p:blipFill>
        <p:spPr bwMode="auto">
          <a:xfrm>
            <a:off x="152400" y="4572000"/>
            <a:ext cx="2876550" cy="2162175"/>
          </a:xfrm>
          <a:prstGeom prst="rect">
            <a:avLst/>
          </a:prstGeom>
          <a:noFill/>
          <a:ln w="28575">
            <a:solidFill>
              <a:srgbClr val="FF0000"/>
            </a:solidFill>
            <a:miter lim="800000"/>
            <a:headEnd/>
            <a:tailEnd/>
          </a:ln>
        </p:spPr>
      </p:pic>
      <p:pic>
        <p:nvPicPr>
          <p:cNvPr id="143378" name="Picture 2" descr="Sopha pump Ouvrage répartiteur#001"/>
          <p:cNvPicPr>
            <a:picLocks noChangeAspect="1" noChangeArrowheads="1"/>
          </p:cNvPicPr>
          <p:nvPr/>
        </p:nvPicPr>
        <p:blipFill>
          <a:blip r:embed="rId5" cstate="email"/>
          <a:srcRect/>
          <a:stretch>
            <a:fillRect/>
          </a:stretch>
        </p:blipFill>
        <p:spPr bwMode="auto">
          <a:xfrm>
            <a:off x="6019800" y="4495800"/>
            <a:ext cx="2978150" cy="2238375"/>
          </a:xfrm>
          <a:prstGeom prst="rect">
            <a:avLst/>
          </a:prstGeom>
          <a:noFill/>
          <a:ln w="28575">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376"/>
                                        </p:tgtEl>
                                        <p:attrNameLst>
                                          <p:attrName>style.visibility</p:attrName>
                                        </p:attrNameLst>
                                      </p:cBhvr>
                                      <p:to>
                                        <p:strVal val="visible"/>
                                      </p:to>
                                    </p:set>
                                    <p:animEffect transition="in" filter="fade">
                                      <p:cBhvr>
                                        <p:cTn id="7" dur="2000"/>
                                        <p:tgtEl>
                                          <p:spTgt spid="14337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43377"/>
                                        </p:tgtEl>
                                        <p:attrNameLst>
                                          <p:attrName>style.visibility</p:attrName>
                                        </p:attrNameLst>
                                      </p:cBhvr>
                                      <p:to>
                                        <p:strVal val="visible"/>
                                      </p:to>
                                    </p:set>
                                    <p:anim calcmode="lin" valueType="num">
                                      <p:cBhvr additive="base">
                                        <p:cTn id="12" dur="500" fill="hold"/>
                                        <p:tgtEl>
                                          <p:spTgt spid="143377"/>
                                        </p:tgtEl>
                                        <p:attrNameLst>
                                          <p:attrName>ppt_x</p:attrName>
                                        </p:attrNameLst>
                                      </p:cBhvr>
                                      <p:tavLst>
                                        <p:tav tm="0">
                                          <p:val>
                                            <p:strVal val="#ppt_x"/>
                                          </p:val>
                                        </p:tav>
                                        <p:tav tm="100000">
                                          <p:val>
                                            <p:strVal val="#ppt_x"/>
                                          </p:val>
                                        </p:tav>
                                      </p:tavLst>
                                    </p:anim>
                                    <p:anim calcmode="lin" valueType="num">
                                      <p:cBhvr additive="base">
                                        <p:cTn id="13" dur="500" fill="hold"/>
                                        <p:tgtEl>
                                          <p:spTgt spid="14337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43378"/>
                                        </p:tgtEl>
                                        <p:attrNameLst>
                                          <p:attrName>style.visibility</p:attrName>
                                        </p:attrNameLst>
                                      </p:cBhvr>
                                      <p:to>
                                        <p:strVal val="visible"/>
                                      </p:to>
                                    </p:set>
                                    <p:anim calcmode="lin" valueType="num">
                                      <p:cBhvr additive="base">
                                        <p:cTn id="18" dur="500" fill="hold"/>
                                        <p:tgtEl>
                                          <p:spTgt spid="143378"/>
                                        </p:tgtEl>
                                        <p:attrNameLst>
                                          <p:attrName>ppt_x</p:attrName>
                                        </p:attrNameLst>
                                      </p:cBhvr>
                                      <p:tavLst>
                                        <p:tav tm="0">
                                          <p:val>
                                            <p:strVal val="#ppt_x"/>
                                          </p:val>
                                        </p:tav>
                                        <p:tav tm="100000">
                                          <p:val>
                                            <p:strVal val="#ppt_x"/>
                                          </p:val>
                                        </p:tav>
                                      </p:tavLst>
                                    </p:anim>
                                    <p:anim calcmode="lin" valueType="num">
                                      <p:cBhvr additive="base">
                                        <p:cTn id="19" dur="500" fill="hold"/>
                                        <p:tgtEl>
                                          <p:spTgt spid="1433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C2AF288B-734C-4011-AB32-8145C9B63BC2}" type="slidenum">
              <a:rPr lang="en-US" smtClean="0"/>
              <a:pPr>
                <a:defRPr/>
              </a:pPr>
              <a:t>28</a:t>
            </a:fld>
            <a:endParaRPr lang="en-US" dirty="0"/>
          </a:p>
        </p:txBody>
      </p:sp>
      <p:sp>
        <p:nvSpPr>
          <p:cNvPr id="144387" name="Rectangle 10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44388" name="Rectangle 103"/>
          <p:cNvSpPr>
            <a:spLocks noChangeArrowheads="1"/>
          </p:cNvSpPr>
          <p:nvPr/>
        </p:nvSpPr>
        <p:spPr bwMode="auto">
          <a:xfrm>
            <a:off x="0" y="457200"/>
            <a:ext cx="9144000" cy="457200"/>
          </a:xfrm>
          <a:prstGeom prst="rect">
            <a:avLst/>
          </a:prstGeom>
          <a:noFill/>
          <a:ln w="9525">
            <a:noFill/>
            <a:miter lim="800000"/>
            <a:headEnd/>
            <a:tailEnd/>
          </a:ln>
        </p:spPr>
        <p:txBody>
          <a:bodyPr wrap="none" anchor="ctr">
            <a:spAutoFit/>
          </a:bodyPr>
          <a:lstStyle/>
          <a:p>
            <a:r>
              <a:rPr lang="fr-FR"/>
              <a:t/>
            </a:r>
            <a:br>
              <a:rPr lang="fr-FR"/>
            </a:br>
            <a:endParaRPr lang="fr-FR"/>
          </a:p>
          <a:p>
            <a:endParaRPr lang="fr-FR"/>
          </a:p>
        </p:txBody>
      </p:sp>
      <p:sp>
        <p:nvSpPr>
          <p:cNvPr id="144389" name="Rectangle 22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44390" name="Rectangle 222"/>
          <p:cNvSpPr>
            <a:spLocks noChangeArrowheads="1"/>
          </p:cNvSpPr>
          <p:nvPr/>
        </p:nvSpPr>
        <p:spPr bwMode="auto">
          <a:xfrm>
            <a:off x="0" y="457200"/>
            <a:ext cx="9144000" cy="457200"/>
          </a:xfrm>
          <a:prstGeom prst="rect">
            <a:avLst/>
          </a:prstGeom>
          <a:noFill/>
          <a:ln w="9525">
            <a:noFill/>
            <a:miter lim="800000"/>
            <a:headEnd/>
            <a:tailEnd/>
          </a:ln>
        </p:spPr>
        <p:txBody>
          <a:bodyPr wrap="none" anchor="ctr">
            <a:spAutoFit/>
          </a:bodyPr>
          <a:lstStyle/>
          <a:p>
            <a:r>
              <a:rPr lang="fr-FR"/>
              <a:t/>
            </a:r>
            <a:br>
              <a:rPr lang="fr-FR"/>
            </a:br>
            <a:endParaRPr lang="fr-FR"/>
          </a:p>
          <a:p>
            <a:endParaRPr lang="fr-FR"/>
          </a:p>
        </p:txBody>
      </p:sp>
      <p:sp>
        <p:nvSpPr>
          <p:cNvPr id="144391" name="Rectangle 33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44392" name="ZoneTexte 4"/>
          <p:cNvSpPr txBox="1">
            <a:spLocks noChangeArrowheads="1"/>
          </p:cNvSpPr>
          <p:nvPr/>
        </p:nvSpPr>
        <p:spPr bwMode="auto">
          <a:xfrm>
            <a:off x="152400" y="0"/>
            <a:ext cx="8839200" cy="1508105"/>
          </a:xfrm>
          <a:prstGeom prst="rect">
            <a:avLst/>
          </a:prstGeom>
          <a:solidFill>
            <a:srgbClr val="FFFF66"/>
          </a:solidFill>
          <a:ln w="28575">
            <a:solidFill>
              <a:srgbClr val="FF0000"/>
            </a:solidFill>
            <a:miter lim="800000"/>
            <a:headEnd/>
            <a:tailEnd/>
          </a:ln>
        </p:spPr>
        <p:txBody>
          <a:bodyPr>
            <a:spAutoFit/>
          </a:bodyPr>
          <a:lstStyle/>
          <a:p>
            <a:pPr algn="ctr"/>
            <a:r>
              <a:rPr lang="fr-FR" sz="1400" b="1" u="sng" dirty="0">
                <a:solidFill>
                  <a:srgbClr val="FF0000"/>
                </a:solidFill>
              </a:rPr>
              <a:t>La maintenance journalière du répartiteur</a:t>
            </a:r>
            <a:endParaRPr lang="fr-FR" sz="1200" dirty="0">
              <a:solidFill>
                <a:srgbClr val="FF0000"/>
              </a:solidFill>
            </a:endParaRPr>
          </a:p>
          <a:p>
            <a:pPr algn="just"/>
            <a:r>
              <a:rPr lang="fr-FR" sz="1300" dirty="0">
                <a:solidFill>
                  <a:srgbClr val="FF0000"/>
                </a:solidFill>
                <a:latin typeface="Arial" pitchFamily="34" charset="0"/>
                <a:cs typeface="Arial" pitchFamily="34" charset="0"/>
              </a:rPr>
              <a:t>Le répartiteur est composé de:</a:t>
            </a:r>
          </a:p>
          <a:p>
            <a:pPr algn="just"/>
            <a:r>
              <a:rPr lang="fr-FR" sz="1300" dirty="0">
                <a:solidFill>
                  <a:srgbClr val="FF0000"/>
                </a:solidFill>
                <a:latin typeface="Arial" pitchFamily="34" charset="0"/>
                <a:cs typeface="Arial" pitchFamily="34" charset="0"/>
              </a:rPr>
              <a:t>	a- Le système de réception des eaux au refoulement des pompes</a:t>
            </a:r>
          </a:p>
          <a:p>
            <a:pPr algn="just"/>
            <a:r>
              <a:rPr lang="fr-FR" sz="1300" dirty="0">
                <a:solidFill>
                  <a:srgbClr val="FF0000"/>
                </a:solidFill>
                <a:latin typeface="Arial" pitchFamily="34" charset="0"/>
                <a:cs typeface="Arial" pitchFamily="34" charset="0"/>
              </a:rPr>
              <a:t>	b- Une infrastructure en béton armé</a:t>
            </a:r>
          </a:p>
          <a:p>
            <a:pPr algn="just"/>
            <a:r>
              <a:rPr lang="fr-FR" sz="1300" dirty="0">
                <a:solidFill>
                  <a:srgbClr val="FF0000"/>
                </a:solidFill>
                <a:latin typeface="Arial" pitchFamily="34" charset="0"/>
                <a:cs typeface="Arial" pitchFamily="34" charset="0"/>
              </a:rPr>
              <a:t>	c-  Des portes, vis, des joints de caoutchouc et crics de levage</a:t>
            </a:r>
          </a:p>
          <a:p>
            <a:pPr algn="just"/>
            <a:r>
              <a:rPr lang="fr-FR" sz="1300" dirty="0">
                <a:solidFill>
                  <a:srgbClr val="FF0000"/>
                </a:solidFill>
                <a:latin typeface="Arial" pitchFamily="34" charset="0"/>
                <a:cs typeface="Arial" pitchFamily="34" charset="0"/>
              </a:rPr>
              <a:t>	d- Les canaux primaires</a:t>
            </a:r>
          </a:p>
          <a:p>
            <a:pPr algn="just"/>
            <a:r>
              <a:rPr lang="fr-FR" sz="1300" dirty="0">
                <a:solidFill>
                  <a:srgbClr val="FF0000"/>
                </a:solidFill>
                <a:latin typeface="Arial" pitchFamily="34" charset="0"/>
                <a:cs typeface="Arial" pitchFamily="34" charset="0"/>
              </a:rPr>
              <a:t>	e- Divers</a:t>
            </a:r>
            <a:endParaRPr lang="fr-FR" sz="1300" dirty="0">
              <a:solidFill>
                <a:srgbClr val="002060"/>
              </a:solidFill>
              <a:latin typeface="Arial" pitchFamily="34" charset="0"/>
              <a:cs typeface="Arial" pitchFamily="34" charset="0"/>
            </a:endParaRPr>
          </a:p>
        </p:txBody>
      </p:sp>
      <p:sp>
        <p:nvSpPr>
          <p:cNvPr id="144393" name="Rectangle 1"/>
          <p:cNvSpPr>
            <a:spLocks noChangeArrowheads="1"/>
          </p:cNvSpPr>
          <p:nvPr/>
        </p:nvSpPr>
        <p:spPr bwMode="auto">
          <a:xfrm>
            <a:off x="433388" y="1564644"/>
            <a:ext cx="8229600" cy="5221942"/>
          </a:xfrm>
          <a:prstGeom prst="rect">
            <a:avLst/>
          </a:prstGeom>
          <a:solidFill>
            <a:srgbClr val="FFFF66"/>
          </a:solidFill>
          <a:ln w="28575">
            <a:solidFill>
              <a:srgbClr val="FF0000"/>
            </a:solidFill>
            <a:miter lim="800000"/>
            <a:headEnd/>
            <a:tailEnd/>
          </a:ln>
        </p:spPr>
        <p:txBody>
          <a:bodyPr anchor="ctr">
            <a:spAutoFit/>
          </a:bodyPr>
          <a:lstStyle/>
          <a:p>
            <a:pPr algn="ctr">
              <a:spcAft>
                <a:spcPts val="200"/>
              </a:spcAft>
            </a:pPr>
            <a:r>
              <a:rPr lang="fr-FR" sz="1400" b="1" u="sng" dirty="0">
                <a:solidFill>
                  <a:srgbClr val="002060"/>
                </a:solidFill>
                <a:ea typeface="Times New Roman" pitchFamily="18" charset="0"/>
                <a:cs typeface="Arial" charset="0"/>
              </a:rPr>
              <a:t>FICHE D’ETAT DES </a:t>
            </a:r>
            <a:r>
              <a:rPr lang="fr-FR" sz="1400" b="1" u="sng" dirty="0" smtClean="0">
                <a:solidFill>
                  <a:srgbClr val="002060"/>
                </a:solidFill>
                <a:ea typeface="Times New Roman" pitchFamily="18" charset="0"/>
                <a:cs typeface="Arial" charset="0"/>
              </a:rPr>
              <a:t>OUVRAGES</a:t>
            </a:r>
            <a:endParaRPr lang="fr-FR" sz="700" dirty="0">
              <a:solidFill>
                <a:srgbClr val="002060"/>
              </a:solidFill>
              <a:ea typeface="Times New Roman" pitchFamily="18" charset="0"/>
              <a:cs typeface="Arial" charset="0"/>
            </a:endParaRPr>
          </a:p>
          <a:p>
            <a:pPr>
              <a:spcAft>
                <a:spcPts val="200"/>
              </a:spcAft>
            </a:pPr>
            <a:r>
              <a:rPr lang="fr-FR" sz="1300" u="sng" dirty="0">
                <a:solidFill>
                  <a:srgbClr val="002060"/>
                </a:solidFill>
                <a:latin typeface="Arial" pitchFamily="34" charset="0"/>
                <a:ea typeface="Times New Roman" pitchFamily="18" charset="0"/>
                <a:cs typeface="Arial" pitchFamily="34" charset="0"/>
              </a:rPr>
              <a:t>A remplir si vous constatez des dégâts par rapport aux visites précédentes</a:t>
            </a:r>
            <a:r>
              <a:rPr lang="fr-FR" sz="1300" dirty="0">
                <a:solidFill>
                  <a:srgbClr val="002060"/>
                </a:solidFill>
                <a:latin typeface="Arial" pitchFamily="34" charset="0"/>
                <a:ea typeface="Times New Roman" pitchFamily="18" charset="0"/>
                <a:cs typeface="Arial" pitchFamily="34" charset="0"/>
              </a:rPr>
              <a:t> :</a:t>
            </a:r>
          </a:p>
          <a:p>
            <a:pPr>
              <a:spcAft>
                <a:spcPts val="200"/>
              </a:spcAft>
            </a:pPr>
            <a:r>
              <a:rPr lang="fr-FR" sz="1300" dirty="0">
                <a:solidFill>
                  <a:srgbClr val="002060"/>
                </a:solidFill>
                <a:latin typeface="Arial" pitchFamily="34" charset="0"/>
                <a:ea typeface="Times New Roman" pitchFamily="18" charset="0"/>
                <a:cs typeface="Arial" pitchFamily="34" charset="0"/>
              </a:rPr>
              <a:t>Date de la visite :   JJ / MM / AAAA			</a:t>
            </a:r>
            <a:r>
              <a:rPr lang="fr-FR" sz="1300" dirty="0" smtClean="0">
                <a:solidFill>
                  <a:srgbClr val="002060"/>
                </a:solidFill>
                <a:latin typeface="Arial" pitchFamily="34" charset="0"/>
                <a:ea typeface="Times New Roman" pitchFamily="18" charset="0"/>
                <a:cs typeface="Arial" pitchFamily="34" charset="0"/>
              </a:rPr>
              <a:t>Nom </a:t>
            </a:r>
            <a:r>
              <a:rPr lang="fr-FR" sz="1300" dirty="0">
                <a:solidFill>
                  <a:srgbClr val="002060"/>
                </a:solidFill>
                <a:latin typeface="Arial" pitchFamily="34" charset="0"/>
                <a:ea typeface="Times New Roman" pitchFamily="18" charset="0"/>
                <a:cs typeface="Arial" pitchFamily="34" charset="0"/>
              </a:rPr>
              <a:t>de la personne :…………………………</a:t>
            </a:r>
          </a:p>
          <a:p>
            <a:pPr>
              <a:spcAft>
                <a:spcPts val="200"/>
              </a:spcAft>
            </a:pPr>
            <a:r>
              <a:rPr lang="fr-FR" sz="1300" dirty="0">
                <a:solidFill>
                  <a:srgbClr val="002060"/>
                </a:solidFill>
                <a:latin typeface="Arial" pitchFamily="34" charset="0"/>
                <a:ea typeface="Times New Roman" pitchFamily="18" charset="0"/>
                <a:cs typeface="Arial" pitchFamily="34" charset="0"/>
              </a:rPr>
              <a:t>Le type d’ouvrage :…………………………………………………………..(Ouvrage vanné, busé, déversoir, etc.)</a:t>
            </a:r>
          </a:p>
          <a:p>
            <a:pPr>
              <a:spcAft>
                <a:spcPts val="200"/>
              </a:spcAft>
            </a:pPr>
            <a:r>
              <a:rPr lang="fr-FR" sz="1300" dirty="0">
                <a:solidFill>
                  <a:srgbClr val="002060"/>
                </a:solidFill>
                <a:latin typeface="Arial" pitchFamily="34" charset="0"/>
                <a:ea typeface="Times New Roman" pitchFamily="18" charset="0"/>
                <a:cs typeface="Arial" pitchFamily="34" charset="0"/>
              </a:rPr>
              <a:t>N° ou position GPS : ……………………………………………………..</a:t>
            </a:r>
          </a:p>
          <a:p>
            <a:pPr>
              <a:spcAft>
                <a:spcPts val="200"/>
              </a:spcAft>
            </a:pPr>
            <a:r>
              <a:rPr lang="fr-FR" sz="1300" b="1" u="sng" dirty="0">
                <a:solidFill>
                  <a:srgbClr val="002060"/>
                </a:solidFill>
                <a:latin typeface="Arial" pitchFamily="34" charset="0"/>
                <a:ea typeface="Times New Roman" pitchFamily="18" charset="0"/>
                <a:cs typeface="Arial" pitchFamily="34" charset="0"/>
              </a:rPr>
              <a:t>Ouvrages vannés</a:t>
            </a:r>
            <a:r>
              <a:rPr lang="fr-FR" sz="1300" dirty="0">
                <a:solidFill>
                  <a:srgbClr val="002060"/>
                </a:solidFill>
                <a:latin typeface="Arial" pitchFamily="34" charset="0"/>
                <a:ea typeface="Times New Roman" pitchFamily="18" charset="0"/>
                <a:cs typeface="Arial" pitchFamily="34" charset="0"/>
              </a:rPr>
              <a:t> (Nombre de portes)</a:t>
            </a:r>
          </a:p>
          <a:p>
            <a:pPr>
              <a:spcAft>
                <a:spcPts val="200"/>
              </a:spcAft>
            </a:pPr>
            <a:r>
              <a:rPr lang="fr-FR" sz="1300" dirty="0">
                <a:solidFill>
                  <a:srgbClr val="002060"/>
                </a:solidFill>
                <a:latin typeface="Arial" pitchFamily="34" charset="0"/>
                <a:ea typeface="Times New Roman" pitchFamily="18" charset="0"/>
                <a:cs typeface="Arial" pitchFamily="34" charset="0"/>
              </a:rPr>
              <a:t>Etat général du béton de structure : </a:t>
            </a:r>
            <a:r>
              <a:rPr lang="fr-FR" sz="1300" dirty="0" smtClean="0">
                <a:solidFill>
                  <a:srgbClr val="002060"/>
                </a:solidFill>
                <a:latin typeface="Arial" pitchFamily="34" charset="0"/>
                <a:ea typeface="Times New Roman" pitchFamily="18" charset="0"/>
                <a:cs typeface="Arial" pitchFamily="34" charset="0"/>
              </a:rPr>
              <a:t>………………………Etat </a:t>
            </a:r>
            <a:r>
              <a:rPr lang="fr-FR" sz="1300" dirty="0">
                <a:solidFill>
                  <a:srgbClr val="002060"/>
                </a:solidFill>
                <a:latin typeface="Arial" pitchFamily="34" charset="0"/>
                <a:ea typeface="Times New Roman" pitchFamily="18" charset="0"/>
                <a:cs typeface="Arial" pitchFamily="34" charset="0"/>
              </a:rPr>
              <a:t>général des perrés amont : </a:t>
            </a:r>
            <a:r>
              <a:rPr lang="fr-FR" sz="1300" dirty="0" smtClean="0">
                <a:solidFill>
                  <a:srgbClr val="002060"/>
                </a:solidFill>
                <a:latin typeface="Arial" pitchFamily="34" charset="0"/>
                <a:ea typeface="Times New Roman" pitchFamily="18" charset="0"/>
                <a:cs typeface="Arial" pitchFamily="34" charset="0"/>
              </a:rPr>
              <a:t>………………………</a:t>
            </a:r>
            <a:endParaRPr lang="fr-FR" sz="1300" dirty="0">
              <a:solidFill>
                <a:srgbClr val="002060"/>
              </a:solidFill>
              <a:latin typeface="Arial" pitchFamily="34" charset="0"/>
              <a:ea typeface="Times New Roman" pitchFamily="18" charset="0"/>
              <a:cs typeface="Arial" pitchFamily="34" charset="0"/>
            </a:endParaRPr>
          </a:p>
          <a:p>
            <a:pPr>
              <a:spcAft>
                <a:spcPts val="200"/>
              </a:spcAft>
            </a:pPr>
            <a:r>
              <a:rPr lang="fr-FR" sz="1300" dirty="0">
                <a:solidFill>
                  <a:srgbClr val="002060"/>
                </a:solidFill>
                <a:latin typeface="Arial" pitchFamily="34" charset="0"/>
                <a:ea typeface="Times New Roman" pitchFamily="18" charset="0"/>
                <a:cs typeface="Arial" pitchFamily="34" charset="0"/>
              </a:rPr>
              <a:t>Etat général des perrés aval : …………………………………………………………………………………………….</a:t>
            </a:r>
          </a:p>
          <a:p>
            <a:pPr>
              <a:spcAft>
                <a:spcPts val="200"/>
              </a:spcAft>
            </a:pPr>
            <a:r>
              <a:rPr lang="fr-FR" sz="1300" dirty="0">
                <a:solidFill>
                  <a:srgbClr val="002060"/>
                </a:solidFill>
                <a:latin typeface="Arial" pitchFamily="34" charset="0"/>
                <a:ea typeface="Times New Roman" pitchFamily="18" charset="0"/>
                <a:cs typeface="Arial" pitchFamily="34" charset="0"/>
              </a:rPr>
              <a:t>Présence de flottants coincés dans l’ouvrage :…………………………………………………………………………</a:t>
            </a:r>
          </a:p>
          <a:p>
            <a:pPr>
              <a:spcAft>
                <a:spcPts val="200"/>
              </a:spcAft>
            </a:pPr>
            <a:r>
              <a:rPr lang="fr-FR" sz="1300" dirty="0">
                <a:solidFill>
                  <a:srgbClr val="002060"/>
                </a:solidFill>
                <a:latin typeface="Arial" pitchFamily="34" charset="0"/>
                <a:ea typeface="Times New Roman" pitchFamily="18" charset="0"/>
                <a:cs typeface="Arial" pitchFamily="34" charset="0"/>
              </a:rPr>
              <a:t>Etat des joints porte n° 1 …………………………… Etat des joints porte n° 2 ...…………………………………..</a:t>
            </a:r>
          </a:p>
          <a:p>
            <a:pPr>
              <a:spcAft>
                <a:spcPts val="200"/>
              </a:spcAft>
            </a:pPr>
            <a:r>
              <a:rPr lang="fr-FR" sz="1300" dirty="0">
                <a:solidFill>
                  <a:srgbClr val="002060"/>
                </a:solidFill>
                <a:latin typeface="Arial" pitchFamily="34" charset="0"/>
                <a:ea typeface="Times New Roman" pitchFamily="18" charset="0"/>
                <a:cs typeface="Arial" pitchFamily="34" charset="0"/>
              </a:rPr>
              <a:t>Etat des joints porte n° 3 …………………………… Etat des joints porte n° 4 …………………………………….</a:t>
            </a:r>
          </a:p>
          <a:p>
            <a:pPr>
              <a:spcAft>
                <a:spcPts val="200"/>
              </a:spcAft>
            </a:pPr>
            <a:r>
              <a:rPr lang="fr-FR" sz="1300" dirty="0">
                <a:solidFill>
                  <a:srgbClr val="002060"/>
                </a:solidFill>
                <a:latin typeface="Arial" pitchFamily="34" charset="0"/>
                <a:ea typeface="Times New Roman" pitchFamily="18" charset="0"/>
                <a:cs typeface="Arial" pitchFamily="34" charset="0"/>
              </a:rPr>
              <a:t>Etat de la vis ou crémaillère porte n° 1  		</a:t>
            </a:r>
            <a:r>
              <a:rPr lang="fr-FR" sz="1300" dirty="0" smtClean="0">
                <a:solidFill>
                  <a:srgbClr val="002060"/>
                </a:solidFill>
                <a:latin typeface="Arial" pitchFamily="34" charset="0"/>
                <a:ea typeface="Times New Roman" pitchFamily="18" charset="0"/>
                <a:cs typeface="Arial" pitchFamily="34" charset="0"/>
              </a:rPr>
              <a:t>Etat </a:t>
            </a:r>
            <a:r>
              <a:rPr lang="fr-FR" sz="1300" dirty="0">
                <a:solidFill>
                  <a:srgbClr val="002060"/>
                </a:solidFill>
                <a:latin typeface="Arial" pitchFamily="34" charset="0"/>
                <a:ea typeface="Times New Roman" pitchFamily="18" charset="0"/>
                <a:cs typeface="Arial" pitchFamily="34" charset="0"/>
              </a:rPr>
              <a:t>de la vis ou crémaillère porte n° 2</a:t>
            </a:r>
          </a:p>
          <a:p>
            <a:pPr>
              <a:spcAft>
                <a:spcPts val="200"/>
              </a:spcAft>
            </a:pPr>
            <a:r>
              <a:rPr lang="fr-FR" sz="1300" dirty="0">
                <a:solidFill>
                  <a:srgbClr val="002060"/>
                </a:solidFill>
                <a:latin typeface="Arial" pitchFamily="34" charset="0"/>
                <a:ea typeface="Times New Roman" pitchFamily="18" charset="0"/>
                <a:cs typeface="Arial" pitchFamily="34" charset="0"/>
              </a:rPr>
              <a:t>Etat de la vis ou crémaillère porte n° 3  		</a:t>
            </a:r>
            <a:r>
              <a:rPr lang="fr-FR" sz="1300" dirty="0" smtClean="0">
                <a:solidFill>
                  <a:srgbClr val="002060"/>
                </a:solidFill>
                <a:latin typeface="Arial" pitchFamily="34" charset="0"/>
                <a:ea typeface="Times New Roman" pitchFamily="18" charset="0"/>
                <a:cs typeface="Arial" pitchFamily="34" charset="0"/>
              </a:rPr>
              <a:t>Etat </a:t>
            </a:r>
            <a:r>
              <a:rPr lang="fr-FR" sz="1300" dirty="0">
                <a:solidFill>
                  <a:srgbClr val="002060"/>
                </a:solidFill>
                <a:latin typeface="Arial" pitchFamily="34" charset="0"/>
                <a:ea typeface="Times New Roman" pitchFamily="18" charset="0"/>
                <a:cs typeface="Arial" pitchFamily="34" charset="0"/>
              </a:rPr>
              <a:t>de la vis ou crémaillère porte n° 4</a:t>
            </a:r>
          </a:p>
          <a:p>
            <a:pPr>
              <a:spcAft>
                <a:spcPts val="200"/>
              </a:spcAft>
            </a:pPr>
            <a:r>
              <a:rPr lang="fr-FR" sz="1300" dirty="0">
                <a:solidFill>
                  <a:srgbClr val="002060"/>
                </a:solidFill>
                <a:latin typeface="Arial" pitchFamily="34" charset="0"/>
                <a:ea typeface="Times New Roman" pitchFamily="18" charset="0"/>
                <a:cs typeface="Arial" pitchFamily="34" charset="0"/>
              </a:rPr>
              <a:t>Etat de l’attache porte à vis de la crémaillère :</a:t>
            </a:r>
          </a:p>
          <a:p>
            <a:pPr>
              <a:spcAft>
                <a:spcPts val="200"/>
              </a:spcAft>
            </a:pPr>
            <a:r>
              <a:rPr lang="fr-FR" sz="1300" dirty="0">
                <a:solidFill>
                  <a:srgbClr val="002060"/>
                </a:solidFill>
                <a:latin typeface="Arial" pitchFamily="34" charset="0"/>
                <a:ea typeface="Times New Roman" pitchFamily="18" charset="0"/>
                <a:cs typeface="Arial" pitchFamily="34" charset="0"/>
              </a:rPr>
              <a:t>Porte n° 1		Porte n° 2		      Porte n° 3                            Porte </a:t>
            </a:r>
            <a:r>
              <a:rPr lang="fr-FR" sz="1300" dirty="0" smtClean="0">
                <a:solidFill>
                  <a:srgbClr val="002060"/>
                </a:solidFill>
                <a:latin typeface="Arial" pitchFamily="34" charset="0"/>
                <a:ea typeface="Times New Roman" pitchFamily="18" charset="0"/>
                <a:cs typeface="Arial" pitchFamily="34" charset="0"/>
              </a:rPr>
              <a:t>n°4 </a:t>
            </a:r>
            <a:r>
              <a:rPr lang="fr-FR" sz="1300" dirty="0">
                <a:solidFill>
                  <a:srgbClr val="002060"/>
                </a:solidFill>
                <a:latin typeface="Arial" pitchFamily="34" charset="0"/>
                <a:ea typeface="Times New Roman" pitchFamily="18" charset="0"/>
                <a:cs typeface="Arial" pitchFamily="34" charset="0"/>
              </a:rPr>
              <a:t>	</a:t>
            </a:r>
          </a:p>
          <a:p>
            <a:pPr>
              <a:spcAft>
                <a:spcPts val="200"/>
              </a:spcAft>
            </a:pPr>
            <a:r>
              <a:rPr lang="fr-FR" sz="1300" dirty="0">
                <a:solidFill>
                  <a:srgbClr val="002060"/>
                </a:solidFill>
                <a:latin typeface="Arial" pitchFamily="34" charset="0"/>
                <a:ea typeface="Times New Roman" pitchFamily="18" charset="0"/>
                <a:cs typeface="Arial" pitchFamily="34" charset="0"/>
              </a:rPr>
              <a:t>Etat des crics de levage (Graissage interne, fixation au béton, boulons de fixation de la platine haute et basse :</a:t>
            </a:r>
          </a:p>
          <a:p>
            <a:pPr>
              <a:spcAft>
                <a:spcPts val="200"/>
              </a:spcAft>
            </a:pPr>
            <a:r>
              <a:rPr lang="fr-FR" sz="1300" dirty="0">
                <a:solidFill>
                  <a:srgbClr val="002060"/>
                </a:solidFill>
                <a:latin typeface="Arial" pitchFamily="34" charset="0"/>
                <a:ea typeface="Times New Roman" pitchFamily="18" charset="0"/>
                <a:cs typeface="Arial" pitchFamily="34" charset="0"/>
              </a:rPr>
              <a:t>Porte n° 1		Porte n° 2		Porte n° 3                           Porte n° 4		</a:t>
            </a:r>
          </a:p>
          <a:p>
            <a:pPr>
              <a:spcAft>
                <a:spcPts val="200"/>
              </a:spcAft>
            </a:pPr>
            <a:r>
              <a:rPr lang="fr-FR" sz="1300" dirty="0">
                <a:solidFill>
                  <a:srgbClr val="002060"/>
                </a:solidFill>
                <a:latin typeface="Arial" pitchFamily="34" charset="0"/>
                <a:ea typeface="Times New Roman" pitchFamily="18" charset="0"/>
                <a:cs typeface="Arial" pitchFamily="34" charset="0"/>
              </a:rPr>
              <a:t>Etat de la dalle radier :	Amont :                           		Aval :                                    Intérieur : </a:t>
            </a:r>
          </a:p>
          <a:p>
            <a:pPr>
              <a:spcAft>
                <a:spcPts val="200"/>
              </a:spcAft>
            </a:pPr>
            <a:r>
              <a:rPr lang="fr-FR" sz="1300" dirty="0">
                <a:solidFill>
                  <a:srgbClr val="002060"/>
                </a:solidFill>
                <a:latin typeface="Arial" pitchFamily="34" charset="0"/>
                <a:ea typeface="Times New Roman" pitchFamily="18" charset="0"/>
                <a:cs typeface="Arial" pitchFamily="34" charset="0"/>
              </a:rPr>
              <a:t>Etat de la dalle supérieure :</a:t>
            </a:r>
          </a:p>
          <a:p>
            <a:pPr>
              <a:spcAft>
                <a:spcPts val="200"/>
              </a:spcAft>
            </a:pPr>
            <a:r>
              <a:rPr lang="fr-FR" sz="1300" dirty="0">
                <a:solidFill>
                  <a:srgbClr val="002060"/>
                </a:solidFill>
                <a:latin typeface="Arial" pitchFamily="34" charset="0"/>
                <a:ea typeface="Times New Roman" pitchFamily="18" charset="0"/>
                <a:cs typeface="Arial" pitchFamily="34" charset="0"/>
              </a:rPr>
              <a:t>Remblai du mur en aile gauche ………………………………. Remblai du droit : ………………………………….</a:t>
            </a:r>
          </a:p>
          <a:p>
            <a:pPr>
              <a:spcAft>
                <a:spcPts val="200"/>
              </a:spcAft>
            </a:pPr>
            <a:r>
              <a:rPr lang="fr-FR" sz="1300" dirty="0">
                <a:solidFill>
                  <a:srgbClr val="002060"/>
                </a:solidFill>
                <a:latin typeface="Arial" pitchFamily="34" charset="0"/>
                <a:ea typeface="Times New Roman" pitchFamily="18" charset="0"/>
                <a:cs typeface="Arial" pitchFamily="34" charset="0"/>
              </a:rPr>
              <a:t>Remarques complémentaires : ……………………………………………………………………………………</a:t>
            </a:r>
            <a:r>
              <a:rPr lang="fr-FR" sz="1300" dirty="0">
                <a:latin typeface="Arial" pitchFamily="34" charset="0"/>
                <a:ea typeface="Times New Roman" pitchFamily="18" charset="0"/>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4392">
                                            <p:bg/>
                                          </p:spTgt>
                                        </p:tgtEl>
                                        <p:attrNameLst>
                                          <p:attrName>style.visibility</p:attrName>
                                        </p:attrNameLst>
                                      </p:cBhvr>
                                      <p:to>
                                        <p:strVal val="visible"/>
                                      </p:to>
                                    </p:set>
                                    <p:animEffect transition="in" filter="fade">
                                      <p:cBhvr>
                                        <p:cTn id="7" dur="2000"/>
                                        <p:tgtEl>
                                          <p:spTgt spid="144392">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4392">
                                            <p:txEl>
                                              <p:pRg st="0" end="0"/>
                                            </p:txEl>
                                          </p:spTgt>
                                        </p:tgtEl>
                                        <p:attrNameLst>
                                          <p:attrName>style.visibility</p:attrName>
                                        </p:attrNameLst>
                                      </p:cBhvr>
                                      <p:to>
                                        <p:strVal val="visible"/>
                                      </p:to>
                                    </p:set>
                                    <p:animEffect transition="in" filter="fade">
                                      <p:cBhvr>
                                        <p:cTn id="10" dur="2000"/>
                                        <p:tgtEl>
                                          <p:spTgt spid="14439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4392">
                                            <p:txEl>
                                              <p:pRg st="1" end="1"/>
                                            </p:txEl>
                                          </p:spTgt>
                                        </p:tgtEl>
                                        <p:attrNameLst>
                                          <p:attrName>style.visibility</p:attrName>
                                        </p:attrNameLst>
                                      </p:cBhvr>
                                      <p:to>
                                        <p:strVal val="visible"/>
                                      </p:to>
                                    </p:set>
                                    <p:animEffect transition="in" filter="fade">
                                      <p:cBhvr>
                                        <p:cTn id="13" dur="2000"/>
                                        <p:tgtEl>
                                          <p:spTgt spid="144392">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4392">
                                            <p:txEl>
                                              <p:pRg st="2" end="2"/>
                                            </p:txEl>
                                          </p:spTgt>
                                        </p:tgtEl>
                                        <p:attrNameLst>
                                          <p:attrName>style.visibility</p:attrName>
                                        </p:attrNameLst>
                                      </p:cBhvr>
                                      <p:to>
                                        <p:strVal val="visible"/>
                                      </p:to>
                                    </p:set>
                                    <p:animEffect transition="in" filter="fade">
                                      <p:cBhvr>
                                        <p:cTn id="16" dur="2000"/>
                                        <p:tgtEl>
                                          <p:spTgt spid="144392">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4392">
                                            <p:txEl>
                                              <p:pRg st="3" end="3"/>
                                            </p:txEl>
                                          </p:spTgt>
                                        </p:tgtEl>
                                        <p:attrNameLst>
                                          <p:attrName>style.visibility</p:attrName>
                                        </p:attrNameLst>
                                      </p:cBhvr>
                                      <p:to>
                                        <p:strVal val="visible"/>
                                      </p:to>
                                    </p:set>
                                    <p:animEffect transition="in" filter="fade">
                                      <p:cBhvr>
                                        <p:cTn id="19" dur="2000"/>
                                        <p:tgtEl>
                                          <p:spTgt spid="144392">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4392">
                                            <p:txEl>
                                              <p:pRg st="4" end="4"/>
                                            </p:txEl>
                                          </p:spTgt>
                                        </p:tgtEl>
                                        <p:attrNameLst>
                                          <p:attrName>style.visibility</p:attrName>
                                        </p:attrNameLst>
                                      </p:cBhvr>
                                      <p:to>
                                        <p:strVal val="visible"/>
                                      </p:to>
                                    </p:set>
                                    <p:animEffect transition="in" filter="fade">
                                      <p:cBhvr>
                                        <p:cTn id="22" dur="2000"/>
                                        <p:tgtEl>
                                          <p:spTgt spid="144392">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4392">
                                            <p:txEl>
                                              <p:pRg st="5" end="5"/>
                                            </p:txEl>
                                          </p:spTgt>
                                        </p:tgtEl>
                                        <p:attrNameLst>
                                          <p:attrName>style.visibility</p:attrName>
                                        </p:attrNameLst>
                                      </p:cBhvr>
                                      <p:to>
                                        <p:strVal val="visible"/>
                                      </p:to>
                                    </p:set>
                                    <p:animEffect transition="in" filter="fade">
                                      <p:cBhvr>
                                        <p:cTn id="25" dur="2000"/>
                                        <p:tgtEl>
                                          <p:spTgt spid="144392">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4392">
                                            <p:txEl>
                                              <p:pRg st="6" end="6"/>
                                            </p:txEl>
                                          </p:spTgt>
                                        </p:tgtEl>
                                        <p:attrNameLst>
                                          <p:attrName>style.visibility</p:attrName>
                                        </p:attrNameLst>
                                      </p:cBhvr>
                                      <p:to>
                                        <p:strVal val="visible"/>
                                      </p:to>
                                    </p:set>
                                    <p:animEffect transition="in" filter="fade">
                                      <p:cBhvr>
                                        <p:cTn id="28" dur="2000"/>
                                        <p:tgtEl>
                                          <p:spTgt spid="144392">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44393">
                                            <p:bg/>
                                          </p:spTgt>
                                        </p:tgtEl>
                                        <p:attrNameLst>
                                          <p:attrName>style.visibility</p:attrName>
                                        </p:attrNameLst>
                                      </p:cBhvr>
                                      <p:to>
                                        <p:strVal val="visible"/>
                                      </p:to>
                                    </p:set>
                                    <p:animEffect transition="in" filter="fade">
                                      <p:cBhvr>
                                        <p:cTn id="33" dur="2000"/>
                                        <p:tgtEl>
                                          <p:spTgt spid="144393">
                                            <p:bg/>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44393">
                                            <p:txEl>
                                              <p:pRg st="0" end="0"/>
                                            </p:txEl>
                                          </p:spTgt>
                                        </p:tgtEl>
                                        <p:attrNameLst>
                                          <p:attrName>style.visibility</p:attrName>
                                        </p:attrNameLst>
                                      </p:cBhvr>
                                      <p:to>
                                        <p:strVal val="visible"/>
                                      </p:to>
                                    </p:set>
                                    <p:animEffect transition="in" filter="fade">
                                      <p:cBhvr>
                                        <p:cTn id="36" dur="2000"/>
                                        <p:tgtEl>
                                          <p:spTgt spid="144393">
                                            <p:txEl>
                                              <p:pRg st="0" end="0"/>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44393">
                                            <p:txEl>
                                              <p:pRg st="1" end="1"/>
                                            </p:txEl>
                                          </p:spTgt>
                                        </p:tgtEl>
                                        <p:attrNameLst>
                                          <p:attrName>style.visibility</p:attrName>
                                        </p:attrNameLst>
                                      </p:cBhvr>
                                      <p:to>
                                        <p:strVal val="visible"/>
                                      </p:to>
                                    </p:set>
                                    <p:animEffect transition="in" filter="fade">
                                      <p:cBhvr>
                                        <p:cTn id="39" dur="2000"/>
                                        <p:tgtEl>
                                          <p:spTgt spid="144393">
                                            <p:txEl>
                                              <p:pRg st="1" end="1"/>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44393">
                                            <p:txEl>
                                              <p:pRg st="2" end="2"/>
                                            </p:txEl>
                                          </p:spTgt>
                                        </p:tgtEl>
                                        <p:attrNameLst>
                                          <p:attrName>style.visibility</p:attrName>
                                        </p:attrNameLst>
                                      </p:cBhvr>
                                      <p:to>
                                        <p:strVal val="visible"/>
                                      </p:to>
                                    </p:set>
                                    <p:animEffect transition="in" filter="fade">
                                      <p:cBhvr>
                                        <p:cTn id="42" dur="2000"/>
                                        <p:tgtEl>
                                          <p:spTgt spid="144393">
                                            <p:txEl>
                                              <p:pRg st="2" end="2"/>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44393">
                                            <p:txEl>
                                              <p:pRg st="3" end="3"/>
                                            </p:txEl>
                                          </p:spTgt>
                                        </p:tgtEl>
                                        <p:attrNameLst>
                                          <p:attrName>style.visibility</p:attrName>
                                        </p:attrNameLst>
                                      </p:cBhvr>
                                      <p:to>
                                        <p:strVal val="visible"/>
                                      </p:to>
                                    </p:set>
                                    <p:animEffect transition="in" filter="fade">
                                      <p:cBhvr>
                                        <p:cTn id="45" dur="2000"/>
                                        <p:tgtEl>
                                          <p:spTgt spid="144393">
                                            <p:txEl>
                                              <p:pRg st="3" end="3"/>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44393">
                                            <p:txEl>
                                              <p:pRg st="4" end="4"/>
                                            </p:txEl>
                                          </p:spTgt>
                                        </p:tgtEl>
                                        <p:attrNameLst>
                                          <p:attrName>style.visibility</p:attrName>
                                        </p:attrNameLst>
                                      </p:cBhvr>
                                      <p:to>
                                        <p:strVal val="visible"/>
                                      </p:to>
                                    </p:set>
                                    <p:animEffect transition="in" filter="fade">
                                      <p:cBhvr>
                                        <p:cTn id="48" dur="2000"/>
                                        <p:tgtEl>
                                          <p:spTgt spid="144393">
                                            <p:txEl>
                                              <p:pRg st="4" end="4"/>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44393">
                                            <p:txEl>
                                              <p:pRg st="5" end="5"/>
                                            </p:txEl>
                                          </p:spTgt>
                                        </p:tgtEl>
                                        <p:attrNameLst>
                                          <p:attrName>style.visibility</p:attrName>
                                        </p:attrNameLst>
                                      </p:cBhvr>
                                      <p:to>
                                        <p:strVal val="visible"/>
                                      </p:to>
                                    </p:set>
                                    <p:animEffect transition="in" filter="fade">
                                      <p:cBhvr>
                                        <p:cTn id="51" dur="2000"/>
                                        <p:tgtEl>
                                          <p:spTgt spid="144393">
                                            <p:txEl>
                                              <p:pRg st="5" end="5"/>
                                            </p:tx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44393">
                                            <p:txEl>
                                              <p:pRg st="6" end="6"/>
                                            </p:txEl>
                                          </p:spTgt>
                                        </p:tgtEl>
                                        <p:attrNameLst>
                                          <p:attrName>style.visibility</p:attrName>
                                        </p:attrNameLst>
                                      </p:cBhvr>
                                      <p:to>
                                        <p:strVal val="visible"/>
                                      </p:to>
                                    </p:set>
                                    <p:animEffect transition="in" filter="fade">
                                      <p:cBhvr>
                                        <p:cTn id="54" dur="2000"/>
                                        <p:tgtEl>
                                          <p:spTgt spid="144393">
                                            <p:txEl>
                                              <p:pRg st="6" end="6"/>
                                            </p:txEl>
                                          </p:spTgt>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44393">
                                            <p:txEl>
                                              <p:pRg st="7" end="7"/>
                                            </p:txEl>
                                          </p:spTgt>
                                        </p:tgtEl>
                                        <p:attrNameLst>
                                          <p:attrName>style.visibility</p:attrName>
                                        </p:attrNameLst>
                                      </p:cBhvr>
                                      <p:to>
                                        <p:strVal val="visible"/>
                                      </p:to>
                                    </p:set>
                                    <p:animEffect transition="in" filter="fade">
                                      <p:cBhvr>
                                        <p:cTn id="57" dur="2000"/>
                                        <p:tgtEl>
                                          <p:spTgt spid="144393">
                                            <p:txEl>
                                              <p:pRg st="7" end="7"/>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44393">
                                            <p:txEl>
                                              <p:pRg st="8" end="8"/>
                                            </p:txEl>
                                          </p:spTgt>
                                        </p:tgtEl>
                                        <p:attrNameLst>
                                          <p:attrName>style.visibility</p:attrName>
                                        </p:attrNameLst>
                                      </p:cBhvr>
                                      <p:to>
                                        <p:strVal val="visible"/>
                                      </p:to>
                                    </p:set>
                                    <p:animEffect transition="in" filter="fade">
                                      <p:cBhvr>
                                        <p:cTn id="60" dur="2000"/>
                                        <p:tgtEl>
                                          <p:spTgt spid="144393">
                                            <p:txEl>
                                              <p:pRg st="8" end="8"/>
                                            </p:tx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44393">
                                            <p:txEl>
                                              <p:pRg st="9" end="9"/>
                                            </p:txEl>
                                          </p:spTgt>
                                        </p:tgtEl>
                                        <p:attrNameLst>
                                          <p:attrName>style.visibility</p:attrName>
                                        </p:attrNameLst>
                                      </p:cBhvr>
                                      <p:to>
                                        <p:strVal val="visible"/>
                                      </p:to>
                                    </p:set>
                                    <p:animEffect transition="in" filter="fade">
                                      <p:cBhvr>
                                        <p:cTn id="63" dur="2000"/>
                                        <p:tgtEl>
                                          <p:spTgt spid="144393">
                                            <p:txEl>
                                              <p:pRg st="9" end="9"/>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44393">
                                            <p:txEl>
                                              <p:pRg st="10" end="10"/>
                                            </p:txEl>
                                          </p:spTgt>
                                        </p:tgtEl>
                                        <p:attrNameLst>
                                          <p:attrName>style.visibility</p:attrName>
                                        </p:attrNameLst>
                                      </p:cBhvr>
                                      <p:to>
                                        <p:strVal val="visible"/>
                                      </p:to>
                                    </p:set>
                                    <p:animEffect transition="in" filter="fade">
                                      <p:cBhvr>
                                        <p:cTn id="66" dur="2000"/>
                                        <p:tgtEl>
                                          <p:spTgt spid="144393">
                                            <p:txEl>
                                              <p:pRg st="10" end="10"/>
                                            </p:txEl>
                                          </p:spTgt>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44393">
                                            <p:txEl>
                                              <p:pRg st="11" end="11"/>
                                            </p:txEl>
                                          </p:spTgt>
                                        </p:tgtEl>
                                        <p:attrNameLst>
                                          <p:attrName>style.visibility</p:attrName>
                                        </p:attrNameLst>
                                      </p:cBhvr>
                                      <p:to>
                                        <p:strVal val="visible"/>
                                      </p:to>
                                    </p:set>
                                    <p:animEffect transition="in" filter="fade">
                                      <p:cBhvr>
                                        <p:cTn id="69" dur="2000"/>
                                        <p:tgtEl>
                                          <p:spTgt spid="144393">
                                            <p:txEl>
                                              <p:pRg st="11" end="11"/>
                                            </p:txEl>
                                          </p:spTgt>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44393">
                                            <p:txEl>
                                              <p:pRg st="12" end="12"/>
                                            </p:txEl>
                                          </p:spTgt>
                                        </p:tgtEl>
                                        <p:attrNameLst>
                                          <p:attrName>style.visibility</p:attrName>
                                        </p:attrNameLst>
                                      </p:cBhvr>
                                      <p:to>
                                        <p:strVal val="visible"/>
                                      </p:to>
                                    </p:set>
                                    <p:animEffect transition="in" filter="fade">
                                      <p:cBhvr>
                                        <p:cTn id="72" dur="2000"/>
                                        <p:tgtEl>
                                          <p:spTgt spid="144393">
                                            <p:txEl>
                                              <p:pRg st="12" end="12"/>
                                            </p:txEl>
                                          </p:spTgt>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44393">
                                            <p:txEl>
                                              <p:pRg st="13" end="13"/>
                                            </p:txEl>
                                          </p:spTgt>
                                        </p:tgtEl>
                                        <p:attrNameLst>
                                          <p:attrName>style.visibility</p:attrName>
                                        </p:attrNameLst>
                                      </p:cBhvr>
                                      <p:to>
                                        <p:strVal val="visible"/>
                                      </p:to>
                                    </p:set>
                                    <p:animEffect transition="in" filter="fade">
                                      <p:cBhvr>
                                        <p:cTn id="75" dur="2000"/>
                                        <p:tgtEl>
                                          <p:spTgt spid="144393">
                                            <p:txEl>
                                              <p:pRg st="13" end="13"/>
                                            </p:txEl>
                                          </p:spTgt>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44393">
                                            <p:txEl>
                                              <p:pRg st="14" end="14"/>
                                            </p:txEl>
                                          </p:spTgt>
                                        </p:tgtEl>
                                        <p:attrNameLst>
                                          <p:attrName>style.visibility</p:attrName>
                                        </p:attrNameLst>
                                      </p:cBhvr>
                                      <p:to>
                                        <p:strVal val="visible"/>
                                      </p:to>
                                    </p:set>
                                    <p:animEffect transition="in" filter="fade">
                                      <p:cBhvr>
                                        <p:cTn id="78" dur="2000"/>
                                        <p:tgtEl>
                                          <p:spTgt spid="144393">
                                            <p:txEl>
                                              <p:pRg st="14" end="14"/>
                                            </p:txEl>
                                          </p:spTgt>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144393">
                                            <p:txEl>
                                              <p:pRg st="15" end="15"/>
                                            </p:txEl>
                                          </p:spTgt>
                                        </p:tgtEl>
                                        <p:attrNameLst>
                                          <p:attrName>style.visibility</p:attrName>
                                        </p:attrNameLst>
                                      </p:cBhvr>
                                      <p:to>
                                        <p:strVal val="visible"/>
                                      </p:to>
                                    </p:set>
                                    <p:animEffect transition="in" filter="fade">
                                      <p:cBhvr>
                                        <p:cTn id="81" dur="2000"/>
                                        <p:tgtEl>
                                          <p:spTgt spid="144393">
                                            <p:txEl>
                                              <p:pRg st="15" end="15"/>
                                            </p:txEl>
                                          </p:spTgt>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44393">
                                            <p:txEl>
                                              <p:pRg st="16" end="16"/>
                                            </p:txEl>
                                          </p:spTgt>
                                        </p:tgtEl>
                                        <p:attrNameLst>
                                          <p:attrName>style.visibility</p:attrName>
                                        </p:attrNameLst>
                                      </p:cBhvr>
                                      <p:to>
                                        <p:strVal val="visible"/>
                                      </p:to>
                                    </p:set>
                                    <p:animEffect transition="in" filter="fade">
                                      <p:cBhvr>
                                        <p:cTn id="84" dur="2000"/>
                                        <p:tgtEl>
                                          <p:spTgt spid="144393">
                                            <p:txEl>
                                              <p:pRg st="16" end="16"/>
                                            </p:txEl>
                                          </p:spTgt>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144393">
                                            <p:txEl>
                                              <p:pRg st="17" end="17"/>
                                            </p:txEl>
                                          </p:spTgt>
                                        </p:tgtEl>
                                        <p:attrNameLst>
                                          <p:attrName>style.visibility</p:attrName>
                                        </p:attrNameLst>
                                      </p:cBhvr>
                                      <p:to>
                                        <p:strVal val="visible"/>
                                      </p:to>
                                    </p:set>
                                    <p:animEffect transition="in" filter="fade">
                                      <p:cBhvr>
                                        <p:cTn id="87" dur="2000"/>
                                        <p:tgtEl>
                                          <p:spTgt spid="144393">
                                            <p:txEl>
                                              <p:pRg st="17" end="17"/>
                                            </p:txEl>
                                          </p:spTgt>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44393">
                                            <p:txEl>
                                              <p:pRg st="18" end="18"/>
                                            </p:txEl>
                                          </p:spTgt>
                                        </p:tgtEl>
                                        <p:attrNameLst>
                                          <p:attrName>style.visibility</p:attrName>
                                        </p:attrNameLst>
                                      </p:cBhvr>
                                      <p:to>
                                        <p:strVal val="visible"/>
                                      </p:to>
                                    </p:set>
                                    <p:animEffect transition="in" filter="fade">
                                      <p:cBhvr>
                                        <p:cTn id="90" dur="2000"/>
                                        <p:tgtEl>
                                          <p:spTgt spid="144393">
                                            <p:txEl>
                                              <p:pRg st="18" end="18"/>
                                            </p:txEl>
                                          </p:spTgt>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44393">
                                            <p:txEl>
                                              <p:pRg st="19" end="19"/>
                                            </p:txEl>
                                          </p:spTgt>
                                        </p:tgtEl>
                                        <p:attrNameLst>
                                          <p:attrName>style.visibility</p:attrName>
                                        </p:attrNameLst>
                                      </p:cBhvr>
                                      <p:to>
                                        <p:strVal val="visible"/>
                                      </p:to>
                                    </p:set>
                                    <p:animEffect transition="in" filter="fade">
                                      <p:cBhvr>
                                        <p:cTn id="93" dur="2000"/>
                                        <p:tgtEl>
                                          <p:spTgt spid="144393">
                                            <p:txEl>
                                              <p:pRg st="19" end="19"/>
                                            </p:txEl>
                                          </p:spTgt>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144393">
                                            <p:txEl>
                                              <p:pRg st="20" end="20"/>
                                            </p:txEl>
                                          </p:spTgt>
                                        </p:tgtEl>
                                        <p:attrNameLst>
                                          <p:attrName>style.visibility</p:attrName>
                                        </p:attrNameLst>
                                      </p:cBhvr>
                                      <p:to>
                                        <p:strVal val="visible"/>
                                      </p:to>
                                    </p:set>
                                    <p:animEffect transition="in" filter="fade">
                                      <p:cBhvr>
                                        <p:cTn id="96" dur="2000"/>
                                        <p:tgtEl>
                                          <p:spTgt spid="144393">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92" grpId="0" build="allAtOnce" animBg="1"/>
      <p:bldP spid="144393" grpId="0" build="allAtOnce"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A7B5685-7666-4686-A311-9DAAFDAFEB1D}" type="slidenum">
              <a:rPr lang="en-US" smtClean="0"/>
              <a:pPr>
                <a:defRPr/>
              </a:pPr>
              <a:t>29</a:t>
            </a:fld>
            <a:endParaRPr lang="en-US" dirty="0"/>
          </a:p>
        </p:txBody>
      </p:sp>
      <p:sp>
        <p:nvSpPr>
          <p:cNvPr id="145411" name="Rectangle 2"/>
          <p:cNvSpPr>
            <a:spLocks noChangeArrowheads="1"/>
          </p:cNvSpPr>
          <p:nvPr/>
        </p:nvSpPr>
        <p:spPr bwMode="auto">
          <a:xfrm>
            <a:off x="228600" y="98448"/>
            <a:ext cx="8729663" cy="6616700"/>
          </a:xfrm>
          <a:prstGeom prst="rect">
            <a:avLst/>
          </a:prstGeom>
          <a:solidFill>
            <a:srgbClr val="FFFF66"/>
          </a:solidFill>
          <a:ln w="28575">
            <a:solidFill>
              <a:srgbClr val="FF0000"/>
            </a:solidFill>
            <a:miter lim="800000"/>
            <a:headEnd/>
            <a:tailEnd/>
          </a:ln>
        </p:spPr>
        <p:txBody>
          <a:bodyPr anchor="ctr">
            <a:spAutoFit/>
          </a:bodyPr>
          <a:lstStyle/>
          <a:p>
            <a:pPr algn="ctr"/>
            <a:r>
              <a:rPr lang="fr-FR" sz="1400" b="1" u="sng" dirty="0">
                <a:solidFill>
                  <a:srgbClr val="002060"/>
                </a:solidFill>
                <a:ea typeface="Times New Roman" pitchFamily="18" charset="0"/>
                <a:cs typeface="Arial" charset="0"/>
              </a:rPr>
              <a:t>FICHE D’ETAT DE L’OUVRAGE DE DISTRIBUTION</a:t>
            </a:r>
            <a:endParaRPr lang="fr-FR" sz="1400" dirty="0">
              <a:solidFill>
                <a:srgbClr val="002060"/>
              </a:solidFill>
              <a:ea typeface="Times New Roman" pitchFamily="18" charset="0"/>
              <a:cs typeface="Arial" charset="0"/>
            </a:endParaRPr>
          </a:p>
          <a:p>
            <a:r>
              <a:rPr lang="fr-FR" sz="1400" u="sng" dirty="0">
                <a:solidFill>
                  <a:srgbClr val="002060"/>
                </a:solidFill>
                <a:latin typeface="Arial" pitchFamily="34" charset="0"/>
                <a:ea typeface="Times New Roman" pitchFamily="18" charset="0"/>
                <a:cs typeface="Arial" pitchFamily="34" charset="0"/>
              </a:rPr>
              <a:t>A remplir si vous constatez des dégâts par rapport aux visites précédentes</a:t>
            </a:r>
            <a:r>
              <a:rPr lang="fr-FR" sz="1400" dirty="0">
                <a:solidFill>
                  <a:srgbClr val="002060"/>
                </a:solidFill>
                <a:latin typeface="Arial" pitchFamily="34" charset="0"/>
                <a:ea typeface="Times New Roman" pitchFamily="18" charset="0"/>
                <a:cs typeface="Arial" pitchFamily="34" charset="0"/>
              </a:rPr>
              <a:t> :</a:t>
            </a:r>
          </a:p>
          <a:p>
            <a:r>
              <a:rPr lang="fr-FR" sz="1400" dirty="0">
                <a:solidFill>
                  <a:srgbClr val="002060"/>
                </a:solidFill>
                <a:latin typeface="Arial" pitchFamily="34" charset="0"/>
                <a:ea typeface="Times New Roman" pitchFamily="18" charset="0"/>
                <a:cs typeface="Arial" pitchFamily="34" charset="0"/>
              </a:rPr>
              <a:t>Date de la visite :   JJ / MM / AAAA			Nom de la personne :…………………………</a:t>
            </a:r>
          </a:p>
          <a:p>
            <a:r>
              <a:rPr lang="fr-FR" sz="1400" dirty="0">
                <a:solidFill>
                  <a:srgbClr val="002060"/>
                </a:solidFill>
                <a:latin typeface="Arial" pitchFamily="34" charset="0"/>
                <a:ea typeface="Times New Roman" pitchFamily="18" charset="0"/>
                <a:cs typeface="Arial" pitchFamily="34" charset="0"/>
              </a:rPr>
              <a:t>Le type d’ouvrage :…………………………………………………………..</a:t>
            </a:r>
          </a:p>
          <a:p>
            <a:r>
              <a:rPr lang="fr-FR" sz="1400" dirty="0">
                <a:solidFill>
                  <a:srgbClr val="002060"/>
                </a:solidFill>
                <a:latin typeface="Arial" pitchFamily="34" charset="0"/>
                <a:ea typeface="Times New Roman" pitchFamily="18" charset="0"/>
                <a:cs typeface="Arial" pitchFamily="34" charset="0"/>
              </a:rPr>
              <a:t>N° ou position GPS : ……………………………………………………..</a:t>
            </a:r>
          </a:p>
          <a:p>
            <a:r>
              <a:rPr lang="fr-FR" sz="1400" b="1" u="sng" dirty="0">
                <a:solidFill>
                  <a:srgbClr val="002060"/>
                </a:solidFill>
                <a:latin typeface="Arial" pitchFamily="34" charset="0"/>
                <a:ea typeface="Times New Roman" pitchFamily="18" charset="0"/>
                <a:cs typeface="Arial" pitchFamily="34" charset="0"/>
              </a:rPr>
              <a:t>Ouvrages vannés</a:t>
            </a:r>
            <a:r>
              <a:rPr lang="fr-FR" sz="1400" dirty="0">
                <a:solidFill>
                  <a:srgbClr val="002060"/>
                </a:solidFill>
                <a:latin typeface="Arial" pitchFamily="34" charset="0"/>
                <a:ea typeface="Times New Roman" pitchFamily="18" charset="0"/>
                <a:cs typeface="Arial" pitchFamily="34" charset="0"/>
              </a:rPr>
              <a:t> (Nombre de portes)</a:t>
            </a:r>
          </a:p>
          <a:p>
            <a:r>
              <a:rPr lang="fr-FR" sz="1400" dirty="0">
                <a:solidFill>
                  <a:srgbClr val="002060"/>
                </a:solidFill>
                <a:latin typeface="Arial" pitchFamily="34" charset="0"/>
                <a:ea typeface="Times New Roman" pitchFamily="18" charset="0"/>
                <a:cs typeface="Arial" pitchFamily="34" charset="0"/>
              </a:rPr>
              <a:t>Etat général du béton de structure :………………………………………………………………………...............</a:t>
            </a:r>
          </a:p>
          <a:p>
            <a:r>
              <a:rPr lang="fr-FR" sz="1400" dirty="0">
                <a:solidFill>
                  <a:srgbClr val="002060"/>
                </a:solidFill>
                <a:latin typeface="Arial" pitchFamily="34" charset="0"/>
                <a:ea typeface="Times New Roman" pitchFamily="18" charset="0"/>
                <a:cs typeface="Arial" pitchFamily="34" charset="0"/>
              </a:rPr>
              <a:t>Etat général des perrés amont :………………………………………………………………………………………</a:t>
            </a:r>
          </a:p>
          <a:p>
            <a:r>
              <a:rPr lang="fr-FR" sz="1400" dirty="0">
                <a:solidFill>
                  <a:srgbClr val="002060"/>
                </a:solidFill>
                <a:latin typeface="Arial" pitchFamily="34" charset="0"/>
                <a:ea typeface="Times New Roman" pitchFamily="18" charset="0"/>
                <a:cs typeface="Arial" pitchFamily="34" charset="0"/>
              </a:rPr>
              <a:t>Etat général des perrés aval : ………………………………………………………………………………………..</a:t>
            </a:r>
          </a:p>
          <a:p>
            <a:r>
              <a:rPr lang="fr-FR" sz="1400" dirty="0">
                <a:solidFill>
                  <a:srgbClr val="002060"/>
                </a:solidFill>
                <a:latin typeface="Arial" pitchFamily="34" charset="0"/>
                <a:ea typeface="Times New Roman" pitchFamily="18" charset="0"/>
                <a:cs typeface="Arial" pitchFamily="34" charset="0"/>
              </a:rPr>
              <a:t>Présence de flottants coincés dans l’ouvrage :……………………………………………………………………..</a:t>
            </a:r>
          </a:p>
          <a:p>
            <a:endParaRPr lang="fr-FR" sz="1400" dirty="0">
              <a:solidFill>
                <a:srgbClr val="002060"/>
              </a:solidFill>
              <a:latin typeface="Arial" pitchFamily="34" charset="0"/>
              <a:ea typeface="Times New Roman" pitchFamily="18" charset="0"/>
              <a:cs typeface="Arial" pitchFamily="34" charset="0"/>
            </a:endParaRPr>
          </a:p>
          <a:p>
            <a:r>
              <a:rPr lang="fr-FR" sz="1400" dirty="0">
                <a:solidFill>
                  <a:srgbClr val="002060"/>
                </a:solidFill>
                <a:latin typeface="Arial" pitchFamily="34" charset="0"/>
                <a:ea typeface="Times New Roman" pitchFamily="18" charset="0"/>
                <a:cs typeface="Arial" pitchFamily="34" charset="0"/>
              </a:rPr>
              <a:t>Etat des joints porte n° 1 …………………………… Etat des joints porte n° 2 ...………………………………..</a:t>
            </a:r>
          </a:p>
          <a:p>
            <a:r>
              <a:rPr lang="fr-FR" sz="1400" dirty="0">
                <a:solidFill>
                  <a:srgbClr val="002060"/>
                </a:solidFill>
                <a:latin typeface="Arial" pitchFamily="34" charset="0"/>
                <a:ea typeface="Times New Roman" pitchFamily="18" charset="0"/>
                <a:cs typeface="Arial" pitchFamily="34" charset="0"/>
              </a:rPr>
              <a:t>Etat des joints porte n° 3 …………………………… Etat des joints porte n° 4 ………………………………….</a:t>
            </a:r>
          </a:p>
          <a:p>
            <a:r>
              <a:rPr lang="fr-FR" sz="1400" dirty="0">
                <a:solidFill>
                  <a:srgbClr val="002060"/>
                </a:solidFill>
                <a:latin typeface="Arial" pitchFamily="34" charset="0"/>
                <a:ea typeface="Times New Roman" pitchFamily="18" charset="0"/>
                <a:cs typeface="Arial" pitchFamily="34" charset="0"/>
              </a:rPr>
              <a:t>Etat de la vis ou crémaillère porte n° 1  			Etat de la vis ou crémaillère porte n° 2</a:t>
            </a:r>
          </a:p>
          <a:p>
            <a:r>
              <a:rPr lang="fr-FR" sz="1400" dirty="0">
                <a:solidFill>
                  <a:srgbClr val="002060"/>
                </a:solidFill>
                <a:latin typeface="Arial" pitchFamily="34" charset="0"/>
                <a:ea typeface="Times New Roman" pitchFamily="18" charset="0"/>
                <a:cs typeface="Arial" pitchFamily="34" charset="0"/>
              </a:rPr>
              <a:t>Etat de la vis ou crémaillère porte n° 3  			Etat de la vis ou crémaillère porte n° 4</a:t>
            </a:r>
          </a:p>
          <a:p>
            <a:endParaRPr lang="fr-FR" sz="1400" dirty="0">
              <a:solidFill>
                <a:srgbClr val="002060"/>
              </a:solidFill>
              <a:latin typeface="Arial" pitchFamily="34" charset="0"/>
              <a:ea typeface="Times New Roman" pitchFamily="18" charset="0"/>
              <a:cs typeface="Arial" pitchFamily="34" charset="0"/>
            </a:endParaRPr>
          </a:p>
          <a:p>
            <a:r>
              <a:rPr lang="fr-FR" sz="1400" dirty="0">
                <a:solidFill>
                  <a:srgbClr val="002060"/>
                </a:solidFill>
                <a:latin typeface="Arial" pitchFamily="34" charset="0"/>
                <a:ea typeface="Times New Roman" pitchFamily="18" charset="0"/>
                <a:cs typeface="Arial" pitchFamily="34" charset="0"/>
              </a:rPr>
              <a:t>Etat de l’attache porte à vis ou crémaillère :</a:t>
            </a:r>
          </a:p>
          <a:p>
            <a:r>
              <a:rPr lang="fr-FR" sz="1400" dirty="0">
                <a:solidFill>
                  <a:srgbClr val="002060"/>
                </a:solidFill>
                <a:latin typeface="Arial" pitchFamily="34" charset="0"/>
                <a:ea typeface="Times New Roman" pitchFamily="18" charset="0"/>
                <a:cs typeface="Arial" pitchFamily="34" charset="0"/>
              </a:rPr>
              <a:t>Porte n° 1		     Porte n° 2	         Porte n° 3                         Porte n° 4	</a:t>
            </a:r>
          </a:p>
          <a:p>
            <a:r>
              <a:rPr lang="fr-FR" sz="1400" dirty="0">
                <a:solidFill>
                  <a:srgbClr val="002060"/>
                </a:solidFill>
                <a:latin typeface="Arial" pitchFamily="34" charset="0"/>
                <a:ea typeface="Times New Roman" pitchFamily="18" charset="0"/>
                <a:cs typeface="Arial" pitchFamily="34" charset="0"/>
              </a:rPr>
              <a:t>					</a:t>
            </a:r>
          </a:p>
          <a:p>
            <a:r>
              <a:rPr lang="fr-FR" sz="1400" dirty="0">
                <a:solidFill>
                  <a:srgbClr val="002060"/>
                </a:solidFill>
                <a:latin typeface="Arial" pitchFamily="34" charset="0"/>
                <a:ea typeface="Times New Roman" pitchFamily="18" charset="0"/>
                <a:cs typeface="Arial" pitchFamily="34" charset="0"/>
              </a:rPr>
              <a:t>Etat des crics de levage (Graissage interne, fixation au béton, boulons de fixation de la platine haute et basse :</a:t>
            </a:r>
          </a:p>
          <a:p>
            <a:r>
              <a:rPr lang="fr-FR" sz="1400" dirty="0">
                <a:solidFill>
                  <a:srgbClr val="002060"/>
                </a:solidFill>
                <a:latin typeface="Arial" pitchFamily="34" charset="0"/>
                <a:ea typeface="Times New Roman" pitchFamily="18" charset="0"/>
                <a:cs typeface="Arial" pitchFamily="34" charset="0"/>
              </a:rPr>
              <a:t>Porte n° 1				Porte n° 2			Porte n° 3</a:t>
            </a:r>
          </a:p>
          <a:p>
            <a:r>
              <a:rPr lang="fr-FR" sz="1400" dirty="0">
                <a:solidFill>
                  <a:srgbClr val="002060"/>
                </a:solidFill>
                <a:latin typeface="Arial" pitchFamily="34" charset="0"/>
                <a:ea typeface="Times New Roman" pitchFamily="18" charset="0"/>
                <a:cs typeface="Arial" pitchFamily="34" charset="0"/>
              </a:rPr>
              <a:t>Porte n° 4				</a:t>
            </a:r>
          </a:p>
          <a:p>
            <a:r>
              <a:rPr lang="fr-FR" sz="1400" dirty="0">
                <a:solidFill>
                  <a:srgbClr val="002060"/>
                </a:solidFill>
                <a:latin typeface="Arial" pitchFamily="34" charset="0"/>
                <a:ea typeface="Times New Roman" pitchFamily="18" charset="0"/>
                <a:cs typeface="Arial" pitchFamily="34" charset="0"/>
              </a:rPr>
              <a:t>		</a:t>
            </a:r>
          </a:p>
          <a:p>
            <a:r>
              <a:rPr lang="fr-FR" sz="1400" dirty="0">
                <a:solidFill>
                  <a:srgbClr val="002060"/>
                </a:solidFill>
                <a:latin typeface="Arial" pitchFamily="34" charset="0"/>
                <a:ea typeface="Times New Roman" pitchFamily="18" charset="0"/>
                <a:cs typeface="Arial" pitchFamily="34" charset="0"/>
              </a:rPr>
              <a:t>Etat de la dalle radier :	Amont :                               Aval :                                    Intérieur : </a:t>
            </a:r>
          </a:p>
          <a:p>
            <a:r>
              <a:rPr lang="fr-FR" sz="1400" dirty="0">
                <a:solidFill>
                  <a:srgbClr val="002060"/>
                </a:solidFill>
                <a:latin typeface="Arial" pitchFamily="34" charset="0"/>
                <a:ea typeface="Times New Roman" pitchFamily="18" charset="0"/>
                <a:cs typeface="Arial" pitchFamily="34" charset="0"/>
              </a:rPr>
              <a:t>Etat de la dalle supérieure :</a:t>
            </a:r>
          </a:p>
          <a:p>
            <a:r>
              <a:rPr lang="fr-FR" sz="1400" dirty="0">
                <a:solidFill>
                  <a:srgbClr val="002060"/>
                </a:solidFill>
                <a:latin typeface="Arial" pitchFamily="34" charset="0"/>
                <a:ea typeface="Times New Roman" pitchFamily="18" charset="0"/>
                <a:cs typeface="Arial" pitchFamily="34" charset="0"/>
              </a:rPr>
              <a:t>Remblai du mur en aile gauche ………………………………. Remblai du droit : ………………………………….</a:t>
            </a:r>
          </a:p>
          <a:p>
            <a:r>
              <a:rPr lang="fr-FR" sz="1400" dirty="0">
                <a:solidFill>
                  <a:srgbClr val="002060"/>
                </a:solidFill>
                <a:latin typeface="Arial" pitchFamily="34" charset="0"/>
                <a:ea typeface="Times New Roman" pitchFamily="18" charset="0"/>
                <a:cs typeface="Arial" pitchFamily="34" charset="0"/>
              </a:rPr>
              <a:t>Remarques complémentaires : …………………………………………………………………………………………</a:t>
            </a:r>
          </a:p>
          <a:p>
            <a:endParaRPr lang="fr-FR" sz="1400" dirty="0">
              <a:solidFill>
                <a:srgbClr val="002060"/>
              </a:solidFill>
              <a:ea typeface="Times New Roman" pitchFamily="18" charset="0"/>
              <a:cs typeface="Arial" charset="0"/>
            </a:endParaRPr>
          </a:p>
          <a:p>
            <a:endParaRPr lang="fr-FR" dirty="0">
              <a:solidFill>
                <a:srgbClr val="002060"/>
              </a:solidFill>
              <a:ea typeface="Times New Roman" pitchFamily="18"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5411">
                                            <p:bg/>
                                          </p:spTgt>
                                        </p:tgtEl>
                                        <p:attrNameLst>
                                          <p:attrName>style.visibility</p:attrName>
                                        </p:attrNameLst>
                                      </p:cBhvr>
                                      <p:to>
                                        <p:strVal val="visible"/>
                                      </p:to>
                                    </p:set>
                                    <p:animEffect transition="in" filter="fade">
                                      <p:cBhvr>
                                        <p:cTn id="7" dur="2000"/>
                                        <p:tgtEl>
                                          <p:spTgt spid="14541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5411">
                                            <p:txEl>
                                              <p:pRg st="0" end="0"/>
                                            </p:txEl>
                                          </p:spTgt>
                                        </p:tgtEl>
                                        <p:attrNameLst>
                                          <p:attrName>style.visibility</p:attrName>
                                        </p:attrNameLst>
                                      </p:cBhvr>
                                      <p:to>
                                        <p:strVal val="visible"/>
                                      </p:to>
                                    </p:set>
                                    <p:animEffect transition="in" filter="fade">
                                      <p:cBhvr>
                                        <p:cTn id="10" dur="2000"/>
                                        <p:tgtEl>
                                          <p:spTgt spid="145411">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5411">
                                            <p:txEl>
                                              <p:pRg st="1" end="1"/>
                                            </p:txEl>
                                          </p:spTgt>
                                        </p:tgtEl>
                                        <p:attrNameLst>
                                          <p:attrName>style.visibility</p:attrName>
                                        </p:attrNameLst>
                                      </p:cBhvr>
                                      <p:to>
                                        <p:strVal val="visible"/>
                                      </p:to>
                                    </p:set>
                                    <p:animEffect transition="in" filter="fade">
                                      <p:cBhvr>
                                        <p:cTn id="13" dur="2000"/>
                                        <p:tgtEl>
                                          <p:spTgt spid="145411">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5411">
                                            <p:txEl>
                                              <p:pRg st="2" end="2"/>
                                            </p:txEl>
                                          </p:spTgt>
                                        </p:tgtEl>
                                        <p:attrNameLst>
                                          <p:attrName>style.visibility</p:attrName>
                                        </p:attrNameLst>
                                      </p:cBhvr>
                                      <p:to>
                                        <p:strVal val="visible"/>
                                      </p:to>
                                    </p:set>
                                    <p:animEffect transition="in" filter="fade">
                                      <p:cBhvr>
                                        <p:cTn id="16" dur="2000"/>
                                        <p:tgtEl>
                                          <p:spTgt spid="145411">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5411">
                                            <p:txEl>
                                              <p:pRg st="3" end="3"/>
                                            </p:txEl>
                                          </p:spTgt>
                                        </p:tgtEl>
                                        <p:attrNameLst>
                                          <p:attrName>style.visibility</p:attrName>
                                        </p:attrNameLst>
                                      </p:cBhvr>
                                      <p:to>
                                        <p:strVal val="visible"/>
                                      </p:to>
                                    </p:set>
                                    <p:animEffect transition="in" filter="fade">
                                      <p:cBhvr>
                                        <p:cTn id="19" dur="2000"/>
                                        <p:tgtEl>
                                          <p:spTgt spid="145411">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5411">
                                            <p:txEl>
                                              <p:pRg st="4" end="4"/>
                                            </p:txEl>
                                          </p:spTgt>
                                        </p:tgtEl>
                                        <p:attrNameLst>
                                          <p:attrName>style.visibility</p:attrName>
                                        </p:attrNameLst>
                                      </p:cBhvr>
                                      <p:to>
                                        <p:strVal val="visible"/>
                                      </p:to>
                                    </p:set>
                                    <p:animEffect transition="in" filter="fade">
                                      <p:cBhvr>
                                        <p:cTn id="22" dur="2000"/>
                                        <p:tgtEl>
                                          <p:spTgt spid="145411">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5411">
                                            <p:txEl>
                                              <p:pRg st="5" end="5"/>
                                            </p:txEl>
                                          </p:spTgt>
                                        </p:tgtEl>
                                        <p:attrNameLst>
                                          <p:attrName>style.visibility</p:attrName>
                                        </p:attrNameLst>
                                      </p:cBhvr>
                                      <p:to>
                                        <p:strVal val="visible"/>
                                      </p:to>
                                    </p:set>
                                    <p:animEffect transition="in" filter="fade">
                                      <p:cBhvr>
                                        <p:cTn id="25" dur="2000"/>
                                        <p:tgtEl>
                                          <p:spTgt spid="145411">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5411">
                                            <p:txEl>
                                              <p:pRg st="6" end="6"/>
                                            </p:txEl>
                                          </p:spTgt>
                                        </p:tgtEl>
                                        <p:attrNameLst>
                                          <p:attrName>style.visibility</p:attrName>
                                        </p:attrNameLst>
                                      </p:cBhvr>
                                      <p:to>
                                        <p:strVal val="visible"/>
                                      </p:to>
                                    </p:set>
                                    <p:animEffect transition="in" filter="fade">
                                      <p:cBhvr>
                                        <p:cTn id="28" dur="2000"/>
                                        <p:tgtEl>
                                          <p:spTgt spid="145411">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5411">
                                            <p:txEl>
                                              <p:pRg st="7" end="7"/>
                                            </p:txEl>
                                          </p:spTgt>
                                        </p:tgtEl>
                                        <p:attrNameLst>
                                          <p:attrName>style.visibility</p:attrName>
                                        </p:attrNameLst>
                                      </p:cBhvr>
                                      <p:to>
                                        <p:strVal val="visible"/>
                                      </p:to>
                                    </p:set>
                                    <p:animEffect transition="in" filter="fade">
                                      <p:cBhvr>
                                        <p:cTn id="31" dur="2000"/>
                                        <p:tgtEl>
                                          <p:spTgt spid="145411">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5411">
                                            <p:txEl>
                                              <p:pRg st="8" end="8"/>
                                            </p:txEl>
                                          </p:spTgt>
                                        </p:tgtEl>
                                        <p:attrNameLst>
                                          <p:attrName>style.visibility</p:attrName>
                                        </p:attrNameLst>
                                      </p:cBhvr>
                                      <p:to>
                                        <p:strVal val="visible"/>
                                      </p:to>
                                    </p:set>
                                    <p:animEffect transition="in" filter="fade">
                                      <p:cBhvr>
                                        <p:cTn id="34" dur="2000"/>
                                        <p:tgtEl>
                                          <p:spTgt spid="145411">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45411">
                                            <p:txEl>
                                              <p:pRg st="9" end="9"/>
                                            </p:txEl>
                                          </p:spTgt>
                                        </p:tgtEl>
                                        <p:attrNameLst>
                                          <p:attrName>style.visibility</p:attrName>
                                        </p:attrNameLst>
                                      </p:cBhvr>
                                      <p:to>
                                        <p:strVal val="visible"/>
                                      </p:to>
                                    </p:set>
                                    <p:animEffect transition="in" filter="fade">
                                      <p:cBhvr>
                                        <p:cTn id="37" dur="2000"/>
                                        <p:tgtEl>
                                          <p:spTgt spid="145411">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45411">
                                            <p:txEl>
                                              <p:pRg st="11" end="11"/>
                                            </p:txEl>
                                          </p:spTgt>
                                        </p:tgtEl>
                                        <p:attrNameLst>
                                          <p:attrName>style.visibility</p:attrName>
                                        </p:attrNameLst>
                                      </p:cBhvr>
                                      <p:to>
                                        <p:strVal val="visible"/>
                                      </p:to>
                                    </p:set>
                                    <p:animEffect transition="in" filter="fade">
                                      <p:cBhvr>
                                        <p:cTn id="40" dur="2000"/>
                                        <p:tgtEl>
                                          <p:spTgt spid="145411">
                                            <p:txEl>
                                              <p:pRg st="11" end="1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45411">
                                            <p:txEl>
                                              <p:pRg st="12" end="12"/>
                                            </p:txEl>
                                          </p:spTgt>
                                        </p:tgtEl>
                                        <p:attrNameLst>
                                          <p:attrName>style.visibility</p:attrName>
                                        </p:attrNameLst>
                                      </p:cBhvr>
                                      <p:to>
                                        <p:strVal val="visible"/>
                                      </p:to>
                                    </p:set>
                                    <p:animEffect transition="in" filter="fade">
                                      <p:cBhvr>
                                        <p:cTn id="43" dur="2000"/>
                                        <p:tgtEl>
                                          <p:spTgt spid="145411">
                                            <p:txEl>
                                              <p:pRg st="12" end="12"/>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45411">
                                            <p:txEl>
                                              <p:pRg st="13" end="13"/>
                                            </p:txEl>
                                          </p:spTgt>
                                        </p:tgtEl>
                                        <p:attrNameLst>
                                          <p:attrName>style.visibility</p:attrName>
                                        </p:attrNameLst>
                                      </p:cBhvr>
                                      <p:to>
                                        <p:strVal val="visible"/>
                                      </p:to>
                                    </p:set>
                                    <p:animEffect transition="in" filter="fade">
                                      <p:cBhvr>
                                        <p:cTn id="46" dur="2000"/>
                                        <p:tgtEl>
                                          <p:spTgt spid="145411">
                                            <p:txEl>
                                              <p:pRg st="13" end="13"/>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45411">
                                            <p:txEl>
                                              <p:pRg st="14" end="14"/>
                                            </p:txEl>
                                          </p:spTgt>
                                        </p:tgtEl>
                                        <p:attrNameLst>
                                          <p:attrName>style.visibility</p:attrName>
                                        </p:attrNameLst>
                                      </p:cBhvr>
                                      <p:to>
                                        <p:strVal val="visible"/>
                                      </p:to>
                                    </p:set>
                                    <p:animEffect transition="in" filter="fade">
                                      <p:cBhvr>
                                        <p:cTn id="49" dur="2000"/>
                                        <p:tgtEl>
                                          <p:spTgt spid="145411">
                                            <p:txEl>
                                              <p:pRg st="14" end="14"/>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45411">
                                            <p:txEl>
                                              <p:pRg st="16" end="16"/>
                                            </p:txEl>
                                          </p:spTgt>
                                        </p:tgtEl>
                                        <p:attrNameLst>
                                          <p:attrName>style.visibility</p:attrName>
                                        </p:attrNameLst>
                                      </p:cBhvr>
                                      <p:to>
                                        <p:strVal val="visible"/>
                                      </p:to>
                                    </p:set>
                                    <p:animEffect transition="in" filter="fade">
                                      <p:cBhvr>
                                        <p:cTn id="52" dur="2000"/>
                                        <p:tgtEl>
                                          <p:spTgt spid="145411">
                                            <p:txEl>
                                              <p:pRg st="16" end="16"/>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5411">
                                            <p:txEl>
                                              <p:pRg st="17" end="17"/>
                                            </p:txEl>
                                          </p:spTgt>
                                        </p:tgtEl>
                                        <p:attrNameLst>
                                          <p:attrName>style.visibility</p:attrName>
                                        </p:attrNameLst>
                                      </p:cBhvr>
                                      <p:to>
                                        <p:strVal val="visible"/>
                                      </p:to>
                                    </p:set>
                                    <p:animEffect transition="in" filter="fade">
                                      <p:cBhvr>
                                        <p:cTn id="55" dur="2000"/>
                                        <p:tgtEl>
                                          <p:spTgt spid="145411">
                                            <p:txEl>
                                              <p:pRg st="17" end="17"/>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45411">
                                            <p:txEl>
                                              <p:pRg st="18" end="18"/>
                                            </p:txEl>
                                          </p:spTgt>
                                        </p:tgtEl>
                                        <p:attrNameLst>
                                          <p:attrName>style.visibility</p:attrName>
                                        </p:attrNameLst>
                                      </p:cBhvr>
                                      <p:to>
                                        <p:strVal val="visible"/>
                                      </p:to>
                                    </p:set>
                                    <p:animEffect transition="in" filter="fade">
                                      <p:cBhvr>
                                        <p:cTn id="58" dur="2000"/>
                                        <p:tgtEl>
                                          <p:spTgt spid="145411">
                                            <p:txEl>
                                              <p:pRg st="18" end="18"/>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45411">
                                            <p:txEl>
                                              <p:pRg st="19" end="19"/>
                                            </p:txEl>
                                          </p:spTgt>
                                        </p:tgtEl>
                                        <p:attrNameLst>
                                          <p:attrName>style.visibility</p:attrName>
                                        </p:attrNameLst>
                                      </p:cBhvr>
                                      <p:to>
                                        <p:strVal val="visible"/>
                                      </p:to>
                                    </p:set>
                                    <p:animEffect transition="in" filter="fade">
                                      <p:cBhvr>
                                        <p:cTn id="61" dur="2000"/>
                                        <p:tgtEl>
                                          <p:spTgt spid="145411">
                                            <p:txEl>
                                              <p:pRg st="19" end="19"/>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45411">
                                            <p:txEl>
                                              <p:pRg st="20" end="20"/>
                                            </p:txEl>
                                          </p:spTgt>
                                        </p:tgtEl>
                                        <p:attrNameLst>
                                          <p:attrName>style.visibility</p:attrName>
                                        </p:attrNameLst>
                                      </p:cBhvr>
                                      <p:to>
                                        <p:strVal val="visible"/>
                                      </p:to>
                                    </p:set>
                                    <p:animEffect transition="in" filter="fade">
                                      <p:cBhvr>
                                        <p:cTn id="64" dur="2000"/>
                                        <p:tgtEl>
                                          <p:spTgt spid="145411">
                                            <p:txEl>
                                              <p:pRg st="20" end="20"/>
                                            </p:tx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45411">
                                            <p:txEl>
                                              <p:pRg st="21" end="21"/>
                                            </p:txEl>
                                          </p:spTgt>
                                        </p:tgtEl>
                                        <p:attrNameLst>
                                          <p:attrName>style.visibility</p:attrName>
                                        </p:attrNameLst>
                                      </p:cBhvr>
                                      <p:to>
                                        <p:strVal val="visible"/>
                                      </p:to>
                                    </p:set>
                                    <p:animEffect transition="in" filter="fade">
                                      <p:cBhvr>
                                        <p:cTn id="67" dur="2000"/>
                                        <p:tgtEl>
                                          <p:spTgt spid="145411">
                                            <p:txEl>
                                              <p:pRg st="21" end="21"/>
                                            </p:txEl>
                                          </p:spTgt>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45411">
                                            <p:txEl>
                                              <p:pRg st="22" end="22"/>
                                            </p:txEl>
                                          </p:spTgt>
                                        </p:tgtEl>
                                        <p:attrNameLst>
                                          <p:attrName>style.visibility</p:attrName>
                                        </p:attrNameLst>
                                      </p:cBhvr>
                                      <p:to>
                                        <p:strVal val="visible"/>
                                      </p:to>
                                    </p:set>
                                    <p:animEffect transition="in" filter="fade">
                                      <p:cBhvr>
                                        <p:cTn id="70" dur="2000"/>
                                        <p:tgtEl>
                                          <p:spTgt spid="145411">
                                            <p:txEl>
                                              <p:pRg st="22" end="22"/>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45411">
                                            <p:txEl>
                                              <p:pRg st="23" end="23"/>
                                            </p:txEl>
                                          </p:spTgt>
                                        </p:tgtEl>
                                        <p:attrNameLst>
                                          <p:attrName>style.visibility</p:attrName>
                                        </p:attrNameLst>
                                      </p:cBhvr>
                                      <p:to>
                                        <p:strVal val="visible"/>
                                      </p:to>
                                    </p:set>
                                    <p:animEffect transition="in" filter="fade">
                                      <p:cBhvr>
                                        <p:cTn id="73" dur="2000"/>
                                        <p:tgtEl>
                                          <p:spTgt spid="145411">
                                            <p:txEl>
                                              <p:pRg st="23" end="23"/>
                                            </p:txEl>
                                          </p:spTgt>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45411">
                                            <p:txEl>
                                              <p:pRg st="24" end="24"/>
                                            </p:txEl>
                                          </p:spTgt>
                                        </p:tgtEl>
                                        <p:attrNameLst>
                                          <p:attrName>style.visibility</p:attrName>
                                        </p:attrNameLst>
                                      </p:cBhvr>
                                      <p:to>
                                        <p:strVal val="visible"/>
                                      </p:to>
                                    </p:set>
                                    <p:animEffect transition="in" filter="fade">
                                      <p:cBhvr>
                                        <p:cTn id="76" dur="2000"/>
                                        <p:tgtEl>
                                          <p:spTgt spid="145411">
                                            <p:txEl>
                                              <p:pRg st="24" end="24"/>
                                            </p:tx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45411">
                                            <p:txEl>
                                              <p:pRg st="25" end="25"/>
                                            </p:txEl>
                                          </p:spTgt>
                                        </p:tgtEl>
                                        <p:attrNameLst>
                                          <p:attrName>style.visibility</p:attrName>
                                        </p:attrNameLst>
                                      </p:cBhvr>
                                      <p:to>
                                        <p:strVal val="visible"/>
                                      </p:to>
                                    </p:set>
                                    <p:animEffect transition="in" filter="fade">
                                      <p:cBhvr>
                                        <p:cTn id="79" dur="2000"/>
                                        <p:tgtEl>
                                          <p:spTgt spid="145411">
                                            <p:txEl>
                                              <p:pRg st="25" end="25"/>
                                            </p:txEl>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45411">
                                            <p:txEl>
                                              <p:pRg st="26" end="26"/>
                                            </p:txEl>
                                          </p:spTgt>
                                        </p:tgtEl>
                                        <p:attrNameLst>
                                          <p:attrName>style.visibility</p:attrName>
                                        </p:attrNameLst>
                                      </p:cBhvr>
                                      <p:to>
                                        <p:strVal val="visible"/>
                                      </p:to>
                                    </p:set>
                                    <p:animEffect transition="in" filter="fade">
                                      <p:cBhvr>
                                        <p:cTn id="82" dur="2000"/>
                                        <p:tgtEl>
                                          <p:spTgt spid="145411">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CE1790CD-C221-4340-82D6-2E8CA10FB736}" type="slidenum">
              <a:rPr lang="en-US" smtClean="0"/>
              <a:pPr>
                <a:defRPr/>
              </a:pPr>
              <a:t>3</a:t>
            </a:fld>
            <a:endParaRPr lang="en-US" dirty="0"/>
          </a:p>
        </p:txBody>
      </p:sp>
      <p:sp>
        <p:nvSpPr>
          <p:cNvPr id="124931" name="Rectangle 1"/>
          <p:cNvSpPr>
            <a:spLocks noChangeArrowheads="1"/>
          </p:cNvSpPr>
          <p:nvPr/>
        </p:nvSpPr>
        <p:spPr bwMode="auto">
          <a:xfrm>
            <a:off x="152400" y="54282"/>
            <a:ext cx="8763000" cy="6771084"/>
          </a:xfrm>
          <a:prstGeom prst="rect">
            <a:avLst/>
          </a:prstGeom>
          <a:solidFill>
            <a:srgbClr val="FFFF66"/>
          </a:solidFill>
          <a:ln w="28575">
            <a:solidFill>
              <a:srgbClr val="FF0000"/>
            </a:solidFill>
            <a:miter lim="800000"/>
            <a:headEnd/>
            <a:tailEnd/>
          </a:ln>
        </p:spPr>
        <p:txBody>
          <a:bodyPr wrap="square" anchor="ctr">
            <a:spAutoFit/>
          </a:bodyPr>
          <a:lstStyle/>
          <a:p>
            <a:pPr indent="914400" algn="ctr"/>
            <a:r>
              <a:rPr lang="fr-FR" sz="1300" b="1" u="sng" dirty="0">
                <a:solidFill>
                  <a:srgbClr val="002060"/>
                </a:solidFill>
                <a:latin typeface="Arial" pitchFamily="34" charset="0"/>
                <a:ea typeface="Times New Roman" pitchFamily="18" charset="0"/>
                <a:cs typeface="Arial" pitchFamily="34" charset="0"/>
              </a:rPr>
              <a:t>FICHE D’ETAT DE OU DES DEVERSOIRS</a:t>
            </a:r>
            <a:endParaRPr lang="fr-FR" sz="1300" dirty="0">
              <a:solidFill>
                <a:srgbClr val="002060"/>
              </a:solidFill>
              <a:latin typeface="Arial" pitchFamily="34" charset="0"/>
              <a:ea typeface="Times New Roman" pitchFamily="18" charset="0"/>
              <a:cs typeface="Arial" pitchFamily="34" charset="0"/>
            </a:endParaRPr>
          </a:p>
          <a:p>
            <a:pPr indent="914400">
              <a:spcAft>
                <a:spcPts val="200"/>
              </a:spcAft>
            </a:pPr>
            <a:r>
              <a:rPr lang="fr-FR" sz="1300" u="sng" dirty="0">
                <a:solidFill>
                  <a:srgbClr val="002060"/>
                </a:solidFill>
                <a:latin typeface="Arial" pitchFamily="34" charset="0"/>
                <a:ea typeface="Times New Roman" pitchFamily="18" charset="0"/>
                <a:cs typeface="Arial" pitchFamily="34" charset="0"/>
              </a:rPr>
              <a:t>A remplir si vous constatez des dégâts par rapport aux visites précédentes</a:t>
            </a:r>
            <a:r>
              <a:rPr lang="fr-FR" sz="1300" dirty="0">
                <a:solidFill>
                  <a:srgbClr val="002060"/>
                </a:solidFill>
                <a:latin typeface="Arial" pitchFamily="34" charset="0"/>
                <a:ea typeface="Times New Roman" pitchFamily="18" charset="0"/>
                <a:cs typeface="Arial" pitchFamily="34" charset="0"/>
              </a:rPr>
              <a:t> :</a:t>
            </a:r>
          </a:p>
          <a:p>
            <a:pPr indent="914400">
              <a:spcAft>
                <a:spcPts val="200"/>
              </a:spcAft>
            </a:pPr>
            <a:r>
              <a:rPr lang="fr-FR" sz="1300" dirty="0">
                <a:solidFill>
                  <a:srgbClr val="002060"/>
                </a:solidFill>
                <a:latin typeface="Arial" pitchFamily="34" charset="0"/>
                <a:ea typeface="Times New Roman" pitchFamily="18" charset="0"/>
                <a:cs typeface="Arial" pitchFamily="34" charset="0"/>
              </a:rPr>
              <a:t>Date de la visite :   JJ / MM : AAAA		</a:t>
            </a:r>
            <a:r>
              <a:rPr lang="fr-FR" sz="1300" dirty="0" smtClean="0">
                <a:solidFill>
                  <a:srgbClr val="002060"/>
                </a:solidFill>
                <a:latin typeface="Arial" pitchFamily="34" charset="0"/>
                <a:ea typeface="Times New Roman" pitchFamily="18" charset="0"/>
                <a:cs typeface="Arial" pitchFamily="34" charset="0"/>
              </a:rPr>
              <a:t>Nom </a:t>
            </a:r>
            <a:r>
              <a:rPr lang="fr-FR" sz="1300" dirty="0">
                <a:solidFill>
                  <a:srgbClr val="002060"/>
                </a:solidFill>
                <a:latin typeface="Arial" pitchFamily="34" charset="0"/>
                <a:ea typeface="Times New Roman" pitchFamily="18" charset="0"/>
                <a:cs typeface="Arial" pitchFamily="34" charset="0"/>
              </a:rPr>
              <a:t>de la personne :…………………………</a:t>
            </a:r>
          </a:p>
          <a:p>
            <a:pPr indent="914400">
              <a:spcAft>
                <a:spcPts val="200"/>
              </a:spcAft>
            </a:pPr>
            <a:r>
              <a:rPr lang="fr-FR" sz="1300" dirty="0">
                <a:solidFill>
                  <a:srgbClr val="002060"/>
                </a:solidFill>
                <a:latin typeface="Arial" pitchFamily="34" charset="0"/>
                <a:ea typeface="Times New Roman" pitchFamily="18" charset="0"/>
                <a:cs typeface="Arial" pitchFamily="34" charset="0"/>
              </a:rPr>
              <a:t>Le type d’ouvrage </a:t>
            </a:r>
            <a:r>
              <a:rPr lang="fr-FR" sz="1300" dirty="0" smtClean="0">
                <a:solidFill>
                  <a:srgbClr val="002060"/>
                </a:solidFill>
                <a:latin typeface="Arial" pitchFamily="34" charset="0"/>
                <a:ea typeface="Times New Roman" pitchFamily="18" charset="0"/>
                <a:cs typeface="Arial" pitchFamily="34" charset="0"/>
              </a:rPr>
              <a:t>:………………………………………………………….(</a:t>
            </a:r>
            <a:r>
              <a:rPr lang="fr-FR" sz="1300" dirty="0">
                <a:solidFill>
                  <a:srgbClr val="002060"/>
                </a:solidFill>
                <a:latin typeface="Arial" pitchFamily="34" charset="0"/>
                <a:ea typeface="Times New Roman" pitchFamily="18" charset="0"/>
                <a:cs typeface="Arial" pitchFamily="34" charset="0"/>
              </a:rPr>
              <a:t>Statique, automatique, mixte, etc.)</a:t>
            </a:r>
          </a:p>
          <a:p>
            <a:pPr indent="914400">
              <a:spcAft>
                <a:spcPts val="200"/>
              </a:spcAft>
            </a:pPr>
            <a:r>
              <a:rPr lang="fr-FR" sz="1300" dirty="0">
                <a:solidFill>
                  <a:srgbClr val="002060"/>
                </a:solidFill>
                <a:latin typeface="Arial" pitchFamily="34" charset="0"/>
                <a:ea typeface="Times New Roman" pitchFamily="18" charset="0"/>
                <a:cs typeface="Arial" pitchFamily="34" charset="0"/>
              </a:rPr>
              <a:t>Position GPS :      X : …………………………….            Y : …………………………………..</a:t>
            </a:r>
          </a:p>
          <a:p>
            <a:pPr indent="914400">
              <a:spcAft>
                <a:spcPts val="200"/>
              </a:spcAft>
            </a:pPr>
            <a:r>
              <a:rPr lang="fr-FR" sz="1300" b="1" u="sng" dirty="0">
                <a:solidFill>
                  <a:srgbClr val="002060"/>
                </a:solidFill>
                <a:latin typeface="Arial" pitchFamily="34" charset="0"/>
                <a:ea typeface="Times New Roman" pitchFamily="18" charset="0"/>
                <a:cs typeface="Arial" pitchFamily="34" charset="0"/>
              </a:rPr>
              <a:t>Déversoir du réservoir</a:t>
            </a:r>
            <a:endParaRPr lang="fr-FR" sz="1300" dirty="0">
              <a:solidFill>
                <a:srgbClr val="002060"/>
              </a:solidFill>
              <a:latin typeface="Arial" pitchFamily="34" charset="0"/>
              <a:ea typeface="Times New Roman" pitchFamily="18" charset="0"/>
              <a:cs typeface="Arial" pitchFamily="34" charset="0"/>
            </a:endParaRPr>
          </a:p>
          <a:p>
            <a:pPr indent="914400">
              <a:spcAft>
                <a:spcPts val="200"/>
              </a:spcAft>
            </a:pPr>
            <a:r>
              <a:rPr lang="fr-FR" sz="1300" u="sng" dirty="0">
                <a:solidFill>
                  <a:srgbClr val="002060"/>
                </a:solidFill>
                <a:latin typeface="Arial" pitchFamily="34" charset="0"/>
                <a:ea typeface="Times New Roman" pitchFamily="18" charset="0"/>
                <a:cs typeface="Arial" pitchFamily="34" charset="0"/>
              </a:rPr>
              <a:t>Etat général du déversoir statique</a:t>
            </a:r>
            <a:r>
              <a:rPr lang="fr-FR" sz="1300" dirty="0">
                <a:solidFill>
                  <a:srgbClr val="002060"/>
                </a:solidFill>
                <a:latin typeface="Arial" pitchFamily="34" charset="0"/>
                <a:ea typeface="Times New Roman" pitchFamily="18" charset="0"/>
                <a:cs typeface="Arial" pitchFamily="34" charset="0"/>
              </a:rPr>
              <a:t>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Enrochement </a:t>
            </a:r>
            <a:r>
              <a:rPr lang="fr-FR" sz="1300" dirty="0">
                <a:solidFill>
                  <a:srgbClr val="002060"/>
                </a:solidFill>
                <a:latin typeface="Arial" pitchFamily="34" charset="0"/>
                <a:ea typeface="Times New Roman" pitchFamily="18" charset="0"/>
                <a:cs typeface="Arial" pitchFamily="34" charset="0"/>
              </a:rPr>
              <a:t>aval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Béton </a:t>
            </a:r>
            <a:r>
              <a:rPr lang="fr-FR" sz="1300" dirty="0">
                <a:solidFill>
                  <a:srgbClr val="002060"/>
                </a:solidFill>
                <a:latin typeface="Arial" pitchFamily="34" charset="0"/>
                <a:ea typeface="Times New Roman" pitchFamily="18" charset="0"/>
                <a:cs typeface="Arial" pitchFamily="34" charset="0"/>
              </a:rPr>
              <a:t>de l’ouvrage</a:t>
            </a:r>
            <a:r>
              <a:rPr lang="fr-FR" sz="1300" dirty="0" smtClean="0">
                <a:solidFill>
                  <a:srgbClr val="002060"/>
                </a:solidFill>
                <a:latin typeface="Arial" pitchFamily="34" charset="0"/>
                <a:ea typeface="Times New Roman" pitchFamily="18" charset="0"/>
                <a:cs typeface="Arial" pitchFamily="34" charset="0"/>
              </a:rPr>
              <a:t>?....................................................................................................</a:t>
            </a:r>
            <a:r>
              <a:rPr lang="fr-FR" sz="1300" dirty="0">
                <a:solidFill>
                  <a:srgbClr val="002060"/>
                </a:solidFill>
                <a:latin typeface="Arial" pitchFamily="34" charset="0"/>
                <a:ea typeface="Times New Roman" pitchFamily="18" charset="0"/>
                <a:cs typeface="Arial" pitchFamily="34" charset="0"/>
              </a:rPr>
              <a:t>		Perrés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Murs </a:t>
            </a:r>
            <a:r>
              <a:rPr lang="fr-FR" sz="1300" dirty="0">
                <a:solidFill>
                  <a:srgbClr val="002060"/>
                </a:solidFill>
                <a:latin typeface="Arial" pitchFamily="34" charset="0"/>
                <a:ea typeface="Times New Roman" pitchFamily="18" charset="0"/>
                <a:cs typeface="Arial" pitchFamily="34" charset="0"/>
              </a:rPr>
              <a:t>en aile ?.............................................. Remblais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Affouillement</a:t>
            </a:r>
            <a:r>
              <a:rPr lang="fr-FR" sz="1300" dirty="0">
                <a:solidFill>
                  <a:srgbClr val="002060"/>
                </a:solidFill>
                <a:latin typeface="Arial" pitchFamily="34" charset="0"/>
                <a:ea typeface="Times New Roman" pitchFamily="18" charset="0"/>
                <a:cs typeface="Arial" pitchFamily="34" charset="0"/>
              </a:rPr>
              <a:t> ?             O/N    Importance ?..................................................................</a:t>
            </a:r>
          </a:p>
          <a:p>
            <a:pPr indent="914400">
              <a:spcAft>
                <a:spcPts val="400"/>
              </a:spcAft>
            </a:pPr>
            <a:r>
              <a:rPr lang="fr-FR" sz="1300" u="sng" dirty="0">
                <a:solidFill>
                  <a:srgbClr val="002060"/>
                </a:solidFill>
                <a:latin typeface="Arial" pitchFamily="34" charset="0"/>
                <a:ea typeface="Times New Roman" pitchFamily="18" charset="0"/>
                <a:cs typeface="Arial" pitchFamily="34" charset="0"/>
              </a:rPr>
              <a:t>Etat général du déversoir automatique</a:t>
            </a:r>
            <a:r>
              <a:rPr lang="fr-FR" sz="1300" dirty="0">
                <a:solidFill>
                  <a:srgbClr val="002060"/>
                </a:solidFill>
                <a:latin typeface="Arial" pitchFamily="34" charset="0"/>
                <a:ea typeface="Times New Roman" pitchFamily="18" charset="0"/>
                <a:cs typeface="Arial" pitchFamily="34" charset="0"/>
              </a:rPr>
              <a:t>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Enrochement </a:t>
            </a:r>
            <a:r>
              <a:rPr lang="fr-FR" sz="1300" dirty="0">
                <a:solidFill>
                  <a:srgbClr val="002060"/>
                </a:solidFill>
                <a:latin typeface="Arial" pitchFamily="34" charset="0"/>
                <a:ea typeface="Times New Roman" pitchFamily="18" charset="0"/>
                <a:cs typeface="Arial" pitchFamily="34" charset="0"/>
              </a:rPr>
              <a:t>aval </a:t>
            </a:r>
            <a:r>
              <a:rPr lang="fr-FR" sz="1300" dirty="0" smtClean="0">
                <a:solidFill>
                  <a:srgbClr val="002060"/>
                </a:solidFill>
                <a:latin typeface="Arial" pitchFamily="34" charset="0"/>
                <a:ea typeface="Times New Roman" pitchFamily="18" charset="0"/>
                <a:cs typeface="Arial" pitchFamily="34" charset="0"/>
              </a:rPr>
              <a:t>?.................................................... Béton </a:t>
            </a:r>
            <a:r>
              <a:rPr lang="fr-FR" sz="1300" dirty="0">
                <a:solidFill>
                  <a:srgbClr val="002060"/>
                </a:solidFill>
                <a:latin typeface="Arial" pitchFamily="34" charset="0"/>
                <a:ea typeface="Times New Roman" pitchFamily="18" charset="0"/>
                <a:cs typeface="Arial" pitchFamily="34" charset="0"/>
              </a:rPr>
              <a:t>de l’ouvrage</a:t>
            </a:r>
            <a:r>
              <a:rPr lang="fr-FR" sz="1300" dirty="0" smtClean="0">
                <a:solidFill>
                  <a:srgbClr val="002060"/>
                </a:solidFill>
                <a:latin typeface="Arial" pitchFamily="34" charset="0"/>
                <a:ea typeface="Times New Roman" pitchFamily="18" charset="0"/>
                <a:cs typeface="Arial" pitchFamily="34" charset="0"/>
              </a:rPr>
              <a:t>?...........................................</a:t>
            </a:r>
            <a:endParaRPr lang="fr-FR" sz="1300" dirty="0">
              <a:solidFill>
                <a:srgbClr val="002060"/>
              </a:solidFill>
              <a:latin typeface="Arial" pitchFamily="34" charset="0"/>
              <a:ea typeface="Times New Roman" pitchFamily="18" charset="0"/>
              <a:cs typeface="Arial" pitchFamily="34" charset="0"/>
            </a:endParaRP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Perrés</a:t>
            </a:r>
            <a:r>
              <a:rPr lang="fr-FR" sz="1300" dirty="0">
                <a:solidFill>
                  <a:srgbClr val="002060"/>
                </a:solidFill>
                <a:latin typeface="Arial" pitchFamily="34" charset="0"/>
                <a:ea typeface="Times New Roman" pitchFamily="18" charset="0"/>
                <a:cs typeface="Arial" pitchFamily="34" charset="0"/>
              </a:rPr>
              <a:t>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Murs </a:t>
            </a:r>
            <a:r>
              <a:rPr lang="fr-FR" sz="1300" dirty="0">
                <a:solidFill>
                  <a:srgbClr val="002060"/>
                </a:solidFill>
                <a:latin typeface="Arial" pitchFamily="34" charset="0"/>
                <a:ea typeface="Times New Roman" pitchFamily="18" charset="0"/>
                <a:cs typeface="Arial" pitchFamily="34" charset="0"/>
              </a:rPr>
              <a:t>en aile ?.............................................. Remblais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Affouillement</a:t>
            </a:r>
            <a:r>
              <a:rPr lang="fr-FR" sz="1300" dirty="0">
                <a:solidFill>
                  <a:srgbClr val="002060"/>
                </a:solidFill>
                <a:latin typeface="Arial" pitchFamily="34" charset="0"/>
                <a:ea typeface="Times New Roman" pitchFamily="18" charset="0"/>
                <a:cs typeface="Arial" pitchFamily="34" charset="0"/>
              </a:rPr>
              <a:t> ?             O/N    Importance </a:t>
            </a:r>
            <a:r>
              <a:rPr lang="fr-FR" sz="1300" dirty="0" smtClean="0">
                <a:solidFill>
                  <a:srgbClr val="002060"/>
                </a:solidFill>
                <a:latin typeface="Arial" pitchFamily="34" charset="0"/>
                <a:ea typeface="Times New Roman" pitchFamily="18" charset="0"/>
                <a:cs typeface="Arial" pitchFamily="34" charset="0"/>
              </a:rPr>
              <a:t>?..................................................................</a:t>
            </a:r>
            <a:r>
              <a:rPr lang="fr-FR" sz="1300" dirty="0">
                <a:solidFill>
                  <a:srgbClr val="002060"/>
                </a:solidFill>
                <a:latin typeface="Arial" pitchFamily="34" charset="0"/>
                <a:ea typeface="Times New Roman" pitchFamily="18" charset="0"/>
                <a:cs typeface="Arial" pitchFamily="34" charset="0"/>
              </a:rPr>
              <a:t>	Portes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Câbles </a:t>
            </a:r>
            <a:r>
              <a:rPr lang="fr-FR" sz="1300" dirty="0">
                <a:solidFill>
                  <a:srgbClr val="002060"/>
                </a:solidFill>
                <a:latin typeface="Arial" pitchFamily="34" charset="0"/>
                <a:ea typeface="Times New Roman" pitchFamily="18" charset="0"/>
                <a:cs typeface="Arial" pitchFamily="34" charset="0"/>
              </a:rPr>
              <a:t>de rappel ?………………………………………………………………………….</a:t>
            </a:r>
          </a:p>
          <a:p>
            <a:pPr indent="914400">
              <a:spcAft>
                <a:spcPts val="400"/>
              </a:spcAft>
            </a:pPr>
            <a:r>
              <a:rPr lang="fr-FR" sz="1300" u="sng" dirty="0">
                <a:solidFill>
                  <a:srgbClr val="002060"/>
                </a:solidFill>
                <a:latin typeface="Arial" pitchFamily="34" charset="0"/>
                <a:ea typeface="Times New Roman" pitchFamily="18" charset="0"/>
                <a:cs typeface="Arial" pitchFamily="34" charset="0"/>
              </a:rPr>
              <a:t>Etat général du déversoir mixte</a:t>
            </a:r>
            <a:r>
              <a:rPr lang="fr-FR" sz="1300" dirty="0">
                <a:solidFill>
                  <a:srgbClr val="002060"/>
                </a:solidFill>
                <a:latin typeface="Arial" pitchFamily="34" charset="0"/>
                <a:ea typeface="Times New Roman" pitchFamily="18" charset="0"/>
                <a:cs typeface="Arial" pitchFamily="34" charset="0"/>
              </a:rPr>
              <a:t>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Enrochement </a:t>
            </a:r>
            <a:r>
              <a:rPr lang="fr-FR" sz="1300" dirty="0">
                <a:solidFill>
                  <a:srgbClr val="002060"/>
                </a:solidFill>
                <a:latin typeface="Arial" pitchFamily="34" charset="0"/>
                <a:ea typeface="Times New Roman" pitchFamily="18" charset="0"/>
                <a:cs typeface="Arial" pitchFamily="34" charset="0"/>
              </a:rPr>
              <a:t>aval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Béton </a:t>
            </a:r>
            <a:r>
              <a:rPr lang="fr-FR" sz="1300" dirty="0">
                <a:solidFill>
                  <a:srgbClr val="002060"/>
                </a:solidFill>
                <a:latin typeface="Arial" pitchFamily="34" charset="0"/>
                <a:ea typeface="Times New Roman" pitchFamily="18" charset="0"/>
                <a:cs typeface="Arial" pitchFamily="34" charset="0"/>
              </a:rPr>
              <a:t>de l’ouvrage?....................................................................................................</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Perrés</a:t>
            </a:r>
            <a:r>
              <a:rPr lang="fr-FR" sz="1300" dirty="0">
                <a:solidFill>
                  <a:srgbClr val="002060"/>
                </a:solidFill>
                <a:latin typeface="Arial" pitchFamily="34" charset="0"/>
                <a:ea typeface="Times New Roman" pitchFamily="18" charset="0"/>
                <a:cs typeface="Arial" pitchFamily="34" charset="0"/>
              </a:rPr>
              <a:t>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Murs </a:t>
            </a:r>
            <a:r>
              <a:rPr lang="fr-FR" sz="1300" dirty="0">
                <a:solidFill>
                  <a:srgbClr val="002060"/>
                </a:solidFill>
                <a:latin typeface="Arial" pitchFamily="34" charset="0"/>
                <a:ea typeface="Times New Roman" pitchFamily="18" charset="0"/>
                <a:cs typeface="Arial" pitchFamily="34" charset="0"/>
              </a:rPr>
              <a:t>en aile ?.............................................. Remblais ?..............................................</a:t>
            </a:r>
          </a:p>
          <a:p>
            <a:pPr indent="914400">
              <a:spcAft>
                <a:spcPts val="400"/>
              </a:spcAft>
            </a:pPr>
            <a:r>
              <a:rPr lang="fr-FR" sz="1300" dirty="0">
                <a:solidFill>
                  <a:srgbClr val="002060"/>
                </a:solidFill>
                <a:latin typeface="Arial" pitchFamily="34" charset="0"/>
                <a:ea typeface="Times New Roman" pitchFamily="18" charset="0"/>
                <a:cs typeface="Arial" pitchFamily="34" charset="0"/>
              </a:rPr>
              <a:t>Portes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Affouillement</a:t>
            </a:r>
            <a:r>
              <a:rPr lang="fr-FR" sz="1300" dirty="0">
                <a:solidFill>
                  <a:srgbClr val="002060"/>
                </a:solidFill>
                <a:latin typeface="Arial" pitchFamily="34" charset="0"/>
                <a:ea typeface="Times New Roman" pitchFamily="18" charset="0"/>
                <a:cs typeface="Arial" pitchFamily="34" charset="0"/>
              </a:rPr>
              <a:t> ?             O/N    Importance ?..................................................................</a:t>
            </a:r>
          </a:p>
          <a:p>
            <a:pPr indent="914400">
              <a:spcAft>
                <a:spcPts val="400"/>
              </a:spcAft>
            </a:pPr>
            <a:r>
              <a:rPr lang="fr-FR" sz="1300" u="sng" dirty="0">
                <a:solidFill>
                  <a:srgbClr val="002060"/>
                </a:solidFill>
                <a:latin typeface="Arial" pitchFamily="34" charset="0"/>
                <a:ea typeface="Times New Roman" pitchFamily="18" charset="0"/>
                <a:cs typeface="Arial" pitchFamily="34" charset="0"/>
              </a:rPr>
              <a:t>Etat général de l’interface ouvrage – digue</a:t>
            </a:r>
            <a:r>
              <a:rPr lang="fr-FR" sz="1300" dirty="0">
                <a:solidFill>
                  <a:srgbClr val="002060"/>
                </a:solidFill>
                <a:latin typeface="Arial" pitchFamily="34" charset="0"/>
                <a:ea typeface="Times New Roman" pitchFamily="18" charset="0"/>
                <a:cs typeface="Arial" pitchFamily="34" charset="0"/>
              </a:rPr>
              <a:t> :……………………………………………………………</a:t>
            </a:r>
          </a:p>
          <a:p>
            <a:pPr indent="914400">
              <a:spcAft>
                <a:spcPts val="400"/>
              </a:spcAft>
            </a:pPr>
            <a:r>
              <a:rPr lang="fr-FR" sz="1300" u="sng" dirty="0">
                <a:solidFill>
                  <a:srgbClr val="002060"/>
                </a:solidFill>
                <a:latin typeface="Arial" pitchFamily="34" charset="0"/>
                <a:ea typeface="Times New Roman" pitchFamily="18" charset="0"/>
                <a:cs typeface="Arial" pitchFamily="34" charset="0"/>
              </a:rPr>
              <a:t>Commentaires généraux sur le déversoir </a:t>
            </a:r>
            <a:r>
              <a:rPr lang="fr-FR" sz="1300" dirty="0" smtClean="0">
                <a:solidFill>
                  <a:srgbClr val="002060"/>
                </a:solidFill>
                <a:latin typeface="Arial" pitchFamily="34" charset="0"/>
                <a:ea typeface="Times New Roman" pitchFamily="18" charset="0"/>
                <a:cs typeface="Arial" pitchFamily="34" charset="0"/>
              </a:rPr>
              <a:t>:</a:t>
            </a:r>
            <a:endParaRPr lang="fr-FR" sz="1200" dirty="0">
              <a:solidFill>
                <a:srgbClr val="002060"/>
              </a:solidFill>
              <a:ea typeface="Times New Roman" pitchFamily="18"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4931">
                                            <p:bg/>
                                          </p:spTgt>
                                        </p:tgtEl>
                                        <p:attrNameLst>
                                          <p:attrName>style.visibility</p:attrName>
                                        </p:attrNameLst>
                                      </p:cBhvr>
                                      <p:to>
                                        <p:strVal val="visible"/>
                                      </p:to>
                                    </p:set>
                                    <p:animEffect transition="in" filter="fade">
                                      <p:cBhvr>
                                        <p:cTn id="7" dur="2000"/>
                                        <p:tgtEl>
                                          <p:spTgt spid="12493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4931">
                                            <p:txEl>
                                              <p:pRg st="0" end="0"/>
                                            </p:txEl>
                                          </p:spTgt>
                                        </p:tgtEl>
                                        <p:attrNameLst>
                                          <p:attrName>style.visibility</p:attrName>
                                        </p:attrNameLst>
                                      </p:cBhvr>
                                      <p:to>
                                        <p:strVal val="visible"/>
                                      </p:to>
                                    </p:set>
                                    <p:animEffect transition="in" filter="fade">
                                      <p:cBhvr>
                                        <p:cTn id="10" dur="2000"/>
                                        <p:tgtEl>
                                          <p:spTgt spid="124931">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4931">
                                            <p:txEl>
                                              <p:pRg st="1" end="1"/>
                                            </p:txEl>
                                          </p:spTgt>
                                        </p:tgtEl>
                                        <p:attrNameLst>
                                          <p:attrName>style.visibility</p:attrName>
                                        </p:attrNameLst>
                                      </p:cBhvr>
                                      <p:to>
                                        <p:strVal val="visible"/>
                                      </p:to>
                                    </p:set>
                                    <p:animEffect transition="in" filter="fade">
                                      <p:cBhvr>
                                        <p:cTn id="13" dur="2000"/>
                                        <p:tgtEl>
                                          <p:spTgt spid="124931">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4931">
                                            <p:txEl>
                                              <p:pRg st="2" end="2"/>
                                            </p:txEl>
                                          </p:spTgt>
                                        </p:tgtEl>
                                        <p:attrNameLst>
                                          <p:attrName>style.visibility</p:attrName>
                                        </p:attrNameLst>
                                      </p:cBhvr>
                                      <p:to>
                                        <p:strVal val="visible"/>
                                      </p:to>
                                    </p:set>
                                    <p:animEffect transition="in" filter="fade">
                                      <p:cBhvr>
                                        <p:cTn id="16" dur="2000"/>
                                        <p:tgtEl>
                                          <p:spTgt spid="124931">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4931">
                                            <p:txEl>
                                              <p:pRg st="3" end="3"/>
                                            </p:txEl>
                                          </p:spTgt>
                                        </p:tgtEl>
                                        <p:attrNameLst>
                                          <p:attrName>style.visibility</p:attrName>
                                        </p:attrNameLst>
                                      </p:cBhvr>
                                      <p:to>
                                        <p:strVal val="visible"/>
                                      </p:to>
                                    </p:set>
                                    <p:animEffect transition="in" filter="fade">
                                      <p:cBhvr>
                                        <p:cTn id="19" dur="2000"/>
                                        <p:tgtEl>
                                          <p:spTgt spid="124931">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4931">
                                            <p:txEl>
                                              <p:pRg st="4" end="4"/>
                                            </p:txEl>
                                          </p:spTgt>
                                        </p:tgtEl>
                                        <p:attrNameLst>
                                          <p:attrName>style.visibility</p:attrName>
                                        </p:attrNameLst>
                                      </p:cBhvr>
                                      <p:to>
                                        <p:strVal val="visible"/>
                                      </p:to>
                                    </p:set>
                                    <p:animEffect transition="in" filter="fade">
                                      <p:cBhvr>
                                        <p:cTn id="22" dur="2000"/>
                                        <p:tgtEl>
                                          <p:spTgt spid="124931">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4931">
                                            <p:txEl>
                                              <p:pRg st="5" end="5"/>
                                            </p:txEl>
                                          </p:spTgt>
                                        </p:tgtEl>
                                        <p:attrNameLst>
                                          <p:attrName>style.visibility</p:attrName>
                                        </p:attrNameLst>
                                      </p:cBhvr>
                                      <p:to>
                                        <p:strVal val="visible"/>
                                      </p:to>
                                    </p:set>
                                    <p:animEffect transition="in" filter="fade">
                                      <p:cBhvr>
                                        <p:cTn id="25" dur="2000"/>
                                        <p:tgtEl>
                                          <p:spTgt spid="124931">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4931">
                                            <p:txEl>
                                              <p:pRg st="6" end="6"/>
                                            </p:txEl>
                                          </p:spTgt>
                                        </p:tgtEl>
                                        <p:attrNameLst>
                                          <p:attrName>style.visibility</p:attrName>
                                        </p:attrNameLst>
                                      </p:cBhvr>
                                      <p:to>
                                        <p:strVal val="visible"/>
                                      </p:to>
                                    </p:set>
                                    <p:animEffect transition="in" filter="fade">
                                      <p:cBhvr>
                                        <p:cTn id="28" dur="2000"/>
                                        <p:tgtEl>
                                          <p:spTgt spid="124931">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4931">
                                            <p:txEl>
                                              <p:pRg st="7" end="7"/>
                                            </p:txEl>
                                          </p:spTgt>
                                        </p:tgtEl>
                                        <p:attrNameLst>
                                          <p:attrName>style.visibility</p:attrName>
                                        </p:attrNameLst>
                                      </p:cBhvr>
                                      <p:to>
                                        <p:strVal val="visible"/>
                                      </p:to>
                                    </p:set>
                                    <p:animEffect transition="in" filter="fade">
                                      <p:cBhvr>
                                        <p:cTn id="31" dur="2000"/>
                                        <p:tgtEl>
                                          <p:spTgt spid="124931">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4931">
                                            <p:txEl>
                                              <p:pRg st="8" end="8"/>
                                            </p:txEl>
                                          </p:spTgt>
                                        </p:tgtEl>
                                        <p:attrNameLst>
                                          <p:attrName>style.visibility</p:attrName>
                                        </p:attrNameLst>
                                      </p:cBhvr>
                                      <p:to>
                                        <p:strVal val="visible"/>
                                      </p:to>
                                    </p:set>
                                    <p:animEffect transition="in" filter="fade">
                                      <p:cBhvr>
                                        <p:cTn id="34" dur="2000"/>
                                        <p:tgtEl>
                                          <p:spTgt spid="124931">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24931">
                                            <p:txEl>
                                              <p:pRg st="9" end="9"/>
                                            </p:txEl>
                                          </p:spTgt>
                                        </p:tgtEl>
                                        <p:attrNameLst>
                                          <p:attrName>style.visibility</p:attrName>
                                        </p:attrNameLst>
                                      </p:cBhvr>
                                      <p:to>
                                        <p:strVal val="visible"/>
                                      </p:to>
                                    </p:set>
                                    <p:animEffect transition="in" filter="fade">
                                      <p:cBhvr>
                                        <p:cTn id="37" dur="2000"/>
                                        <p:tgtEl>
                                          <p:spTgt spid="124931">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24931">
                                            <p:txEl>
                                              <p:pRg st="10" end="10"/>
                                            </p:txEl>
                                          </p:spTgt>
                                        </p:tgtEl>
                                        <p:attrNameLst>
                                          <p:attrName>style.visibility</p:attrName>
                                        </p:attrNameLst>
                                      </p:cBhvr>
                                      <p:to>
                                        <p:strVal val="visible"/>
                                      </p:to>
                                    </p:set>
                                    <p:animEffect transition="in" filter="fade">
                                      <p:cBhvr>
                                        <p:cTn id="40" dur="2000"/>
                                        <p:tgtEl>
                                          <p:spTgt spid="124931">
                                            <p:txEl>
                                              <p:pRg st="10" end="1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24931">
                                            <p:txEl>
                                              <p:pRg st="11" end="11"/>
                                            </p:txEl>
                                          </p:spTgt>
                                        </p:tgtEl>
                                        <p:attrNameLst>
                                          <p:attrName>style.visibility</p:attrName>
                                        </p:attrNameLst>
                                      </p:cBhvr>
                                      <p:to>
                                        <p:strVal val="visible"/>
                                      </p:to>
                                    </p:set>
                                    <p:animEffect transition="in" filter="fade">
                                      <p:cBhvr>
                                        <p:cTn id="43" dur="2000"/>
                                        <p:tgtEl>
                                          <p:spTgt spid="124931">
                                            <p:txEl>
                                              <p:pRg st="11" end="11"/>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4931">
                                            <p:txEl>
                                              <p:pRg st="12" end="12"/>
                                            </p:txEl>
                                          </p:spTgt>
                                        </p:tgtEl>
                                        <p:attrNameLst>
                                          <p:attrName>style.visibility</p:attrName>
                                        </p:attrNameLst>
                                      </p:cBhvr>
                                      <p:to>
                                        <p:strVal val="visible"/>
                                      </p:to>
                                    </p:set>
                                    <p:animEffect transition="in" filter="fade">
                                      <p:cBhvr>
                                        <p:cTn id="46" dur="2000"/>
                                        <p:tgtEl>
                                          <p:spTgt spid="124931">
                                            <p:txEl>
                                              <p:pRg st="12" end="12"/>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24931">
                                            <p:txEl>
                                              <p:pRg st="13" end="13"/>
                                            </p:txEl>
                                          </p:spTgt>
                                        </p:tgtEl>
                                        <p:attrNameLst>
                                          <p:attrName>style.visibility</p:attrName>
                                        </p:attrNameLst>
                                      </p:cBhvr>
                                      <p:to>
                                        <p:strVal val="visible"/>
                                      </p:to>
                                    </p:set>
                                    <p:animEffect transition="in" filter="fade">
                                      <p:cBhvr>
                                        <p:cTn id="49" dur="2000"/>
                                        <p:tgtEl>
                                          <p:spTgt spid="124931">
                                            <p:txEl>
                                              <p:pRg st="13" end="13"/>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24931">
                                            <p:txEl>
                                              <p:pRg st="14" end="14"/>
                                            </p:txEl>
                                          </p:spTgt>
                                        </p:tgtEl>
                                        <p:attrNameLst>
                                          <p:attrName>style.visibility</p:attrName>
                                        </p:attrNameLst>
                                      </p:cBhvr>
                                      <p:to>
                                        <p:strVal val="visible"/>
                                      </p:to>
                                    </p:set>
                                    <p:animEffect transition="in" filter="fade">
                                      <p:cBhvr>
                                        <p:cTn id="52" dur="2000"/>
                                        <p:tgtEl>
                                          <p:spTgt spid="124931">
                                            <p:txEl>
                                              <p:pRg st="14" end="14"/>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24931">
                                            <p:txEl>
                                              <p:pRg st="15" end="15"/>
                                            </p:txEl>
                                          </p:spTgt>
                                        </p:tgtEl>
                                        <p:attrNameLst>
                                          <p:attrName>style.visibility</p:attrName>
                                        </p:attrNameLst>
                                      </p:cBhvr>
                                      <p:to>
                                        <p:strVal val="visible"/>
                                      </p:to>
                                    </p:set>
                                    <p:animEffect transition="in" filter="fade">
                                      <p:cBhvr>
                                        <p:cTn id="55" dur="2000"/>
                                        <p:tgtEl>
                                          <p:spTgt spid="124931">
                                            <p:txEl>
                                              <p:pRg st="15" end="15"/>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24931">
                                            <p:txEl>
                                              <p:pRg st="16" end="16"/>
                                            </p:txEl>
                                          </p:spTgt>
                                        </p:tgtEl>
                                        <p:attrNameLst>
                                          <p:attrName>style.visibility</p:attrName>
                                        </p:attrNameLst>
                                      </p:cBhvr>
                                      <p:to>
                                        <p:strVal val="visible"/>
                                      </p:to>
                                    </p:set>
                                    <p:animEffect transition="in" filter="fade">
                                      <p:cBhvr>
                                        <p:cTn id="58" dur="2000"/>
                                        <p:tgtEl>
                                          <p:spTgt spid="124931">
                                            <p:txEl>
                                              <p:pRg st="16" end="16"/>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24931">
                                            <p:txEl>
                                              <p:pRg st="17" end="17"/>
                                            </p:txEl>
                                          </p:spTgt>
                                        </p:tgtEl>
                                        <p:attrNameLst>
                                          <p:attrName>style.visibility</p:attrName>
                                        </p:attrNameLst>
                                      </p:cBhvr>
                                      <p:to>
                                        <p:strVal val="visible"/>
                                      </p:to>
                                    </p:set>
                                    <p:animEffect transition="in" filter="fade">
                                      <p:cBhvr>
                                        <p:cTn id="61" dur="2000"/>
                                        <p:tgtEl>
                                          <p:spTgt spid="124931">
                                            <p:txEl>
                                              <p:pRg st="17" end="17"/>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24931">
                                            <p:txEl>
                                              <p:pRg st="18" end="18"/>
                                            </p:txEl>
                                          </p:spTgt>
                                        </p:tgtEl>
                                        <p:attrNameLst>
                                          <p:attrName>style.visibility</p:attrName>
                                        </p:attrNameLst>
                                      </p:cBhvr>
                                      <p:to>
                                        <p:strVal val="visible"/>
                                      </p:to>
                                    </p:set>
                                    <p:animEffect transition="in" filter="fade">
                                      <p:cBhvr>
                                        <p:cTn id="64" dur="2000"/>
                                        <p:tgtEl>
                                          <p:spTgt spid="124931">
                                            <p:txEl>
                                              <p:pRg st="18" end="18"/>
                                            </p:tx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24931">
                                            <p:txEl>
                                              <p:pRg st="19" end="19"/>
                                            </p:txEl>
                                          </p:spTgt>
                                        </p:tgtEl>
                                        <p:attrNameLst>
                                          <p:attrName>style.visibility</p:attrName>
                                        </p:attrNameLst>
                                      </p:cBhvr>
                                      <p:to>
                                        <p:strVal val="visible"/>
                                      </p:to>
                                    </p:set>
                                    <p:animEffect transition="in" filter="fade">
                                      <p:cBhvr>
                                        <p:cTn id="67" dur="2000"/>
                                        <p:tgtEl>
                                          <p:spTgt spid="124931">
                                            <p:txEl>
                                              <p:pRg st="19" end="19"/>
                                            </p:txEl>
                                          </p:spTgt>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24931">
                                            <p:txEl>
                                              <p:pRg st="20" end="20"/>
                                            </p:txEl>
                                          </p:spTgt>
                                        </p:tgtEl>
                                        <p:attrNameLst>
                                          <p:attrName>style.visibility</p:attrName>
                                        </p:attrNameLst>
                                      </p:cBhvr>
                                      <p:to>
                                        <p:strVal val="visible"/>
                                      </p:to>
                                    </p:set>
                                    <p:animEffect transition="in" filter="fade">
                                      <p:cBhvr>
                                        <p:cTn id="70" dur="2000"/>
                                        <p:tgtEl>
                                          <p:spTgt spid="124931">
                                            <p:txEl>
                                              <p:pRg st="20" end="20"/>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24931">
                                            <p:txEl>
                                              <p:pRg st="21" end="21"/>
                                            </p:txEl>
                                          </p:spTgt>
                                        </p:tgtEl>
                                        <p:attrNameLst>
                                          <p:attrName>style.visibility</p:attrName>
                                        </p:attrNameLst>
                                      </p:cBhvr>
                                      <p:to>
                                        <p:strVal val="visible"/>
                                      </p:to>
                                    </p:set>
                                    <p:animEffect transition="in" filter="fade">
                                      <p:cBhvr>
                                        <p:cTn id="73" dur="2000"/>
                                        <p:tgtEl>
                                          <p:spTgt spid="124931">
                                            <p:txEl>
                                              <p:pRg st="21" end="21"/>
                                            </p:txEl>
                                          </p:spTgt>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24931">
                                            <p:txEl>
                                              <p:pRg st="22" end="22"/>
                                            </p:txEl>
                                          </p:spTgt>
                                        </p:tgtEl>
                                        <p:attrNameLst>
                                          <p:attrName>style.visibility</p:attrName>
                                        </p:attrNameLst>
                                      </p:cBhvr>
                                      <p:to>
                                        <p:strVal val="visible"/>
                                      </p:to>
                                    </p:set>
                                    <p:animEffect transition="in" filter="fade">
                                      <p:cBhvr>
                                        <p:cTn id="76" dur="2000"/>
                                        <p:tgtEl>
                                          <p:spTgt spid="124931">
                                            <p:txEl>
                                              <p:pRg st="22" end="22"/>
                                            </p:tx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24931">
                                            <p:txEl>
                                              <p:pRg st="23" end="23"/>
                                            </p:txEl>
                                          </p:spTgt>
                                        </p:tgtEl>
                                        <p:attrNameLst>
                                          <p:attrName>style.visibility</p:attrName>
                                        </p:attrNameLst>
                                      </p:cBhvr>
                                      <p:to>
                                        <p:strVal val="visible"/>
                                      </p:to>
                                    </p:set>
                                    <p:animEffect transition="in" filter="fade">
                                      <p:cBhvr>
                                        <p:cTn id="79" dur="2000"/>
                                        <p:tgtEl>
                                          <p:spTgt spid="124931">
                                            <p:txEl>
                                              <p:pRg st="23" end="23"/>
                                            </p:txEl>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24931">
                                            <p:txEl>
                                              <p:pRg st="24" end="24"/>
                                            </p:txEl>
                                          </p:spTgt>
                                        </p:tgtEl>
                                        <p:attrNameLst>
                                          <p:attrName>style.visibility</p:attrName>
                                        </p:attrNameLst>
                                      </p:cBhvr>
                                      <p:to>
                                        <p:strVal val="visible"/>
                                      </p:to>
                                    </p:set>
                                    <p:animEffect transition="in" filter="fade">
                                      <p:cBhvr>
                                        <p:cTn id="82" dur="2000"/>
                                        <p:tgtEl>
                                          <p:spTgt spid="124931">
                                            <p:txEl>
                                              <p:pRg st="24" end="24"/>
                                            </p:tx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24931">
                                            <p:txEl>
                                              <p:pRg st="25" end="25"/>
                                            </p:txEl>
                                          </p:spTgt>
                                        </p:tgtEl>
                                        <p:attrNameLst>
                                          <p:attrName>style.visibility</p:attrName>
                                        </p:attrNameLst>
                                      </p:cBhvr>
                                      <p:to>
                                        <p:strVal val="visible"/>
                                      </p:to>
                                    </p:set>
                                    <p:animEffect transition="in" filter="fade">
                                      <p:cBhvr>
                                        <p:cTn id="85" dur="2000"/>
                                        <p:tgtEl>
                                          <p:spTgt spid="124931">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allAtOnce"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62EC4359-59BD-4EE8-BA79-5108A0F314C8}" type="slidenum">
              <a:rPr lang="en-US" smtClean="0"/>
              <a:pPr>
                <a:defRPr/>
              </a:pPr>
              <a:t>30</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7" name="Text Box 6"/>
          <p:cNvSpPr txBox="1">
            <a:spLocks noChangeArrowheads="1"/>
          </p:cNvSpPr>
          <p:nvPr/>
        </p:nvSpPr>
        <p:spPr bwMode="auto">
          <a:xfrm>
            <a:off x="714348" y="1828800"/>
            <a:ext cx="7715304"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DU POSTE DE POMPAGE</a:t>
            </a:r>
          </a:p>
        </p:txBody>
      </p:sp>
      <p:sp>
        <p:nvSpPr>
          <p:cNvPr id="146438" name="ZoneTexte 8"/>
          <p:cNvSpPr txBox="1">
            <a:spLocks noChangeArrowheads="1"/>
          </p:cNvSpPr>
          <p:nvPr/>
        </p:nvSpPr>
        <p:spPr bwMode="auto">
          <a:xfrm>
            <a:off x="2667000" y="3733800"/>
            <a:ext cx="3886200" cy="369888"/>
          </a:xfrm>
          <a:prstGeom prst="rect">
            <a:avLst/>
          </a:prstGeom>
          <a:solidFill>
            <a:srgbClr val="FFFF66"/>
          </a:solidFill>
          <a:ln w="28575">
            <a:solidFill>
              <a:srgbClr val="FF0000"/>
            </a:solidFill>
            <a:miter lim="800000"/>
            <a:headEnd/>
            <a:tailEnd/>
          </a:ln>
        </p:spPr>
        <p:txBody>
          <a:bodyPr>
            <a:spAutoFit/>
          </a:bodyPr>
          <a:lstStyle/>
          <a:p>
            <a:pPr algn="ctr"/>
            <a:r>
              <a:rPr lang="fr-FR" b="1" u="sng" dirty="0">
                <a:solidFill>
                  <a:srgbClr val="FF0000"/>
                </a:solidFill>
              </a:rPr>
              <a:t>LE BATIMENT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wipe(down)">
                                      <p:cBhvr>
                                        <p:cTn id="13" dur="500"/>
                                        <p:tgtEl>
                                          <p:spTgt spid="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46438">
                                            <p:bg/>
                                          </p:spTgt>
                                        </p:tgtEl>
                                        <p:attrNameLst>
                                          <p:attrName>style.visibility</p:attrName>
                                        </p:attrNameLst>
                                      </p:cBhvr>
                                      <p:to>
                                        <p:strVal val="visible"/>
                                      </p:to>
                                    </p:set>
                                    <p:anim calcmode="lin" valueType="num">
                                      <p:cBhvr additive="base">
                                        <p:cTn id="18" dur="500" fill="hold"/>
                                        <p:tgtEl>
                                          <p:spTgt spid="146438">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146438">
                                            <p:bg/>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46438">
                                            <p:txEl>
                                              <p:pRg st="0" end="0"/>
                                            </p:txEl>
                                          </p:spTgt>
                                        </p:tgtEl>
                                        <p:attrNameLst>
                                          <p:attrName>style.visibility</p:attrName>
                                        </p:attrNameLst>
                                      </p:cBhvr>
                                      <p:to>
                                        <p:strVal val="visible"/>
                                      </p:to>
                                    </p:set>
                                    <p:anim calcmode="lin" valueType="num">
                                      <p:cBhvr additive="base">
                                        <p:cTn id="22" dur="500" fill="hold"/>
                                        <p:tgtEl>
                                          <p:spTgt spid="146438">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4643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146438" grpId="0" build="allAtOnce"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1D7BE505-6CC9-4FD6-A06E-71378D5D12AE}" type="slidenum">
              <a:rPr lang="en-US" smtClean="0"/>
              <a:pPr>
                <a:defRPr/>
              </a:pPr>
              <a:t>31</a:t>
            </a:fld>
            <a:endParaRPr lang="en-US" dirty="0"/>
          </a:p>
        </p:txBody>
      </p:sp>
      <p:sp>
        <p:nvSpPr>
          <p:cNvPr id="147459" name="Rectangle 2"/>
          <p:cNvSpPr>
            <a:spLocks noChangeArrowheads="1"/>
          </p:cNvSpPr>
          <p:nvPr/>
        </p:nvSpPr>
        <p:spPr bwMode="auto">
          <a:xfrm>
            <a:off x="228600" y="1392238"/>
            <a:ext cx="8729663" cy="4678204"/>
          </a:xfrm>
          <a:prstGeom prst="rect">
            <a:avLst/>
          </a:prstGeom>
          <a:solidFill>
            <a:srgbClr val="FFFF66"/>
          </a:solidFill>
          <a:ln w="28575">
            <a:solidFill>
              <a:srgbClr val="FF0000"/>
            </a:solidFill>
            <a:miter lim="800000"/>
            <a:headEnd/>
            <a:tailEnd/>
          </a:ln>
        </p:spPr>
        <p:txBody>
          <a:bodyPr anchor="ctr">
            <a:spAutoFit/>
          </a:bodyPr>
          <a:lstStyle/>
          <a:p>
            <a:pPr algn="ctr"/>
            <a:r>
              <a:rPr lang="fr-FR" sz="1400" b="1" u="sng" dirty="0">
                <a:solidFill>
                  <a:srgbClr val="002060"/>
                </a:solidFill>
                <a:ea typeface="Times New Roman" pitchFamily="18" charset="0"/>
                <a:cs typeface="Arial" charset="0"/>
              </a:rPr>
              <a:t>FICHE D’ETAT DE L’OUVRAGE DE DISTRIBUTION</a:t>
            </a:r>
            <a:endParaRPr lang="fr-FR" sz="1400" dirty="0">
              <a:solidFill>
                <a:srgbClr val="002060"/>
              </a:solidFill>
              <a:ea typeface="Times New Roman" pitchFamily="18" charset="0"/>
              <a:cs typeface="Arial" charset="0"/>
            </a:endParaRPr>
          </a:p>
          <a:p>
            <a:pPr>
              <a:spcAft>
                <a:spcPts val="600"/>
              </a:spcAft>
            </a:pPr>
            <a:r>
              <a:rPr lang="fr-FR" sz="1400" u="sng" dirty="0">
                <a:solidFill>
                  <a:srgbClr val="002060"/>
                </a:solidFill>
                <a:latin typeface="Arial" pitchFamily="34" charset="0"/>
                <a:ea typeface="Times New Roman" pitchFamily="18" charset="0"/>
                <a:cs typeface="Arial" pitchFamily="34" charset="0"/>
              </a:rPr>
              <a:t>A remplir si vous constatez des dégâts par rapport aux visites précédentes</a:t>
            </a:r>
            <a:r>
              <a:rPr lang="fr-FR" sz="1400" dirty="0">
                <a:solidFill>
                  <a:srgbClr val="002060"/>
                </a:solidFill>
                <a:latin typeface="Arial" pitchFamily="34" charset="0"/>
                <a:ea typeface="Times New Roman" pitchFamily="18" charset="0"/>
                <a:cs typeface="Arial" pitchFamily="34" charset="0"/>
              </a:rPr>
              <a:t> :</a:t>
            </a:r>
          </a:p>
          <a:p>
            <a:pPr>
              <a:spcAft>
                <a:spcPts val="600"/>
              </a:spcAft>
            </a:pPr>
            <a:r>
              <a:rPr lang="fr-FR" sz="1400" dirty="0">
                <a:solidFill>
                  <a:srgbClr val="002060"/>
                </a:solidFill>
                <a:latin typeface="Arial" pitchFamily="34" charset="0"/>
                <a:ea typeface="Times New Roman" pitchFamily="18" charset="0"/>
                <a:cs typeface="Arial" pitchFamily="34" charset="0"/>
              </a:rPr>
              <a:t>Date de la visite :   JJ / MM / AAAA			Nom de la personne :…………………………</a:t>
            </a:r>
          </a:p>
          <a:p>
            <a:pPr>
              <a:spcAft>
                <a:spcPts val="600"/>
              </a:spcAft>
            </a:pPr>
            <a:r>
              <a:rPr lang="fr-FR" sz="1400" dirty="0">
                <a:solidFill>
                  <a:srgbClr val="002060"/>
                </a:solidFill>
                <a:latin typeface="Arial" pitchFamily="34" charset="0"/>
                <a:ea typeface="Times New Roman" pitchFamily="18" charset="0"/>
                <a:cs typeface="Arial" pitchFamily="34" charset="0"/>
              </a:rPr>
              <a:t>Le type d’ouvrage :…………………………………………………………..</a:t>
            </a:r>
          </a:p>
          <a:p>
            <a:pPr>
              <a:spcAft>
                <a:spcPts val="600"/>
              </a:spcAft>
            </a:pPr>
            <a:r>
              <a:rPr lang="fr-FR" sz="1400" dirty="0">
                <a:solidFill>
                  <a:srgbClr val="002060"/>
                </a:solidFill>
                <a:latin typeface="Arial" pitchFamily="34" charset="0"/>
                <a:ea typeface="Times New Roman" pitchFamily="18" charset="0"/>
                <a:cs typeface="Arial" pitchFamily="34" charset="0"/>
              </a:rPr>
              <a:t>N° ou position GPS : ……………………………………………………..</a:t>
            </a:r>
          </a:p>
          <a:p>
            <a:pPr algn="ctr">
              <a:spcAft>
                <a:spcPts val="600"/>
              </a:spcAft>
            </a:pPr>
            <a:r>
              <a:rPr lang="fr-FR" sz="1400" dirty="0">
                <a:solidFill>
                  <a:srgbClr val="002060"/>
                </a:solidFill>
                <a:latin typeface="Arial" pitchFamily="34" charset="0"/>
                <a:ea typeface="Times New Roman" pitchFamily="18" charset="0"/>
                <a:cs typeface="Arial" pitchFamily="34" charset="0"/>
              </a:rPr>
              <a:t>Points à contrôler</a:t>
            </a:r>
          </a:p>
          <a:p>
            <a:pPr algn="just">
              <a:spcAft>
                <a:spcPts val="600"/>
              </a:spcAft>
            </a:pPr>
            <a:r>
              <a:rPr lang="fr-FR" sz="1400" dirty="0">
                <a:solidFill>
                  <a:srgbClr val="002060"/>
                </a:solidFill>
                <a:latin typeface="Arial" pitchFamily="34" charset="0"/>
                <a:ea typeface="Times New Roman" pitchFamily="18" charset="0"/>
                <a:cs typeface="Arial" pitchFamily="34" charset="0"/>
              </a:rPr>
              <a:t>Etat du toit: ………………………………………………………………………………………</a:t>
            </a:r>
          </a:p>
          <a:p>
            <a:pPr algn="just">
              <a:spcAft>
                <a:spcPts val="600"/>
              </a:spcAft>
            </a:pPr>
            <a:r>
              <a:rPr lang="fr-FR" sz="1400" dirty="0">
                <a:solidFill>
                  <a:srgbClr val="002060"/>
                </a:solidFill>
                <a:latin typeface="Arial" pitchFamily="34" charset="0"/>
                <a:ea typeface="Times New Roman" pitchFamily="18" charset="0"/>
                <a:cs typeface="Arial" pitchFamily="34" charset="0"/>
              </a:rPr>
              <a:t>Etat de la peinture des façades: ……………………………………………………………….</a:t>
            </a:r>
          </a:p>
          <a:p>
            <a:pPr algn="just">
              <a:spcAft>
                <a:spcPts val="600"/>
              </a:spcAft>
            </a:pPr>
            <a:r>
              <a:rPr lang="fr-FR" sz="1400" dirty="0">
                <a:solidFill>
                  <a:srgbClr val="002060"/>
                </a:solidFill>
                <a:latin typeface="Arial" pitchFamily="34" charset="0"/>
                <a:ea typeface="Times New Roman" pitchFamily="18" charset="0"/>
                <a:cs typeface="Arial" pitchFamily="34" charset="0"/>
              </a:rPr>
              <a:t>Etat de la peinture intérieure:…………………………………………………………………..</a:t>
            </a:r>
          </a:p>
          <a:p>
            <a:pPr algn="just">
              <a:spcAft>
                <a:spcPts val="600"/>
              </a:spcAft>
            </a:pPr>
            <a:r>
              <a:rPr lang="fr-FR" sz="1400" dirty="0">
                <a:solidFill>
                  <a:srgbClr val="002060"/>
                </a:solidFill>
                <a:latin typeface="Arial" pitchFamily="34" charset="0"/>
                <a:ea typeface="Times New Roman" pitchFamily="18" charset="0"/>
                <a:cs typeface="Arial" pitchFamily="34" charset="0"/>
              </a:rPr>
              <a:t>Etat du sol du bâtiment:…………………………………………………………………………</a:t>
            </a:r>
          </a:p>
          <a:p>
            <a:pPr algn="just">
              <a:spcAft>
                <a:spcPts val="600"/>
              </a:spcAft>
            </a:pPr>
            <a:r>
              <a:rPr lang="fr-FR" sz="1400" dirty="0">
                <a:solidFill>
                  <a:srgbClr val="002060"/>
                </a:solidFill>
                <a:latin typeface="Arial" pitchFamily="34" charset="0"/>
                <a:ea typeface="Times New Roman" pitchFamily="18" charset="0"/>
                <a:cs typeface="Arial" pitchFamily="34" charset="0"/>
              </a:rPr>
              <a:t>Etat de l’extérieur du bâtiment (Végétaux, terre, etc.):………………………………………</a:t>
            </a:r>
          </a:p>
          <a:p>
            <a:pPr algn="just">
              <a:spcAft>
                <a:spcPts val="600"/>
              </a:spcAft>
            </a:pPr>
            <a:r>
              <a:rPr lang="fr-FR" sz="1400" dirty="0">
                <a:solidFill>
                  <a:srgbClr val="002060"/>
                </a:solidFill>
                <a:latin typeface="Arial" pitchFamily="34" charset="0"/>
                <a:ea typeface="Times New Roman" pitchFamily="18" charset="0"/>
                <a:cs typeface="Arial" pitchFamily="34" charset="0"/>
              </a:rPr>
              <a:t>Etat des voies d’accès au bâtiment: …………………………………………………………..</a:t>
            </a:r>
          </a:p>
          <a:p>
            <a:pPr>
              <a:spcAft>
                <a:spcPts val="600"/>
              </a:spcAft>
            </a:pPr>
            <a:endParaRPr lang="fr-FR" sz="1400" dirty="0">
              <a:solidFill>
                <a:srgbClr val="002060"/>
              </a:solidFill>
              <a:latin typeface="Arial" pitchFamily="34" charset="0"/>
              <a:ea typeface="Times New Roman" pitchFamily="18" charset="0"/>
              <a:cs typeface="Arial" pitchFamily="34" charset="0"/>
            </a:endParaRPr>
          </a:p>
          <a:p>
            <a:pPr>
              <a:spcAft>
                <a:spcPts val="600"/>
              </a:spcAft>
            </a:pPr>
            <a:r>
              <a:rPr lang="fr-FR" sz="1400" dirty="0">
                <a:solidFill>
                  <a:srgbClr val="002060"/>
                </a:solidFill>
                <a:latin typeface="Arial" pitchFamily="34" charset="0"/>
                <a:ea typeface="Times New Roman" pitchFamily="18" charset="0"/>
                <a:cs typeface="Arial" pitchFamily="34" charset="0"/>
              </a:rPr>
              <a:t>Remarques complémentaires : …………………………………………………………………………………………</a:t>
            </a:r>
          </a:p>
          <a:p>
            <a:pPr>
              <a:spcAft>
                <a:spcPts val="600"/>
              </a:spcAft>
            </a:pPr>
            <a:endParaRPr lang="fr-FR" sz="1400" dirty="0">
              <a:solidFill>
                <a:srgbClr val="002060"/>
              </a:solidFill>
              <a:latin typeface="Arial" pitchFamily="34" charset="0"/>
              <a:ea typeface="Times New Roman" pitchFamily="18" charset="0"/>
              <a:cs typeface="Arial" pitchFamily="34" charset="0"/>
            </a:endParaRPr>
          </a:p>
          <a:p>
            <a:endParaRPr lang="fr-FR" dirty="0">
              <a:solidFill>
                <a:srgbClr val="002060"/>
              </a:solidFill>
              <a:ea typeface="Times New Roman" pitchFamily="18" charset="0"/>
              <a:cs typeface="Arial" charset="0"/>
            </a:endParaRPr>
          </a:p>
        </p:txBody>
      </p:sp>
      <p:sp>
        <p:nvSpPr>
          <p:cNvPr id="7"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8"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7459">
                                            <p:bg/>
                                          </p:spTgt>
                                        </p:tgtEl>
                                        <p:attrNameLst>
                                          <p:attrName>style.visibility</p:attrName>
                                        </p:attrNameLst>
                                      </p:cBhvr>
                                      <p:to>
                                        <p:strVal val="visible"/>
                                      </p:to>
                                    </p:set>
                                    <p:animEffect transition="in" filter="fade">
                                      <p:cBhvr>
                                        <p:cTn id="7" dur="2000"/>
                                        <p:tgtEl>
                                          <p:spTgt spid="147459">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7459">
                                            <p:txEl>
                                              <p:pRg st="0" end="0"/>
                                            </p:txEl>
                                          </p:spTgt>
                                        </p:tgtEl>
                                        <p:attrNameLst>
                                          <p:attrName>style.visibility</p:attrName>
                                        </p:attrNameLst>
                                      </p:cBhvr>
                                      <p:to>
                                        <p:strVal val="visible"/>
                                      </p:to>
                                    </p:set>
                                    <p:animEffect transition="in" filter="fade">
                                      <p:cBhvr>
                                        <p:cTn id="10" dur="2000"/>
                                        <p:tgtEl>
                                          <p:spTgt spid="147459">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7459">
                                            <p:txEl>
                                              <p:pRg st="1" end="1"/>
                                            </p:txEl>
                                          </p:spTgt>
                                        </p:tgtEl>
                                        <p:attrNameLst>
                                          <p:attrName>style.visibility</p:attrName>
                                        </p:attrNameLst>
                                      </p:cBhvr>
                                      <p:to>
                                        <p:strVal val="visible"/>
                                      </p:to>
                                    </p:set>
                                    <p:animEffect transition="in" filter="fade">
                                      <p:cBhvr>
                                        <p:cTn id="13" dur="2000"/>
                                        <p:tgtEl>
                                          <p:spTgt spid="147459">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7459">
                                            <p:txEl>
                                              <p:pRg st="2" end="2"/>
                                            </p:txEl>
                                          </p:spTgt>
                                        </p:tgtEl>
                                        <p:attrNameLst>
                                          <p:attrName>style.visibility</p:attrName>
                                        </p:attrNameLst>
                                      </p:cBhvr>
                                      <p:to>
                                        <p:strVal val="visible"/>
                                      </p:to>
                                    </p:set>
                                    <p:animEffect transition="in" filter="fade">
                                      <p:cBhvr>
                                        <p:cTn id="16" dur="2000"/>
                                        <p:tgtEl>
                                          <p:spTgt spid="147459">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7459">
                                            <p:txEl>
                                              <p:pRg st="3" end="3"/>
                                            </p:txEl>
                                          </p:spTgt>
                                        </p:tgtEl>
                                        <p:attrNameLst>
                                          <p:attrName>style.visibility</p:attrName>
                                        </p:attrNameLst>
                                      </p:cBhvr>
                                      <p:to>
                                        <p:strVal val="visible"/>
                                      </p:to>
                                    </p:set>
                                    <p:animEffect transition="in" filter="fade">
                                      <p:cBhvr>
                                        <p:cTn id="19" dur="2000"/>
                                        <p:tgtEl>
                                          <p:spTgt spid="147459">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7459">
                                            <p:txEl>
                                              <p:pRg st="4" end="4"/>
                                            </p:txEl>
                                          </p:spTgt>
                                        </p:tgtEl>
                                        <p:attrNameLst>
                                          <p:attrName>style.visibility</p:attrName>
                                        </p:attrNameLst>
                                      </p:cBhvr>
                                      <p:to>
                                        <p:strVal val="visible"/>
                                      </p:to>
                                    </p:set>
                                    <p:animEffect transition="in" filter="fade">
                                      <p:cBhvr>
                                        <p:cTn id="22" dur="2000"/>
                                        <p:tgtEl>
                                          <p:spTgt spid="147459">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7459">
                                            <p:txEl>
                                              <p:pRg st="5" end="5"/>
                                            </p:txEl>
                                          </p:spTgt>
                                        </p:tgtEl>
                                        <p:attrNameLst>
                                          <p:attrName>style.visibility</p:attrName>
                                        </p:attrNameLst>
                                      </p:cBhvr>
                                      <p:to>
                                        <p:strVal val="visible"/>
                                      </p:to>
                                    </p:set>
                                    <p:animEffect transition="in" filter="fade">
                                      <p:cBhvr>
                                        <p:cTn id="25" dur="2000"/>
                                        <p:tgtEl>
                                          <p:spTgt spid="147459">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7459">
                                            <p:txEl>
                                              <p:pRg st="6" end="6"/>
                                            </p:txEl>
                                          </p:spTgt>
                                        </p:tgtEl>
                                        <p:attrNameLst>
                                          <p:attrName>style.visibility</p:attrName>
                                        </p:attrNameLst>
                                      </p:cBhvr>
                                      <p:to>
                                        <p:strVal val="visible"/>
                                      </p:to>
                                    </p:set>
                                    <p:animEffect transition="in" filter="fade">
                                      <p:cBhvr>
                                        <p:cTn id="28" dur="2000"/>
                                        <p:tgtEl>
                                          <p:spTgt spid="147459">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7459">
                                            <p:txEl>
                                              <p:pRg st="7" end="7"/>
                                            </p:txEl>
                                          </p:spTgt>
                                        </p:tgtEl>
                                        <p:attrNameLst>
                                          <p:attrName>style.visibility</p:attrName>
                                        </p:attrNameLst>
                                      </p:cBhvr>
                                      <p:to>
                                        <p:strVal val="visible"/>
                                      </p:to>
                                    </p:set>
                                    <p:animEffect transition="in" filter="fade">
                                      <p:cBhvr>
                                        <p:cTn id="31" dur="2000"/>
                                        <p:tgtEl>
                                          <p:spTgt spid="147459">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7459">
                                            <p:txEl>
                                              <p:pRg st="8" end="8"/>
                                            </p:txEl>
                                          </p:spTgt>
                                        </p:tgtEl>
                                        <p:attrNameLst>
                                          <p:attrName>style.visibility</p:attrName>
                                        </p:attrNameLst>
                                      </p:cBhvr>
                                      <p:to>
                                        <p:strVal val="visible"/>
                                      </p:to>
                                    </p:set>
                                    <p:animEffect transition="in" filter="fade">
                                      <p:cBhvr>
                                        <p:cTn id="34" dur="2000"/>
                                        <p:tgtEl>
                                          <p:spTgt spid="147459">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47459">
                                            <p:txEl>
                                              <p:pRg st="9" end="9"/>
                                            </p:txEl>
                                          </p:spTgt>
                                        </p:tgtEl>
                                        <p:attrNameLst>
                                          <p:attrName>style.visibility</p:attrName>
                                        </p:attrNameLst>
                                      </p:cBhvr>
                                      <p:to>
                                        <p:strVal val="visible"/>
                                      </p:to>
                                    </p:set>
                                    <p:animEffect transition="in" filter="fade">
                                      <p:cBhvr>
                                        <p:cTn id="37" dur="2000"/>
                                        <p:tgtEl>
                                          <p:spTgt spid="147459">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47459">
                                            <p:txEl>
                                              <p:pRg st="10" end="10"/>
                                            </p:txEl>
                                          </p:spTgt>
                                        </p:tgtEl>
                                        <p:attrNameLst>
                                          <p:attrName>style.visibility</p:attrName>
                                        </p:attrNameLst>
                                      </p:cBhvr>
                                      <p:to>
                                        <p:strVal val="visible"/>
                                      </p:to>
                                    </p:set>
                                    <p:animEffect transition="in" filter="fade">
                                      <p:cBhvr>
                                        <p:cTn id="40" dur="2000"/>
                                        <p:tgtEl>
                                          <p:spTgt spid="147459">
                                            <p:txEl>
                                              <p:pRg st="10" end="1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47459">
                                            <p:txEl>
                                              <p:pRg st="11" end="11"/>
                                            </p:txEl>
                                          </p:spTgt>
                                        </p:tgtEl>
                                        <p:attrNameLst>
                                          <p:attrName>style.visibility</p:attrName>
                                        </p:attrNameLst>
                                      </p:cBhvr>
                                      <p:to>
                                        <p:strVal val="visible"/>
                                      </p:to>
                                    </p:set>
                                    <p:animEffect transition="in" filter="fade">
                                      <p:cBhvr>
                                        <p:cTn id="43" dur="2000"/>
                                        <p:tgtEl>
                                          <p:spTgt spid="147459">
                                            <p:txEl>
                                              <p:pRg st="11" end="11"/>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47459">
                                            <p:txEl>
                                              <p:pRg st="13" end="13"/>
                                            </p:txEl>
                                          </p:spTgt>
                                        </p:tgtEl>
                                        <p:attrNameLst>
                                          <p:attrName>style.visibility</p:attrName>
                                        </p:attrNameLst>
                                      </p:cBhvr>
                                      <p:to>
                                        <p:strVal val="visible"/>
                                      </p:to>
                                    </p:set>
                                    <p:animEffect transition="in" filter="fade">
                                      <p:cBhvr>
                                        <p:cTn id="46" dur="2000"/>
                                        <p:tgtEl>
                                          <p:spTgt spid="14745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allAtOnce"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8B739B88-D01C-4357-AEEE-0636B42F0D8D}" type="slidenum">
              <a:rPr lang="en-US" smtClean="0"/>
              <a:pPr>
                <a:defRPr/>
              </a:pPr>
              <a:t>32</a:t>
            </a:fld>
            <a:endParaRPr lang="en-US" dirty="0"/>
          </a:p>
        </p:txBody>
      </p:sp>
      <p:sp>
        <p:nvSpPr>
          <p:cNvPr id="3"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4"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5" name="ZoneTexte 4"/>
          <p:cNvSpPr txBox="1"/>
          <p:nvPr/>
        </p:nvSpPr>
        <p:spPr>
          <a:xfrm>
            <a:off x="1066800" y="2743200"/>
            <a:ext cx="6781800" cy="2062163"/>
          </a:xfrm>
          <a:prstGeom prst="rect">
            <a:avLst/>
          </a:prstGeom>
          <a:solidFill>
            <a:schemeClr val="accent3">
              <a:lumMod val="20000"/>
              <a:lumOff val="80000"/>
            </a:schemeClr>
          </a:solidFill>
          <a:ln w="28575">
            <a:solidFill>
              <a:srgbClr val="FF0000"/>
            </a:solidFill>
          </a:ln>
        </p:spPr>
        <p:txBody>
          <a:bodyPr>
            <a:spAutoFit/>
          </a:bodyPr>
          <a:lstStyle/>
          <a:p>
            <a:pPr algn="ctr">
              <a:defRPr/>
            </a:pPr>
            <a:r>
              <a:rPr lang="fr-FR" sz="4800" b="1" dirty="0">
                <a:solidFill>
                  <a:srgbClr val="00B050"/>
                </a:solidFill>
              </a:rPr>
              <a:t>FIN</a:t>
            </a:r>
          </a:p>
          <a:p>
            <a:pPr algn="ctr">
              <a:defRPr/>
            </a:pPr>
            <a:r>
              <a:rPr lang="fr-FR" sz="3200" b="1" dirty="0">
                <a:solidFill>
                  <a:srgbClr val="00B050"/>
                </a:solidFill>
              </a:rPr>
              <a:t>de la maintenance journalière</a:t>
            </a:r>
            <a:endParaRPr lang="fr-FR" sz="4800" b="1" dirty="0">
              <a:solidFill>
                <a:srgbClr val="00B050"/>
              </a:solidFill>
            </a:endParaRPr>
          </a:p>
          <a:p>
            <a:pPr algn="ctr">
              <a:defRPr/>
            </a:pPr>
            <a:r>
              <a:rPr lang="fr-FR" sz="4800" b="1" dirty="0">
                <a:solidFill>
                  <a:srgbClr val="002060"/>
                </a:solidFill>
              </a:rPr>
              <a:t>MERCI</a:t>
            </a:r>
            <a:endParaRPr lang="fr-FR" sz="32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additive="base">
                                        <p:cTn id="1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A5F71643-C11B-45E0-8E29-5853D38CECEF}" type="slidenum">
              <a:rPr lang="en-US" smtClean="0"/>
              <a:pPr>
                <a:defRPr/>
              </a:pPr>
              <a:t>4</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125957" name="ZoneTexte 6"/>
          <p:cNvSpPr txBox="1">
            <a:spLocks noChangeArrowheads="1"/>
          </p:cNvSpPr>
          <p:nvPr/>
        </p:nvSpPr>
        <p:spPr bwMode="auto">
          <a:xfrm>
            <a:off x="762000" y="1371600"/>
            <a:ext cx="7467600" cy="2031325"/>
          </a:xfrm>
          <a:prstGeom prst="rect">
            <a:avLst/>
          </a:prstGeom>
          <a:solidFill>
            <a:srgbClr val="FFFF66"/>
          </a:solidFill>
          <a:ln w="28575">
            <a:solidFill>
              <a:srgbClr val="FF0000"/>
            </a:solidFill>
            <a:miter lim="800000"/>
            <a:headEnd/>
            <a:tailEnd/>
          </a:ln>
        </p:spPr>
        <p:txBody>
          <a:bodyPr>
            <a:spAutoFit/>
          </a:bodyPr>
          <a:lstStyle/>
          <a:p>
            <a:pPr algn="ctr"/>
            <a:r>
              <a:rPr lang="fr-FR" sz="1600" b="1" u="sng" dirty="0">
                <a:solidFill>
                  <a:srgbClr val="002060"/>
                </a:solidFill>
                <a:latin typeface="Arial" pitchFamily="34" charset="0"/>
                <a:cs typeface="Arial" pitchFamily="34" charset="0"/>
              </a:rPr>
              <a:t>La maintenance journalière du ou des déversoirs</a:t>
            </a:r>
            <a:endParaRPr lang="fr-FR" sz="1600" dirty="0">
              <a:solidFill>
                <a:srgbClr val="002060"/>
              </a:solidFill>
              <a:latin typeface="Arial" pitchFamily="34" charset="0"/>
              <a:cs typeface="Arial" pitchFamily="34" charset="0"/>
            </a:endParaRPr>
          </a:p>
          <a:p>
            <a:pPr algn="ctr"/>
            <a:endParaRPr lang="fr-FR" sz="1200" b="1" u="sng" dirty="0">
              <a:solidFill>
                <a:srgbClr val="002060"/>
              </a:solidFill>
            </a:endParaRPr>
          </a:p>
          <a:p>
            <a:pPr algn="just"/>
            <a:r>
              <a:rPr lang="fr-FR" sz="1400" dirty="0">
                <a:solidFill>
                  <a:srgbClr val="002060"/>
                </a:solidFill>
                <a:latin typeface="Arial" pitchFamily="34" charset="0"/>
                <a:cs typeface="Arial" pitchFamily="34" charset="0"/>
              </a:rPr>
              <a:t>Elle consiste principalement au nettoyage des végétaux tels que jacinthes d’eau, ou autres qui sont stockés en amont et sur le déversoir.</a:t>
            </a:r>
          </a:p>
          <a:p>
            <a:pPr algn="just"/>
            <a:endParaRPr lang="fr-FR" sz="1400"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De vérifier quotidiennement l’état général du ou des déversoirs.</a:t>
            </a:r>
          </a:p>
          <a:p>
            <a:pPr algn="just"/>
            <a:endParaRPr lang="fr-FR" sz="1400"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De </a:t>
            </a:r>
            <a:r>
              <a:rPr lang="fr-FR" sz="1400" dirty="0" smtClean="0">
                <a:solidFill>
                  <a:srgbClr val="002060"/>
                </a:solidFill>
                <a:latin typeface="Arial" pitchFamily="34" charset="0"/>
                <a:cs typeface="Arial" pitchFamily="34" charset="0"/>
              </a:rPr>
              <a:t>sceller </a:t>
            </a:r>
            <a:r>
              <a:rPr lang="fr-FR" sz="1400" dirty="0">
                <a:solidFill>
                  <a:srgbClr val="002060"/>
                </a:solidFill>
                <a:latin typeface="Arial" pitchFamily="34" charset="0"/>
                <a:cs typeface="Arial" pitchFamily="34" charset="0"/>
              </a:rPr>
              <a:t>les perrés qui </a:t>
            </a:r>
            <a:r>
              <a:rPr lang="fr-FR" sz="1400" dirty="0" smtClean="0">
                <a:solidFill>
                  <a:srgbClr val="002060"/>
                </a:solidFill>
                <a:latin typeface="Arial" pitchFamily="34" charset="0"/>
                <a:cs typeface="Arial" pitchFamily="34" charset="0"/>
              </a:rPr>
              <a:t> sont descellées.</a:t>
            </a:r>
            <a:endParaRPr lang="fr-FR" sz="1400" dirty="0">
              <a:solidFill>
                <a:srgbClr val="002060"/>
              </a:solidFill>
              <a:latin typeface="Arial" pitchFamily="34" charset="0"/>
              <a:cs typeface="Arial" pitchFamily="34" charset="0"/>
            </a:endParaRPr>
          </a:p>
          <a:p>
            <a:pPr algn="ctr"/>
            <a:endParaRPr lang="fr-FR" sz="1400" dirty="0">
              <a:solidFill>
                <a:srgbClr val="002060"/>
              </a:solidFill>
            </a:endParaRPr>
          </a:p>
        </p:txBody>
      </p:sp>
      <p:pic>
        <p:nvPicPr>
          <p:cNvPr id="125958" name="Picture 1" descr="E:\Cheam Taheun\DSCF4513.JPG"/>
          <p:cNvPicPr>
            <a:picLocks noChangeAspect="1" noChangeArrowheads="1"/>
          </p:cNvPicPr>
          <p:nvPr/>
        </p:nvPicPr>
        <p:blipFill>
          <a:blip r:embed="rId3" cstate="email"/>
          <a:srcRect/>
          <a:stretch>
            <a:fillRect/>
          </a:stretch>
        </p:blipFill>
        <p:spPr bwMode="auto">
          <a:xfrm>
            <a:off x="457200" y="3810000"/>
            <a:ext cx="3352800" cy="2514600"/>
          </a:xfrm>
          <a:prstGeom prst="rect">
            <a:avLst/>
          </a:prstGeom>
          <a:noFill/>
          <a:ln w="28575">
            <a:solidFill>
              <a:srgbClr val="FF0000"/>
            </a:solidFill>
            <a:miter lim="800000"/>
            <a:headEnd/>
            <a:tailEnd/>
          </a:ln>
        </p:spPr>
      </p:pic>
      <p:pic>
        <p:nvPicPr>
          <p:cNvPr id="125959" name="Picture 2" descr="E:\Cheam Taheun\DSCF4515.JPG"/>
          <p:cNvPicPr>
            <a:picLocks noChangeAspect="1" noChangeArrowheads="1"/>
          </p:cNvPicPr>
          <p:nvPr/>
        </p:nvPicPr>
        <p:blipFill>
          <a:blip r:embed="rId4" cstate="email"/>
          <a:srcRect/>
          <a:stretch>
            <a:fillRect/>
          </a:stretch>
        </p:blipFill>
        <p:spPr bwMode="auto">
          <a:xfrm>
            <a:off x="5105400" y="3810000"/>
            <a:ext cx="3352800" cy="2514600"/>
          </a:xfrm>
          <a:prstGeom prst="rect">
            <a:avLst/>
          </a:prstGeom>
          <a:noFill/>
          <a:ln w="28575">
            <a:solidFill>
              <a:srgbClr val="FF0000"/>
            </a:solidFill>
            <a:miter lim="800000"/>
            <a:headEnd/>
            <a:tailEnd/>
          </a:ln>
        </p:spPr>
      </p:pic>
      <p:sp>
        <p:nvSpPr>
          <p:cNvPr id="125960" name="ZoneTexte 9"/>
          <p:cNvSpPr txBox="1">
            <a:spLocks noChangeArrowheads="1"/>
          </p:cNvSpPr>
          <p:nvPr/>
        </p:nvSpPr>
        <p:spPr bwMode="auto">
          <a:xfrm>
            <a:off x="2571736" y="6427787"/>
            <a:ext cx="3714776" cy="461665"/>
          </a:xfrm>
          <a:prstGeom prst="rect">
            <a:avLst/>
          </a:prstGeom>
          <a:noFill/>
          <a:ln w="9525">
            <a:noFill/>
            <a:miter lim="800000"/>
            <a:headEnd/>
            <a:tailEnd/>
          </a:ln>
        </p:spPr>
        <p:txBody>
          <a:bodyPr wrap="square">
            <a:spAutoFit/>
          </a:bodyPr>
          <a:lstStyle/>
          <a:p>
            <a:pPr algn="ctr"/>
            <a:r>
              <a:rPr lang="fr-FR" sz="1200" dirty="0">
                <a:latin typeface="Arial" pitchFamily="34" charset="0"/>
                <a:cs typeface="Arial" pitchFamily="34" charset="0"/>
              </a:rPr>
              <a:t>Amoncellement de jacinthes d’eau à </a:t>
            </a:r>
            <a:r>
              <a:rPr lang="fr-FR" sz="1200" dirty="0" err="1">
                <a:latin typeface="Arial" pitchFamily="34" charset="0"/>
                <a:cs typeface="Arial" pitchFamily="34" charset="0"/>
              </a:rPr>
              <a:t>Cheam</a:t>
            </a:r>
            <a:r>
              <a:rPr lang="fr-FR" sz="1200" dirty="0">
                <a:latin typeface="Arial" pitchFamily="34" charset="0"/>
                <a:cs typeface="Arial" pitchFamily="34" charset="0"/>
              </a:rPr>
              <a:t> </a:t>
            </a:r>
            <a:r>
              <a:rPr lang="fr-FR" sz="1200" dirty="0" err="1">
                <a:latin typeface="Arial" pitchFamily="34" charset="0"/>
                <a:cs typeface="Arial" pitchFamily="34" charset="0"/>
              </a:rPr>
              <a:t>Tahem</a:t>
            </a:r>
            <a:r>
              <a:rPr lang="fr-FR" sz="1200" dirty="0">
                <a:latin typeface="Arial" pitchFamily="34" charset="0"/>
                <a:cs typeface="Arial" pitchFamily="34" charset="0"/>
              </a:rPr>
              <a:t>  (Kg Cham)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957">
                                            <p:bg/>
                                          </p:spTgt>
                                        </p:tgtEl>
                                        <p:attrNameLst>
                                          <p:attrName>style.visibility</p:attrName>
                                        </p:attrNameLst>
                                      </p:cBhvr>
                                      <p:to>
                                        <p:strVal val="visible"/>
                                      </p:to>
                                    </p:set>
                                    <p:anim calcmode="lin" valueType="num">
                                      <p:cBhvr additive="base">
                                        <p:cTn id="7" dur="500" fill="hold"/>
                                        <p:tgtEl>
                                          <p:spTgt spid="12595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25957">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5957">
                                            <p:txEl>
                                              <p:pRg st="0" end="0"/>
                                            </p:txEl>
                                          </p:spTgt>
                                        </p:tgtEl>
                                        <p:attrNameLst>
                                          <p:attrName>style.visibility</p:attrName>
                                        </p:attrNameLst>
                                      </p:cBhvr>
                                      <p:to>
                                        <p:strVal val="visible"/>
                                      </p:to>
                                    </p:set>
                                    <p:anim calcmode="lin" valueType="num">
                                      <p:cBhvr additive="base">
                                        <p:cTn id="11" dur="500" fill="hold"/>
                                        <p:tgtEl>
                                          <p:spTgt spid="12595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25957">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5957">
                                            <p:txEl>
                                              <p:pRg st="2" end="2"/>
                                            </p:txEl>
                                          </p:spTgt>
                                        </p:tgtEl>
                                        <p:attrNameLst>
                                          <p:attrName>style.visibility</p:attrName>
                                        </p:attrNameLst>
                                      </p:cBhvr>
                                      <p:to>
                                        <p:strVal val="visible"/>
                                      </p:to>
                                    </p:set>
                                    <p:anim calcmode="lin" valueType="num">
                                      <p:cBhvr additive="base">
                                        <p:cTn id="15" dur="500" fill="hold"/>
                                        <p:tgtEl>
                                          <p:spTgt spid="12595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595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5957">
                                            <p:txEl>
                                              <p:pRg st="4" end="4"/>
                                            </p:txEl>
                                          </p:spTgt>
                                        </p:tgtEl>
                                        <p:attrNameLst>
                                          <p:attrName>style.visibility</p:attrName>
                                        </p:attrNameLst>
                                      </p:cBhvr>
                                      <p:to>
                                        <p:strVal val="visible"/>
                                      </p:to>
                                    </p:set>
                                    <p:anim calcmode="lin" valueType="num">
                                      <p:cBhvr additive="base">
                                        <p:cTn id="19" dur="500" fill="hold"/>
                                        <p:tgtEl>
                                          <p:spTgt spid="12595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5957">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5957">
                                            <p:txEl>
                                              <p:pRg st="6" end="6"/>
                                            </p:txEl>
                                          </p:spTgt>
                                        </p:tgtEl>
                                        <p:attrNameLst>
                                          <p:attrName>style.visibility</p:attrName>
                                        </p:attrNameLst>
                                      </p:cBhvr>
                                      <p:to>
                                        <p:strVal val="visible"/>
                                      </p:to>
                                    </p:set>
                                    <p:anim calcmode="lin" valueType="num">
                                      <p:cBhvr additive="base">
                                        <p:cTn id="23" dur="500" fill="hold"/>
                                        <p:tgtEl>
                                          <p:spTgt spid="125957">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595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25958"/>
                                        </p:tgtEl>
                                        <p:attrNameLst>
                                          <p:attrName>style.visibility</p:attrName>
                                        </p:attrNameLst>
                                      </p:cBhvr>
                                      <p:to>
                                        <p:strVal val="visible"/>
                                      </p:to>
                                    </p:set>
                                    <p:anim calcmode="lin" valueType="num">
                                      <p:cBhvr additive="base">
                                        <p:cTn id="29" dur="500" fill="hold"/>
                                        <p:tgtEl>
                                          <p:spTgt spid="125958"/>
                                        </p:tgtEl>
                                        <p:attrNameLst>
                                          <p:attrName>ppt_x</p:attrName>
                                        </p:attrNameLst>
                                      </p:cBhvr>
                                      <p:tavLst>
                                        <p:tav tm="0">
                                          <p:val>
                                            <p:strVal val="#ppt_x"/>
                                          </p:val>
                                        </p:tav>
                                        <p:tav tm="100000">
                                          <p:val>
                                            <p:strVal val="#ppt_x"/>
                                          </p:val>
                                        </p:tav>
                                      </p:tavLst>
                                    </p:anim>
                                    <p:anim calcmode="lin" valueType="num">
                                      <p:cBhvr additive="base">
                                        <p:cTn id="30" dur="500" fill="hold"/>
                                        <p:tgtEl>
                                          <p:spTgt spid="12595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25959"/>
                                        </p:tgtEl>
                                        <p:attrNameLst>
                                          <p:attrName>style.visibility</p:attrName>
                                        </p:attrNameLst>
                                      </p:cBhvr>
                                      <p:to>
                                        <p:strVal val="visible"/>
                                      </p:to>
                                    </p:set>
                                    <p:anim calcmode="lin" valueType="num">
                                      <p:cBhvr additive="base">
                                        <p:cTn id="35" dur="500" fill="hold"/>
                                        <p:tgtEl>
                                          <p:spTgt spid="125959"/>
                                        </p:tgtEl>
                                        <p:attrNameLst>
                                          <p:attrName>ppt_x</p:attrName>
                                        </p:attrNameLst>
                                      </p:cBhvr>
                                      <p:tavLst>
                                        <p:tav tm="0">
                                          <p:val>
                                            <p:strVal val="#ppt_x"/>
                                          </p:val>
                                        </p:tav>
                                        <p:tav tm="100000">
                                          <p:val>
                                            <p:strVal val="#ppt_x"/>
                                          </p:val>
                                        </p:tav>
                                      </p:tavLst>
                                    </p:anim>
                                    <p:anim calcmode="lin" valueType="num">
                                      <p:cBhvr additive="base">
                                        <p:cTn id="36" dur="500" fill="hold"/>
                                        <p:tgtEl>
                                          <p:spTgt spid="12595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5960">
                                            <p:txEl>
                                              <p:pRg st="0" end="0"/>
                                            </p:txEl>
                                          </p:spTgt>
                                        </p:tgtEl>
                                        <p:attrNameLst>
                                          <p:attrName>style.visibility</p:attrName>
                                        </p:attrNameLst>
                                      </p:cBhvr>
                                      <p:to>
                                        <p:strVal val="visible"/>
                                      </p:to>
                                    </p:set>
                                    <p:anim calcmode="lin" valueType="num">
                                      <p:cBhvr additive="base">
                                        <p:cTn id="41" dur="500" fill="hold"/>
                                        <p:tgtEl>
                                          <p:spTgt spid="125960">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2596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7" grpId="0" build="allAtOnce" animBg="1"/>
      <p:bldP spid="125960"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7B4905C-BDB9-4EF3-9150-6E52994DEE2F}" type="slidenum">
              <a:rPr lang="en-US" smtClean="0"/>
              <a:pPr>
                <a:defRPr/>
              </a:pPr>
              <a:t>5</a:t>
            </a:fld>
            <a:endParaRPr lang="en-US" dirty="0"/>
          </a:p>
        </p:txBody>
      </p:sp>
      <p:sp>
        <p:nvSpPr>
          <p:cNvPr id="126979" name="ZoneTexte 4"/>
          <p:cNvSpPr txBox="1">
            <a:spLocks noChangeArrowheads="1"/>
          </p:cNvSpPr>
          <p:nvPr/>
        </p:nvSpPr>
        <p:spPr bwMode="auto">
          <a:xfrm>
            <a:off x="2667000" y="3733800"/>
            <a:ext cx="3352800" cy="646113"/>
          </a:xfrm>
          <a:prstGeom prst="rect">
            <a:avLst/>
          </a:prstGeom>
          <a:solidFill>
            <a:srgbClr val="FFFF66"/>
          </a:solidFill>
          <a:ln w="28575">
            <a:solidFill>
              <a:srgbClr val="FF0000"/>
            </a:solidFill>
            <a:miter lim="800000"/>
            <a:headEnd/>
            <a:tailEnd/>
          </a:ln>
        </p:spPr>
        <p:txBody>
          <a:bodyPr>
            <a:spAutoFit/>
          </a:bodyPr>
          <a:lstStyle/>
          <a:p>
            <a:pPr algn="ctr"/>
            <a:r>
              <a:rPr lang="fr-FR" b="1" u="sng">
                <a:solidFill>
                  <a:srgbClr val="FF0000"/>
                </a:solidFill>
              </a:rPr>
              <a:t>DEVERSOIR AUTOMATIQUES</a:t>
            </a:r>
          </a:p>
        </p:txBody>
      </p:sp>
      <p:sp>
        <p:nvSpPr>
          <p:cNvPr id="6"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7"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8" name="Text Box 6"/>
          <p:cNvSpPr txBox="1">
            <a:spLocks noChangeArrowheads="1"/>
          </p:cNvSpPr>
          <p:nvPr/>
        </p:nvSpPr>
        <p:spPr bwMode="auto">
          <a:xfrm>
            <a:off x="571472" y="1828800"/>
            <a:ext cx="7929618"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DU </a:t>
            </a:r>
            <a:r>
              <a:rPr lang="en-US" sz="3600" b="1" dirty="0" err="1">
                <a:solidFill>
                  <a:schemeClr val="bg1"/>
                </a:solidFill>
                <a:effectLst>
                  <a:outerShdw blurRad="38100" dist="38100" dir="2700000" algn="tl">
                    <a:srgbClr val="000000"/>
                  </a:outerShdw>
                </a:effectLst>
              </a:rPr>
              <a:t>ou</a:t>
            </a:r>
            <a:r>
              <a:rPr lang="en-US" sz="3600" b="1" dirty="0">
                <a:solidFill>
                  <a:schemeClr val="bg1"/>
                </a:solidFill>
                <a:effectLst>
                  <a:outerShdw blurRad="38100" dist="38100" dir="2700000" algn="tl">
                    <a:srgbClr val="000000"/>
                  </a:outerShdw>
                </a:effectLst>
              </a:rPr>
              <a:t> DES DEVERSOIR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additive="base">
                                        <p:cTn id="7" dur="500" fill="hold"/>
                                        <p:tgtEl>
                                          <p:spTgt spid="8">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additive="base">
                                        <p:cTn id="1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 calcmode="lin" valueType="num">
                                      <p:cBhvr additive="base">
                                        <p:cTn id="15"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6979">
                                            <p:bg/>
                                          </p:spTgt>
                                        </p:tgtEl>
                                        <p:attrNameLst>
                                          <p:attrName>style.visibility</p:attrName>
                                        </p:attrNameLst>
                                      </p:cBhvr>
                                      <p:to>
                                        <p:strVal val="visible"/>
                                      </p:to>
                                    </p:set>
                                    <p:anim calcmode="lin" valueType="num">
                                      <p:cBhvr additive="base">
                                        <p:cTn id="21" dur="500" fill="hold"/>
                                        <p:tgtEl>
                                          <p:spTgt spid="126979">
                                            <p:bg/>
                                          </p:spTgt>
                                        </p:tgtEl>
                                        <p:attrNameLst>
                                          <p:attrName>ppt_x</p:attrName>
                                        </p:attrNameLst>
                                      </p:cBhvr>
                                      <p:tavLst>
                                        <p:tav tm="0">
                                          <p:val>
                                            <p:strVal val="#ppt_x"/>
                                          </p:val>
                                        </p:tav>
                                        <p:tav tm="100000">
                                          <p:val>
                                            <p:strVal val="#ppt_x"/>
                                          </p:val>
                                        </p:tav>
                                      </p:tavLst>
                                    </p:anim>
                                    <p:anim calcmode="lin" valueType="num">
                                      <p:cBhvr additive="base">
                                        <p:cTn id="22" dur="500" fill="hold"/>
                                        <p:tgtEl>
                                          <p:spTgt spid="126979">
                                            <p:bg/>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6979">
                                            <p:txEl>
                                              <p:pRg st="0" end="0"/>
                                            </p:txEl>
                                          </p:spTgt>
                                        </p:tgtEl>
                                        <p:attrNameLst>
                                          <p:attrName>style.visibility</p:attrName>
                                        </p:attrNameLst>
                                      </p:cBhvr>
                                      <p:to>
                                        <p:strVal val="visible"/>
                                      </p:to>
                                    </p:set>
                                    <p:anim calcmode="lin" valueType="num">
                                      <p:cBhvr additive="base">
                                        <p:cTn id="25" dur="500" fill="hold"/>
                                        <p:tgtEl>
                                          <p:spTgt spid="126979">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69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allAtOnce" animBg="1"/>
      <p:bldP spid="8"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9D132BC4-E4B8-4071-BA57-8ED5C75E61E7}" type="slidenum">
              <a:rPr lang="en-US" smtClean="0"/>
              <a:pPr>
                <a:defRPr/>
              </a:pPr>
              <a:t>6</a:t>
            </a:fld>
            <a:endParaRPr lang="en-US" dirty="0"/>
          </a:p>
        </p:txBody>
      </p:sp>
      <p:sp>
        <p:nvSpPr>
          <p:cNvPr id="7"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8" name="Text Box 5"/>
          <p:cNvSpPr txBox="1">
            <a:spLocks noChangeArrowheads="1"/>
          </p:cNvSpPr>
          <p:nvPr/>
        </p:nvSpPr>
        <p:spPr bwMode="auto">
          <a:xfrm>
            <a:off x="2057400" y="40005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pic>
        <p:nvPicPr>
          <p:cNvPr id="128005" name="Picture 2" descr="E:\Boeung Nimul Dam\Boeung Nimul déversoir n° 1#001.jpg"/>
          <p:cNvPicPr>
            <a:picLocks noChangeAspect="1" noChangeArrowheads="1"/>
          </p:cNvPicPr>
          <p:nvPr/>
        </p:nvPicPr>
        <p:blipFill>
          <a:blip r:embed="rId3" cstate="email"/>
          <a:srcRect/>
          <a:stretch>
            <a:fillRect/>
          </a:stretch>
        </p:blipFill>
        <p:spPr bwMode="auto">
          <a:xfrm>
            <a:off x="228600" y="847725"/>
            <a:ext cx="3860800" cy="2895600"/>
          </a:xfrm>
          <a:prstGeom prst="rect">
            <a:avLst/>
          </a:prstGeom>
          <a:noFill/>
          <a:ln w="28575">
            <a:solidFill>
              <a:srgbClr val="FF0000"/>
            </a:solidFill>
            <a:miter lim="800000"/>
            <a:headEnd/>
            <a:tailEnd/>
          </a:ln>
        </p:spPr>
      </p:pic>
      <p:pic>
        <p:nvPicPr>
          <p:cNvPr id="128006" name="Picture 3" descr="E:\Chitoc et Po Nil\Chitok Irrigation n° 8.JPG"/>
          <p:cNvPicPr>
            <a:picLocks noChangeAspect="1" noChangeArrowheads="1"/>
          </p:cNvPicPr>
          <p:nvPr/>
        </p:nvPicPr>
        <p:blipFill>
          <a:blip r:embed="rId4" cstate="email"/>
          <a:srcRect/>
          <a:stretch>
            <a:fillRect/>
          </a:stretch>
        </p:blipFill>
        <p:spPr bwMode="auto">
          <a:xfrm>
            <a:off x="4876800" y="847725"/>
            <a:ext cx="3962400" cy="2895600"/>
          </a:xfrm>
          <a:prstGeom prst="rect">
            <a:avLst/>
          </a:prstGeom>
          <a:noFill/>
          <a:ln w="28575">
            <a:solidFill>
              <a:srgbClr val="FF0000"/>
            </a:solidFill>
            <a:miter lim="800000"/>
            <a:headEnd/>
            <a:tailEnd/>
          </a:ln>
        </p:spPr>
      </p:pic>
      <p:pic>
        <p:nvPicPr>
          <p:cNvPr id="128007" name="Picture 4" descr="E:\Chitoc et Po Nil\Chitok Irrigation n° 9.JPG"/>
          <p:cNvPicPr>
            <a:picLocks noChangeAspect="1" noChangeArrowheads="1"/>
          </p:cNvPicPr>
          <p:nvPr/>
        </p:nvPicPr>
        <p:blipFill>
          <a:blip r:embed="rId5" cstate="email"/>
          <a:srcRect/>
          <a:stretch>
            <a:fillRect/>
          </a:stretch>
        </p:blipFill>
        <p:spPr bwMode="auto">
          <a:xfrm>
            <a:off x="228600" y="3886200"/>
            <a:ext cx="3886200" cy="2971800"/>
          </a:xfrm>
          <a:prstGeom prst="rect">
            <a:avLst/>
          </a:prstGeom>
          <a:noFill/>
          <a:ln w="28575">
            <a:solidFill>
              <a:srgbClr val="FF0000"/>
            </a:solidFill>
            <a:miter lim="800000"/>
            <a:headEnd/>
            <a:tailEnd/>
          </a:ln>
        </p:spPr>
      </p:pic>
      <p:sp>
        <p:nvSpPr>
          <p:cNvPr id="128008" name="ZoneTexte 11"/>
          <p:cNvSpPr txBox="1">
            <a:spLocks noChangeArrowheads="1"/>
          </p:cNvSpPr>
          <p:nvPr/>
        </p:nvSpPr>
        <p:spPr bwMode="auto">
          <a:xfrm>
            <a:off x="685800" y="3429000"/>
            <a:ext cx="2971800" cy="261938"/>
          </a:xfrm>
          <a:prstGeom prst="rect">
            <a:avLst/>
          </a:prstGeom>
          <a:noFill/>
          <a:ln w="9525">
            <a:noFill/>
            <a:miter lim="800000"/>
            <a:headEnd/>
            <a:tailEnd/>
          </a:ln>
        </p:spPr>
        <p:txBody>
          <a:bodyPr>
            <a:spAutoFit/>
          </a:bodyPr>
          <a:lstStyle/>
          <a:p>
            <a:pPr algn="ctr"/>
            <a:r>
              <a:rPr lang="fr-FR" sz="1100"/>
              <a:t>Déversoir automatique de Boeung Nimul</a:t>
            </a:r>
          </a:p>
        </p:txBody>
      </p:sp>
      <p:sp>
        <p:nvSpPr>
          <p:cNvPr id="128009" name="ZoneTexte 12"/>
          <p:cNvSpPr txBox="1">
            <a:spLocks noChangeArrowheads="1"/>
          </p:cNvSpPr>
          <p:nvPr/>
        </p:nvSpPr>
        <p:spPr bwMode="auto">
          <a:xfrm>
            <a:off x="4953000" y="3429000"/>
            <a:ext cx="3657600" cy="261938"/>
          </a:xfrm>
          <a:prstGeom prst="rect">
            <a:avLst/>
          </a:prstGeom>
          <a:noFill/>
          <a:ln w="9525">
            <a:noFill/>
            <a:miter lim="800000"/>
            <a:headEnd/>
            <a:tailEnd/>
          </a:ln>
        </p:spPr>
        <p:txBody>
          <a:bodyPr>
            <a:spAutoFit/>
          </a:bodyPr>
          <a:lstStyle/>
          <a:p>
            <a:pPr algn="ctr"/>
            <a:r>
              <a:rPr lang="fr-FR" sz="1100"/>
              <a:t>Déversoir automatique de Chitoc hors d’usage</a:t>
            </a:r>
          </a:p>
        </p:txBody>
      </p:sp>
      <p:sp>
        <p:nvSpPr>
          <p:cNvPr id="128010" name="ZoneTexte 13"/>
          <p:cNvSpPr txBox="1">
            <a:spLocks noChangeArrowheads="1"/>
          </p:cNvSpPr>
          <p:nvPr/>
        </p:nvSpPr>
        <p:spPr bwMode="auto">
          <a:xfrm>
            <a:off x="304800" y="3886200"/>
            <a:ext cx="3657600" cy="261938"/>
          </a:xfrm>
          <a:prstGeom prst="rect">
            <a:avLst/>
          </a:prstGeom>
          <a:noFill/>
          <a:ln w="9525">
            <a:noFill/>
            <a:miter lim="800000"/>
            <a:headEnd/>
            <a:tailEnd/>
          </a:ln>
        </p:spPr>
        <p:txBody>
          <a:bodyPr>
            <a:spAutoFit/>
          </a:bodyPr>
          <a:lstStyle/>
          <a:p>
            <a:pPr algn="ctr"/>
            <a:r>
              <a:rPr lang="fr-FR" sz="1100">
                <a:solidFill>
                  <a:srgbClr val="000000"/>
                </a:solidFill>
              </a:rPr>
              <a:t>Déversoir automatique de Chitoc hors d’usage</a:t>
            </a:r>
          </a:p>
        </p:txBody>
      </p:sp>
      <p:pic>
        <p:nvPicPr>
          <p:cNvPr id="128011" name="Picture 5" descr="Chitok Irrigation n° 11#001"/>
          <p:cNvPicPr>
            <a:picLocks noChangeAspect="1" noChangeArrowheads="1"/>
          </p:cNvPicPr>
          <p:nvPr/>
        </p:nvPicPr>
        <p:blipFill>
          <a:blip r:embed="rId6" cstate="email"/>
          <a:srcRect/>
          <a:stretch>
            <a:fillRect/>
          </a:stretch>
        </p:blipFill>
        <p:spPr bwMode="auto">
          <a:xfrm>
            <a:off x="5410200" y="4038600"/>
            <a:ext cx="2949575" cy="2212975"/>
          </a:xfrm>
          <a:prstGeom prst="rect">
            <a:avLst/>
          </a:prstGeom>
          <a:noFill/>
          <a:ln w="28575">
            <a:solidFill>
              <a:srgbClr val="FF0000"/>
            </a:solidFill>
            <a:miter lim="800000"/>
            <a:headEnd/>
            <a:tailEnd/>
          </a:ln>
        </p:spPr>
      </p:pic>
      <p:sp>
        <p:nvSpPr>
          <p:cNvPr id="128012" name="ZoneTexte 15"/>
          <p:cNvSpPr txBox="1">
            <a:spLocks noChangeArrowheads="1"/>
          </p:cNvSpPr>
          <p:nvPr/>
        </p:nvSpPr>
        <p:spPr bwMode="auto">
          <a:xfrm>
            <a:off x="5029200" y="4038600"/>
            <a:ext cx="3657600" cy="261938"/>
          </a:xfrm>
          <a:prstGeom prst="rect">
            <a:avLst/>
          </a:prstGeom>
          <a:noFill/>
          <a:ln w="9525">
            <a:noFill/>
            <a:miter lim="800000"/>
            <a:headEnd/>
            <a:tailEnd/>
          </a:ln>
        </p:spPr>
        <p:txBody>
          <a:bodyPr>
            <a:spAutoFit/>
          </a:bodyPr>
          <a:lstStyle/>
          <a:p>
            <a:pPr algn="ctr"/>
            <a:r>
              <a:rPr lang="fr-FR" sz="1100">
                <a:solidFill>
                  <a:srgbClr val="000000"/>
                </a:solidFill>
              </a:rPr>
              <a:t>Déversoir automatique de Chitoc hors d’usage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8005"/>
                                        </p:tgtEl>
                                        <p:attrNameLst>
                                          <p:attrName>style.visibility</p:attrName>
                                        </p:attrNameLst>
                                      </p:cBhvr>
                                      <p:to>
                                        <p:strVal val="visible"/>
                                      </p:to>
                                    </p:set>
                                    <p:anim calcmode="lin" valueType="num">
                                      <p:cBhvr additive="base">
                                        <p:cTn id="7" dur="500" fill="hold"/>
                                        <p:tgtEl>
                                          <p:spTgt spid="128005"/>
                                        </p:tgtEl>
                                        <p:attrNameLst>
                                          <p:attrName>ppt_x</p:attrName>
                                        </p:attrNameLst>
                                      </p:cBhvr>
                                      <p:tavLst>
                                        <p:tav tm="0">
                                          <p:val>
                                            <p:strVal val="#ppt_x"/>
                                          </p:val>
                                        </p:tav>
                                        <p:tav tm="100000">
                                          <p:val>
                                            <p:strVal val="#ppt_x"/>
                                          </p:val>
                                        </p:tav>
                                      </p:tavLst>
                                    </p:anim>
                                    <p:anim calcmode="lin" valueType="num">
                                      <p:cBhvr additive="base">
                                        <p:cTn id="8" dur="500" fill="hold"/>
                                        <p:tgtEl>
                                          <p:spTgt spid="12800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8008"/>
                                        </p:tgtEl>
                                        <p:attrNameLst>
                                          <p:attrName>style.visibility</p:attrName>
                                        </p:attrNameLst>
                                      </p:cBhvr>
                                      <p:to>
                                        <p:strVal val="visible"/>
                                      </p:to>
                                    </p:set>
                                    <p:anim calcmode="lin" valueType="num">
                                      <p:cBhvr additive="base">
                                        <p:cTn id="11" dur="500" fill="hold"/>
                                        <p:tgtEl>
                                          <p:spTgt spid="128008"/>
                                        </p:tgtEl>
                                        <p:attrNameLst>
                                          <p:attrName>ppt_x</p:attrName>
                                        </p:attrNameLst>
                                      </p:cBhvr>
                                      <p:tavLst>
                                        <p:tav tm="0">
                                          <p:val>
                                            <p:strVal val="#ppt_x"/>
                                          </p:val>
                                        </p:tav>
                                        <p:tav tm="100000">
                                          <p:val>
                                            <p:strVal val="#ppt_x"/>
                                          </p:val>
                                        </p:tav>
                                      </p:tavLst>
                                    </p:anim>
                                    <p:anim calcmode="lin" valueType="num">
                                      <p:cBhvr additive="base">
                                        <p:cTn id="12" dur="500" fill="hold"/>
                                        <p:tgtEl>
                                          <p:spTgt spid="12800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28006"/>
                                        </p:tgtEl>
                                        <p:attrNameLst>
                                          <p:attrName>style.visibility</p:attrName>
                                        </p:attrNameLst>
                                      </p:cBhvr>
                                      <p:to>
                                        <p:strVal val="visible"/>
                                      </p:to>
                                    </p:set>
                                    <p:anim calcmode="lin" valueType="num">
                                      <p:cBhvr additive="base">
                                        <p:cTn id="17" dur="500" fill="hold"/>
                                        <p:tgtEl>
                                          <p:spTgt spid="128006"/>
                                        </p:tgtEl>
                                        <p:attrNameLst>
                                          <p:attrName>ppt_x</p:attrName>
                                        </p:attrNameLst>
                                      </p:cBhvr>
                                      <p:tavLst>
                                        <p:tav tm="0">
                                          <p:val>
                                            <p:strVal val="#ppt_x"/>
                                          </p:val>
                                        </p:tav>
                                        <p:tav tm="100000">
                                          <p:val>
                                            <p:strVal val="#ppt_x"/>
                                          </p:val>
                                        </p:tav>
                                      </p:tavLst>
                                    </p:anim>
                                    <p:anim calcmode="lin" valueType="num">
                                      <p:cBhvr additive="base">
                                        <p:cTn id="18" dur="500" fill="hold"/>
                                        <p:tgtEl>
                                          <p:spTgt spid="12800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8009"/>
                                        </p:tgtEl>
                                        <p:attrNameLst>
                                          <p:attrName>style.visibility</p:attrName>
                                        </p:attrNameLst>
                                      </p:cBhvr>
                                      <p:to>
                                        <p:strVal val="visible"/>
                                      </p:to>
                                    </p:set>
                                    <p:anim calcmode="lin" valueType="num">
                                      <p:cBhvr additive="base">
                                        <p:cTn id="21" dur="500" fill="hold"/>
                                        <p:tgtEl>
                                          <p:spTgt spid="128009"/>
                                        </p:tgtEl>
                                        <p:attrNameLst>
                                          <p:attrName>ppt_x</p:attrName>
                                        </p:attrNameLst>
                                      </p:cBhvr>
                                      <p:tavLst>
                                        <p:tav tm="0">
                                          <p:val>
                                            <p:strVal val="#ppt_x"/>
                                          </p:val>
                                        </p:tav>
                                        <p:tav tm="100000">
                                          <p:val>
                                            <p:strVal val="#ppt_x"/>
                                          </p:val>
                                        </p:tav>
                                      </p:tavLst>
                                    </p:anim>
                                    <p:anim calcmode="lin" valueType="num">
                                      <p:cBhvr additive="base">
                                        <p:cTn id="22" dur="500" fill="hold"/>
                                        <p:tgtEl>
                                          <p:spTgt spid="12800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28007"/>
                                        </p:tgtEl>
                                        <p:attrNameLst>
                                          <p:attrName>style.visibility</p:attrName>
                                        </p:attrNameLst>
                                      </p:cBhvr>
                                      <p:to>
                                        <p:strVal val="visible"/>
                                      </p:to>
                                    </p:set>
                                    <p:anim calcmode="lin" valueType="num">
                                      <p:cBhvr additive="base">
                                        <p:cTn id="27" dur="500" fill="hold"/>
                                        <p:tgtEl>
                                          <p:spTgt spid="128007"/>
                                        </p:tgtEl>
                                        <p:attrNameLst>
                                          <p:attrName>ppt_x</p:attrName>
                                        </p:attrNameLst>
                                      </p:cBhvr>
                                      <p:tavLst>
                                        <p:tav tm="0">
                                          <p:val>
                                            <p:strVal val="#ppt_x"/>
                                          </p:val>
                                        </p:tav>
                                        <p:tav tm="100000">
                                          <p:val>
                                            <p:strVal val="#ppt_x"/>
                                          </p:val>
                                        </p:tav>
                                      </p:tavLst>
                                    </p:anim>
                                    <p:anim calcmode="lin" valueType="num">
                                      <p:cBhvr additive="base">
                                        <p:cTn id="28" dur="500" fill="hold"/>
                                        <p:tgtEl>
                                          <p:spTgt spid="12800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8010"/>
                                        </p:tgtEl>
                                        <p:attrNameLst>
                                          <p:attrName>style.visibility</p:attrName>
                                        </p:attrNameLst>
                                      </p:cBhvr>
                                      <p:to>
                                        <p:strVal val="visible"/>
                                      </p:to>
                                    </p:set>
                                    <p:anim calcmode="lin" valueType="num">
                                      <p:cBhvr additive="base">
                                        <p:cTn id="31" dur="500" fill="hold"/>
                                        <p:tgtEl>
                                          <p:spTgt spid="128010"/>
                                        </p:tgtEl>
                                        <p:attrNameLst>
                                          <p:attrName>ppt_x</p:attrName>
                                        </p:attrNameLst>
                                      </p:cBhvr>
                                      <p:tavLst>
                                        <p:tav tm="0">
                                          <p:val>
                                            <p:strVal val="#ppt_x"/>
                                          </p:val>
                                        </p:tav>
                                        <p:tav tm="100000">
                                          <p:val>
                                            <p:strVal val="#ppt_x"/>
                                          </p:val>
                                        </p:tav>
                                      </p:tavLst>
                                    </p:anim>
                                    <p:anim calcmode="lin" valueType="num">
                                      <p:cBhvr additive="base">
                                        <p:cTn id="32" dur="500" fill="hold"/>
                                        <p:tgtEl>
                                          <p:spTgt spid="1280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8011"/>
                                        </p:tgtEl>
                                        <p:attrNameLst>
                                          <p:attrName>style.visibility</p:attrName>
                                        </p:attrNameLst>
                                      </p:cBhvr>
                                      <p:to>
                                        <p:strVal val="visible"/>
                                      </p:to>
                                    </p:set>
                                    <p:anim calcmode="lin" valueType="num">
                                      <p:cBhvr additive="base">
                                        <p:cTn id="37" dur="500" fill="hold"/>
                                        <p:tgtEl>
                                          <p:spTgt spid="128011"/>
                                        </p:tgtEl>
                                        <p:attrNameLst>
                                          <p:attrName>ppt_x</p:attrName>
                                        </p:attrNameLst>
                                      </p:cBhvr>
                                      <p:tavLst>
                                        <p:tav tm="0">
                                          <p:val>
                                            <p:strVal val="#ppt_x"/>
                                          </p:val>
                                        </p:tav>
                                        <p:tav tm="100000">
                                          <p:val>
                                            <p:strVal val="#ppt_x"/>
                                          </p:val>
                                        </p:tav>
                                      </p:tavLst>
                                    </p:anim>
                                    <p:anim calcmode="lin" valueType="num">
                                      <p:cBhvr additive="base">
                                        <p:cTn id="38" dur="500" fill="hold"/>
                                        <p:tgtEl>
                                          <p:spTgt spid="12801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28012"/>
                                        </p:tgtEl>
                                        <p:attrNameLst>
                                          <p:attrName>style.visibility</p:attrName>
                                        </p:attrNameLst>
                                      </p:cBhvr>
                                      <p:to>
                                        <p:strVal val="visible"/>
                                      </p:to>
                                    </p:set>
                                    <p:anim calcmode="lin" valueType="num">
                                      <p:cBhvr additive="base">
                                        <p:cTn id="41" dur="500" fill="hold"/>
                                        <p:tgtEl>
                                          <p:spTgt spid="128012"/>
                                        </p:tgtEl>
                                        <p:attrNameLst>
                                          <p:attrName>ppt_x</p:attrName>
                                        </p:attrNameLst>
                                      </p:cBhvr>
                                      <p:tavLst>
                                        <p:tav tm="0">
                                          <p:val>
                                            <p:strVal val="#ppt_x"/>
                                          </p:val>
                                        </p:tav>
                                        <p:tav tm="100000">
                                          <p:val>
                                            <p:strVal val="#ppt_x"/>
                                          </p:val>
                                        </p:tav>
                                      </p:tavLst>
                                    </p:anim>
                                    <p:anim calcmode="lin" valueType="num">
                                      <p:cBhvr additive="base">
                                        <p:cTn id="42" dur="500" fill="hold"/>
                                        <p:tgtEl>
                                          <p:spTgt spid="1280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8" grpId="0"/>
      <p:bldP spid="128009" grpId="0"/>
      <p:bldP spid="128010" grpId="0"/>
      <p:bldP spid="1280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385DE983-0356-4B38-A50F-643413D2A8A9}" type="slidenum">
              <a:rPr lang="en-US" smtClean="0"/>
              <a:pPr>
                <a:defRPr/>
              </a:pPr>
              <a:t>7</a:t>
            </a:fld>
            <a:endParaRPr lang="en-US" dirty="0"/>
          </a:p>
        </p:txBody>
      </p:sp>
      <p:sp>
        <p:nvSpPr>
          <p:cNvPr id="129027" name="Rectangle 1"/>
          <p:cNvSpPr>
            <a:spLocks noChangeArrowheads="1"/>
          </p:cNvSpPr>
          <p:nvPr/>
        </p:nvSpPr>
        <p:spPr bwMode="auto">
          <a:xfrm>
            <a:off x="183726" y="21772"/>
            <a:ext cx="8763000" cy="6786473"/>
          </a:xfrm>
          <a:prstGeom prst="rect">
            <a:avLst/>
          </a:prstGeom>
          <a:solidFill>
            <a:srgbClr val="FFFF66"/>
          </a:solidFill>
          <a:ln w="28575">
            <a:solidFill>
              <a:srgbClr val="FF0000"/>
            </a:solidFill>
            <a:miter lim="800000"/>
            <a:headEnd/>
            <a:tailEnd/>
          </a:ln>
        </p:spPr>
        <p:txBody>
          <a:bodyPr anchor="ctr">
            <a:spAutoFit/>
          </a:bodyPr>
          <a:lstStyle/>
          <a:p>
            <a:pPr indent="914400" algn="ctr"/>
            <a:r>
              <a:rPr lang="fr-FR" sz="1400" b="1" u="sng" dirty="0">
                <a:solidFill>
                  <a:srgbClr val="002060"/>
                </a:solidFill>
                <a:ea typeface="Times New Roman" pitchFamily="18" charset="0"/>
                <a:cs typeface="Arial" charset="0"/>
              </a:rPr>
              <a:t>FICHE D’ETAT DE OU DES </a:t>
            </a:r>
            <a:r>
              <a:rPr lang="fr-FR" sz="1400" b="1" u="sng" dirty="0" smtClean="0">
                <a:solidFill>
                  <a:srgbClr val="002060"/>
                </a:solidFill>
                <a:ea typeface="Times New Roman" pitchFamily="18" charset="0"/>
                <a:cs typeface="Arial" charset="0"/>
              </a:rPr>
              <a:t>DEVERSOIRSAUTOMATIQUES</a:t>
            </a:r>
            <a:endParaRPr lang="fr-FR" sz="1400" dirty="0" smtClean="0">
              <a:solidFill>
                <a:srgbClr val="002060"/>
              </a:solidFill>
              <a:ea typeface="Times New Roman" pitchFamily="18" charset="0"/>
              <a:cs typeface="Arial" charset="0"/>
            </a:endParaRPr>
          </a:p>
          <a:p>
            <a:pPr indent="914400">
              <a:spcAft>
                <a:spcPts val="200"/>
              </a:spcAft>
            </a:pPr>
            <a:r>
              <a:rPr lang="fr-FR" sz="1300" u="sng" dirty="0" smtClean="0">
                <a:solidFill>
                  <a:srgbClr val="002060"/>
                </a:solidFill>
                <a:latin typeface="Arial" pitchFamily="34" charset="0"/>
                <a:ea typeface="Times New Roman" pitchFamily="18" charset="0"/>
                <a:cs typeface="Arial" pitchFamily="34" charset="0"/>
              </a:rPr>
              <a:t>A remplir si vous constatez des dégâts par rapport aux visites précédentes</a:t>
            </a:r>
            <a:r>
              <a:rPr lang="fr-FR" sz="1300" dirty="0" smtClean="0">
                <a:solidFill>
                  <a:srgbClr val="002060"/>
                </a:solidFill>
                <a:latin typeface="Arial" pitchFamily="34" charset="0"/>
                <a:ea typeface="Times New Roman" pitchFamily="18" charset="0"/>
                <a:cs typeface="Arial" pitchFamily="34" charset="0"/>
              </a:rPr>
              <a:t> :</a:t>
            </a:r>
          </a:p>
          <a:p>
            <a:pPr indent="914400">
              <a:spcAft>
                <a:spcPts val="200"/>
              </a:spcAft>
            </a:pPr>
            <a:r>
              <a:rPr lang="fr-FR" sz="1300" dirty="0" smtClean="0">
                <a:solidFill>
                  <a:srgbClr val="002060"/>
                </a:solidFill>
                <a:latin typeface="Arial" pitchFamily="34" charset="0"/>
                <a:ea typeface="Times New Roman" pitchFamily="18" charset="0"/>
                <a:cs typeface="Arial" pitchFamily="34" charset="0"/>
              </a:rPr>
              <a:t>Date de la visite :   JJ / MM : AAAA		Nom de la personne :…………………………</a:t>
            </a:r>
          </a:p>
          <a:p>
            <a:pPr indent="914400">
              <a:spcAft>
                <a:spcPts val="200"/>
              </a:spcAft>
            </a:pPr>
            <a:r>
              <a:rPr lang="fr-FR" sz="1300" dirty="0" smtClean="0">
                <a:solidFill>
                  <a:srgbClr val="002060"/>
                </a:solidFill>
                <a:latin typeface="Arial" pitchFamily="34" charset="0"/>
                <a:ea typeface="Times New Roman" pitchFamily="18" charset="0"/>
                <a:cs typeface="Arial" pitchFamily="34" charset="0"/>
              </a:rPr>
              <a:t>Le </a:t>
            </a:r>
            <a:r>
              <a:rPr lang="fr-FR" sz="1300" dirty="0">
                <a:solidFill>
                  <a:srgbClr val="002060"/>
                </a:solidFill>
                <a:latin typeface="Arial" pitchFamily="34" charset="0"/>
                <a:ea typeface="Times New Roman" pitchFamily="18" charset="0"/>
                <a:cs typeface="Arial" pitchFamily="34" charset="0"/>
              </a:rPr>
              <a:t>type d’ouvrage </a:t>
            </a:r>
            <a:r>
              <a:rPr lang="fr-FR" sz="1300" dirty="0" smtClean="0">
                <a:solidFill>
                  <a:srgbClr val="002060"/>
                </a:solidFill>
                <a:latin typeface="Arial" pitchFamily="34" charset="0"/>
                <a:ea typeface="Times New Roman" pitchFamily="18" charset="0"/>
                <a:cs typeface="Arial" pitchFamily="34" charset="0"/>
              </a:rPr>
              <a:t>:……………………………………………………….(</a:t>
            </a:r>
            <a:r>
              <a:rPr lang="fr-FR" sz="1300" dirty="0">
                <a:solidFill>
                  <a:srgbClr val="002060"/>
                </a:solidFill>
                <a:latin typeface="Arial" pitchFamily="34" charset="0"/>
                <a:ea typeface="Times New Roman" pitchFamily="18" charset="0"/>
                <a:cs typeface="Arial" pitchFamily="34" charset="0"/>
              </a:rPr>
              <a:t>Statique, automatique, mixte, etc.)</a:t>
            </a:r>
          </a:p>
          <a:p>
            <a:pPr indent="914400">
              <a:spcAft>
                <a:spcPts val="200"/>
              </a:spcAft>
            </a:pPr>
            <a:r>
              <a:rPr lang="fr-FR" sz="1300" dirty="0">
                <a:solidFill>
                  <a:srgbClr val="002060"/>
                </a:solidFill>
                <a:latin typeface="Arial" pitchFamily="34" charset="0"/>
                <a:ea typeface="Times New Roman" pitchFamily="18" charset="0"/>
                <a:cs typeface="Arial" pitchFamily="34" charset="0"/>
              </a:rPr>
              <a:t>Position GPS :      X : …………………………….            Y : …………………………………..</a:t>
            </a:r>
          </a:p>
          <a:p>
            <a:pPr indent="914400">
              <a:spcAft>
                <a:spcPts val="200"/>
              </a:spcAft>
            </a:pPr>
            <a:r>
              <a:rPr lang="fr-FR" sz="1300" b="1" u="sng" dirty="0">
                <a:solidFill>
                  <a:srgbClr val="002060"/>
                </a:solidFill>
                <a:latin typeface="Arial" pitchFamily="34" charset="0"/>
                <a:ea typeface="Times New Roman" pitchFamily="18" charset="0"/>
                <a:cs typeface="Arial" pitchFamily="34" charset="0"/>
              </a:rPr>
              <a:t>Déversoir du réservoir</a:t>
            </a:r>
            <a:endParaRPr lang="fr-FR" sz="1300" dirty="0">
              <a:solidFill>
                <a:srgbClr val="002060"/>
              </a:solidFill>
              <a:latin typeface="Arial" pitchFamily="34" charset="0"/>
              <a:ea typeface="Times New Roman" pitchFamily="18" charset="0"/>
              <a:cs typeface="Arial" pitchFamily="34" charset="0"/>
            </a:endParaRPr>
          </a:p>
          <a:p>
            <a:pPr indent="914400">
              <a:spcAft>
                <a:spcPts val="200"/>
              </a:spcAft>
            </a:pPr>
            <a:r>
              <a:rPr lang="fr-FR" sz="1300" u="sng" dirty="0">
                <a:solidFill>
                  <a:srgbClr val="002060"/>
                </a:solidFill>
                <a:latin typeface="Arial" pitchFamily="34" charset="0"/>
                <a:ea typeface="Times New Roman" pitchFamily="18" charset="0"/>
                <a:cs typeface="Arial" pitchFamily="34" charset="0"/>
              </a:rPr>
              <a:t>Etat général du déversoir statique</a:t>
            </a:r>
            <a:r>
              <a:rPr lang="fr-FR" sz="1300" dirty="0">
                <a:solidFill>
                  <a:srgbClr val="002060"/>
                </a:solidFill>
                <a:latin typeface="Arial" pitchFamily="34" charset="0"/>
                <a:ea typeface="Times New Roman" pitchFamily="18" charset="0"/>
                <a:cs typeface="Arial" pitchFamily="34" charset="0"/>
              </a:rPr>
              <a:t>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Enrochement </a:t>
            </a:r>
            <a:r>
              <a:rPr lang="fr-FR" sz="1300" dirty="0">
                <a:solidFill>
                  <a:srgbClr val="002060"/>
                </a:solidFill>
                <a:latin typeface="Arial" pitchFamily="34" charset="0"/>
                <a:ea typeface="Times New Roman" pitchFamily="18" charset="0"/>
                <a:cs typeface="Arial" pitchFamily="34" charset="0"/>
              </a:rPr>
              <a:t>aval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Béton </a:t>
            </a:r>
            <a:r>
              <a:rPr lang="fr-FR" sz="1300" dirty="0">
                <a:solidFill>
                  <a:srgbClr val="002060"/>
                </a:solidFill>
                <a:latin typeface="Arial" pitchFamily="34" charset="0"/>
                <a:ea typeface="Times New Roman" pitchFamily="18" charset="0"/>
                <a:cs typeface="Arial" pitchFamily="34" charset="0"/>
              </a:rPr>
              <a:t>de l’ouvrage</a:t>
            </a:r>
            <a:r>
              <a:rPr lang="fr-FR" sz="1300" dirty="0" smtClean="0">
                <a:solidFill>
                  <a:srgbClr val="002060"/>
                </a:solidFill>
                <a:latin typeface="Arial" pitchFamily="34" charset="0"/>
                <a:ea typeface="Times New Roman" pitchFamily="18" charset="0"/>
                <a:cs typeface="Arial" pitchFamily="34" charset="0"/>
              </a:rPr>
              <a:t>?.......................................Perrés</a:t>
            </a:r>
            <a:r>
              <a:rPr lang="fr-FR" sz="1300" dirty="0">
                <a:solidFill>
                  <a:srgbClr val="002060"/>
                </a:solidFill>
                <a:latin typeface="Arial" pitchFamily="34" charset="0"/>
                <a:ea typeface="Times New Roman" pitchFamily="18" charset="0"/>
                <a:cs typeface="Arial" pitchFamily="34" charset="0"/>
              </a:rPr>
              <a:t> </a:t>
            </a:r>
            <a:r>
              <a:rPr lang="fr-FR" sz="1300" dirty="0" smtClean="0">
                <a:solidFill>
                  <a:srgbClr val="002060"/>
                </a:solidFill>
                <a:latin typeface="Arial" pitchFamily="34" charset="0"/>
                <a:ea typeface="Times New Roman" pitchFamily="18" charset="0"/>
                <a:cs typeface="Arial" pitchFamily="34" charset="0"/>
              </a:rPr>
              <a:t>?.................................................</a:t>
            </a:r>
            <a:endParaRPr lang="fr-FR" sz="1300" dirty="0">
              <a:solidFill>
                <a:srgbClr val="002060"/>
              </a:solidFill>
              <a:latin typeface="Arial" pitchFamily="34" charset="0"/>
              <a:ea typeface="Times New Roman" pitchFamily="18" charset="0"/>
              <a:cs typeface="Arial" pitchFamily="34" charset="0"/>
            </a:endParaRP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Murs </a:t>
            </a:r>
            <a:r>
              <a:rPr lang="fr-FR" sz="1300" dirty="0">
                <a:solidFill>
                  <a:srgbClr val="002060"/>
                </a:solidFill>
                <a:latin typeface="Arial" pitchFamily="34" charset="0"/>
                <a:ea typeface="Times New Roman" pitchFamily="18" charset="0"/>
                <a:cs typeface="Arial" pitchFamily="34" charset="0"/>
              </a:rPr>
              <a:t>en aile ?.............................................. Remblais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Affouillement</a:t>
            </a:r>
            <a:r>
              <a:rPr lang="fr-FR" sz="1300" dirty="0">
                <a:solidFill>
                  <a:srgbClr val="002060"/>
                </a:solidFill>
                <a:latin typeface="Arial" pitchFamily="34" charset="0"/>
                <a:ea typeface="Times New Roman" pitchFamily="18" charset="0"/>
                <a:cs typeface="Arial" pitchFamily="34" charset="0"/>
              </a:rPr>
              <a:t> ?             O/N    Importance ?..................................................................</a:t>
            </a:r>
          </a:p>
          <a:p>
            <a:pPr indent="914400">
              <a:spcAft>
                <a:spcPts val="400"/>
              </a:spcAft>
            </a:pPr>
            <a:r>
              <a:rPr lang="fr-FR" sz="1300" u="sng" dirty="0">
                <a:solidFill>
                  <a:srgbClr val="002060"/>
                </a:solidFill>
                <a:latin typeface="Arial" pitchFamily="34" charset="0"/>
                <a:ea typeface="Times New Roman" pitchFamily="18" charset="0"/>
                <a:cs typeface="Arial" pitchFamily="34" charset="0"/>
              </a:rPr>
              <a:t>Etat général du déversoir automatique</a:t>
            </a:r>
            <a:r>
              <a:rPr lang="fr-FR" sz="1300" dirty="0">
                <a:solidFill>
                  <a:srgbClr val="002060"/>
                </a:solidFill>
                <a:latin typeface="Arial" pitchFamily="34" charset="0"/>
                <a:ea typeface="Times New Roman" pitchFamily="18" charset="0"/>
                <a:cs typeface="Arial" pitchFamily="34" charset="0"/>
              </a:rPr>
              <a:t>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Enrochement </a:t>
            </a:r>
            <a:r>
              <a:rPr lang="fr-FR" sz="1300" dirty="0">
                <a:solidFill>
                  <a:srgbClr val="002060"/>
                </a:solidFill>
                <a:latin typeface="Arial" pitchFamily="34" charset="0"/>
                <a:ea typeface="Times New Roman" pitchFamily="18" charset="0"/>
                <a:cs typeface="Arial" pitchFamily="34" charset="0"/>
              </a:rPr>
              <a:t>aval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Béton </a:t>
            </a:r>
            <a:r>
              <a:rPr lang="fr-FR" sz="1300" dirty="0">
                <a:solidFill>
                  <a:srgbClr val="002060"/>
                </a:solidFill>
                <a:latin typeface="Arial" pitchFamily="34" charset="0"/>
                <a:ea typeface="Times New Roman" pitchFamily="18" charset="0"/>
                <a:cs typeface="Arial" pitchFamily="34" charset="0"/>
              </a:rPr>
              <a:t>de l’ouvrage?....................................................................................................</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Perrés</a:t>
            </a:r>
            <a:r>
              <a:rPr lang="fr-FR" sz="1300" dirty="0">
                <a:solidFill>
                  <a:srgbClr val="002060"/>
                </a:solidFill>
                <a:latin typeface="Arial" pitchFamily="34" charset="0"/>
                <a:ea typeface="Times New Roman" pitchFamily="18" charset="0"/>
                <a:cs typeface="Arial" pitchFamily="34" charset="0"/>
              </a:rPr>
              <a:t>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Murs </a:t>
            </a:r>
            <a:r>
              <a:rPr lang="fr-FR" sz="1300" dirty="0">
                <a:solidFill>
                  <a:srgbClr val="002060"/>
                </a:solidFill>
                <a:latin typeface="Arial" pitchFamily="34" charset="0"/>
                <a:ea typeface="Times New Roman" pitchFamily="18" charset="0"/>
                <a:cs typeface="Arial" pitchFamily="34" charset="0"/>
              </a:rPr>
              <a:t>en aile ?.............................................. Remblais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Affouillement</a:t>
            </a:r>
            <a:r>
              <a:rPr lang="fr-FR" sz="1300" dirty="0">
                <a:solidFill>
                  <a:srgbClr val="002060"/>
                </a:solidFill>
                <a:latin typeface="Arial" pitchFamily="34" charset="0"/>
                <a:ea typeface="Times New Roman" pitchFamily="18" charset="0"/>
                <a:cs typeface="Arial" pitchFamily="34" charset="0"/>
              </a:rPr>
              <a:t> ?             O/N    Importance </a:t>
            </a:r>
            <a:r>
              <a:rPr lang="fr-FR" sz="1300" dirty="0" smtClean="0">
                <a:solidFill>
                  <a:srgbClr val="002060"/>
                </a:solidFill>
                <a:latin typeface="Arial" pitchFamily="34" charset="0"/>
                <a:ea typeface="Times New Roman" pitchFamily="18" charset="0"/>
                <a:cs typeface="Arial" pitchFamily="34" charset="0"/>
              </a:rPr>
              <a:t>?..................................................................</a:t>
            </a:r>
            <a:r>
              <a:rPr lang="fr-FR" sz="1300" dirty="0">
                <a:solidFill>
                  <a:srgbClr val="002060"/>
                </a:solidFill>
                <a:latin typeface="Arial" pitchFamily="34" charset="0"/>
                <a:ea typeface="Times New Roman" pitchFamily="18" charset="0"/>
                <a:cs typeface="Arial" pitchFamily="34" charset="0"/>
              </a:rPr>
              <a:t>	Portes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Câbles </a:t>
            </a:r>
            <a:r>
              <a:rPr lang="fr-FR" sz="1300" dirty="0">
                <a:solidFill>
                  <a:srgbClr val="002060"/>
                </a:solidFill>
                <a:latin typeface="Arial" pitchFamily="34" charset="0"/>
                <a:ea typeface="Times New Roman" pitchFamily="18" charset="0"/>
                <a:cs typeface="Arial" pitchFamily="34" charset="0"/>
              </a:rPr>
              <a:t>de rappel ?………………………………………………………………………….</a:t>
            </a:r>
          </a:p>
          <a:p>
            <a:pPr indent="914400">
              <a:spcAft>
                <a:spcPts val="400"/>
              </a:spcAft>
            </a:pPr>
            <a:r>
              <a:rPr lang="fr-FR" sz="1300" u="sng" dirty="0">
                <a:solidFill>
                  <a:srgbClr val="002060"/>
                </a:solidFill>
                <a:latin typeface="Arial" pitchFamily="34" charset="0"/>
                <a:ea typeface="Times New Roman" pitchFamily="18" charset="0"/>
                <a:cs typeface="Arial" pitchFamily="34" charset="0"/>
              </a:rPr>
              <a:t>Etat général du déversoir mixte</a:t>
            </a:r>
            <a:r>
              <a:rPr lang="fr-FR" sz="1300" dirty="0">
                <a:solidFill>
                  <a:srgbClr val="002060"/>
                </a:solidFill>
                <a:latin typeface="Arial" pitchFamily="34" charset="0"/>
                <a:ea typeface="Times New Roman" pitchFamily="18" charset="0"/>
                <a:cs typeface="Arial" pitchFamily="34" charset="0"/>
              </a:rPr>
              <a:t>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Enrochement </a:t>
            </a:r>
            <a:r>
              <a:rPr lang="fr-FR" sz="1300" dirty="0">
                <a:solidFill>
                  <a:srgbClr val="002060"/>
                </a:solidFill>
                <a:latin typeface="Arial" pitchFamily="34" charset="0"/>
                <a:ea typeface="Times New Roman" pitchFamily="18" charset="0"/>
                <a:cs typeface="Arial" pitchFamily="34" charset="0"/>
              </a:rPr>
              <a:t>aval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Béton </a:t>
            </a:r>
            <a:r>
              <a:rPr lang="fr-FR" sz="1300" dirty="0">
                <a:solidFill>
                  <a:srgbClr val="002060"/>
                </a:solidFill>
                <a:latin typeface="Arial" pitchFamily="34" charset="0"/>
                <a:ea typeface="Times New Roman" pitchFamily="18" charset="0"/>
                <a:cs typeface="Arial" pitchFamily="34" charset="0"/>
              </a:rPr>
              <a:t>de l’ouvrage</a:t>
            </a:r>
            <a:r>
              <a:rPr lang="fr-FR" sz="1300" dirty="0" smtClean="0">
                <a:solidFill>
                  <a:srgbClr val="002060"/>
                </a:solidFill>
                <a:latin typeface="Arial" pitchFamily="34" charset="0"/>
                <a:ea typeface="Times New Roman" pitchFamily="18" charset="0"/>
                <a:cs typeface="Arial" pitchFamily="34" charset="0"/>
              </a:rPr>
              <a:t>?....................................................................................................</a:t>
            </a:r>
            <a:r>
              <a:rPr lang="fr-FR" sz="1300" dirty="0">
                <a:solidFill>
                  <a:srgbClr val="002060"/>
                </a:solidFill>
                <a:latin typeface="Arial" pitchFamily="34" charset="0"/>
                <a:ea typeface="Times New Roman" pitchFamily="18" charset="0"/>
                <a:cs typeface="Arial" pitchFamily="34" charset="0"/>
              </a:rPr>
              <a:t>	Perrés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Murs </a:t>
            </a:r>
            <a:r>
              <a:rPr lang="fr-FR" sz="1300" dirty="0">
                <a:solidFill>
                  <a:srgbClr val="002060"/>
                </a:solidFill>
                <a:latin typeface="Arial" pitchFamily="34" charset="0"/>
                <a:ea typeface="Times New Roman" pitchFamily="18" charset="0"/>
                <a:cs typeface="Arial" pitchFamily="34" charset="0"/>
              </a:rPr>
              <a:t>en aile ?.............................................. Remblais ?..............................................</a:t>
            </a:r>
          </a:p>
          <a:p>
            <a:pPr indent="914400">
              <a:spcAft>
                <a:spcPts val="400"/>
              </a:spcAft>
            </a:pPr>
            <a:r>
              <a:rPr lang="fr-FR" sz="1300" dirty="0">
                <a:solidFill>
                  <a:srgbClr val="002060"/>
                </a:solidFill>
                <a:latin typeface="Arial" pitchFamily="34" charset="0"/>
                <a:ea typeface="Times New Roman" pitchFamily="18" charset="0"/>
                <a:cs typeface="Arial" pitchFamily="34" charset="0"/>
              </a:rPr>
              <a:t>Portes ?………………………………………………………………………………………</a:t>
            </a:r>
          </a:p>
          <a:p>
            <a:pPr indent="914400">
              <a:spcAft>
                <a:spcPts val="400"/>
              </a:spcAft>
            </a:pPr>
            <a:r>
              <a:rPr lang="fr-FR" sz="1300" dirty="0" smtClean="0">
                <a:solidFill>
                  <a:srgbClr val="002060"/>
                </a:solidFill>
                <a:latin typeface="Arial" pitchFamily="34" charset="0"/>
                <a:ea typeface="Times New Roman" pitchFamily="18" charset="0"/>
                <a:cs typeface="Arial" pitchFamily="34" charset="0"/>
              </a:rPr>
              <a:t>Affouillement</a:t>
            </a:r>
            <a:r>
              <a:rPr lang="fr-FR" sz="1300" dirty="0">
                <a:solidFill>
                  <a:srgbClr val="002060"/>
                </a:solidFill>
                <a:latin typeface="Arial" pitchFamily="34" charset="0"/>
                <a:ea typeface="Times New Roman" pitchFamily="18" charset="0"/>
                <a:cs typeface="Arial" pitchFamily="34" charset="0"/>
              </a:rPr>
              <a:t> ?             O/N    Importance ?..................................................................</a:t>
            </a:r>
          </a:p>
          <a:p>
            <a:pPr indent="914400">
              <a:spcAft>
                <a:spcPts val="400"/>
              </a:spcAft>
            </a:pPr>
            <a:r>
              <a:rPr lang="fr-FR" sz="1300" u="sng" dirty="0">
                <a:solidFill>
                  <a:srgbClr val="002060"/>
                </a:solidFill>
                <a:latin typeface="Arial" pitchFamily="34" charset="0"/>
                <a:ea typeface="Times New Roman" pitchFamily="18" charset="0"/>
                <a:cs typeface="Arial" pitchFamily="34" charset="0"/>
              </a:rPr>
              <a:t>Etat général de l’interface ouvrage – digue</a:t>
            </a:r>
            <a:r>
              <a:rPr lang="fr-FR" sz="1300" dirty="0">
                <a:solidFill>
                  <a:srgbClr val="002060"/>
                </a:solidFill>
                <a:latin typeface="Arial" pitchFamily="34" charset="0"/>
                <a:ea typeface="Times New Roman" pitchFamily="18" charset="0"/>
                <a:cs typeface="Arial" pitchFamily="34" charset="0"/>
              </a:rPr>
              <a:t> </a:t>
            </a:r>
            <a:r>
              <a:rPr lang="fr-FR" sz="1300" dirty="0" smtClean="0">
                <a:solidFill>
                  <a:srgbClr val="002060"/>
                </a:solidFill>
                <a:latin typeface="Arial" pitchFamily="34" charset="0"/>
                <a:ea typeface="Times New Roman" pitchFamily="18" charset="0"/>
                <a:cs typeface="Arial" pitchFamily="34" charset="0"/>
              </a:rPr>
              <a:t>:………………………………………………</a:t>
            </a:r>
            <a:endParaRPr lang="fr-FR" sz="1300" dirty="0">
              <a:solidFill>
                <a:srgbClr val="002060"/>
              </a:solidFill>
              <a:latin typeface="Arial" pitchFamily="34" charset="0"/>
              <a:ea typeface="Times New Roman" pitchFamily="18" charset="0"/>
              <a:cs typeface="Arial" pitchFamily="34" charset="0"/>
            </a:endParaRPr>
          </a:p>
          <a:p>
            <a:pPr indent="914400"/>
            <a:r>
              <a:rPr lang="fr-FR" sz="1300" u="sng" dirty="0">
                <a:solidFill>
                  <a:srgbClr val="002060"/>
                </a:solidFill>
                <a:latin typeface="Arial" pitchFamily="34" charset="0"/>
                <a:ea typeface="Times New Roman" pitchFamily="18" charset="0"/>
                <a:cs typeface="Arial" pitchFamily="34" charset="0"/>
              </a:rPr>
              <a:t>Commentaires généraux sur le déversoir </a:t>
            </a:r>
            <a:r>
              <a:rPr lang="fr-FR" sz="1300" dirty="0" smtClean="0">
                <a:solidFill>
                  <a:srgbClr val="002060"/>
                </a:solidFill>
                <a:latin typeface="Arial" pitchFamily="34" charset="0"/>
                <a:ea typeface="Times New Roman" pitchFamily="18" charset="0"/>
                <a:cs typeface="Arial" pitchFamily="34" charset="0"/>
              </a:rPr>
              <a:t>:</a:t>
            </a:r>
            <a:endParaRPr lang="fr-FR" sz="1200" dirty="0">
              <a:solidFill>
                <a:srgbClr val="002060"/>
              </a:solidFill>
              <a:ea typeface="Times New Roman" pitchFamily="18"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9027">
                                            <p:bg/>
                                          </p:spTgt>
                                        </p:tgtEl>
                                        <p:attrNameLst>
                                          <p:attrName>style.visibility</p:attrName>
                                        </p:attrNameLst>
                                      </p:cBhvr>
                                      <p:to>
                                        <p:strVal val="visible"/>
                                      </p:to>
                                    </p:set>
                                    <p:animEffect transition="in" filter="fade">
                                      <p:cBhvr>
                                        <p:cTn id="7" dur="2000"/>
                                        <p:tgtEl>
                                          <p:spTgt spid="129027">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9027">
                                            <p:txEl>
                                              <p:pRg st="0" end="0"/>
                                            </p:txEl>
                                          </p:spTgt>
                                        </p:tgtEl>
                                        <p:attrNameLst>
                                          <p:attrName>style.visibility</p:attrName>
                                        </p:attrNameLst>
                                      </p:cBhvr>
                                      <p:to>
                                        <p:strVal val="visible"/>
                                      </p:to>
                                    </p:set>
                                    <p:animEffect transition="in" filter="fade">
                                      <p:cBhvr>
                                        <p:cTn id="10" dur="2000"/>
                                        <p:tgtEl>
                                          <p:spTgt spid="129027">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9027">
                                            <p:txEl>
                                              <p:pRg st="1" end="1"/>
                                            </p:txEl>
                                          </p:spTgt>
                                        </p:tgtEl>
                                        <p:attrNameLst>
                                          <p:attrName>style.visibility</p:attrName>
                                        </p:attrNameLst>
                                      </p:cBhvr>
                                      <p:to>
                                        <p:strVal val="visible"/>
                                      </p:to>
                                    </p:set>
                                    <p:animEffect transition="in" filter="fade">
                                      <p:cBhvr>
                                        <p:cTn id="13" dur="2000"/>
                                        <p:tgtEl>
                                          <p:spTgt spid="129027">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9027">
                                            <p:txEl>
                                              <p:pRg st="2" end="2"/>
                                            </p:txEl>
                                          </p:spTgt>
                                        </p:tgtEl>
                                        <p:attrNameLst>
                                          <p:attrName>style.visibility</p:attrName>
                                        </p:attrNameLst>
                                      </p:cBhvr>
                                      <p:to>
                                        <p:strVal val="visible"/>
                                      </p:to>
                                    </p:set>
                                    <p:animEffect transition="in" filter="fade">
                                      <p:cBhvr>
                                        <p:cTn id="16" dur="2000"/>
                                        <p:tgtEl>
                                          <p:spTgt spid="129027">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9027">
                                            <p:txEl>
                                              <p:pRg st="3" end="3"/>
                                            </p:txEl>
                                          </p:spTgt>
                                        </p:tgtEl>
                                        <p:attrNameLst>
                                          <p:attrName>style.visibility</p:attrName>
                                        </p:attrNameLst>
                                      </p:cBhvr>
                                      <p:to>
                                        <p:strVal val="visible"/>
                                      </p:to>
                                    </p:set>
                                    <p:animEffect transition="in" filter="fade">
                                      <p:cBhvr>
                                        <p:cTn id="19" dur="2000"/>
                                        <p:tgtEl>
                                          <p:spTgt spid="129027">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9027">
                                            <p:txEl>
                                              <p:pRg st="4" end="4"/>
                                            </p:txEl>
                                          </p:spTgt>
                                        </p:tgtEl>
                                        <p:attrNameLst>
                                          <p:attrName>style.visibility</p:attrName>
                                        </p:attrNameLst>
                                      </p:cBhvr>
                                      <p:to>
                                        <p:strVal val="visible"/>
                                      </p:to>
                                    </p:set>
                                    <p:animEffect transition="in" filter="fade">
                                      <p:cBhvr>
                                        <p:cTn id="22" dur="2000"/>
                                        <p:tgtEl>
                                          <p:spTgt spid="129027">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9027">
                                            <p:txEl>
                                              <p:pRg st="5" end="5"/>
                                            </p:txEl>
                                          </p:spTgt>
                                        </p:tgtEl>
                                        <p:attrNameLst>
                                          <p:attrName>style.visibility</p:attrName>
                                        </p:attrNameLst>
                                      </p:cBhvr>
                                      <p:to>
                                        <p:strVal val="visible"/>
                                      </p:to>
                                    </p:set>
                                    <p:animEffect transition="in" filter="fade">
                                      <p:cBhvr>
                                        <p:cTn id="25" dur="2000"/>
                                        <p:tgtEl>
                                          <p:spTgt spid="129027">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9027">
                                            <p:txEl>
                                              <p:pRg st="6" end="6"/>
                                            </p:txEl>
                                          </p:spTgt>
                                        </p:tgtEl>
                                        <p:attrNameLst>
                                          <p:attrName>style.visibility</p:attrName>
                                        </p:attrNameLst>
                                      </p:cBhvr>
                                      <p:to>
                                        <p:strVal val="visible"/>
                                      </p:to>
                                    </p:set>
                                    <p:animEffect transition="in" filter="fade">
                                      <p:cBhvr>
                                        <p:cTn id="28" dur="2000"/>
                                        <p:tgtEl>
                                          <p:spTgt spid="129027">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9027">
                                            <p:txEl>
                                              <p:pRg st="7" end="7"/>
                                            </p:txEl>
                                          </p:spTgt>
                                        </p:tgtEl>
                                        <p:attrNameLst>
                                          <p:attrName>style.visibility</p:attrName>
                                        </p:attrNameLst>
                                      </p:cBhvr>
                                      <p:to>
                                        <p:strVal val="visible"/>
                                      </p:to>
                                    </p:set>
                                    <p:animEffect transition="in" filter="fade">
                                      <p:cBhvr>
                                        <p:cTn id="31" dur="2000"/>
                                        <p:tgtEl>
                                          <p:spTgt spid="129027">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9027">
                                            <p:txEl>
                                              <p:pRg st="8" end="8"/>
                                            </p:txEl>
                                          </p:spTgt>
                                        </p:tgtEl>
                                        <p:attrNameLst>
                                          <p:attrName>style.visibility</p:attrName>
                                        </p:attrNameLst>
                                      </p:cBhvr>
                                      <p:to>
                                        <p:strVal val="visible"/>
                                      </p:to>
                                    </p:set>
                                    <p:animEffect transition="in" filter="fade">
                                      <p:cBhvr>
                                        <p:cTn id="34" dur="2000"/>
                                        <p:tgtEl>
                                          <p:spTgt spid="129027">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29027">
                                            <p:txEl>
                                              <p:pRg st="9" end="9"/>
                                            </p:txEl>
                                          </p:spTgt>
                                        </p:tgtEl>
                                        <p:attrNameLst>
                                          <p:attrName>style.visibility</p:attrName>
                                        </p:attrNameLst>
                                      </p:cBhvr>
                                      <p:to>
                                        <p:strVal val="visible"/>
                                      </p:to>
                                    </p:set>
                                    <p:animEffect transition="in" filter="fade">
                                      <p:cBhvr>
                                        <p:cTn id="37" dur="2000"/>
                                        <p:tgtEl>
                                          <p:spTgt spid="129027">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29027">
                                            <p:txEl>
                                              <p:pRg st="10" end="10"/>
                                            </p:txEl>
                                          </p:spTgt>
                                        </p:tgtEl>
                                        <p:attrNameLst>
                                          <p:attrName>style.visibility</p:attrName>
                                        </p:attrNameLst>
                                      </p:cBhvr>
                                      <p:to>
                                        <p:strVal val="visible"/>
                                      </p:to>
                                    </p:set>
                                    <p:animEffect transition="in" filter="fade">
                                      <p:cBhvr>
                                        <p:cTn id="40" dur="2000"/>
                                        <p:tgtEl>
                                          <p:spTgt spid="129027">
                                            <p:txEl>
                                              <p:pRg st="10" end="1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29027">
                                            <p:txEl>
                                              <p:pRg st="11" end="11"/>
                                            </p:txEl>
                                          </p:spTgt>
                                        </p:tgtEl>
                                        <p:attrNameLst>
                                          <p:attrName>style.visibility</p:attrName>
                                        </p:attrNameLst>
                                      </p:cBhvr>
                                      <p:to>
                                        <p:strVal val="visible"/>
                                      </p:to>
                                    </p:set>
                                    <p:animEffect transition="in" filter="fade">
                                      <p:cBhvr>
                                        <p:cTn id="43" dur="2000"/>
                                        <p:tgtEl>
                                          <p:spTgt spid="129027">
                                            <p:txEl>
                                              <p:pRg st="11" end="11"/>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9027">
                                            <p:txEl>
                                              <p:pRg st="12" end="12"/>
                                            </p:txEl>
                                          </p:spTgt>
                                        </p:tgtEl>
                                        <p:attrNameLst>
                                          <p:attrName>style.visibility</p:attrName>
                                        </p:attrNameLst>
                                      </p:cBhvr>
                                      <p:to>
                                        <p:strVal val="visible"/>
                                      </p:to>
                                    </p:set>
                                    <p:animEffect transition="in" filter="fade">
                                      <p:cBhvr>
                                        <p:cTn id="46" dur="2000"/>
                                        <p:tgtEl>
                                          <p:spTgt spid="129027">
                                            <p:txEl>
                                              <p:pRg st="12" end="12"/>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29027">
                                            <p:txEl>
                                              <p:pRg st="13" end="13"/>
                                            </p:txEl>
                                          </p:spTgt>
                                        </p:tgtEl>
                                        <p:attrNameLst>
                                          <p:attrName>style.visibility</p:attrName>
                                        </p:attrNameLst>
                                      </p:cBhvr>
                                      <p:to>
                                        <p:strVal val="visible"/>
                                      </p:to>
                                    </p:set>
                                    <p:animEffect transition="in" filter="fade">
                                      <p:cBhvr>
                                        <p:cTn id="49" dur="2000"/>
                                        <p:tgtEl>
                                          <p:spTgt spid="129027">
                                            <p:txEl>
                                              <p:pRg st="13" end="13"/>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29027">
                                            <p:txEl>
                                              <p:pRg st="14" end="14"/>
                                            </p:txEl>
                                          </p:spTgt>
                                        </p:tgtEl>
                                        <p:attrNameLst>
                                          <p:attrName>style.visibility</p:attrName>
                                        </p:attrNameLst>
                                      </p:cBhvr>
                                      <p:to>
                                        <p:strVal val="visible"/>
                                      </p:to>
                                    </p:set>
                                    <p:animEffect transition="in" filter="fade">
                                      <p:cBhvr>
                                        <p:cTn id="52" dur="2000"/>
                                        <p:tgtEl>
                                          <p:spTgt spid="129027">
                                            <p:txEl>
                                              <p:pRg st="14" end="14"/>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29027">
                                            <p:txEl>
                                              <p:pRg st="15" end="15"/>
                                            </p:txEl>
                                          </p:spTgt>
                                        </p:tgtEl>
                                        <p:attrNameLst>
                                          <p:attrName>style.visibility</p:attrName>
                                        </p:attrNameLst>
                                      </p:cBhvr>
                                      <p:to>
                                        <p:strVal val="visible"/>
                                      </p:to>
                                    </p:set>
                                    <p:animEffect transition="in" filter="fade">
                                      <p:cBhvr>
                                        <p:cTn id="55" dur="2000"/>
                                        <p:tgtEl>
                                          <p:spTgt spid="129027">
                                            <p:txEl>
                                              <p:pRg st="15" end="15"/>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29027">
                                            <p:txEl>
                                              <p:pRg st="16" end="16"/>
                                            </p:txEl>
                                          </p:spTgt>
                                        </p:tgtEl>
                                        <p:attrNameLst>
                                          <p:attrName>style.visibility</p:attrName>
                                        </p:attrNameLst>
                                      </p:cBhvr>
                                      <p:to>
                                        <p:strVal val="visible"/>
                                      </p:to>
                                    </p:set>
                                    <p:animEffect transition="in" filter="fade">
                                      <p:cBhvr>
                                        <p:cTn id="58" dur="2000"/>
                                        <p:tgtEl>
                                          <p:spTgt spid="129027">
                                            <p:txEl>
                                              <p:pRg st="16" end="16"/>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29027">
                                            <p:txEl>
                                              <p:pRg st="17" end="17"/>
                                            </p:txEl>
                                          </p:spTgt>
                                        </p:tgtEl>
                                        <p:attrNameLst>
                                          <p:attrName>style.visibility</p:attrName>
                                        </p:attrNameLst>
                                      </p:cBhvr>
                                      <p:to>
                                        <p:strVal val="visible"/>
                                      </p:to>
                                    </p:set>
                                    <p:animEffect transition="in" filter="fade">
                                      <p:cBhvr>
                                        <p:cTn id="61" dur="2000"/>
                                        <p:tgtEl>
                                          <p:spTgt spid="129027">
                                            <p:txEl>
                                              <p:pRg st="17" end="17"/>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29027">
                                            <p:txEl>
                                              <p:pRg st="18" end="18"/>
                                            </p:txEl>
                                          </p:spTgt>
                                        </p:tgtEl>
                                        <p:attrNameLst>
                                          <p:attrName>style.visibility</p:attrName>
                                        </p:attrNameLst>
                                      </p:cBhvr>
                                      <p:to>
                                        <p:strVal val="visible"/>
                                      </p:to>
                                    </p:set>
                                    <p:animEffect transition="in" filter="fade">
                                      <p:cBhvr>
                                        <p:cTn id="64" dur="2000"/>
                                        <p:tgtEl>
                                          <p:spTgt spid="129027">
                                            <p:txEl>
                                              <p:pRg st="18" end="18"/>
                                            </p:tx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29027">
                                            <p:txEl>
                                              <p:pRg st="19" end="19"/>
                                            </p:txEl>
                                          </p:spTgt>
                                        </p:tgtEl>
                                        <p:attrNameLst>
                                          <p:attrName>style.visibility</p:attrName>
                                        </p:attrNameLst>
                                      </p:cBhvr>
                                      <p:to>
                                        <p:strVal val="visible"/>
                                      </p:to>
                                    </p:set>
                                    <p:animEffect transition="in" filter="fade">
                                      <p:cBhvr>
                                        <p:cTn id="67" dur="2000"/>
                                        <p:tgtEl>
                                          <p:spTgt spid="129027">
                                            <p:txEl>
                                              <p:pRg st="19" end="19"/>
                                            </p:txEl>
                                          </p:spTgt>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29027">
                                            <p:txEl>
                                              <p:pRg st="20" end="20"/>
                                            </p:txEl>
                                          </p:spTgt>
                                        </p:tgtEl>
                                        <p:attrNameLst>
                                          <p:attrName>style.visibility</p:attrName>
                                        </p:attrNameLst>
                                      </p:cBhvr>
                                      <p:to>
                                        <p:strVal val="visible"/>
                                      </p:to>
                                    </p:set>
                                    <p:animEffect transition="in" filter="fade">
                                      <p:cBhvr>
                                        <p:cTn id="70" dur="2000"/>
                                        <p:tgtEl>
                                          <p:spTgt spid="129027">
                                            <p:txEl>
                                              <p:pRg st="20" end="20"/>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29027">
                                            <p:txEl>
                                              <p:pRg st="21" end="21"/>
                                            </p:txEl>
                                          </p:spTgt>
                                        </p:tgtEl>
                                        <p:attrNameLst>
                                          <p:attrName>style.visibility</p:attrName>
                                        </p:attrNameLst>
                                      </p:cBhvr>
                                      <p:to>
                                        <p:strVal val="visible"/>
                                      </p:to>
                                    </p:set>
                                    <p:animEffect transition="in" filter="fade">
                                      <p:cBhvr>
                                        <p:cTn id="73" dur="2000"/>
                                        <p:tgtEl>
                                          <p:spTgt spid="129027">
                                            <p:txEl>
                                              <p:pRg st="21" end="21"/>
                                            </p:txEl>
                                          </p:spTgt>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29027">
                                            <p:txEl>
                                              <p:pRg st="22" end="22"/>
                                            </p:txEl>
                                          </p:spTgt>
                                        </p:tgtEl>
                                        <p:attrNameLst>
                                          <p:attrName>style.visibility</p:attrName>
                                        </p:attrNameLst>
                                      </p:cBhvr>
                                      <p:to>
                                        <p:strVal val="visible"/>
                                      </p:to>
                                    </p:set>
                                    <p:animEffect transition="in" filter="fade">
                                      <p:cBhvr>
                                        <p:cTn id="76" dur="2000"/>
                                        <p:tgtEl>
                                          <p:spTgt spid="129027">
                                            <p:txEl>
                                              <p:pRg st="22" end="22"/>
                                            </p:tx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29027">
                                            <p:txEl>
                                              <p:pRg st="23" end="23"/>
                                            </p:txEl>
                                          </p:spTgt>
                                        </p:tgtEl>
                                        <p:attrNameLst>
                                          <p:attrName>style.visibility</p:attrName>
                                        </p:attrNameLst>
                                      </p:cBhvr>
                                      <p:to>
                                        <p:strVal val="visible"/>
                                      </p:to>
                                    </p:set>
                                    <p:animEffect transition="in" filter="fade">
                                      <p:cBhvr>
                                        <p:cTn id="79" dur="2000"/>
                                        <p:tgtEl>
                                          <p:spTgt spid="129027">
                                            <p:txEl>
                                              <p:pRg st="23" end="23"/>
                                            </p:txEl>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29027">
                                            <p:txEl>
                                              <p:pRg st="24" end="24"/>
                                            </p:txEl>
                                          </p:spTgt>
                                        </p:tgtEl>
                                        <p:attrNameLst>
                                          <p:attrName>style.visibility</p:attrName>
                                        </p:attrNameLst>
                                      </p:cBhvr>
                                      <p:to>
                                        <p:strVal val="visible"/>
                                      </p:to>
                                    </p:set>
                                    <p:animEffect transition="in" filter="fade">
                                      <p:cBhvr>
                                        <p:cTn id="82" dur="2000"/>
                                        <p:tgtEl>
                                          <p:spTgt spid="129027">
                                            <p:txEl>
                                              <p:pRg st="24" end="24"/>
                                            </p:tx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29027">
                                            <p:txEl>
                                              <p:pRg st="25" end="25"/>
                                            </p:txEl>
                                          </p:spTgt>
                                        </p:tgtEl>
                                        <p:attrNameLst>
                                          <p:attrName>style.visibility</p:attrName>
                                        </p:attrNameLst>
                                      </p:cBhvr>
                                      <p:to>
                                        <p:strVal val="visible"/>
                                      </p:to>
                                    </p:set>
                                    <p:animEffect transition="in" filter="fade">
                                      <p:cBhvr>
                                        <p:cTn id="85" dur="2000"/>
                                        <p:tgtEl>
                                          <p:spTgt spid="129027">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C79A4A79-5CC1-42F0-94CA-DEEB0A156C12}" type="slidenum">
              <a:rPr lang="en-US" smtClean="0"/>
              <a:pPr>
                <a:defRPr/>
              </a:pPr>
              <a:t>8</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40005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130053" name="ZoneTexte 6"/>
          <p:cNvSpPr txBox="1">
            <a:spLocks noChangeArrowheads="1"/>
          </p:cNvSpPr>
          <p:nvPr/>
        </p:nvSpPr>
        <p:spPr bwMode="auto">
          <a:xfrm>
            <a:off x="142844" y="785794"/>
            <a:ext cx="8839200" cy="3293209"/>
          </a:xfrm>
          <a:prstGeom prst="rect">
            <a:avLst/>
          </a:prstGeom>
          <a:solidFill>
            <a:srgbClr val="FFFF66"/>
          </a:solidFill>
          <a:ln w="28575">
            <a:solidFill>
              <a:srgbClr val="FF0000"/>
            </a:solidFill>
            <a:miter lim="800000"/>
            <a:headEnd/>
            <a:tailEnd/>
          </a:ln>
        </p:spPr>
        <p:txBody>
          <a:bodyPr>
            <a:spAutoFit/>
          </a:bodyPr>
          <a:lstStyle/>
          <a:p>
            <a:pPr algn="ctr"/>
            <a:r>
              <a:rPr lang="fr-FR" sz="1600" b="1" u="sng" dirty="0">
                <a:solidFill>
                  <a:srgbClr val="002060"/>
                </a:solidFill>
                <a:latin typeface="Arial" pitchFamily="34" charset="0"/>
                <a:cs typeface="Arial" pitchFamily="34" charset="0"/>
              </a:rPr>
              <a:t>La maintenance journalière des déversoirs automatiques</a:t>
            </a:r>
          </a:p>
          <a:p>
            <a:pPr algn="ctr"/>
            <a:endParaRPr lang="fr-FR" sz="1200" dirty="0">
              <a:solidFill>
                <a:srgbClr val="002060"/>
              </a:solidFill>
            </a:endParaRPr>
          </a:p>
          <a:p>
            <a:pPr algn="just"/>
            <a:r>
              <a:rPr lang="fr-FR" sz="1400" dirty="0">
                <a:solidFill>
                  <a:srgbClr val="002060"/>
                </a:solidFill>
                <a:latin typeface="Arial" pitchFamily="34" charset="0"/>
                <a:cs typeface="Arial" pitchFamily="34" charset="0"/>
              </a:rPr>
              <a:t>Le principe de fonctionnement de ces déversoirs automatiques est basé principalement sur la poussée de l’eau sur des portes basculantes équipées de poids de rappel. Le système est très valable mais demande une certaine technicité pour y réaliser la maintenance.</a:t>
            </a:r>
          </a:p>
          <a:p>
            <a:pPr algn="just"/>
            <a:endParaRPr lang="fr-FR" sz="1200" dirty="0">
              <a:solidFill>
                <a:srgbClr val="002060"/>
              </a:solidFill>
            </a:endParaRPr>
          </a:p>
          <a:p>
            <a:pPr algn="just"/>
            <a:r>
              <a:rPr lang="fr-FR" sz="1400" dirty="0">
                <a:solidFill>
                  <a:srgbClr val="002060"/>
                </a:solidFill>
                <a:latin typeface="Arial" pitchFamily="34" charset="0"/>
                <a:cs typeface="Arial" pitchFamily="34" charset="0"/>
              </a:rPr>
              <a:t>Plusieurs points sont à suivre de très près quotidiennement:</a:t>
            </a:r>
          </a:p>
          <a:p>
            <a:pPr algn="just"/>
            <a:endParaRPr lang="fr-FR" sz="1400"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	a- L’état des câbles de rappel des portes (effilochage et rupture),</a:t>
            </a:r>
          </a:p>
          <a:p>
            <a:pPr algn="just"/>
            <a:r>
              <a:rPr lang="fr-FR" sz="1400" dirty="0">
                <a:solidFill>
                  <a:srgbClr val="002060"/>
                </a:solidFill>
                <a:latin typeface="Arial" pitchFamily="34" charset="0"/>
                <a:cs typeface="Arial" pitchFamily="34" charset="0"/>
              </a:rPr>
              <a:t>	b- Le graissage régulier de ces câbles et des poulies,</a:t>
            </a:r>
          </a:p>
          <a:p>
            <a:pPr algn="just"/>
            <a:r>
              <a:rPr lang="fr-FR" sz="1400" dirty="0">
                <a:solidFill>
                  <a:srgbClr val="002060"/>
                </a:solidFill>
                <a:latin typeface="Arial" pitchFamily="34" charset="0"/>
                <a:cs typeface="Arial" pitchFamily="34" charset="0"/>
              </a:rPr>
              <a:t>	c- Le nettoyage des siège des portes (bois flottants ou pierres)</a:t>
            </a:r>
          </a:p>
          <a:p>
            <a:pPr algn="just"/>
            <a:r>
              <a:rPr lang="fr-FR" sz="1400" dirty="0">
                <a:solidFill>
                  <a:srgbClr val="002060"/>
                </a:solidFill>
                <a:latin typeface="Arial" pitchFamily="34" charset="0"/>
                <a:cs typeface="Arial" pitchFamily="34" charset="0"/>
              </a:rPr>
              <a:t>	d- Les joints de caoutchouc des portes,</a:t>
            </a:r>
          </a:p>
          <a:p>
            <a:pPr algn="just"/>
            <a:r>
              <a:rPr lang="fr-FR" sz="1400" dirty="0">
                <a:solidFill>
                  <a:srgbClr val="002060"/>
                </a:solidFill>
                <a:latin typeface="Arial" pitchFamily="34" charset="0"/>
                <a:cs typeface="Arial" pitchFamily="34" charset="0"/>
              </a:rPr>
              <a:t>	e- L’état des poulies des câbles</a:t>
            </a:r>
          </a:p>
          <a:p>
            <a:pPr algn="just"/>
            <a:r>
              <a:rPr lang="fr-FR" sz="1400" dirty="0">
                <a:solidFill>
                  <a:srgbClr val="002060"/>
                </a:solidFill>
                <a:latin typeface="Arial" pitchFamily="34" charset="0"/>
                <a:cs typeface="Arial" pitchFamily="34" charset="0"/>
              </a:rPr>
              <a:t>	 f- Contrôle de la structure en béton armé</a:t>
            </a:r>
          </a:p>
          <a:p>
            <a:pPr algn="just"/>
            <a:r>
              <a:rPr lang="fr-FR" sz="1400" dirty="0">
                <a:solidFill>
                  <a:srgbClr val="002060"/>
                </a:solidFill>
                <a:latin typeface="Arial" pitchFamily="34" charset="0"/>
                <a:cs typeface="Arial" pitchFamily="34" charset="0"/>
              </a:rPr>
              <a:t>	Etc.</a:t>
            </a:r>
          </a:p>
        </p:txBody>
      </p:sp>
      <p:pic>
        <p:nvPicPr>
          <p:cNvPr id="130054" name="Picture 2" descr="E:\Chitoc et Po Nil\Chitok Irrigation n° 8.JPG"/>
          <p:cNvPicPr>
            <a:picLocks noChangeAspect="1" noChangeArrowheads="1"/>
          </p:cNvPicPr>
          <p:nvPr/>
        </p:nvPicPr>
        <p:blipFill>
          <a:blip r:embed="rId3" cstate="email"/>
          <a:srcRect/>
          <a:stretch>
            <a:fillRect/>
          </a:stretch>
        </p:blipFill>
        <p:spPr bwMode="auto">
          <a:xfrm>
            <a:off x="228600" y="4143375"/>
            <a:ext cx="3556000" cy="2667000"/>
          </a:xfrm>
          <a:prstGeom prst="rect">
            <a:avLst/>
          </a:prstGeom>
          <a:noFill/>
          <a:ln w="28575">
            <a:solidFill>
              <a:srgbClr val="FFFF00"/>
            </a:solidFill>
            <a:miter lim="800000"/>
            <a:headEnd/>
            <a:tailEnd/>
          </a:ln>
        </p:spPr>
      </p:pic>
      <p:pic>
        <p:nvPicPr>
          <p:cNvPr id="130055" name="Picture 3" descr="E:\Chitoc et Po Nil\Chitok Irrigation n° 9.JPG"/>
          <p:cNvPicPr>
            <a:picLocks noChangeAspect="1" noChangeArrowheads="1"/>
          </p:cNvPicPr>
          <p:nvPr/>
        </p:nvPicPr>
        <p:blipFill>
          <a:blip r:embed="rId4" cstate="email"/>
          <a:srcRect/>
          <a:stretch>
            <a:fillRect/>
          </a:stretch>
        </p:blipFill>
        <p:spPr bwMode="auto">
          <a:xfrm>
            <a:off x="5334000" y="4143375"/>
            <a:ext cx="3556000" cy="2667000"/>
          </a:xfrm>
          <a:prstGeom prst="rect">
            <a:avLst/>
          </a:prstGeom>
          <a:noFill/>
          <a:ln w="28575">
            <a:solidFill>
              <a:srgbClr val="FFFF00"/>
            </a:solidFill>
            <a:miter lim="800000"/>
            <a:headEnd/>
            <a:tailEnd/>
          </a:ln>
        </p:spPr>
      </p:pic>
      <p:cxnSp>
        <p:nvCxnSpPr>
          <p:cNvPr id="130056" name="Connecteur droit avec flèche 10"/>
          <p:cNvCxnSpPr>
            <a:cxnSpLocks noChangeShapeType="1"/>
          </p:cNvCxnSpPr>
          <p:nvPr/>
        </p:nvCxnSpPr>
        <p:spPr bwMode="auto">
          <a:xfrm rot="16200000" flipH="1">
            <a:off x="7086600" y="4572000"/>
            <a:ext cx="381000" cy="76200"/>
          </a:xfrm>
          <a:prstGeom prst="straightConnector1">
            <a:avLst/>
          </a:prstGeom>
          <a:noFill/>
          <a:ln w="9525" algn="ctr">
            <a:solidFill>
              <a:srgbClr val="FF0000"/>
            </a:solidFill>
            <a:round/>
            <a:headEnd/>
            <a:tailEnd type="arrow" w="med" len="med"/>
          </a:ln>
        </p:spPr>
      </p:cxnSp>
      <p:sp>
        <p:nvSpPr>
          <p:cNvPr id="130057" name="ZoneTexte 11"/>
          <p:cNvSpPr txBox="1">
            <a:spLocks noChangeArrowheads="1"/>
          </p:cNvSpPr>
          <p:nvPr/>
        </p:nvSpPr>
        <p:spPr bwMode="auto">
          <a:xfrm>
            <a:off x="6477000" y="4114800"/>
            <a:ext cx="1524000" cy="261938"/>
          </a:xfrm>
          <a:prstGeom prst="rect">
            <a:avLst/>
          </a:prstGeom>
          <a:solidFill>
            <a:srgbClr val="FFFF66"/>
          </a:solidFill>
          <a:ln w="9525">
            <a:noFill/>
            <a:miter lim="800000"/>
            <a:headEnd/>
            <a:tailEnd/>
          </a:ln>
        </p:spPr>
        <p:txBody>
          <a:bodyPr>
            <a:spAutoFit/>
          </a:bodyPr>
          <a:lstStyle/>
          <a:p>
            <a:pPr algn="ctr"/>
            <a:r>
              <a:rPr lang="fr-FR" sz="1100">
                <a:solidFill>
                  <a:srgbClr val="002060"/>
                </a:solidFill>
              </a:rPr>
              <a:t>Poulies des câbles</a:t>
            </a:r>
          </a:p>
        </p:txBody>
      </p:sp>
      <p:sp>
        <p:nvSpPr>
          <p:cNvPr id="130058" name="ZoneTexte 14"/>
          <p:cNvSpPr txBox="1">
            <a:spLocks noChangeArrowheads="1"/>
          </p:cNvSpPr>
          <p:nvPr/>
        </p:nvSpPr>
        <p:spPr bwMode="auto">
          <a:xfrm>
            <a:off x="5486400" y="4419600"/>
            <a:ext cx="1371600" cy="261938"/>
          </a:xfrm>
          <a:prstGeom prst="rect">
            <a:avLst/>
          </a:prstGeom>
          <a:solidFill>
            <a:srgbClr val="FFFF66"/>
          </a:solidFill>
          <a:ln w="9525">
            <a:noFill/>
            <a:miter lim="800000"/>
            <a:headEnd/>
            <a:tailEnd/>
          </a:ln>
        </p:spPr>
        <p:txBody>
          <a:bodyPr>
            <a:spAutoFit/>
          </a:bodyPr>
          <a:lstStyle/>
          <a:p>
            <a:pPr algn="ctr"/>
            <a:r>
              <a:rPr lang="fr-FR" sz="1100">
                <a:solidFill>
                  <a:srgbClr val="002060"/>
                </a:solidFill>
              </a:rPr>
              <a:t>Câbles de rappel</a:t>
            </a:r>
          </a:p>
        </p:txBody>
      </p:sp>
      <p:cxnSp>
        <p:nvCxnSpPr>
          <p:cNvPr id="130059" name="Connecteur droit avec flèche 15"/>
          <p:cNvCxnSpPr>
            <a:cxnSpLocks noChangeShapeType="1"/>
          </p:cNvCxnSpPr>
          <p:nvPr/>
        </p:nvCxnSpPr>
        <p:spPr bwMode="auto">
          <a:xfrm>
            <a:off x="6781800" y="4648200"/>
            <a:ext cx="914400" cy="533400"/>
          </a:xfrm>
          <a:prstGeom prst="straightConnector1">
            <a:avLst/>
          </a:prstGeom>
          <a:noFill/>
          <a:ln w="9525" algn="ctr">
            <a:solidFill>
              <a:srgbClr val="FF0000"/>
            </a:solidFill>
            <a:round/>
            <a:headEnd/>
            <a:tailEnd type="arrow" w="med" len="med"/>
          </a:ln>
        </p:spPr>
      </p:cxnSp>
      <p:sp>
        <p:nvSpPr>
          <p:cNvPr id="130060" name="ZoneTexte 17"/>
          <p:cNvSpPr txBox="1">
            <a:spLocks noChangeArrowheads="1"/>
          </p:cNvSpPr>
          <p:nvPr/>
        </p:nvSpPr>
        <p:spPr bwMode="auto">
          <a:xfrm>
            <a:off x="5410200" y="5334000"/>
            <a:ext cx="1295400" cy="261938"/>
          </a:xfrm>
          <a:prstGeom prst="rect">
            <a:avLst/>
          </a:prstGeom>
          <a:solidFill>
            <a:srgbClr val="FFFF66"/>
          </a:solidFill>
          <a:ln w="9525">
            <a:noFill/>
            <a:miter lim="800000"/>
            <a:headEnd/>
            <a:tailEnd/>
          </a:ln>
        </p:spPr>
        <p:txBody>
          <a:bodyPr>
            <a:spAutoFit/>
          </a:bodyPr>
          <a:lstStyle/>
          <a:p>
            <a:pPr algn="ctr"/>
            <a:r>
              <a:rPr lang="fr-FR" sz="1100">
                <a:solidFill>
                  <a:srgbClr val="002060"/>
                </a:solidFill>
              </a:rPr>
              <a:t>Poids de rappel</a:t>
            </a:r>
          </a:p>
        </p:txBody>
      </p:sp>
      <p:cxnSp>
        <p:nvCxnSpPr>
          <p:cNvPr id="130061" name="Connecteur droit avec flèche 18"/>
          <p:cNvCxnSpPr>
            <a:cxnSpLocks noChangeShapeType="1"/>
          </p:cNvCxnSpPr>
          <p:nvPr/>
        </p:nvCxnSpPr>
        <p:spPr bwMode="auto">
          <a:xfrm>
            <a:off x="6477000" y="5562600"/>
            <a:ext cx="914400" cy="457200"/>
          </a:xfrm>
          <a:prstGeom prst="straightConnector1">
            <a:avLst/>
          </a:prstGeom>
          <a:noFill/>
          <a:ln w="9525" algn="ctr">
            <a:solidFill>
              <a:srgbClr val="FF0000"/>
            </a:solidFill>
            <a:round/>
            <a:headEnd/>
            <a:tailEnd type="arrow" w="med" len="med"/>
          </a:ln>
        </p:spPr>
      </p:cxnSp>
      <p:sp>
        <p:nvSpPr>
          <p:cNvPr id="130062" name="ZoneTexte 20"/>
          <p:cNvSpPr txBox="1">
            <a:spLocks noChangeArrowheads="1"/>
          </p:cNvSpPr>
          <p:nvPr/>
        </p:nvSpPr>
        <p:spPr bwMode="auto">
          <a:xfrm>
            <a:off x="2362200" y="4343400"/>
            <a:ext cx="1371600" cy="261938"/>
          </a:xfrm>
          <a:prstGeom prst="rect">
            <a:avLst/>
          </a:prstGeom>
          <a:solidFill>
            <a:srgbClr val="FFFF66"/>
          </a:solidFill>
          <a:ln w="9525">
            <a:noFill/>
            <a:miter lim="800000"/>
            <a:headEnd/>
            <a:tailEnd/>
          </a:ln>
        </p:spPr>
        <p:txBody>
          <a:bodyPr>
            <a:spAutoFit/>
          </a:bodyPr>
          <a:lstStyle/>
          <a:p>
            <a:pPr algn="ctr"/>
            <a:r>
              <a:rPr lang="fr-FR" sz="1100">
                <a:solidFill>
                  <a:srgbClr val="002060"/>
                </a:solidFill>
              </a:rPr>
              <a:t>Sièges des portes</a:t>
            </a:r>
          </a:p>
        </p:txBody>
      </p:sp>
      <p:cxnSp>
        <p:nvCxnSpPr>
          <p:cNvPr id="130063" name="Connecteur droit avec flèche 21"/>
          <p:cNvCxnSpPr>
            <a:cxnSpLocks noChangeShapeType="1"/>
          </p:cNvCxnSpPr>
          <p:nvPr/>
        </p:nvCxnSpPr>
        <p:spPr bwMode="auto">
          <a:xfrm rot="5400000">
            <a:off x="2095500" y="5219700"/>
            <a:ext cx="1219200" cy="76200"/>
          </a:xfrm>
          <a:prstGeom prst="straightConnector1">
            <a:avLst/>
          </a:prstGeom>
          <a:noFill/>
          <a:ln w="9525" algn="ctr">
            <a:solidFill>
              <a:srgbClr val="FF0000"/>
            </a:solidFill>
            <a:round/>
            <a:headEnd/>
            <a:tailEnd type="arrow" w="med" len="med"/>
          </a:ln>
        </p:spPr>
      </p:cxnSp>
      <p:cxnSp>
        <p:nvCxnSpPr>
          <p:cNvPr id="130064" name="Connecteur droit avec flèche 23"/>
          <p:cNvCxnSpPr>
            <a:cxnSpLocks noChangeShapeType="1"/>
          </p:cNvCxnSpPr>
          <p:nvPr/>
        </p:nvCxnSpPr>
        <p:spPr bwMode="auto">
          <a:xfrm rot="16200000" flipH="1">
            <a:off x="2324100" y="5219700"/>
            <a:ext cx="1295400" cy="152400"/>
          </a:xfrm>
          <a:prstGeom prst="straightConnector1">
            <a:avLst/>
          </a:prstGeom>
          <a:noFill/>
          <a:ln w="9525" algn="ctr">
            <a:solidFill>
              <a:srgbClr val="FF0000"/>
            </a:solidFill>
            <a:round/>
            <a:headEnd/>
            <a:tailEnd type="arrow"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0053">
                                            <p:bg/>
                                          </p:spTgt>
                                        </p:tgtEl>
                                        <p:attrNameLst>
                                          <p:attrName>style.visibility</p:attrName>
                                        </p:attrNameLst>
                                      </p:cBhvr>
                                      <p:to>
                                        <p:strVal val="visible"/>
                                      </p:to>
                                    </p:set>
                                    <p:anim calcmode="lin" valueType="num">
                                      <p:cBhvr additive="base">
                                        <p:cTn id="7" dur="500" fill="hold"/>
                                        <p:tgtEl>
                                          <p:spTgt spid="13005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30053">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0053">
                                            <p:txEl>
                                              <p:pRg st="0" end="0"/>
                                            </p:txEl>
                                          </p:spTgt>
                                        </p:tgtEl>
                                        <p:attrNameLst>
                                          <p:attrName>style.visibility</p:attrName>
                                        </p:attrNameLst>
                                      </p:cBhvr>
                                      <p:to>
                                        <p:strVal val="visible"/>
                                      </p:to>
                                    </p:set>
                                    <p:anim calcmode="lin" valueType="num">
                                      <p:cBhvr additive="base">
                                        <p:cTn id="11" dur="500" fill="hold"/>
                                        <p:tgtEl>
                                          <p:spTgt spid="13005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005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0053">
                                            <p:txEl>
                                              <p:pRg st="2" end="2"/>
                                            </p:txEl>
                                          </p:spTgt>
                                        </p:tgtEl>
                                        <p:attrNameLst>
                                          <p:attrName>style.visibility</p:attrName>
                                        </p:attrNameLst>
                                      </p:cBhvr>
                                      <p:to>
                                        <p:strVal val="visible"/>
                                      </p:to>
                                    </p:set>
                                    <p:anim calcmode="lin" valueType="num">
                                      <p:cBhvr additive="base">
                                        <p:cTn id="15" dur="500" fill="hold"/>
                                        <p:tgtEl>
                                          <p:spTgt spid="13005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005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0053">
                                            <p:txEl>
                                              <p:pRg st="4" end="4"/>
                                            </p:txEl>
                                          </p:spTgt>
                                        </p:tgtEl>
                                        <p:attrNameLst>
                                          <p:attrName>style.visibility</p:attrName>
                                        </p:attrNameLst>
                                      </p:cBhvr>
                                      <p:to>
                                        <p:strVal val="visible"/>
                                      </p:to>
                                    </p:set>
                                    <p:anim calcmode="lin" valueType="num">
                                      <p:cBhvr additive="base">
                                        <p:cTn id="19" dur="500" fill="hold"/>
                                        <p:tgtEl>
                                          <p:spTgt spid="13005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005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0053">
                                            <p:txEl>
                                              <p:pRg st="6" end="6"/>
                                            </p:txEl>
                                          </p:spTgt>
                                        </p:tgtEl>
                                        <p:attrNameLst>
                                          <p:attrName>style.visibility</p:attrName>
                                        </p:attrNameLst>
                                      </p:cBhvr>
                                      <p:to>
                                        <p:strVal val="visible"/>
                                      </p:to>
                                    </p:set>
                                    <p:anim calcmode="lin" valueType="num">
                                      <p:cBhvr additive="base">
                                        <p:cTn id="23" dur="500" fill="hold"/>
                                        <p:tgtEl>
                                          <p:spTgt spid="13005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3005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0053">
                                            <p:txEl>
                                              <p:pRg st="7" end="7"/>
                                            </p:txEl>
                                          </p:spTgt>
                                        </p:tgtEl>
                                        <p:attrNameLst>
                                          <p:attrName>style.visibility</p:attrName>
                                        </p:attrNameLst>
                                      </p:cBhvr>
                                      <p:to>
                                        <p:strVal val="visible"/>
                                      </p:to>
                                    </p:set>
                                    <p:anim calcmode="lin" valueType="num">
                                      <p:cBhvr additive="base">
                                        <p:cTn id="27" dur="500" fill="hold"/>
                                        <p:tgtEl>
                                          <p:spTgt spid="13005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005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0053">
                                            <p:txEl>
                                              <p:pRg st="8" end="8"/>
                                            </p:txEl>
                                          </p:spTgt>
                                        </p:tgtEl>
                                        <p:attrNameLst>
                                          <p:attrName>style.visibility</p:attrName>
                                        </p:attrNameLst>
                                      </p:cBhvr>
                                      <p:to>
                                        <p:strVal val="visible"/>
                                      </p:to>
                                    </p:set>
                                    <p:anim calcmode="lin" valueType="num">
                                      <p:cBhvr additive="base">
                                        <p:cTn id="31" dur="500" fill="hold"/>
                                        <p:tgtEl>
                                          <p:spTgt spid="13005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005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0053">
                                            <p:txEl>
                                              <p:pRg st="9" end="9"/>
                                            </p:txEl>
                                          </p:spTgt>
                                        </p:tgtEl>
                                        <p:attrNameLst>
                                          <p:attrName>style.visibility</p:attrName>
                                        </p:attrNameLst>
                                      </p:cBhvr>
                                      <p:to>
                                        <p:strVal val="visible"/>
                                      </p:to>
                                    </p:set>
                                    <p:anim calcmode="lin" valueType="num">
                                      <p:cBhvr additive="base">
                                        <p:cTn id="35" dur="500" fill="hold"/>
                                        <p:tgtEl>
                                          <p:spTgt spid="13005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30053">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0053">
                                            <p:txEl>
                                              <p:pRg st="10" end="10"/>
                                            </p:txEl>
                                          </p:spTgt>
                                        </p:tgtEl>
                                        <p:attrNameLst>
                                          <p:attrName>style.visibility</p:attrName>
                                        </p:attrNameLst>
                                      </p:cBhvr>
                                      <p:to>
                                        <p:strVal val="visible"/>
                                      </p:to>
                                    </p:set>
                                    <p:anim calcmode="lin" valueType="num">
                                      <p:cBhvr additive="base">
                                        <p:cTn id="39" dur="500" fill="hold"/>
                                        <p:tgtEl>
                                          <p:spTgt spid="130053">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30053">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0053">
                                            <p:txEl>
                                              <p:pRg st="11" end="11"/>
                                            </p:txEl>
                                          </p:spTgt>
                                        </p:tgtEl>
                                        <p:attrNameLst>
                                          <p:attrName>style.visibility</p:attrName>
                                        </p:attrNameLst>
                                      </p:cBhvr>
                                      <p:to>
                                        <p:strVal val="visible"/>
                                      </p:to>
                                    </p:set>
                                    <p:anim calcmode="lin" valueType="num">
                                      <p:cBhvr additive="base">
                                        <p:cTn id="43" dur="500" fill="hold"/>
                                        <p:tgtEl>
                                          <p:spTgt spid="13005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0053">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0053">
                                            <p:txEl>
                                              <p:pRg st="12" end="12"/>
                                            </p:txEl>
                                          </p:spTgt>
                                        </p:tgtEl>
                                        <p:attrNameLst>
                                          <p:attrName>style.visibility</p:attrName>
                                        </p:attrNameLst>
                                      </p:cBhvr>
                                      <p:to>
                                        <p:strVal val="visible"/>
                                      </p:to>
                                    </p:set>
                                    <p:anim calcmode="lin" valueType="num">
                                      <p:cBhvr additive="base">
                                        <p:cTn id="47" dur="500" fill="hold"/>
                                        <p:tgtEl>
                                          <p:spTgt spid="130053">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3005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30054"/>
                                        </p:tgtEl>
                                        <p:attrNameLst>
                                          <p:attrName>style.visibility</p:attrName>
                                        </p:attrNameLst>
                                      </p:cBhvr>
                                      <p:to>
                                        <p:strVal val="visible"/>
                                      </p:to>
                                    </p:set>
                                    <p:anim calcmode="lin" valueType="num">
                                      <p:cBhvr additive="base">
                                        <p:cTn id="53" dur="500" fill="hold"/>
                                        <p:tgtEl>
                                          <p:spTgt spid="130054"/>
                                        </p:tgtEl>
                                        <p:attrNameLst>
                                          <p:attrName>ppt_x</p:attrName>
                                        </p:attrNameLst>
                                      </p:cBhvr>
                                      <p:tavLst>
                                        <p:tav tm="0">
                                          <p:val>
                                            <p:strVal val="#ppt_x"/>
                                          </p:val>
                                        </p:tav>
                                        <p:tav tm="100000">
                                          <p:val>
                                            <p:strVal val="#ppt_x"/>
                                          </p:val>
                                        </p:tav>
                                      </p:tavLst>
                                    </p:anim>
                                    <p:anim calcmode="lin" valueType="num">
                                      <p:cBhvr additive="base">
                                        <p:cTn id="54" dur="500" fill="hold"/>
                                        <p:tgtEl>
                                          <p:spTgt spid="130054"/>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30062"/>
                                        </p:tgtEl>
                                        <p:attrNameLst>
                                          <p:attrName>style.visibility</p:attrName>
                                        </p:attrNameLst>
                                      </p:cBhvr>
                                      <p:to>
                                        <p:strVal val="visible"/>
                                      </p:to>
                                    </p:set>
                                    <p:anim calcmode="lin" valueType="num">
                                      <p:cBhvr additive="base">
                                        <p:cTn id="57" dur="500" fill="hold"/>
                                        <p:tgtEl>
                                          <p:spTgt spid="130062"/>
                                        </p:tgtEl>
                                        <p:attrNameLst>
                                          <p:attrName>ppt_x</p:attrName>
                                        </p:attrNameLst>
                                      </p:cBhvr>
                                      <p:tavLst>
                                        <p:tav tm="0">
                                          <p:val>
                                            <p:strVal val="#ppt_x"/>
                                          </p:val>
                                        </p:tav>
                                        <p:tav tm="100000">
                                          <p:val>
                                            <p:strVal val="#ppt_x"/>
                                          </p:val>
                                        </p:tav>
                                      </p:tavLst>
                                    </p:anim>
                                    <p:anim calcmode="lin" valueType="num">
                                      <p:cBhvr additive="base">
                                        <p:cTn id="58" dur="500" fill="hold"/>
                                        <p:tgtEl>
                                          <p:spTgt spid="130062"/>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130063"/>
                                        </p:tgtEl>
                                        <p:attrNameLst>
                                          <p:attrName>style.visibility</p:attrName>
                                        </p:attrNameLst>
                                      </p:cBhvr>
                                      <p:to>
                                        <p:strVal val="visible"/>
                                      </p:to>
                                    </p:set>
                                    <p:anim calcmode="lin" valueType="num">
                                      <p:cBhvr additive="base">
                                        <p:cTn id="61" dur="500" fill="hold"/>
                                        <p:tgtEl>
                                          <p:spTgt spid="130063"/>
                                        </p:tgtEl>
                                        <p:attrNameLst>
                                          <p:attrName>ppt_x</p:attrName>
                                        </p:attrNameLst>
                                      </p:cBhvr>
                                      <p:tavLst>
                                        <p:tav tm="0">
                                          <p:val>
                                            <p:strVal val="#ppt_x"/>
                                          </p:val>
                                        </p:tav>
                                        <p:tav tm="100000">
                                          <p:val>
                                            <p:strVal val="#ppt_x"/>
                                          </p:val>
                                        </p:tav>
                                      </p:tavLst>
                                    </p:anim>
                                    <p:anim calcmode="lin" valueType="num">
                                      <p:cBhvr additive="base">
                                        <p:cTn id="62" dur="500" fill="hold"/>
                                        <p:tgtEl>
                                          <p:spTgt spid="130063"/>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30064"/>
                                        </p:tgtEl>
                                        <p:attrNameLst>
                                          <p:attrName>style.visibility</p:attrName>
                                        </p:attrNameLst>
                                      </p:cBhvr>
                                      <p:to>
                                        <p:strVal val="visible"/>
                                      </p:to>
                                    </p:set>
                                    <p:anim calcmode="lin" valueType="num">
                                      <p:cBhvr additive="base">
                                        <p:cTn id="65" dur="500" fill="hold"/>
                                        <p:tgtEl>
                                          <p:spTgt spid="130064"/>
                                        </p:tgtEl>
                                        <p:attrNameLst>
                                          <p:attrName>ppt_x</p:attrName>
                                        </p:attrNameLst>
                                      </p:cBhvr>
                                      <p:tavLst>
                                        <p:tav tm="0">
                                          <p:val>
                                            <p:strVal val="#ppt_x"/>
                                          </p:val>
                                        </p:tav>
                                        <p:tav tm="100000">
                                          <p:val>
                                            <p:strVal val="#ppt_x"/>
                                          </p:val>
                                        </p:tav>
                                      </p:tavLst>
                                    </p:anim>
                                    <p:anim calcmode="lin" valueType="num">
                                      <p:cBhvr additive="base">
                                        <p:cTn id="66" dur="500" fill="hold"/>
                                        <p:tgtEl>
                                          <p:spTgt spid="130064"/>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4"/>
                                        </p:tgtEl>
                                        <p:attrNameLst>
                                          <p:attrName>style.visibility</p:attrName>
                                        </p:attrNameLst>
                                      </p:cBhvr>
                                      <p:to>
                                        <p:strVal val="visible"/>
                                      </p:to>
                                    </p:set>
                                    <p:anim calcmode="lin" valueType="num">
                                      <p:cBhvr additive="base">
                                        <p:cTn id="71" dur="500" fill="hold"/>
                                        <p:tgtEl>
                                          <p:spTgt spid="4"/>
                                        </p:tgtEl>
                                        <p:attrNameLst>
                                          <p:attrName>ppt_x</p:attrName>
                                        </p:attrNameLst>
                                      </p:cBhvr>
                                      <p:tavLst>
                                        <p:tav tm="0">
                                          <p:val>
                                            <p:strVal val="#ppt_x"/>
                                          </p:val>
                                        </p:tav>
                                        <p:tav tm="100000">
                                          <p:val>
                                            <p:strVal val="#ppt_x"/>
                                          </p:val>
                                        </p:tav>
                                      </p:tavLst>
                                    </p:anim>
                                    <p:anim calcmode="lin" valueType="num">
                                      <p:cBhvr additive="base">
                                        <p:cTn id="72" dur="500" fill="hold"/>
                                        <p:tgtEl>
                                          <p:spTgt spid="4"/>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130055"/>
                                        </p:tgtEl>
                                        <p:attrNameLst>
                                          <p:attrName>style.visibility</p:attrName>
                                        </p:attrNameLst>
                                      </p:cBhvr>
                                      <p:to>
                                        <p:strVal val="visible"/>
                                      </p:to>
                                    </p:set>
                                    <p:anim calcmode="lin" valueType="num">
                                      <p:cBhvr additive="base">
                                        <p:cTn id="75" dur="500" fill="hold"/>
                                        <p:tgtEl>
                                          <p:spTgt spid="130055"/>
                                        </p:tgtEl>
                                        <p:attrNameLst>
                                          <p:attrName>ppt_x</p:attrName>
                                        </p:attrNameLst>
                                      </p:cBhvr>
                                      <p:tavLst>
                                        <p:tav tm="0">
                                          <p:val>
                                            <p:strVal val="#ppt_x"/>
                                          </p:val>
                                        </p:tav>
                                        <p:tav tm="100000">
                                          <p:val>
                                            <p:strVal val="#ppt_x"/>
                                          </p:val>
                                        </p:tav>
                                      </p:tavLst>
                                    </p:anim>
                                    <p:anim calcmode="lin" valueType="num">
                                      <p:cBhvr additive="base">
                                        <p:cTn id="76" dur="500" fill="hold"/>
                                        <p:tgtEl>
                                          <p:spTgt spid="130055"/>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130056"/>
                                        </p:tgtEl>
                                        <p:attrNameLst>
                                          <p:attrName>style.visibility</p:attrName>
                                        </p:attrNameLst>
                                      </p:cBhvr>
                                      <p:to>
                                        <p:strVal val="visible"/>
                                      </p:to>
                                    </p:set>
                                    <p:anim calcmode="lin" valueType="num">
                                      <p:cBhvr additive="base">
                                        <p:cTn id="79" dur="500" fill="hold"/>
                                        <p:tgtEl>
                                          <p:spTgt spid="130056"/>
                                        </p:tgtEl>
                                        <p:attrNameLst>
                                          <p:attrName>ppt_x</p:attrName>
                                        </p:attrNameLst>
                                      </p:cBhvr>
                                      <p:tavLst>
                                        <p:tav tm="0">
                                          <p:val>
                                            <p:strVal val="#ppt_x"/>
                                          </p:val>
                                        </p:tav>
                                        <p:tav tm="100000">
                                          <p:val>
                                            <p:strVal val="#ppt_x"/>
                                          </p:val>
                                        </p:tav>
                                      </p:tavLst>
                                    </p:anim>
                                    <p:anim calcmode="lin" valueType="num">
                                      <p:cBhvr additive="base">
                                        <p:cTn id="80" dur="500" fill="hold"/>
                                        <p:tgtEl>
                                          <p:spTgt spid="130056"/>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0057"/>
                                        </p:tgtEl>
                                        <p:attrNameLst>
                                          <p:attrName>style.visibility</p:attrName>
                                        </p:attrNameLst>
                                      </p:cBhvr>
                                      <p:to>
                                        <p:strVal val="visible"/>
                                      </p:to>
                                    </p:set>
                                    <p:anim calcmode="lin" valueType="num">
                                      <p:cBhvr additive="base">
                                        <p:cTn id="83" dur="500" fill="hold"/>
                                        <p:tgtEl>
                                          <p:spTgt spid="130057"/>
                                        </p:tgtEl>
                                        <p:attrNameLst>
                                          <p:attrName>ppt_x</p:attrName>
                                        </p:attrNameLst>
                                      </p:cBhvr>
                                      <p:tavLst>
                                        <p:tav tm="0">
                                          <p:val>
                                            <p:strVal val="#ppt_x"/>
                                          </p:val>
                                        </p:tav>
                                        <p:tav tm="100000">
                                          <p:val>
                                            <p:strVal val="#ppt_x"/>
                                          </p:val>
                                        </p:tav>
                                      </p:tavLst>
                                    </p:anim>
                                    <p:anim calcmode="lin" valueType="num">
                                      <p:cBhvr additive="base">
                                        <p:cTn id="84" dur="500" fill="hold"/>
                                        <p:tgtEl>
                                          <p:spTgt spid="130057"/>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0058"/>
                                        </p:tgtEl>
                                        <p:attrNameLst>
                                          <p:attrName>style.visibility</p:attrName>
                                        </p:attrNameLst>
                                      </p:cBhvr>
                                      <p:to>
                                        <p:strVal val="visible"/>
                                      </p:to>
                                    </p:set>
                                    <p:anim calcmode="lin" valueType="num">
                                      <p:cBhvr additive="base">
                                        <p:cTn id="87" dur="500" fill="hold"/>
                                        <p:tgtEl>
                                          <p:spTgt spid="130058"/>
                                        </p:tgtEl>
                                        <p:attrNameLst>
                                          <p:attrName>ppt_x</p:attrName>
                                        </p:attrNameLst>
                                      </p:cBhvr>
                                      <p:tavLst>
                                        <p:tav tm="0">
                                          <p:val>
                                            <p:strVal val="#ppt_x"/>
                                          </p:val>
                                        </p:tav>
                                        <p:tav tm="100000">
                                          <p:val>
                                            <p:strVal val="#ppt_x"/>
                                          </p:val>
                                        </p:tav>
                                      </p:tavLst>
                                    </p:anim>
                                    <p:anim calcmode="lin" valueType="num">
                                      <p:cBhvr additive="base">
                                        <p:cTn id="88" dur="500" fill="hold"/>
                                        <p:tgtEl>
                                          <p:spTgt spid="130058"/>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130059"/>
                                        </p:tgtEl>
                                        <p:attrNameLst>
                                          <p:attrName>style.visibility</p:attrName>
                                        </p:attrNameLst>
                                      </p:cBhvr>
                                      <p:to>
                                        <p:strVal val="visible"/>
                                      </p:to>
                                    </p:set>
                                    <p:anim calcmode="lin" valueType="num">
                                      <p:cBhvr additive="base">
                                        <p:cTn id="91" dur="500" fill="hold"/>
                                        <p:tgtEl>
                                          <p:spTgt spid="130059"/>
                                        </p:tgtEl>
                                        <p:attrNameLst>
                                          <p:attrName>ppt_x</p:attrName>
                                        </p:attrNameLst>
                                      </p:cBhvr>
                                      <p:tavLst>
                                        <p:tav tm="0">
                                          <p:val>
                                            <p:strVal val="#ppt_x"/>
                                          </p:val>
                                        </p:tav>
                                        <p:tav tm="100000">
                                          <p:val>
                                            <p:strVal val="#ppt_x"/>
                                          </p:val>
                                        </p:tav>
                                      </p:tavLst>
                                    </p:anim>
                                    <p:anim calcmode="lin" valueType="num">
                                      <p:cBhvr additive="base">
                                        <p:cTn id="92" dur="500" fill="hold"/>
                                        <p:tgtEl>
                                          <p:spTgt spid="130059"/>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0060"/>
                                        </p:tgtEl>
                                        <p:attrNameLst>
                                          <p:attrName>style.visibility</p:attrName>
                                        </p:attrNameLst>
                                      </p:cBhvr>
                                      <p:to>
                                        <p:strVal val="visible"/>
                                      </p:to>
                                    </p:set>
                                    <p:anim calcmode="lin" valueType="num">
                                      <p:cBhvr additive="base">
                                        <p:cTn id="95" dur="500" fill="hold"/>
                                        <p:tgtEl>
                                          <p:spTgt spid="130060"/>
                                        </p:tgtEl>
                                        <p:attrNameLst>
                                          <p:attrName>ppt_x</p:attrName>
                                        </p:attrNameLst>
                                      </p:cBhvr>
                                      <p:tavLst>
                                        <p:tav tm="0">
                                          <p:val>
                                            <p:strVal val="#ppt_x"/>
                                          </p:val>
                                        </p:tav>
                                        <p:tav tm="100000">
                                          <p:val>
                                            <p:strVal val="#ppt_x"/>
                                          </p:val>
                                        </p:tav>
                                      </p:tavLst>
                                    </p:anim>
                                    <p:anim calcmode="lin" valueType="num">
                                      <p:cBhvr additive="base">
                                        <p:cTn id="96" dur="500" fill="hold"/>
                                        <p:tgtEl>
                                          <p:spTgt spid="130060"/>
                                        </p:tgtEl>
                                        <p:attrNameLst>
                                          <p:attrName>ppt_y</p:attrName>
                                        </p:attrNameLst>
                                      </p:cBhvr>
                                      <p:tavLst>
                                        <p:tav tm="0">
                                          <p:val>
                                            <p:strVal val="1+#ppt_h/2"/>
                                          </p:val>
                                        </p:tav>
                                        <p:tav tm="100000">
                                          <p:val>
                                            <p:strVal val="#ppt_y"/>
                                          </p:val>
                                        </p:tav>
                                      </p:tavLst>
                                    </p:anim>
                                  </p:childTnLst>
                                </p:cTn>
                              </p:par>
                              <p:par>
                                <p:cTn id="97" presetID="2" presetClass="entr" presetSubtype="4" fill="hold" nodeType="withEffect">
                                  <p:stCondLst>
                                    <p:cond delay="0"/>
                                  </p:stCondLst>
                                  <p:childTnLst>
                                    <p:set>
                                      <p:cBhvr>
                                        <p:cTn id="98" dur="1" fill="hold">
                                          <p:stCondLst>
                                            <p:cond delay="0"/>
                                          </p:stCondLst>
                                        </p:cTn>
                                        <p:tgtEl>
                                          <p:spTgt spid="130061"/>
                                        </p:tgtEl>
                                        <p:attrNameLst>
                                          <p:attrName>style.visibility</p:attrName>
                                        </p:attrNameLst>
                                      </p:cBhvr>
                                      <p:to>
                                        <p:strVal val="visible"/>
                                      </p:to>
                                    </p:set>
                                    <p:anim calcmode="lin" valueType="num">
                                      <p:cBhvr additive="base">
                                        <p:cTn id="99" dur="500" fill="hold"/>
                                        <p:tgtEl>
                                          <p:spTgt spid="130061"/>
                                        </p:tgtEl>
                                        <p:attrNameLst>
                                          <p:attrName>ppt_x</p:attrName>
                                        </p:attrNameLst>
                                      </p:cBhvr>
                                      <p:tavLst>
                                        <p:tav tm="0">
                                          <p:val>
                                            <p:strVal val="#ppt_x"/>
                                          </p:val>
                                        </p:tav>
                                        <p:tav tm="100000">
                                          <p:val>
                                            <p:strVal val="#ppt_x"/>
                                          </p:val>
                                        </p:tav>
                                      </p:tavLst>
                                    </p:anim>
                                    <p:anim calcmode="lin" valueType="num">
                                      <p:cBhvr additive="base">
                                        <p:cTn id="100" dur="500" fill="hold"/>
                                        <p:tgtEl>
                                          <p:spTgt spid="1300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0053" grpId="0" build="allAtOnce" animBg="1"/>
      <p:bldP spid="130057" grpId="0" animBg="1"/>
      <p:bldP spid="130058" grpId="0" animBg="1"/>
      <p:bldP spid="130060" grpId="0" animBg="1"/>
      <p:bldP spid="13006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BFB395C0-E79C-43C3-B626-33B3B406AD2C}" type="slidenum">
              <a:rPr lang="en-US" smtClean="0"/>
              <a:pPr>
                <a:defRPr/>
              </a:pPr>
              <a:t>9</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2057400" y="5334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QUOTIDIENNE</a:t>
            </a:r>
            <a:endParaRPr lang="en-US" sz="2000" b="1" u="sng" dirty="0">
              <a:solidFill>
                <a:srgbClr val="FF7F61"/>
              </a:solidFill>
              <a:effectLst>
                <a:outerShdw blurRad="38100" dist="38100" dir="2700000" algn="tl">
                  <a:srgbClr val="000000"/>
                </a:outerShdw>
              </a:effectLst>
            </a:endParaRPr>
          </a:p>
        </p:txBody>
      </p:sp>
      <p:sp>
        <p:nvSpPr>
          <p:cNvPr id="7" name="Text Box 6"/>
          <p:cNvSpPr txBox="1">
            <a:spLocks noChangeArrowheads="1"/>
          </p:cNvSpPr>
          <p:nvPr/>
        </p:nvSpPr>
        <p:spPr bwMode="auto">
          <a:xfrm>
            <a:off x="714348" y="1828800"/>
            <a:ext cx="7715304" cy="1477963"/>
          </a:xfrm>
          <a:prstGeom prst="rect">
            <a:avLst/>
          </a:prstGeom>
          <a:solidFill>
            <a:schemeClr val="tx2"/>
          </a:solidFill>
          <a:ln w="38100">
            <a:solidFill>
              <a:srgbClr val="FF7F61"/>
            </a:solidFill>
            <a:miter lim="800000"/>
            <a:headEnd/>
            <a:tailEnd/>
          </a:ln>
          <a:effectLst/>
        </p:spPr>
        <p:txBody>
          <a:bodyPr wrap="square">
            <a:spAutoFit/>
          </a:bodyPr>
          <a:lstStyle/>
          <a:p>
            <a:pPr algn="ctr">
              <a:spcBef>
                <a:spcPct val="50000"/>
              </a:spcBef>
              <a:defRPr/>
            </a:pPr>
            <a:r>
              <a:rPr lang="en-US" sz="3600" b="1" dirty="0">
                <a:solidFill>
                  <a:schemeClr val="bg1"/>
                </a:solidFill>
                <a:effectLst>
                  <a:outerShdw blurRad="38100" dist="38100" dir="2700000" algn="tl">
                    <a:srgbClr val="000000"/>
                  </a:outerShdw>
                </a:effectLst>
              </a:rPr>
              <a:t>MAINTENANCE QUOTIDIENNE</a:t>
            </a:r>
          </a:p>
          <a:p>
            <a:pPr algn="ctr">
              <a:spcBef>
                <a:spcPct val="50000"/>
              </a:spcBef>
              <a:defRPr/>
            </a:pPr>
            <a:r>
              <a:rPr lang="en-US" sz="3600" b="1" dirty="0">
                <a:solidFill>
                  <a:schemeClr val="bg1"/>
                </a:solidFill>
                <a:effectLst>
                  <a:outerShdw blurRad="38100" dist="38100" dir="2700000" algn="tl">
                    <a:srgbClr val="000000"/>
                  </a:outerShdw>
                </a:effectLst>
              </a:rPr>
              <a:t>DU </a:t>
            </a:r>
            <a:r>
              <a:rPr lang="en-US" sz="3600" b="1" dirty="0" err="1">
                <a:solidFill>
                  <a:schemeClr val="bg1"/>
                </a:solidFill>
                <a:effectLst>
                  <a:outerShdw blurRad="38100" dist="38100" dir="2700000" algn="tl">
                    <a:srgbClr val="000000"/>
                  </a:outerShdw>
                </a:effectLst>
              </a:rPr>
              <a:t>ou</a:t>
            </a:r>
            <a:r>
              <a:rPr lang="en-US" sz="3600" b="1" dirty="0">
                <a:solidFill>
                  <a:schemeClr val="bg1"/>
                </a:solidFill>
                <a:effectLst>
                  <a:outerShdw blurRad="38100" dist="38100" dir="2700000" algn="tl">
                    <a:srgbClr val="000000"/>
                  </a:outerShdw>
                </a:effectLst>
              </a:rPr>
              <a:t> DES RESEAUX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wipe(down)">
                                      <p:cBhvr>
                                        <p:cTn id="13"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176</TotalTime>
  <Words>906</Words>
  <Application>Microsoft Office PowerPoint</Application>
  <PresentationFormat>On-screen Show (4:3)</PresentationFormat>
  <Paragraphs>484</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Débit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Vincent DAVID</dc:creator>
  <cp:lastModifiedBy>GRET-SKY</cp:lastModifiedBy>
  <cp:revision>22</cp:revision>
  <dcterms:created xsi:type="dcterms:W3CDTF">2010-02-02T23:13:12Z</dcterms:created>
  <dcterms:modified xsi:type="dcterms:W3CDTF">2011-12-08T02:19:22Z</dcterms:modified>
</cp:coreProperties>
</file>