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9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6014" tIns="48007" rIns="96014" bIns="48007" rtlCol="0"/>
          <a:lstStyle>
            <a:lvl1pPr algn="l">
              <a:defRPr sz="13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6014" tIns="48007" rIns="96014" bIns="48007" rtlCol="0"/>
          <a:lstStyle>
            <a:lvl1pPr algn="r">
              <a:defRPr sz="1300"/>
            </a:lvl1pPr>
          </a:lstStyle>
          <a:p>
            <a:fld id="{3FAF7DBC-78D0-4F25-B2D1-862FCD234260}"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4" tIns="48007" rIns="96014" bIns="48007" rtlCol="0" anchor="ctr"/>
          <a:lstStyle/>
          <a:p>
            <a:endParaRPr lang="fr-FR"/>
          </a:p>
        </p:txBody>
      </p:sp>
      <p:sp>
        <p:nvSpPr>
          <p:cNvPr id="5" name="Espace réservé des commentaires 4"/>
          <p:cNvSpPr>
            <a:spLocks noGrp="1"/>
          </p:cNvSpPr>
          <p:nvPr>
            <p:ph type="body" sz="quarter" idx="3"/>
          </p:nvPr>
        </p:nvSpPr>
        <p:spPr>
          <a:xfrm>
            <a:off x="685800" y="4724203"/>
            <a:ext cx="5486400" cy="4475559"/>
          </a:xfrm>
          <a:prstGeom prst="rect">
            <a:avLst/>
          </a:prstGeom>
        </p:spPr>
        <p:txBody>
          <a:bodyPr vert="horz" lIns="96014" tIns="48007" rIns="96014" bIns="4800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6014" tIns="48007" rIns="96014" bIns="4800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6014" tIns="48007" rIns="96014" bIns="48007" rtlCol="0" anchor="b"/>
          <a:lstStyle>
            <a:lvl1pPr algn="r">
              <a:defRPr sz="1300"/>
            </a:lvl1pPr>
          </a:lstStyle>
          <a:p>
            <a:fld id="{B4325395-C04E-4E46-93AB-0196FE9A6C3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Espace réservé de l'image des diapositives 1"/>
          <p:cNvSpPr>
            <a:spLocks noGrp="1" noRot="1" noChangeAspect="1" noTextEdit="1"/>
          </p:cNvSpPr>
          <p:nvPr>
            <p:ph type="sldImg"/>
          </p:nvPr>
        </p:nvSpPr>
        <p:spPr>
          <a:ln/>
        </p:spPr>
      </p:sp>
      <p:sp>
        <p:nvSpPr>
          <p:cNvPr id="444419" name="Espace réservé des commentaires 2"/>
          <p:cNvSpPr>
            <a:spLocks noGrp="1"/>
          </p:cNvSpPr>
          <p:nvPr>
            <p:ph type="body" idx="1"/>
          </p:nvPr>
        </p:nvSpPr>
        <p:spPr>
          <a:noFill/>
          <a:ln/>
        </p:spPr>
        <p:txBody>
          <a:bodyPr/>
          <a:lstStyle/>
          <a:p>
            <a:endParaRPr lang="fr-FR" dirty="0" smtClean="0"/>
          </a:p>
        </p:txBody>
      </p:sp>
      <p:sp>
        <p:nvSpPr>
          <p:cNvPr id="444420" name="Espace réservé du numéro de diapositive 3"/>
          <p:cNvSpPr>
            <a:spLocks noGrp="1"/>
          </p:cNvSpPr>
          <p:nvPr>
            <p:ph type="sldNum" sz="quarter" idx="5"/>
          </p:nvPr>
        </p:nvSpPr>
        <p:spPr>
          <a:noFill/>
        </p:spPr>
        <p:txBody>
          <a:bodyPr/>
          <a:lstStyle/>
          <a:p>
            <a:fld id="{B9774F84-2363-4D77-B674-32D3FD86F71E}"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Espace réservé de l'image des diapositives 1"/>
          <p:cNvSpPr>
            <a:spLocks noGrp="1" noRot="1" noChangeAspect="1" noTextEdit="1"/>
          </p:cNvSpPr>
          <p:nvPr>
            <p:ph type="sldImg"/>
          </p:nvPr>
        </p:nvSpPr>
        <p:spPr>
          <a:ln/>
        </p:spPr>
      </p:sp>
      <p:sp>
        <p:nvSpPr>
          <p:cNvPr id="453635" name="Espace réservé des commentaires 2"/>
          <p:cNvSpPr>
            <a:spLocks noGrp="1"/>
          </p:cNvSpPr>
          <p:nvPr>
            <p:ph type="body" idx="1"/>
          </p:nvPr>
        </p:nvSpPr>
        <p:spPr>
          <a:noFill/>
          <a:ln/>
        </p:spPr>
        <p:txBody>
          <a:bodyPr/>
          <a:lstStyle/>
          <a:p>
            <a:endParaRPr lang="fr-FR" smtClean="0"/>
          </a:p>
        </p:txBody>
      </p:sp>
      <p:sp>
        <p:nvSpPr>
          <p:cNvPr id="453636" name="Espace réservé du numéro de diapositive 3"/>
          <p:cNvSpPr>
            <a:spLocks noGrp="1"/>
          </p:cNvSpPr>
          <p:nvPr>
            <p:ph type="sldNum" sz="quarter" idx="5"/>
          </p:nvPr>
        </p:nvSpPr>
        <p:spPr>
          <a:noFill/>
        </p:spPr>
        <p:txBody>
          <a:bodyPr/>
          <a:lstStyle/>
          <a:p>
            <a:fld id="{04337D7C-0CBA-443C-8FDF-00DD300A45C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Espace réservé de l'image des diapositives 1"/>
          <p:cNvSpPr>
            <a:spLocks noGrp="1" noRot="1" noChangeAspect="1" noTextEdit="1"/>
          </p:cNvSpPr>
          <p:nvPr>
            <p:ph type="sldImg"/>
          </p:nvPr>
        </p:nvSpPr>
        <p:spPr>
          <a:ln/>
        </p:spPr>
      </p:sp>
      <p:sp>
        <p:nvSpPr>
          <p:cNvPr id="454659" name="Espace réservé des commentaires 2"/>
          <p:cNvSpPr>
            <a:spLocks noGrp="1"/>
          </p:cNvSpPr>
          <p:nvPr>
            <p:ph type="body" idx="1"/>
          </p:nvPr>
        </p:nvSpPr>
        <p:spPr>
          <a:noFill/>
          <a:ln/>
        </p:spPr>
        <p:txBody>
          <a:bodyPr/>
          <a:lstStyle/>
          <a:p>
            <a:endParaRPr lang="fr-FR" smtClean="0"/>
          </a:p>
        </p:txBody>
      </p:sp>
      <p:sp>
        <p:nvSpPr>
          <p:cNvPr id="454660" name="Espace réservé du numéro de diapositive 3"/>
          <p:cNvSpPr>
            <a:spLocks noGrp="1"/>
          </p:cNvSpPr>
          <p:nvPr>
            <p:ph type="sldNum" sz="quarter" idx="5"/>
          </p:nvPr>
        </p:nvSpPr>
        <p:spPr>
          <a:noFill/>
        </p:spPr>
        <p:txBody>
          <a:bodyPr/>
          <a:lstStyle/>
          <a:p>
            <a:fld id="{8524BDD3-E094-4188-AE5A-3AA27F55D04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Espace réservé de l'image des diapositives 1"/>
          <p:cNvSpPr>
            <a:spLocks noGrp="1" noRot="1" noChangeAspect="1" noTextEdit="1"/>
          </p:cNvSpPr>
          <p:nvPr>
            <p:ph type="sldImg"/>
          </p:nvPr>
        </p:nvSpPr>
        <p:spPr>
          <a:ln/>
        </p:spPr>
      </p:sp>
      <p:sp>
        <p:nvSpPr>
          <p:cNvPr id="455683" name="Espace réservé des commentaires 2"/>
          <p:cNvSpPr>
            <a:spLocks noGrp="1"/>
          </p:cNvSpPr>
          <p:nvPr>
            <p:ph type="body" idx="1"/>
          </p:nvPr>
        </p:nvSpPr>
        <p:spPr>
          <a:noFill/>
          <a:ln/>
        </p:spPr>
        <p:txBody>
          <a:bodyPr/>
          <a:lstStyle/>
          <a:p>
            <a:endParaRPr lang="fr-FR" smtClean="0"/>
          </a:p>
        </p:txBody>
      </p:sp>
      <p:sp>
        <p:nvSpPr>
          <p:cNvPr id="455684" name="Espace réservé du numéro de diapositive 3"/>
          <p:cNvSpPr>
            <a:spLocks noGrp="1"/>
          </p:cNvSpPr>
          <p:nvPr>
            <p:ph type="sldNum" sz="quarter" idx="5"/>
          </p:nvPr>
        </p:nvSpPr>
        <p:spPr>
          <a:noFill/>
        </p:spPr>
        <p:txBody>
          <a:bodyPr/>
          <a:lstStyle/>
          <a:p>
            <a:fld id="{5DA5896F-1D1B-4830-9199-803B52920F9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Espace réservé de l'image des diapositives 1"/>
          <p:cNvSpPr>
            <a:spLocks noGrp="1" noRot="1" noChangeAspect="1" noTextEdit="1"/>
          </p:cNvSpPr>
          <p:nvPr>
            <p:ph type="sldImg"/>
          </p:nvPr>
        </p:nvSpPr>
        <p:spPr>
          <a:ln/>
        </p:spPr>
      </p:sp>
      <p:sp>
        <p:nvSpPr>
          <p:cNvPr id="456707" name="Espace réservé des commentaires 2"/>
          <p:cNvSpPr>
            <a:spLocks noGrp="1"/>
          </p:cNvSpPr>
          <p:nvPr>
            <p:ph type="body" idx="1"/>
          </p:nvPr>
        </p:nvSpPr>
        <p:spPr>
          <a:noFill/>
          <a:ln/>
        </p:spPr>
        <p:txBody>
          <a:bodyPr/>
          <a:lstStyle/>
          <a:p>
            <a:endParaRPr lang="fr-FR" smtClean="0"/>
          </a:p>
        </p:txBody>
      </p:sp>
      <p:sp>
        <p:nvSpPr>
          <p:cNvPr id="456708" name="Espace réservé du numéro de diapositive 3"/>
          <p:cNvSpPr>
            <a:spLocks noGrp="1"/>
          </p:cNvSpPr>
          <p:nvPr>
            <p:ph type="sldNum" sz="quarter" idx="5"/>
          </p:nvPr>
        </p:nvSpPr>
        <p:spPr>
          <a:noFill/>
        </p:spPr>
        <p:txBody>
          <a:bodyPr/>
          <a:lstStyle/>
          <a:p>
            <a:fld id="{3117AB29-858A-4A2A-B317-2A6E391B96E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Espace réservé de l'image des diapositives 1"/>
          <p:cNvSpPr>
            <a:spLocks noGrp="1" noRot="1" noChangeAspect="1" noTextEdit="1"/>
          </p:cNvSpPr>
          <p:nvPr>
            <p:ph type="sldImg"/>
          </p:nvPr>
        </p:nvSpPr>
        <p:spPr>
          <a:ln/>
        </p:spPr>
      </p:sp>
      <p:sp>
        <p:nvSpPr>
          <p:cNvPr id="457731" name="Espace réservé des commentaires 2"/>
          <p:cNvSpPr>
            <a:spLocks noGrp="1"/>
          </p:cNvSpPr>
          <p:nvPr>
            <p:ph type="body" idx="1"/>
          </p:nvPr>
        </p:nvSpPr>
        <p:spPr>
          <a:noFill/>
          <a:ln/>
        </p:spPr>
        <p:txBody>
          <a:bodyPr/>
          <a:lstStyle/>
          <a:p>
            <a:endParaRPr lang="fr-FR" smtClean="0"/>
          </a:p>
        </p:txBody>
      </p:sp>
      <p:sp>
        <p:nvSpPr>
          <p:cNvPr id="457732" name="Espace réservé du numéro de diapositive 3"/>
          <p:cNvSpPr>
            <a:spLocks noGrp="1"/>
          </p:cNvSpPr>
          <p:nvPr>
            <p:ph type="sldNum" sz="quarter" idx="5"/>
          </p:nvPr>
        </p:nvSpPr>
        <p:spPr>
          <a:noFill/>
        </p:spPr>
        <p:txBody>
          <a:bodyPr/>
          <a:lstStyle/>
          <a:p>
            <a:fld id="{2B141BE3-48B9-4017-921E-0698F093D5E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Espace réservé de l'image des diapositives 1"/>
          <p:cNvSpPr>
            <a:spLocks noGrp="1" noRot="1" noChangeAspect="1" noTextEdit="1"/>
          </p:cNvSpPr>
          <p:nvPr>
            <p:ph type="sldImg"/>
          </p:nvPr>
        </p:nvSpPr>
        <p:spPr>
          <a:ln/>
        </p:spPr>
      </p:sp>
      <p:sp>
        <p:nvSpPr>
          <p:cNvPr id="458755" name="Espace réservé des commentaires 2"/>
          <p:cNvSpPr>
            <a:spLocks noGrp="1"/>
          </p:cNvSpPr>
          <p:nvPr>
            <p:ph type="body" idx="1"/>
          </p:nvPr>
        </p:nvSpPr>
        <p:spPr>
          <a:noFill/>
          <a:ln/>
        </p:spPr>
        <p:txBody>
          <a:bodyPr/>
          <a:lstStyle/>
          <a:p>
            <a:endParaRPr lang="fr-FR" dirty="0" smtClean="0"/>
          </a:p>
        </p:txBody>
      </p:sp>
      <p:sp>
        <p:nvSpPr>
          <p:cNvPr id="458756" name="Espace réservé du numéro de diapositive 3"/>
          <p:cNvSpPr>
            <a:spLocks noGrp="1"/>
          </p:cNvSpPr>
          <p:nvPr>
            <p:ph type="sldNum" sz="quarter" idx="5"/>
          </p:nvPr>
        </p:nvSpPr>
        <p:spPr>
          <a:noFill/>
        </p:spPr>
        <p:txBody>
          <a:bodyPr/>
          <a:lstStyle/>
          <a:p>
            <a:fld id="{69DBEB11-5028-41A8-8E92-7095120B1C39}"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Espace réservé de l'image des diapositives 1"/>
          <p:cNvSpPr>
            <a:spLocks noGrp="1" noRot="1" noChangeAspect="1" noTextEdit="1"/>
          </p:cNvSpPr>
          <p:nvPr>
            <p:ph type="sldImg"/>
          </p:nvPr>
        </p:nvSpPr>
        <p:spPr>
          <a:ln/>
        </p:spPr>
      </p:sp>
      <p:sp>
        <p:nvSpPr>
          <p:cNvPr id="459779" name="Espace réservé des commentaires 2"/>
          <p:cNvSpPr>
            <a:spLocks noGrp="1"/>
          </p:cNvSpPr>
          <p:nvPr>
            <p:ph type="body" idx="1"/>
          </p:nvPr>
        </p:nvSpPr>
        <p:spPr>
          <a:noFill/>
          <a:ln/>
        </p:spPr>
        <p:txBody>
          <a:bodyPr/>
          <a:lstStyle/>
          <a:p>
            <a:endParaRPr lang="fr-FR" smtClean="0"/>
          </a:p>
        </p:txBody>
      </p:sp>
      <p:sp>
        <p:nvSpPr>
          <p:cNvPr id="459780" name="Espace réservé du numéro de diapositive 3"/>
          <p:cNvSpPr>
            <a:spLocks noGrp="1"/>
          </p:cNvSpPr>
          <p:nvPr>
            <p:ph type="sldNum" sz="quarter" idx="5"/>
          </p:nvPr>
        </p:nvSpPr>
        <p:spPr>
          <a:noFill/>
        </p:spPr>
        <p:txBody>
          <a:bodyPr/>
          <a:lstStyle/>
          <a:p>
            <a:fld id="{AEF05AAE-170A-440B-A2B0-9CE3F1D73F4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Espace réservé de l'image des diapositives 1"/>
          <p:cNvSpPr>
            <a:spLocks noGrp="1" noRot="1" noChangeAspect="1" noTextEdit="1"/>
          </p:cNvSpPr>
          <p:nvPr>
            <p:ph type="sldImg"/>
          </p:nvPr>
        </p:nvSpPr>
        <p:spPr>
          <a:ln/>
        </p:spPr>
      </p:sp>
      <p:sp>
        <p:nvSpPr>
          <p:cNvPr id="460803" name="Espace réservé des commentaires 2"/>
          <p:cNvSpPr>
            <a:spLocks noGrp="1"/>
          </p:cNvSpPr>
          <p:nvPr>
            <p:ph type="body" idx="1"/>
          </p:nvPr>
        </p:nvSpPr>
        <p:spPr>
          <a:noFill/>
          <a:ln/>
        </p:spPr>
        <p:txBody>
          <a:bodyPr/>
          <a:lstStyle/>
          <a:p>
            <a:endParaRPr lang="fr-FR" smtClean="0"/>
          </a:p>
        </p:txBody>
      </p:sp>
      <p:sp>
        <p:nvSpPr>
          <p:cNvPr id="460804" name="Espace réservé du numéro de diapositive 3"/>
          <p:cNvSpPr>
            <a:spLocks noGrp="1"/>
          </p:cNvSpPr>
          <p:nvPr>
            <p:ph type="sldNum" sz="quarter" idx="5"/>
          </p:nvPr>
        </p:nvSpPr>
        <p:spPr>
          <a:noFill/>
        </p:spPr>
        <p:txBody>
          <a:bodyPr/>
          <a:lstStyle/>
          <a:p>
            <a:fld id="{5E6F1AFA-E8E3-4A78-87F9-4922A1C894A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Espace réservé de l'image des diapositives 1"/>
          <p:cNvSpPr>
            <a:spLocks noGrp="1" noRot="1" noChangeAspect="1" noTextEdit="1"/>
          </p:cNvSpPr>
          <p:nvPr>
            <p:ph type="sldImg"/>
          </p:nvPr>
        </p:nvSpPr>
        <p:spPr>
          <a:ln/>
        </p:spPr>
      </p:sp>
      <p:sp>
        <p:nvSpPr>
          <p:cNvPr id="461827" name="Espace réservé des commentaires 2"/>
          <p:cNvSpPr>
            <a:spLocks noGrp="1"/>
          </p:cNvSpPr>
          <p:nvPr>
            <p:ph type="body" idx="1"/>
          </p:nvPr>
        </p:nvSpPr>
        <p:spPr>
          <a:noFill/>
          <a:ln/>
        </p:spPr>
        <p:txBody>
          <a:bodyPr/>
          <a:lstStyle/>
          <a:p>
            <a:endParaRPr lang="fr-FR" smtClean="0"/>
          </a:p>
        </p:txBody>
      </p:sp>
      <p:sp>
        <p:nvSpPr>
          <p:cNvPr id="461828" name="Espace réservé du numéro de diapositive 3"/>
          <p:cNvSpPr>
            <a:spLocks noGrp="1"/>
          </p:cNvSpPr>
          <p:nvPr>
            <p:ph type="sldNum" sz="quarter" idx="5"/>
          </p:nvPr>
        </p:nvSpPr>
        <p:spPr>
          <a:noFill/>
        </p:spPr>
        <p:txBody>
          <a:bodyPr/>
          <a:lstStyle/>
          <a:p>
            <a:fld id="{3CA1411D-B71E-4A50-ABA5-47451609CD7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Espace réservé de l'image des diapositives 1"/>
          <p:cNvSpPr>
            <a:spLocks noGrp="1" noRot="1" noChangeAspect="1" noTextEdit="1"/>
          </p:cNvSpPr>
          <p:nvPr>
            <p:ph type="sldImg"/>
          </p:nvPr>
        </p:nvSpPr>
        <p:spPr>
          <a:ln/>
        </p:spPr>
      </p:sp>
      <p:sp>
        <p:nvSpPr>
          <p:cNvPr id="462851" name="Espace réservé des commentaires 2"/>
          <p:cNvSpPr>
            <a:spLocks noGrp="1"/>
          </p:cNvSpPr>
          <p:nvPr>
            <p:ph type="body" idx="1"/>
          </p:nvPr>
        </p:nvSpPr>
        <p:spPr>
          <a:noFill/>
          <a:ln/>
        </p:spPr>
        <p:txBody>
          <a:bodyPr/>
          <a:lstStyle/>
          <a:p>
            <a:endParaRPr lang="fr-FR" smtClean="0"/>
          </a:p>
        </p:txBody>
      </p:sp>
      <p:sp>
        <p:nvSpPr>
          <p:cNvPr id="462852" name="Espace réservé du numéro de diapositive 3"/>
          <p:cNvSpPr>
            <a:spLocks noGrp="1"/>
          </p:cNvSpPr>
          <p:nvPr>
            <p:ph type="sldNum" sz="quarter" idx="5"/>
          </p:nvPr>
        </p:nvSpPr>
        <p:spPr>
          <a:noFill/>
        </p:spPr>
        <p:txBody>
          <a:bodyPr/>
          <a:lstStyle/>
          <a:p>
            <a:fld id="{0456E23F-504E-4158-9872-ACA30838915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Espace réservé de l'image des diapositives 1"/>
          <p:cNvSpPr>
            <a:spLocks noGrp="1" noRot="1" noChangeAspect="1" noTextEdit="1"/>
          </p:cNvSpPr>
          <p:nvPr>
            <p:ph type="sldImg"/>
          </p:nvPr>
        </p:nvSpPr>
        <p:spPr>
          <a:ln/>
        </p:spPr>
      </p:sp>
      <p:sp>
        <p:nvSpPr>
          <p:cNvPr id="445443" name="Espace réservé des commentaires 2"/>
          <p:cNvSpPr>
            <a:spLocks noGrp="1"/>
          </p:cNvSpPr>
          <p:nvPr>
            <p:ph type="body" idx="1"/>
          </p:nvPr>
        </p:nvSpPr>
        <p:spPr>
          <a:noFill/>
          <a:ln/>
        </p:spPr>
        <p:txBody>
          <a:bodyPr/>
          <a:lstStyle/>
          <a:p>
            <a:endParaRPr lang="fr-FR" smtClean="0"/>
          </a:p>
        </p:txBody>
      </p:sp>
      <p:sp>
        <p:nvSpPr>
          <p:cNvPr id="445444" name="Espace réservé du numéro de diapositive 3"/>
          <p:cNvSpPr>
            <a:spLocks noGrp="1"/>
          </p:cNvSpPr>
          <p:nvPr>
            <p:ph type="sldNum" sz="quarter" idx="5"/>
          </p:nvPr>
        </p:nvSpPr>
        <p:spPr>
          <a:noFill/>
        </p:spPr>
        <p:txBody>
          <a:bodyPr/>
          <a:lstStyle/>
          <a:p>
            <a:fld id="{FE709B65-BAB8-4413-B691-9EE6D78D51F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Espace réservé de l'image des diapositives 1"/>
          <p:cNvSpPr>
            <a:spLocks noGrp="1" noRot="1" noChangeAspect="1" noTextEdit="1"/>
          </p:cNvSpPr>
          <p:nvPr>
            <p:ph type="sldImg"/>
          </p:nvPr>
        </p:nvSpPr>
        <p:spPr>
          <a:ln/>
        </p:spPr>
      </p:sp>
      <p:sp>
        <p:nvSpPr>
          <p:cNvPr id="464899" name="Espace réservé des commentaires 2"/>
          <p:cNvSpPr>
            <a:spLocks noGrp="1"/>
          </p:cNvSpPr>
          <p:nvPr>
            <p:ph type="body" idx="1"/>
          </p:nvPr>
        </p:nvSpPr>
        <p:spPr>
          <a:noFill/>
          <a:ln/>
        </p:spPr>
        <p:txBody>
          <a:bodyPr/>
          <a:lstStyle/>
          <a:p>
            <a:endParaRPr lang="fr-FR" smtClean="0"/>
          </a:p>
        </p:txBody>
      </p:sp>
      <p:sp>
        <p:nvSpPr>
          <p:cNvPr id="464900" name="Espace réservé du numéro de diapositive 3"/>
          <p:cNvSpPr>
            <a:spLocks noGrp="1"/>
          </p:cNvSpPr>
          <p:nvPr>
            <p:ph type="sldNum" sz="quarter" idx="5"/>
          </p:nvPr>
        </p:nvSpPr>
        <p:spPr>
          <a:noFill/>
        </p:spPr>
        <p:txBody>
          <a:bodyPr/>
          <a:lstStyle/>
          <a:p>
            <a:fld id="{8E5638AD-F5BF-4C86-93C9-27B547D48CF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Espace réservé de l'image des diapositives 1"/>
          <p:cNvSpPr>
            <a:spLocks noGrp="1" noRot="1" noChangeAspect="1" noTextEdit="1"/>
          </p:cNvSpPr>
          <p:nvPr>
            <p:ph type="sldImg"/>
          </p:nvPr>
        </p:nvSpPr>
        <p:spPr>
          <a:ln/>
        </p:spPr>
      </p:sp>
      <p:sp>
        <p:nvSpPr>
          <p:cNvPr id="465923" name="Espace réservé des commentaires 2"/>
          <p:cNvSpPr>
            <a:spLocks noGrp="1"/>
          </p:cNvSpPr>
          <p:nvPr>
            <p:ph type="body" idx="1"/>
          </p:nvPr>
        </p:nvSpPr>
        <p:spPr>
          <a:noFill/>
          <a:ln/>
        </p:spPr>
        <p:txBody>
          <a:bodyPr/>
          <a:lstStyle/>
          <a:p>
            <a:endParaRPr lang="fr-FR" smtClean="0"/>
          </a:p>
        </p:txBody>
      </p:sp>
      <p:sp>
        <p:nvSpPr>
          <p:cNvPr id="465924" name="Espace réservé du numéro de diapositive 3"/>
          <p:cNvSpPr>
            <a:spLocks noGrp="1"/>
          </p:cNvSpPr>
          <p:nvPr>
            <p:ph type="sldNum" sz="quarter" idx="5"/>
          </p:nvPr>
        </p:nvSpPr>
        <p:spPr>
          <a:noFill/>
        </p:spPr>
        <p:txBody>
          <a:bodyPr/>
          <a:lstStyle/>
          <a:p>
            <a:fld id="{C820CD24-442F-460A-9A2F-03369D0C149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Espace réservé de l'image des diapositives 1"/>
          <p:cNvSpPr>
            <a:spLocks noGrp="1" noRot="1" noChangeAspect="1" noTextEdit="1"/>
          </p:cNvSpPr>
          <p:nvPr>
            <p:ph type="sldImg"/>
          </p:nvPr>
        </p:nvSpPr>
        <p:spPr>
          <a:ln/>
        </p:spPr>
      </p:sp>
      <p:sp>
        <p:nvSpPr>
          <p:cNvPr id="466947" name="Espace réservé des commentaires 2"/>
          <p:cNvSpPr>
            <a:spLocks noGrp="1"/>
          </p:cNvSpPr>
          <p:nvPr>
            <p:ph type="body" idx="1"/>
          </p:nvPr>
        </p:nvSpPr>
        <p:spPr>
          <a:noFill/>
          <a:ln/>
        </p:spPr>
        <p:txBody>
          <a:bodyPr/>
          <a:lstStyle/>
          <a:p>
            <a:endParaRPr lang="fr-FR" smtClean="0"/>
          </a:p>
        </p:txBody>
      </p:sp>
      <p:sp>
        <p:nvSpPr>
          <p:cNvPr id="466948" name="Espace réservé du numéro de diapositive 3"/>
          <p:cNvSpPr>
            <a:spLocks noGrp="1"/>
          </p:cNvSpPr>
          <p:nvPr>
            <p:ph type="sldNum" sz="quarter" idx="5"/>
          </p:nvPr>
        </p:nvSpPr>
        <p:spPr>
          <a:noFill/>
        </p:spPr>
        <p:txBody>
          <a:bodyPr/>
          <a:lstStyle/>
          <a:p>
            <a:fld id="{22786E52-0F4A-4111-88C2-F218FC57F2F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Espace réservé de l'image des diapositives 1"/>
          <p:cNvSpPr>
            <a:spLocks noGrp="1" noRot="1" noChangeAspect="1" noTextEdit="1"/>
          </p:cNvSpPr>
          <p:nvPr>
            <p:ph type="sldImg"/>
          </p:nvPr>
        </p:nvSpPr>
        <p:spPr>
          <a:ln/>
        </p:spPr>
      </p:sp>
      <p:sp>
        <p:nvSpPr>
          <p:cNvPr id="467971" name="Espace réservé des commentaires 2"/>
          <p:cNvSpPr>
            <a:spLocks noGrp="1"/>
          </p:cNvSpPr>
          <p:nvPr>
            <p:ph type="body" idx="1"/>
          </p:nvPr>
        </p:nvSpPr>
        <p:spPr>
          <a:noFill/>
          <a:ln/>
        </p:spPr>
        <p:txBody>
          <a:bodyPr/>
          <a:lstStyle/>
          <a:p>
            <a:endParaRPr lang="fr-FR" smtClean="0"/>
          </a:p>
        </p:txBody>
      </p:sp>
      <p:sp>
        <p:nvSpPr>
          <p:cNvPr id="467972" name="Espace réservé du numéro de diapositive 3"/>
          <p:cNvSpPr>
            <a:spLocks noGrp="1"/>
          </p:cNvSpPr>
          <p:nvPr>
            <p:ph type="sldNum" sz="quarter" idx="5"/>
          </p:nvPr>
        </p:nvSpPr>
        <p:spPr>
          <a:noFill/>
        </p:spPr>
        <p:txBody>
          <a:bodyPr/>
          <a:lstStyle/>
          <a:p>
            <a:fld id="{E4C70102-75D0-48DE-BF1E-F244C02557EF}"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Espace réservé de l'image des diapositives 1"/>
          <p:cNvSpPr>
            <a:spLocks noGrp="1" noRot="1" noChangeAspect="1" noTextEdit="1"/>
          </p:cNvSpPr>
          <p:nvPr>
            <p:ph type="sldImg"/>
          </p:nvPr>
        </p:nvSpPr>
        <p:spPr>
          <a:ln/>
        </p:spPr>
      </p:sp>
      <p:sp>
        <p:nvSpPr>
          <p:cNvPr id="468995" name="Espace réservé des commentaires 2"/>
          <p:cNvSpPr>
            <a:spLocks noGrp="1"/>
          </p:cNvSpPr>
          <p:nvPr>
            <p:ph type="body" idx="1"/>
          </p:nvPr>
        </p:nvSpPr>
        <p:spPr>
          <a:noFill/>
          <a:ln/>
        </p:spPr>
        <p:txBody>
          <a:bodyPr/>
          <a:lstStyle/>
          <a:p>
            <a:endParaRPr lang="fr-FR" smtClean="0"/>
          </a:p>
        </p:txBody>
      </p:sp>
      <p:sp>
        <p:nvSpPr>
          <p:cNvPr id="468996" name="Espace réservé du numéro de diapositive 3"/>
          <p:cNvSpPr>
            <a:spLocks noGrp="1"/>
          </p:cNvSpPr>
          <p:nvPr>
            <p:ph type="sldNum" sz="quarter" idx="5"/>
          </p:nvPr>
        </p:nvSpPr>
        <p:spPr>
          <a:noFill/>
        </p:spPr>
        <p:txBody>
          <a:bodyPr/>
          <a:lstStyle/>
          <a:p>
            <a:fld id="{5472285E-919A-4410-8B96-8E14A9FFB20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Espace réservé de l'image des diapositives 1"/>
          <p:cNvSpPr>
            <a:spLocks noGrp="1" noRot="1" noChangeAspect="1" noTextEdit="1"/>
          </p:cNvSpPr>
          <p:nvPr>
            <p:ph type="sldImg"/>
          </p:nvPr>
        </p:nvSpPr>
        <p:spPr>
          <a:ln/>
        </p:spPr>
      </p:sp>
      <p:sp>
        <p:nvSpPr>
          <p:cNvPr id="470019" name="Espace réservé des commentaires 2"/>
          <p:cNvSpPr>
            <a:spLocks noGrp="1"/>
          </p:cNvSpPr>
          <p:nvPr>
            <p:ph type="body" idx="1"/>
          </p:nvPr>
        </p:nvSpPr>
        <p:spPr>
          <a:noFill/>
          <a:ln/>
        </p:spPr>
        <p:txBody>
          <a:bodyPr/>
          <a:lstStyle/>
          <a:p>
            <a:endParaRPr lang="fr-FR" smtClean="0"/>
          </a:p>
        </p:txBody>
      </p:sp>
      <p:sp>
        <p:nvSpPr>
          <p:cNvPr id="470020" name="Espace réservé du numéro de diapositive 3"/>
          <p:cNvSpPr>
            <a:spLocks noGrp="1"/>
          </p:cNvSpPr>
          <p:nvPr>
            <p:ph type="sldNum" sz="quarter" idx="5"/>
          </p:nvPr>
        </p:nvSpPr>
        <p:spPr>
          <a:noFill/>
        </p:spPr>
        <p:txBody>
          <a:bodyPr/>
          <a:lstStyle/>
          <a:p>
            <a:fld id="{1E95752D-6DC5-4B0D-9112-01670235BCF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Espace réservé de l'image des diapositives 1"/>
          <p:cNvSpPr>
            <a:spLocks noGrp="1" noRot="1" noChangeAspect="1" noTextEdit="1"/>
          </p:cNvSpPr>
          <p:nvPr>
            <p:ph type="sldImg"/>
          </p:nvPr>
        </p:nvSpPr>
        <p:spPr>
          <a:ln/>
        </p:spPr>
      </p:sp>
      <p:sp>
        <p:nvSpPr>
          <p:cNvPr id="471043" name="Espace réservé des commentaires 2"/>
          <p:cNvSpPr>
            <a:spLocks noGrp="1"/>
          </p:cNvSpPr>
          <p:nvPr>
            <p:ph type="body" idx="1"/>
          </p:nvPr>
        </p:nvSpPr>
        <p:spPr>
          <a:noFill/>
          <a:ln/>
        </p:spPr>
        <p:txBody>
          <a:bodyPr/>
          <a:lstStyle/>
          <a:p>
            <a:endParaRPr lang="fr-FR" smtClean="0"/>
          </a:p>
        </p:txBody>
      </p:sp>
      <p:sp>
        <p:nvSpPr>
          <p:cNvPr id="471044" name="Espace réservé du numéro de diapositive 3"/>
          <p:cNvSpPr>
            <a:spLocks noGrp="1"/>
          </p:cNvSpPr>
          <p:nvPr>
            <p:ph type="sldNum" sz="quarter" idx="5"/>
          </p:nvPr>
        </p:nvSpPr>
        <p:spPr>
          <a:noFill/>
        </p:spPr>
        <p:txBody>
          <a:bodyPr/>
          <a:lstStyle/>
          <a:p>
            <a:fld id="{DBB9AF0C-2DC1-49B4-8341-E8B4A2B1A430}"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Espace réservé de l'image des diapositives 1"/>
          <p:cNvSpPr>
            <a:spLocks noGrp="1" noRot="1" noChangeAspect="1" noTextEdit="1"/>
          </p:cNvSpPr>
          <p:nvPr>
            <p:ph type="sldImg"/>
          </p:nvPr>
        </p:nvSpPr>
        <p:spPr>
          <a:ln/>
        </p:spPr>
      </p:sp>
      <p:sp>
        <p:nvSpPr>
          <p:cNvPr id="472067" name="Espace réservé des commentaires 2"/>
          <p:cNvSpPr>
            <a:spLocks noGrp="1"/>
          </p:cNvSpPr>
          <p:nvPr>
            <p:ph type="body" idx="1"/>
          </p:nvPr>
        </p:nvSpPr>
        <p:spPr>
          <a:noFill/>
          <a:ln/>
        </p:spPr>
        <p:txBody>
          <a:bodyPr/>
          <a:lstStyle/>
          <a:p>
            <a:endParaRPr lang="fr-FR" smtClean="0"/>
          </a:p>
        </p:txBody>
      </p:sp>
      <p:sp>
        <p:nvSpPr>
          <p:cNvPr id="472068" name="Espace réservé du numéro de diapositive 3"/>
          <p:cNvSpPr>
            <a:spLocks noGrp="1"/>
          </p:cNvSpPr>
          <p:nvPr>
            <p:ph type="sldNum" sz="quarter" idx="5"/>
          </p:nvPr>
        </p:nvSpPr>
        <p:spPr>
          <a:noFill/>
        </p:spPr>
        <p:txBody>
          <a:bodyPr/>
          <a:lstStyle/>
          <a:p>
            <a:fld id="{6D927694-1131-4E9D-B034-808F242A284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Espace réservé de l'image des diapositives 1"/>
          <p:cNvSpPr>
            <a:spLocks noGrp="1" noRot="1" noChangeAspect="1" noTextEdit="1"/>
          </p:cNvSpPr>
          <p:nvPr>
            <p:ph type="sldImg"/>
          </p:nvPr>
        </p:nvSpPr>
        <p:spPr>
          <a:ln/>
        </p:spPr>
      </p:sp>
      <p:sp>
        <p:nvSpPr>
          <p:cNvPr id="473091" name="Espace réservé des commentaires 2"/>
          <p:cNvSpPr>
            <a:spLocks noGrp="1"/>
          </p:cNvSpPr>
          <p:nvPr>
            <p:ph type="body" idx="1"/>
          </p:nvPr>
        </p:nvSpPr>
        <p:spPr>
          <a:noFill/>
          <a:ln/>
        </p:spPr>
        <p:txBody>
          <a:bodyPr/>
          <a:lstStyle/>
          <a:p>
            <a:endParaRPr lang="fr-FR" smtClean="0"/>
          </a:p>
        </p:txBody>
      </p:sp>
      <p:sp>
        <p:nvSpPr>
          <p:cNvPr id="473092" name="Espace réservé du numéro de diapositive 3"/>
          <p:cNvSpPr>
            <a:spLocks noGrp="1"/>
          </p:cNvSpPr>
          <p:nvPr>
            <p:ph type="sldNum" sz="quarter" idx="5"/>
          </p:nvPr>
        </p:nvSpPr>
        <p:spPr>
          <a:noFill/>
        </p:spPr>
        <p:txBody>
          <a:bodyPr/>
          <a:lstStyle/>
          <a:p>
            <a:fld id="{B789CB9F-AEA4-4DA8-BA36-4FFA3B10345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Espace réservé de l'image des diapositives 1"/>
          <p:cNvSpPr>
            <a:spLocks noGrp="1" noRot="1" noChangeAspect="1" noTextEdit="1"/>
          </p:cNvSpPr>
          <p:nvPr>
            <p:ph type="sldImg"/>
          </p:nvPr>
        </p:nvSpPr>
        <p:spPr>
          <a:ln/>
        </p:spPr>
      </p:sp>
      <p:sp>
        <p:nvSpPr>
          <p:cNvPr id="474115" name="Espace réservé des commentaires 2"/>
          <p:cNvSpPr>
            <a:spLocks noGrp="1"/>
          </p:cNvSpPr>
          <p:nvPr>
            <p:ph type="body" idx="1"/>
          </p:nvPr>
        </p:nvSpPr>
        <p:spPr>
          <a:noFill/>
          <a:ln/>
        </p:spPr>
        <p:txBody>
          <a:bodyPr/>
          <a:lstStyle/>
          <a:p>
            <a:endParaRPr lang="fr-FR" smtClean="0"/>
          </a:p>
        </p:txBody>
      </p:sp>
      <p:sp>
        <p:nvSpPr>
          <p:cNvPr id="474116" name="Espace réservé du numéro de diapositive 3"/>
          <p:cNvSpPr>
            <a:spLocks noGrp="1"/>
          </p:cNvSpPr>
          <p:nvPr>
            <p:ph type="sldNum" sz="quarter" idx="5"/>
          </p:nvPr>
        </p:nvSpPr>
        <p:spPr>
          <a:noFill/>
        </p:spPr>
        <p:txBody>
          <a:bodyPr/>
          <a:lstStyle/>
          <a:p>
            <a:fld id="{549BC4EB-6040-4DA8-99F7-79CB24C46E7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Espace réservé de l'image des diapositives 1"/>
          <p:cNvSpPr>
            <a:spLocks noGrp="1" noRot="1" noChangeAspect="1" noTextEdit="1"/>
          </p:cNvSpPr>
          <p:nvPr>
            <p:ph type="sldImg"/>
          </p:nvPr>
        </p:nvSpPr>
        <p:spPr>
          <a:ln/>
        </p:spPr>
      </p:sp>
      <p:sp>
        <p:nvSpPr>
          <p:cNvPr id="446467" name="Espace réservé des commentaires 2"/>
          <p:cNvSpPr>
            <a:spLocks noGrp="1"/>
          </p:cNvSpPr>
          <p:nvPr>
            <p:ph type="body" idx="1"/>
          </p:nvPr>
        </p:nvSpPr>
        <p:spPr>
          <a:noFill/>
          <a:ln/>
        </p:spPr>
        <p:txBody>
          <a:bodyPr/>
          <a:lstStyle/>
          <a:p>
            <a:endParaRPr lang="fr-FR" smtClean="0"/>
          </a:p>
        </p:txBody>
      </p:sp>
      <p:sp>
        <p:nvSpPr>
          <p:cNvPr id="446468" name="Espace réservé du numéro de diapositive 3"/>
          <p:cNvSpPr>
            <a:spLocks noGrp="1"/>
          </p:cNvSpPr>
          <p:nvPr>
            <p:ph type="sldNum" sz="quarter" idx="5"/>
          </p:nvPr>
        </p:nvSpPr>
        <p:spPr>
          <a:noFill/>
        </p:spPr>
        <p:txBody>
          <a:bodyPr/>
          <a:lstStyle/>
          <a:p>
            <a:fld id="{4FCA5528-5A08-4697-9D3C-9FF0F6A41DF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Espace réservé de l'image des diapositives 1"/>
          <p:cNvSpPr>
            <a:spLocks noGrp="1" noRot="1" noChangeAspect="1" noTextEdit="1"/>
          </p:cNvSpPr>
          <p:nvPr>
            <p:ph type="sldImg"/>
          </p:nvPr>
        </p:nvSpPr>
        <p:spPr>
          <a:ln/>
        </p:spPr>
      </p:sp>
      <p:sp>
        <p:nvSpPr>
          <p:cNvPr id="475139" name="Espace réservé des commentaires 2"/>
          <p:cNvSpPr>
            <a:spLocks noGrp="1"/>
          </p:cNvSpPr>
          <p:nvPr>
            <p:ph type="body" idx="1"/>
          </p:nvPr>
        </p:nvSpPr>
        <p:spPr>
          <a:noFill/>
          <a:ln/>
        </p:spPr>
        <p:txBody>
          <a:bodyPr/>
          <a:lstStyle/>
          <a:p>
            <a:endParaRPr lang="fr-FR" smtClean="0"/>
          </a:p>
        </p:txBody>
      </p:sp>
      <p:sp>
        <p:nvSpPr>
          <p:cNvPr id="475140" name="Espace réservé du numéro de diapositive 3"/>
          <p:cNvSpPr>
            <a:spLocks noGrp="1"/>
          </p:cNvSpPr>
          <p:nvPr>
            <p:ph type="sldNum" sz="quarter" idx="5"/>
          </p:nvPr>
        </p:nvSpPr>
        <p:spPr>
          <a:noFill/>
        </p:spPr>
        <p:txBody>
          <a:bodyPr/>
          <a:lstStyle/>
          <a:p>
            <a:fld id="{B2FD0B34-BE3F-4DA0-AFBC-897B6318DCF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Espace réservé de l'image des diapositives 1"/>
          <p:cNvSpPr>
            <a:spLocks noGrp="1" noRot="1" noChangeAspect="1" noTextEdit="1"/>
          </p:cNvSpPr>
          <p:nvPr>
            <p:ph type="sldImg"/>
          </p:nvPr>
        </p:nvSpPr>
        <p:spPr>
          <a:ln/>
        </p:spPr>
      </p:sp>
      <p:sp>
        <p:nvSpPr>
          <p:cNvPr id="476163" name="Espace réservé des commentaires 2"/>
          <p:cNvSpPr>
            <a:spLocks noGrp="1"/>
          </p:cNvSpPr>
          <p:nvPr>
            <p:ph type="body" idx="1"/>
          </p:nvPr>
        </p:nvSpPr>
        <p:spPr>
          <a:noFill/>
          <a:ln/>
        </p:spPr>
        <p:txBody>
          <a:bodyPr/>
          <a:lstStyle/>
          <a:p>
            <a:endParaRPr lang="fr-FR" smtClean="0"/>
          </a:p>
        </p:txBody>
      </p:sp>
      <p:sp>
        <p:nvSpPr>
          <p:cNvPr id="476164" name="Espace réservé du numéro de diapositive 3"/>
          <p:cNvSpPr>
            <a:spLocks noGrp="1"/>
          </p:cNvSpPr>
          <p:nvPr>
            <p:ph type="sldNum" sz="quarter" idx="5"/>
          </p:nvPr>
        </p:nvSpPr>
        <p:spPr>
          <a:noFill/>
        </p:spPr>
        <p:txBody>
          <a:bodyPr/>
          <a:lstStyle/>
          <a:p>
            <a:fld id="{1522C47D-B316-4108-A5CC-4AFC90A82CB5}"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Espace réservé de l'image des diapositives 1"/>
          <p:cNvSpPr>
            <a:spLocks noGrp="1" noRot="1" noChangeAspect="1" noTextEdit="1"/>
          </p:cNvSpPr>
          <p:nvPr>
            <p:ph type="sldImg"/>
          </p:nvPr>
        </p:nvSpPr>
        <p:spPr>
          <a:ln/>
        </p:spPr>
      </p:sp>
      <p:sp>
        <p:nvSpPr>
          <p:cNvPr id="477187" name="Espace réservé des commentaires 2"/>
          <p:cNvSpPr>
            <a:spLocks noGrp="1"/>
          </p:cNvSpPr>
          <p:nvPr>
            <p:ph type="body" idx="1"/>
          </p:nvPr>
        </p:nvSpPr>
        <p:spPr>
          <a:noFill/>
          <a:ln/>
        </p:spPr>
        <p:txBody>
          <a:bodyPr/>
          <a:lstStyle/>
          <a:p>
            <a:endParaRPr lang="fr-FR" smtClean="0"/>
          </a:p>
        </p:txBody>
      </p:sp>
      <p:sp>
        <p:nvSpPr>
          <p:cNvPr id="477188" name="Espace réservé du numéro de diapositive 3"/>
          <p:cNvSpPr>
            <a:spLocks noGrp="1"/>
          </p:cNvSpPr>
          <p:nvPr>
            <p:ph type="sldNum" sz="quarter" idx="5"/>
          </p:nvPr>
        </p:nvSpPr>
        <p:spPr>
          <a:noFill/>
        </p:spPr>
        <p:txBody>
          <a:bodyPr/>
          <a:lstStyle/>
          <a:p>
            <a:fld id="{F3420570-2EE3-4269-ABA2-B9239F18595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Espace réservé de l'image des diapositives 1"/>
          <p:cNvSpPr>
            <a:spLocks noGrp="1" noRot="1" noChangeAspect="1" noTextEdit="1"/>
          </p:cNvSpPr>
          <p:nvPr>
            <p:ph type="sldImg"/>
          </p:nvPr>
        </p:nvSpPr>
        <p:spPr>
          <a:ln/>
        </p:spPr>
      </p:sp>
      <p:sp>
        <p:nvSpPr>
          <p:cNvPr id="478211" name="Espace réservé des commentaires 2"/>
          <p:cNvSpPr>
            <a:spLocks noGrp="1"/>
          </p:cNvSpPr>
          <p:nvPr>
            <p:ph type="body" idx="1"/>
          </p:nvPr>
        </p:nvSpPr>
        <p:spPr>
          <a:noFill/>
          <a:ln/>
        </p:spPr>
        <p:txBody>
          <a:bodyPr/>
          <a:lstStyle/>
          <a:p>
            <a:endParaRPr lang="fr-FR" smtClean="0"/>
          </a:p>
        </p:txBody>
      </p:sp>
      <p:sp>
        <p:nvSpPr>
          <p:cNvPr id="478212" name="Espace réservé du numéro de diapositive 3"/>
          <p:cNvSpPr>
            <a:spLocks noGrp="1"/>
          </p:cNvSpPr>
          <p:nvPr>
            <p:ph type="sldNum" sz="quarter" idx="5"/>
          </p:nvPr>
        </p:nvSpPr>
        <p:spPr>
          <a:noFill/>
        </p:spPr>
        <p:txBody>
          <a:bodyPr/>
          <a:lstStyle/>
          <a:p>
            <a:fld id="{559E3A3C-2AC1-4E12-B32C-B002D7C2A930}"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Espace réservé de l'image des diapositives 1"/>
          <p:cNvSpPr>
            <a:spLocks noGrp="1" noRot="1" noChangeAspect="1" noTextEdit="1"/>
          </p:cNvSpPr>
          <p:nvPr>
            <p:ph type="sldImg"/>
          </p:nvPr>
        </p:nvSpPr>
        <p:spPr>
          <a:ln/>
        </p:spPr>
      </p:sp>
      <p:sp>
        <p:nvSpPr>
          <p:cNvPr id="479235" name="Espace réservé des commentaires 2"/>
          <p:cNvSpPr>
            <a:spLocks noGrp="1"/>
          </p:cNvSpPr>
          <p:nvPr>
            <p:ph type="body" idx="1"/>
          </p:nvPr>
        </p:nvSpPr>
        <p:spPr>
          <a:noFill/>
          <a:ln/>
        </p:spPr>
        <p:txBody>
          <a:bodyPr/>
          <a:lstStyle/>
          <a:p>
            <a:endParaRPr lang="fr-FR" smtClean="0"/>
          </a:p>
        </p:txBody>
      </p:sp>
      <p:sp>
        <p:nvSpPr>
          <p:cNvPr id="479236" name="Espace réservé du numéro de diapositive 3"/>
          <p:cNvSpPr>
            <a:spLocks noGrp="1"/>
          </p:cNvSpPr>
          <p:nvPr>
            <p:ph type="sldNum" sz="quarter" idx="5"/>
          </p:nvPr>
        </p:nvSpPr>
        <p:spPr>
          <a:noFill/>
        </p:spPr>
        <p:txBody>
          <a:bodyPr/>
          <a:lstStyle/>
          <a:p>
            <a:fld id="{7CA7D5B8-6E4E-4656-A71B-224AE74B28FB}"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Espace réservé de l'image des diapositives 1"/>
          <p:cNvSpPr>
            <a:spLocks noGrp="1" noRot="1" noChangeAspect="1" noTextEdit="1"/>
          </p:cNvSpPr>
          <p:nvPr>
            <p:ph type="sldImg"/>
          </p:nvPr>
        </p:nvSpPr>
        <p:spPr>
          <a:ln/>
        </p:spPr>
      </p:sp>
      <p:sp>
        <p:nvSpPr>
          <p:cNvPr id="480259" name="Espace réservé des commentaires 2"/>
          <p:cNvSpPr>
            <a:spLocks noGrp="1"/>
          </p:cNvSpPr>
          <p:nvPr>
            <p:ph type="body" idx="1"/>
          </p:nvPr>
        </p:nvSpPr>
        <p:spPr>
          <a:noFill/>
          <a:ln/>
        </p:spPr>
        <p:txBody>
          <a:bodyPr/>
          <a:lstStyle/>
          <a:p>
            <a:endParaRPr lang="fr-FR" smtClean="0"/>
          </a:p>
        </p:txBody>
      </p:sp>
      <p:sp>
        <p:nvSpPr>
          <p:cNvPr id="480260" name="Espace réservé du numéro de diapositive 3"/>
          <p:cNvSpPr>
            <a:spLocks noGrp="1"/>
          </p:cNvSpPr>
          <p:nvPr>
            <p:ph type="sldNum" sz="quarter" idx="5"/>
          </p:nvPr>
        </p:nvSpPr>
        <p:spPr>
          <a:noFill/>
        </p:spPr>
        <p:txBody>
          <a:bodyPr/>
          <a:lstStyle/>
          <a:p>
            <a:fld id="{5901B261-A3B0-4B37-8185-19B7F32067EF}"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Espace réservé de l'image des diapositives 1"/>
          <p:cNvSpPr>
            <a:spLocks noGrp="1" noRot="1" noChangeAspect="1" noTextEdit="1"/>
          </p:cNvSpPr>
          <p:nvPr>
            <p:ph type="sldImg"/>
          </p:nvPr>
        </p:nvSpPr>
        <p:spPr>
          <a:ln/>
        </p:spPr>
      </p:sp>
      <p:sp>
        <p:nvSpPr>
          <p:cNvPr id="481283" name="Espace réservé des commentaires 2"/>
          <p:cNvSpPr>
            <a:spLocks noGrp="1"/>
          </p:cNvSpPr>
          <p:nvPr>
            <p:ph type="body" idx="1"/>
          </p:nvPr>
        </p:nvSpPr>
        <p:spPr>
          <a:noFill/>
          <a:ln/>
        </p:spPr>
        <p:txBody>
          <a:bodyPr/>
          <a:lstStyle/>
          <a:p>
            <a:endParaRPr lang="fr-FR" smtClean="0"/>
          </a:p>
        </p:txBody>
      </p:sp>
      <p:sp>
        <p:nvSpPr>
          <p:cNvPr id="481284" name="Espace réservé du numéro de diapositive 3"/>
          <p:cNvSpPr>
            <a:spLocks noGrp="1"/>
          </p:cNvSpPr>
          <p:nvPr>
            <p:ph type="sldNum" sz="quarter" idx="5"/>
          </p:nvPr>
        </p:nvSpPr>
        <p:spPr>
          <a:noFill/>
        </p:spPr>
        <p:txBody>
          <a:bodyPr/>
          <a:lstStyle/>
          <a:p>
            <a:fld id="{E9B22D23-1EFC-4250-8859-4E4A1D6B4A65}"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Espace réservé de l'image des diapositives 1"/>
          <p:cNvSpPr>
            <a:spLocks noGrp="1" noRot="1" noChangeAspect="1" noTextEdit="1"/>
          </p:cNvSpPr>
          <p:nvPr>
            <p:ph type="sldImg"/>
          </p:nvPr>
        </p:nvSpPr>
        <p:spPr>
          <a:ln/>
        </p:spPr>
      </p:sp>
      <p:sp>
        <p:nvSpPr>
          <p:cNvPr id="482307" name="Espace réservé des commentaires 2"/>
          <p:cNvSpPr>
            <a:spLocks noGrp="1"/>
          </p:cNvSpPr>
          <p:nvPr>
            <p:ph type="body" idx="1"/>
          </p:nvPr>
        </p:nvSpPr>
        <p:spPr>
          <a:noFill/>
          <a:ln/>
        </p:spPr>
        <p:txBody>
          <a:bodyPr/>
          <a:lstStyle/>
          <a:p>
            <a:endParaRPr lang="fr-FR" smtClean="0"/>
          </a:p>
        </p:txBody>
      </p:sp>
      <p:sp>
        <p:nvSpPr>
          <p:cNvPr id="482308" name="Espace réservé du numéro de diapositive 3"/>
          <p:cNvSpPr>
            <a:spLocks noGrp="1"/>
          </p:cNvSpPr>
          <p:nvPr>
            <p:ph type="sldNum" sz="quarter" idx="5"/>
          </p:nvPr>
        </p:nvSpPr>
        <p:spPr>
          <a:noFill/>
        </p:spPr>
        <p:txBody>
          <a:bodyPr/>
          <a:lstStyle/>
          <a:p>
            <a:fld id="{C539C6C8-E471-4B2B-8980-25FC42123B61}"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Espace réservé de l'image des diapositives 1"/>
          <p:cNvSpPr>
            <a:spLocks noGrp="1" noRot="1" noChangeAspect="1" noTextEdit="1"/>
          </p:cNvSpPr>
          <p:nvPr>
            <p:ph type="sldImg"/>
          </p:nvPr>
        </p:nvSpPr>
        <p:spPr>
          <a:ln/>
        </p:spPr>
      </p:sp>
      <p:sp>
        <p:nvSpPr>
          <p:cNvPr id="483331" name="Espace réservé des commentaires 2"/>
          <p:cNvSpPr>
            <a:spLocks noGrp="1"/>
          </p:cNvSpPr>
          <p:nvPr>
            <p:ph type="body" idx="1"/>
          </p:nvPr>
        </p:nvSpPr>
        <p:spPr>
          <a:noFill/>
          <a:ln/>
        </p:spPr>
        <p:txBody>
          <a:bodyPr/>
          <a:lstStyle/>
          <a:p>
            <a:endParaRPr lang="fr-FR" smtClean="0"/>
          </a:p>
        </p:txBody>
      </p:sp>
      <p:sp>
        <p:nvSpPr>
          <p:cNvPr id="483332" name="Espace réservé du numéro de diapositive 3"/>
          <p:cNvSpPr>
            <a:spLocks noGrp="1"/>
          </p:cNvSpPr>
          <p:nvPr>
            <p:ph type="sldNum" sz="quarter" idx="5"/>
          </p:nvPr>
        </p:nvSpPr>
        <p:spPr>
          <a:noFill/>
        </p:spPr>
        <p:txBody>
          <a:bodyPr/>
          <a:lstStyle/>
          <a:p>
            <a:fld id="{76BDC30C-D779-4C05-9E86-596BF50C4105}"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Espace réservé de l'image des diapositives 1"/>
          <p:cNvSpPr>
            <a:spLocks noGrp="1" noRot="1" noChangeAspect="1" noTextEdit="1"/>
          </p:cNvSpPr>
          <p:nvPr>
            <p:ph type="sldImg"/>
          </p:nvPr>
        </p:nvSpPr>
        <p:spPr>
          <a:ln/>
        </p:spPr>
      </p:sp>
      <p:sp>
        <p:nvSpPr>
          <p:cNvPr id="484355" name="Espace réservé des commentaires 2"/>
          <p:cNvSpPr>
            <a:spLocks noGrp="1"/>
          </p:cNvSpPr>
          <p:nvPr>
            <p:ph type="body" idx="1"/>
          </p:nvPr>
        </p:nvSpPr>
        <p:spPr>
          <a:noFill/>
          <a:ln/>
        </p:spPr>
        <p:txBody>
          <a:bodyPr/>
          <a:lstStyle/>
          <a:p>
            <a:endParaRPr lang="fr-FR" smtClean="0"/>
          </a:p>
        </p:txBody>
      </p:sp>
      <p:sp>
        <p:nvSpPr>
          <p:cNvPr id="484356" name="Espace réservé du numéro de diapositive 3"/>
          <p:cNvSpPr>
            <a:spLocks noGrp="1"/>
          </p:cNvSpPr>
          <p:nvPr>
            <p:ph type="sldNum" sz="quarter" idx="5"/>
          </p:nvPr>
        </p:nvSpPr>
        <p:spPr>
          <a:noFill/>
        </p:spPr>
        <p:txBody>
          <a:bodyPr/>
          <a:lstStyle/>
          <a:p>
            <a:fld id="{2A2C1E55-9761-4FF3-97F6-6141624ED913}"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Espace réservé de l'image des diapositives 1"/>
          <p:cNvSpPr>
            <a:spLocks noGrp="1" noRot="1" noChangeAspect="1" noTextEdit="1"/>
          </p:cNvSpPr>
          <p:nvPr>
            <p:ph type="sldImg"/>
          </p:nvPr>
        </p:nvSpPr>
        <p:spPr>
          <a:ln/>
        </p:spPr>
      </p:sp>
      <p:sp>
        <p:nvSpPr>
          <p:cNvPr id="447491" name="Espace réservé des commentaires 2"/>
          <p:cNvSpPr>
            <a:spLocks noGrp="1"/>
          </p:cNvSpPr>
          <p:nvPr>
            <p:ph type="body" idx="1"/>
          </p:nvPr>
        </p:nvSpPr>
        <p:spPr>
          <a:noFill/>
          <a:ln/>
        </p:spPr>
        <p:txBody>
          <a:bodyPr/>
          <a:lstStyle/>
          <a:p>
            <a:endParaRPr lang="fr-FR" smtClean="0"/>
          </a:p>
        </p:txBody>
      </p:sp>
      <p:sp>
        <p:nvSpPr>
          <p:cNvPr id="447492" name="Espace réservé du numéro de diapositive 3"/>
          <p:cNvSpPr>
            <a:spLocks noGrp="1"/>
          </p:cNvSpPr>
          <p:nvPr>
            <p:ph type="sldNum" sz="quarter" idx="5"/>
          </p:nvPr>
        </p:nvSpPr>
        <p:spPr>
          <a:noFill/>
        </p:spPr>
        <p:txBody>
          <a:bodyPr/>
          <a:lstStyle/>
          <a:p>
            <a:fld id="{78F15110-ADB6-4D36-A671-F0A9A10B5A63}"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Espace réservé de l'image des diapositives 1"/>
          <p:cNvSpPr>
            <a:spLocks noGrp="1" noRot="1" noChangeAspect="1" noTextEdit="1"/>
          </p:cNvSpPr>
          <p:nvPr>
            <p:ph type="sldImg"/>
          </p:nvPr>
        </p:nvSpPr>
        <p:spPr>
          <a:ln/>
        </p:spPr>
      </p:sp>
      <p:sp>
        <p:nvSpPr>
          <p:cNvPr id="485379" name="Espace réservé des commentaires 2"/>
          <p:cNvSpPr>
            <a:spLocks noGrp="1"/>
          </p:cNvSpPr>
          <p:nvPr>
            <p:ph type="body" idx="1"/>
          </p:nvPr>
        </p:nvSpPr>
        <p:spPr>
          <a:noFill/>
          <a:ln/>
        </p:spPr>
        <p:txBody>
          <a:bodyPr/>
          <a:lstStyle/>
          <a:p>
            <a:endParaRPr lang="fr-FR" smtClean="0"/>
          </a:p>
        </p:txBody>
      </p:sp>
      <p:sp>
        <p:nvSpPr>
          <p:cNvPr id="485380" name="Espace réservé du numéro de diapositive 3"/>
          <p:cNvSpPr>
            <a:spLocks noGrp="1"/>
          </p:cNvSpPr>
          <p:nvPr>
            <p:ph type="sldNum" sz="quarter" idx="5"/>
          </p:nvPr>
        </p:nvSpPr>
        <p:spPr>
          <a:noFill/>
        </p:spPr>
        <p:txBody>
          <a:bodyPr/>
          <a:lstStyle/>
          <a:p>
            <a:fld id="{A48221A6-4BE5-49AC-816A-A1371CBABF03}"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Espace réservé de l'image des diapositives 1"/>
          <p:cNvSpPr>
            <a:spLocks noGrp="1" noRot="1" noChangeAspect="1" noTextEdit="1"/>
          </p:cNvSpPr>
          <p:nvPr>
            <p:ph type="sldImg"/>
          </p:nvPr>
        </p:nvSpPr>
        <p:spPr>
          <a:ln/>
        </p:spPr>
      </p:sp>
      <p:sp>
        <p:nvSpPr>
          <p:cNvPr id="487427" name="Espace réservé des commentaires 2"/>
          <p:cNvSpPr>
            <a:spLocks noGrp="1"/>
          </p:cNvSpPr>
          <p:nvPr>
            <p:ph type="body" idx="1"/>
          </p:nvPr>
        </p:nvSpPr>
        <p:spPr>
          <a:noFill/>
          <a:ln/>
        </p:spPr>
        <p:txBody>
          <a:bodyPr/>
          <a:lstStyle/>
          <a:p>
            <a:endParaRPr lang="fr-FR" smtClean="0"/>
          </a:p>
        </p:txBody>
      </p:sp>
      <p:sp>
        <p:nvSpPr>
          <p:cNvPr id="487428" name="Espace réservé du numéro de diapositive 3"/>
          <p:cNvSpPr>
            <a:spLocks noGrp="1"/>
          </p:cNvSpPr>
          <p:nvPr>
            <p:ph type="sldNum" sz="quarter" idx="5"/>
          </p:nvPr>
        </p:nvSpPr>
        <p:spPr>
          <a:noFill/>
        </p:spPr>
        <p:txBody>
          <a:bodyPr/>
          <a:lstStyle/>
          <a:p>
            <a:fld id="{8E9BDF9D-7CA2-4380-A538-40FD4657FDCA}"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Espace réservé de l'image des diapositives 1"/>
          <p:cNvSpPr>
            <a:spLocks noGrp="1" noRot="1" noChangeAspect="1" noTextEdit="1"/>
          </p:cNvSpPr>
          <p:nvPr>
            <p:ph type="sldImg"/>
          </p:nvPr>
        </p:nvSpPr>
        <p:spPr>
          <a:ln/>
        </p:spPr>
      </p:sp>
      <p:sp>
        <p:nvSpPr>
          <p:cNvPr id="488451" name="Espace réservé des commentaires 2"/>
          <p:cNvSpPr>
            <a:spLocks noGrp="1"/>
          </p:cNvSpPr>
          <p:nvPr>
            <p:ph type="body" idx="1"/>
          </p:nvPr>
        </p:nvSpPr>
        <p:spPr>
          <a:noFill/>
          <a:ln/>
        </p:spPr>
        <p:txBody>
          <a:bodyPr/>
          <a:lstStyle/>
          <a:p>
            <a:endParaRPr lang="fr-FR" smtClean="0"/>
          </a:p>
        </p:txBody>
      </p:sp>
      <p:sp>
        <p:nvSpPr>
          <p:cNvPr id="488452" name="Espace réservé du numéro de diapositive 3"/>
          <p:cNvSpPr>
            <a:spLocks noGrp="1"/>
          </p:cNvSpPr>
          <p:nvPr>
            <p:ph type="sldNum" sz="quarter" idx="5"/>
          </p:nvPr>
        </p:nvSpPr>
        <p:spPr>
          <a:noFill/>
        </p:spPr>
        <p:txBody>
          <a:bodyPr/>
          <a:lstStyle/>
          <a:p>
            <a:fld id="{D6044D7F-CC7E-46DC-8A68-4E17F33624F3}"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Espace réservé de l'image des diapositives 1"/>
          <p:cNvSpPr>
            <a:spLocks noGrp="1" noRot="1" noChangeAspect="1" noTextEdit="1"/>
          </p:cNvSpPr>
          <p:nvPr>
            <p:ph type="sldImg"/>
          </p:nvPr>
        </p:nvSpPr>
        <p:spPr>
          <a:ln/>
        </p:spPr>
      </p:sp>
      <p:sp>
        <p:nvSpPr>
          <p:cNvPr id="489475" name="Espace réservé des commentaires 2"/>
          <p:cNvSpPr>
            <a:spLocks noGrp="1"/>
          </p:cNvSpPr>
          <p:nvPr>
            <p:ph type="body" idx="1"/>
          </p:nvPr>
        </p:nvSpPr>
        <p:spPr>
          <a:noFill/>
          <a:ln/>
        </p:spPr>
        <p:txBody>
          <a:bodyPr/>
          <a:lstStyle/>
          <a:p>
            <a:endParaRPr lang="fr-FR" smtClean="0"/>
          </a:p>
        </p:txBody>
      </p:sp>
      <p:sp>
        <p:nvSpPr>
          <p:cNvPr id="489476" name="Espace réservé du numéro de diapositive 3"/>
          <p:cNvSpPr>
            <a:spLocks noGrp="1"/>
          </p:cNvSpPr>
          <p:nvPr>
            <p:ph type="sldNum" sz="quarter" idx="5"/>
          </p:nvPr>
        </p:nvSpPr>
        <p:spPr>
          <a:noFill/>
        </p:spPr>
        <p:txBody>
          <a:bodyPr/>
          <a:lstStyle/>
          <a:p>
            <a:fld id="{A62A8B3F-106E-4338-AD48-30F238E6F33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Espace réservé de l'image des diapositives 1"/>
          <p:cNvSpPr>
            <a:spLocks noGrp="1" noRot="1" noChangeAspect="1" noTextEdit="1"/>
          </p:cNvSpPr>
          <p:nvPr>
            <p:ph type="sldImg"/>
          </p:nvPr>
        </p:nvSpPr>
        <p:spPr>
          <a:ln/>
        </p:spPr>
      </p:sp>
      <p:sp>
        <p:nvSpPr>
          <p:cNvPr id="490499" name="Espace réservé des commentaires 2"/>
          <p:cNvSpPr>
            <a:spLocks noGrp="1"/>
          </p:cNvSpPr>
          <p:nvPr>
            <p:ph type="body" idx="1"/>
          </p:nvPr>
        </p:nvSpPr>
        <p:spPr>
          <a:noFill/>
          <a:ln/>
        </p:spPr>
        <p:txBody>
          <a:bodyPr/>
          <a:lstStyle/>
          <a:p>
            <a:endParaRPr lang="fr-FR" smtClean="0"/>
          </a:p>
        </p:txBody>
      </p:sp>
      <p:sp>
        <p:nvSpPr>
          <p:cNvPr id="490500" name="Espace réservé du numéro de diapositive 3"/>
          <p:cNvSpPr>
            <a:spLocks noGrp="1"/>
          </p:cNvSpPr>
          <p:nvPr>
            <p:ph type="sldNum" sz="quarter" idx="5"/>
          </p:nvPr>
        </p:nvSpPr>
        <p:spPr>
          <a:noFill/>
        </p:spPr>
        <p:txBody>
          <a:bodyPr/>
          <a:lstStyle/>
          <a:p>
            <a:fld id="{1BBCD262-9A01-428F-9ACA-BDD6D31D762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Espace réservé de l'image des diapositives 1"/>
          <p:cNvSpPr>
            <a:spLocks noGrp="1" noRot="1" noChangeAspect="1" noTextEdit="1"/>
          </p:cNvSpPr>
          <p:nvPr>
            <p:ph type="sldImg"/>
          </p:nvPr>
        </p:nvSpPr>
        <p:spPr>
          <a:ln/>
        </p:spPr>
      </p:sp>
      <p:sp>
        <p:nvSpPr>
          <p:cNvPr id="492547" name="Espace réservé des commentaires 2"/>
          <p:cNvSpPr>
            <a:spLocks noGrp="1"/>
          </p:cNvSpPr>
          <p:nvPr>
            <p:ph type="body" idx="1"/>
          </p:nvPr>
        </p:nvSpPr>
        <p:spPr>
          <a:noFill/>
          <a:ln/>
        </p:spPr>
        <p:txBody>
          <a:bodyPr/>
          <a:lstStyle/>
          <a:p>
            <a:endParaRPr lang="fr-FR" smtClean="0"/>
          </a:p>
        </p:txBody>
      </p:sp>
      <p:sp>
        <p:nvSpPr>
          <p:cNvPr id="492548" name="Espace réservé du numéro de diapositive 3"/>
          <p:cNvSpPr>
            <a:spLocks noGrp="1"/>
          </p:cNvSpPr>
          <p:nvPr>
            <p:ph type="sldNum" sz="quarter" idx="5"/>
          </p:nvPr>
        </p:nvSpPr>
        <p:spPr>
          <a:noFill/>
        </p:spPr>
        <p:txBody>
          <a:bodyPr/>
          <a:lstStyle/>
          <a:p>
            <a:fld id="{C09688B1-4A20-4699-8862-FD0DCB98760E}"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Espace réservé de l'image des diapositives 1"/>
          <p:cNvSpPr>
            <a:spLocks noGrp="1" noRot="1" noChangeAspect="1" noTextEdit="1"/>
          </p:cNvSpPr>
          <p:nvPr>
            <p:ph type="sldImg"/>
          </p:nvPr>
        </p:nvSpPr>
        <p:spPr>
          <a:ln/>
        </p:spPr>
      </p:sp>
      <p:sp>
        <p:nvSpPr>
          <p:cNvPr id="493571" name="Espace réservé des commentaires 2"/>
          <p:cNvSpPr>
            <a:spLocks noGrp="1"/>
          </p:cNvSpPr>
          <p:nvPr>
            <p:ph type="body" idx="1"/>
          </p:nvPr>
        </p:nvSpPr>
        <p:spPr>
          <a:noFill/>
          <a:ln/>
        </p:spPr>
        <p:txBody>
          <a:bodyPr/>
          <a:lstStyle/>
          <a:p>
            <a:endParaRPr lang="fr-FR" smtClean="0"/>
          </a:p>
        </p:txBody>
      </p:sp>
      <p:sp>
        <p:nvSpPr>
          <p:cNvPr id="493572" name="Espace réservé du numéro de diapositive 3"/>
          <p:cNvSpPr>
            <a:spLocks noGrp="1"/>
          </p:cNvSpPr>
          <p:nvPr>
            <p:ph type="sldNum" sz="quarter" idx="5"/>
          </p:nvPr>
        </p:nvSpPr>
        <p:spPr>
          <a:noFill/>
        </p:spPr>
        <p:txBody>
          <a:bodyPr/>
          <a:lstStyle/>
          <a:p>
            <a:fld id="{46EF220B-671C-4298-B4F4-3ECFC39E1757}"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Espace réservé de l'image des diapositives 1"/>
          <p:cNvSpPr>
            <a:spLocks noGrp="1" noRot="1" noChangeAspect="1" noTextEdit="1"/>
          </p:cNvSpPr>
          <p:nvPr>
            <p:ph type="sldImg"/>
          </p:nvPr>
        </p:nvSpPr>
        <p:spPr>
          <a:ln/>
        </p:spPr>
      </p:sp>
      <p:sp>
        <p:nvSpPr>
          <p:cNvPr id="494595" name="Espace réservé des commentaires 2"/>
          <p:cNvSpPr>
            <a:spLocks noGrp="1"/>
          </p:cNvSpPr>
          <p:nvPr>
            <p:ph type="body" idx="1"/>
          </p:nvPr>
        </p:nvSpPr>
        <p:spPr>
          <a:noFill/>
          <a:ln/>
        </p:spPr>
        <p:txBody>
          <a:bodyPr/>
          <a:lstStyle/>
          <a:p>
            <a:endParaRPr lang="fr-FR" dirty="0" smtClean="0"/>
          </a:p>
        </p:txBody>
      </p:sp>
      <p:sp>
        <p:nvSpPr>
          <p:cNvPr id="494596" name="Espace réservé du numéro de diapositive 3"/>
          <p:cNvSpPr>
            <a:spLocks noGrp="1"/>
          </p:cNvSpPr>
          <p:nvPr>
            <p:ph type="sldNum" sz="quarter" idx="5"/>
          </p:nvPr>
        </p:nvSpPr>
        <p:spPr>
          <a:noFill/>
        </p:spPr>
        <p:txBody>
          <a:bodyPr/>
          <a:lstStyle/>
          <a:p>
            <a:fld id="{F79F1F5F-B597-42DC-9310-8277FDCE5625}" type="slidenum">
              <a:rPr lang="en-US" smtClean="0"/>
              <a:pPr/>
              <a:t>47</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Espace réservé de l'image des diapositives 1"/>
          <p:cNvSpPr>
            <a:spLocks noGrp="1" noRot="1" noChangeAspect="1" noTextEdit="1"/>
          </p:cNvSpPr>
          <p:nvPr>
            <p:ph type="sldImg"/>
          </p:nvPr>
        </p:nvSpPr>
        <p:spPr>
          <a:ln/>
        </p:spPr>
      </p:sp>
      <p:sp>
        <p:nvSpPr>
          <p:cNvPr id="495619" name="Espace réservé des commentaires 2"/>
          <p:cNvSpPr>
            <a:spLocks noGrp="1"/>
          </p:cNvSpPr>
          <p:nvPr>
            <p:ph type="body" idx="1"/>
          </p:nvPr>
        </p:nvSpPr>
        <p:spPr>
          <a:noFill/>
          <a:ln/>
        </p:spPr>
        <p:txBody>
          <a:bodyPr/>
          <a:lstStyle/>
          <a:p>
            <a:endParaRPr lang="fr-FR" smtClean="0"/>
          </a:p>
        </p:txBody>
      </p:sp>
      <p:sp>
        <p:nvSpPr>
          <p:cNvPr id="495620" name="Espace réservé du numéro de diapositive 3"/>
          <p:cNvSpPr>
            <a:spLocks noGrp="1"/>
          </p:cNvSpPr>
          <p:nvPr>
            <p:ph type="sldNum" sz="quarter" idx="5"/>
          </p:nvPr>
        </p:nvSpPr>
        <p:spPr>
          <a:noFill/>
        </p:spPr>
        <p:txBody>
          <a:bodyPr/>
          <a:lstStyle/>
          <a:p>
            <a:fld id="{2A30D8B7-B4DF-486C-AC98-8A254E16FE39}"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Espace réservé de l'image des diapositives 1"/>
          <p:cNvSpPr>
            <a:spLocks noGrp="1" noRot="1" noChangeAspect="1" noTextEdit="1"/>
          </p:cNvSpPr>
          <p:nvPr>
            <p:ph type="sldImg"/>
          </p:nvPr>
        </p:nvSpPr>
        <p:spPr>
          <a:ln/>
        </p:spPr>
      </p:sp>
      <p:sp>
        <p:nvSpPr>
          <p:cNvPr id="496643" name="Espace réservé des commentaires 2"/>
          <p:cNvSpPr>
            <a:spLocks noGrp="1"/>
          </p:cNvSpPr>
          <p:nvPr>
            <p:ph type="body" idx="1"/>
          </p:nvPr>
        </p:nvSpPr>
        <p:spPr>
          <a:noFill/>
          <a:ln/>
        </p:spPr>
        <p:txBody>
          <a:bodyPr/>
          <a:lstStyle/>
          <a:p>
            <a:endParaRPr lang="fr-FR" smtClean="0"/>
          </a:p>
        </p:txBody>
      </p:sp>
      <p:sp>
        <p:nvSpPr>
          <p:cNvPr id="496644" name="Espace réservé du numéro de diapositive 3"/>
          <p:cNvSpPr>
            <a:spLocks noGrp="1"/>
          </p:cNvSpPr>
          <p:nvPr>
            <p:ph type="sldNum" sz="quarter" idx="5"/>
          </p:nvPr>
        </p:nvSpPr>
        <p:spPr>
          <a:noFill/>
        </p:spPr>
        <p:txBody>
          <a:bodyPr/>
          <a:lstStyle/>
          <a:p>
            <a:fld id="{80E29C7F-5611-4771-8DBB-105DB75DCE5B}"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Espace réservé de l'image des diapositives 1"/>
          <p:cNvSpPr>
            <a:spLocks noGrp="1" noRot="1" noChangeAspect="1" noTextEdit="1"/>
          </p:cNvSpPr>
          <p:nvPr>
            <p:ph type="sldImg"/>
          </p:nvPr>
        </p:nvSpPr>
        <p:spPr>
          <a:ln/>
        </p:spPr>
      </p:sp>
      <p:sp>
        <p:nvSpPr>
          <p:cNvPr id="448515" name="Espace réservé des commentaires 2"/>
          <p:cNvSpPr>
            <a:spLocks noGrp="1"/>
          </p:cNvSpPr>
          <p:nvPr>
            <p:ph type="body" idx="1"/>
          </p:nvPr>
        </p:nvSpPr>
        <p:spPr>
          <a:noFill/>
          <a:ln/>
        </p:spPr>
        <p:txBody>
          <a:bodyPr/>
          <a:lstStyle/>
          <a:p>
            <a:endParaRPr lang="fr-FR" smtClean="0"/>
          </a:p>
        </p:txBody>
      </p:sp>
      <p:sp>
        <p:nvSpPr>
          <p:cNvPr id="448516" name="Espace réservé du numéro de diapositive 3"/>
          <p:cNvSpPr>
            <a:spLocks noGrp="1"/>
          </p:cNvSpPr>
          <p:nvPr>
            <p:ph type="sldNum" sz="quarter" idx="5"/>
          </p:nvPr>
        </p:nvSpPr>
        <p:spPr>
          <a:noFill/>
        </p:spPr>
        <p:txBody>
          <a:bodyPr/>
          <a:lstStyle/>
          <a:p>
            <a:fld id="{347D3AD6-7C01-477B-BDDC-AC9F2442A2A3}"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Espace réservé de l'image des diapositives 1"/>
          <p:cNvSpPr>
            <a:spLocks noGrp="1" noRot="1" noChangeAspect="1" noTextEdit="1"/>
          </p:cNvSpPr>
          <p:nvPr>
            <p:ph type="sldImg"/>
          </p:nvPr>
        </p:nvSpPr>
        <p:spPr>
          <a:ln/>
        </p:spPr>
      </p:sp>
      <p:sp>
        <p:nvSpPr>
          <p:cNvPr id="497667" name="Espace réservé des commentaires 2"/>
          <p:cNvSpPr>
            <a:spLocks noGrp="1"/>
          </p:cNvSpPr>
          <p:nvPr>
            <p:ph type="body" idx="1"/>
          </p:nvPr>
        </p:nvSpPr>
        <p:spPr>
          <a:noFill/>
          <a:ln/>
        </p:spPr>
        <p:txBody>
          <a:bodyPr/>
          <a:lstStyle/>
          <a:p>
            <a:endParaRPr lang="fr-FR" smtClean="0"/>
          </a:p>
        </p:txBody>
      </p:sp>
      <p:sp>
        <p:nvSpPr>
          <p:cNvPr id="497668" name="Espace réservé du numéro de diapositive 3"/>
          <p:cNvSpPr>
            <a:spLocks noGrp="1"/>
          </p:cNvSpPr>
          <p:nvPr>
            <p:ph type="sldNum" sz="quarter" idx="5"/>
          </p:nvPr>
        </p:nvSpPr>
        <p:spPr>
          <a:noFill/>
        </p:spPr>
        <p:txBody>
          <a:bodyPr/>
          <a:lstStyle/>
          <a:p>
            <a:fld id="{F3E519AB-78C9-4C06-873B-6C8D49A290EF}"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Espace réservé de l'image des diapositives 1"/>
          <p:cNvSpPr>
            <a:spLocks noGrp="1" noRot="1" noChangeAspect="1" noTextEdit="1"/>
          </p:cNvSpPr>
          <p:nvPr>
            <p:ph type="sldImg"/>
          </p:nvPr>
        </p:nvSpPr>
        <p:spPr>
          <a:ln/>
        </p:spPr>
      </p:sp>
      <p:sp>
        <p:nvSpPr>
          <p:cNvPr id="498691" name="Espace réservé des commentaires 2"/>
          <p:cNvSpPr>
            <a:spLocks noGrp="1"/>
          </p:cNvSpPr>
          <p:nvPr>
            <p:ph type="body" idx="1"/>
          </p:nvPr>
        </p:nvSpPr>
        <p:spPr>
          <a:noFill/>
          <a:ln/>
        </p:spPr>
        <p:txBody>
          <a:bodyPr/>
          <a:lstStyle/>
          <a:p>
            <a:endParaRPr lang="fr-FR" smtClean="0"/>
          </a:p>
        </p:txBody>
      </p:sp>
      <p:sp>
        <p:nvSpPr>
          <p:cNvPr id="498692" name="Espace réservé du numéro de diapositive 3"/>
          <p:cNvSpPr>
            <a:spLocks noGrp="1"/>
          </p:cNvSpPr>
          <p:nvPr>
            <p:ph type="sldNum" sz="quarter" idx="5"/>
          </p:nvPr>
        </p:nvSpPr>
        <p:spPr>
          <a:noFill/>
        </p:spPr>
        <p:txBody>
          <a:bodyPr/>
          <a:lstStyle/>
          <a:p>
            <a:fld id="{BE7CD12B-EF26-4F24-B36C-F4EFA95FED2C}"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Espace réservé de l'image des diapositives 1"/>
          <p:cNvSpPr>
            <a:spLocks noGrp="1" noRot="1" noChangeAspect="1" noTextEdit="1"/>
          </p:cNvSpPr>
          <p:nvPr>
            <p:ph type="sldImg"/>
          </p:nvPr>
        </p:nvSpPr>
        <p:spPr>
          <a:ln/>
        </p:spPr>
      </p:sp>
      <p:sp>
        <p:nvSpPr>
          <p:cNvPr id="499715" name="Espace réservé des commentaires 2"/>
          <p:cNvSpPr>
            <a:spLocks noGrp="1"/>
          </p:cNvSpPr>
          <p:nvPr>
            <p:ph type="body" idx="1"/>
          </p:nvPr>
        </p:nvSpPr>
        <p:spPr>
          <a:noFill/>
          <a:ln/>
        </p:spPr>
        <p:txBody>
          <a:bodyPr/>
          <a:lstStyle/>
          <a:p>
            <a:endParaRPr lang="fr-FR" smtClean="0"/>
          </a:p>
        </p:txBody>
      </p:sp>
      <p:sp>
        <p:nvSpPr>
          <p:cNvPr id="499716" name="Espace réservé du numéro de diapositive 3"/>
          <p:cNvSpPr>
            <a:spLocks noGrp="1"/>
          </p:cNvSpPr>
          <p:nvPr>
            <p:ph type="sldNum" sz="quarter" idx="5"/>
          </p:nvPr>
        </p:nvSpPr>
        <p:spPr>
          <a:noFill/>
        </p:spPr>
        <p:txBody>
          <a:bodyPr/>
          <a:lstStyle/>
          <a:p>
            <a:fld id="{738875E0-780E-490B-99F9-1DF263666637}"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Espace réservé de l'image des diapositives 1"/>
          <p:cNvSpPr>
            <a:spLocks noGrp="1" noRot="1" noChangeAspect="1" noTextEdit="1"/>
          </p:cNvSpPr>
          <p:nvPr>
            <p:ph type="sldImg"/>
          </p:nvPr>
        </p:nvSpPr>
        <p:spPr>
          <a:ln/>
        </p:spPr>
      </p:sp>
      <p:sp>
        <p:nvSpPr>
          <p:cNvPr id="500739" name="Espace réservé des commentaires 2"/>
          <p:cNvSpPr>
            <a:spLocks noGrp="1"/>
          </p:cNvSpPr>
          <p:nvPr>
            <p:ph type="body" idx="1"/>
          </p:nvPr>
        </p:nvSpPr>
        <p:spPr>
          <a:noFill/>
          <a:ln/>
        </p:spPr>
        <p:txBody>
          <a:bodyPr/>
          <a:lstStyle/>
          <a:p>
            <a:endParaRPr lang="fr-FR" smtClean="0"/>
          </a:p>
        </p:txBody>
      </p:sp>
      <p:sp>
        <p:nvSpPr>
          <p:cNvPr id="500740" name="Espace réservé du numéro de diapositive 3"/>
          <p:cNvSpPr>
            <a:spLocks noGrp="1"/>
          </p:cNvSpPr>
          <p:nvPr>
            <p:ph type="sldNum" sz="quarter" idx="5"/>
          </p:nvPr>
        </p:nvSpPr>
        <p:spPr>
          <a:noFill/>
        </p:spPr>
        <p:txBody>
          <a:bodyPr/>
          <a:lstStyle/>
          <a:p>
            <a:fld id="{1E775677-4F48-4838-82CA-8B03AE31F0B4}"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Espace réservé de l'image des diapositives 1"/>
          <p:cNvSpPr>
            <a:spLocks noGrp="1" noRot="1" noChangeAspect="1" noTextEdit="1"/>
          </p:cNvSpPr>
          <p:nvPr>
            <p:ph type="sldImg"/>
          </p:nvPr>
        </p:nvSpPr>
        <p:spPr>
          <a:ln/>
        </p:spPr>
      </p:sp>
      <p:sp>
        <p:nvSpPr>
          <p:cNvPr id="501763" name="Espace réservé des commentaires 2"/>
          <p:cNvSpPr>
            <a:spLocks noGrp="1"/>
          </p:cNvSpPr>
          <p:nvPr>
            <p:ph type="body" idx="1"/>
          </p:nvPr>
        </p:nvSpPr>
        <p:spPr>
          <a:noFill/>
          <a:ln/>
        </p:spPr>
        <p:txBody>
          <a:bodyPr/>
          <a:lstStyle/>
          <a:p>
            <a:endParaRPr lang="fr-FR" smtClean="0"/>
          </a:p>
        </p:txBody>
      </p:sp>
      <p:sp>
        <p:nvSpPr>
          <p:cNvPr id="501764" name="Espace réservé du numéro de diapositive 3"/>
          <p:cNvSpPr>
            <a:spLocks noGrp="1"/>
          </p:cNvSpPr>
          <p:nvPr>
            <p:ph type="sldNum" sz="quarter" idx="5"/>
          </p:nvPr>
        </p:nvSpPr>
        <p:spPr>
          <a:noFill/>
        </p:spPr>
        <p:txBody>
          <a:bodyPr/>
          <a:lstStyle/>
          <a:p>
            <a:fld id="{E9CF9585-66AD-41B9-81AF-699CF8032623}"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Espace réservé de l'image des diapositives 1"/>
          <p:cNvSpPr>
            <a:spLocks noGrp="1" noRot="1" noChangeAspect="1" noTextEdit="1"/>
          </p:cNvSpPr>
          <p:nvPr>
            <p:ph type="sldImg"/>
          </p:nvPr>
        </p:nvSpPr>
        <p:spPr>
          <a:ln/>
        </p:spPr>
      </p:sp>
      <p:sp>
        <p:nvSpPr>
          <p:cNvPr id="502787" name="Espace réservé des commentaires 2"/>
          <p:cNvSpPr>
            <a:spLocks noGrp="1"/>
          </p:cNvSpPr>
          <p:nvPr>
            <p:ph type="body" idx="1"/>
          </p:nvPr>
        </p:nvSpPr>
        <p:spPr>
          <a:noFill/>
          <a:ln/>
        </p:spPr>
        <p:txBody>
          <a:bodyPr/>
          <a:lstStyle/>
          <a:p>
            <a:endParaRPr lang="fr-FR" smtClean="0"/>
          </a:p>
        </p:txBody>
      </p:sp>
      <p:sp>
        <p:nvSpPr>
          <p:cNvPr id="502788" name="Espace réservé du numéro de diapositive 3"/>
          <p:cNvSpPr>
            <a:spLocks noGrp="1"/>
          </p:cNvSpPr>
          <p:nvPr>
            <p:ph type="sldNum" sz="quarter" idx="5"/>
          </p:nvPr>
        </p:nvSpPr>
        <p:spPr>
          <a:noFill/>
        </p:spPr>
        <p:txBody>
          <a:bodyPr/>
          <a:lstStyle/>
          <a:p>
            <a:fld id="{D1C8A0DB-6DB4-48D0-8857-A4BDFED396C9}"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Espace réservé de l'image des diapositives 1"/>
          <p:cNvSpPr>
            <a:spLocks noGrp="1" noRot="1" noChangeAspect="1" noTextEdit="1"/>
          </p:cNvSpPr>
          <p:nvPr>
            <p:ph type="sldImg"/>
          </p:nvPr>
        </p:nvSpPr>
        <p:spPr>
          <a:ln/>
        </p:spPr>
      </p:sp>
      <p:sp>
        <p:nvSpPr>
          <p:cNvPr id="503811" name="Espace réservé des commentaires 2"/>
          <p:cNvSpPr>
            <a:spLocks noGrp="1"/>
          </p:cNvSpPr>
          <p:nvPr>
            <p:ph type="body" idx="1"/>
          </p:nvPr>
        </p:nvSpPr>
        <p:spPr>
          <a:noFill/>
          <a:ln/>
        </p:spPr>
        <p:txBody>
          <a:bodyPr/>
          <a:lstStyle/>
          <a:p>
            <a:endParaRPr lang="fr-FR" smtClean="0"/>
          </a:p>
        </p:txBody>
      </p:sp>
      <p:sp>
        <p:nvSpPr>
          <p:cNvPr id="503812" name="Espace réservé du numéro de diapositive 3"/>
          <p:cNvSpPr>
            <a:spLocks noGrp="1"/>
          </p:cNvSpPr>
          <p:nvPr>
            <p:ph type="sldNum" sz="quarter" idx="5"/>
          </p:nvPr>
        </p:nvSpPr>
        <p:spPr>
          <a:noFill/>
        </p:spPr>
        <p:txBody>
          <a:bodyPr/>
          <a:lstStyle/>
          <a:p>
            <a:fld id="{EE878171-281A-4FB6-AFB4-C8C081DBFE71}"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Espace réservé de l'image des diapositives 1"/>
          <p:cNvSpPr>
            <a:spLocks noGrp="1" noRot="1" noChangeAspect="1" noTextEdit="1"/>
          </p:cNvSpPr>
          <p:nvPr>
            <p:ph type="sldImg"/>
          </p:nvPr>
        </p:nvSpPr>
        <p:spPr>
          <a:ln/>
        </p:spPr>
      </p:sp>
      <p:sp>
        <p:nvSpPr>
          <p:cNvPr id="504835" name="Espace réservé des commentaires 2"/>
          <p:cNvSpPr>
            <a:spLocks noGrp="1"/>
          </p:cNvSpPr>
          <p:nvPr>
            <p:ph type="body" idx="1"/>
          </p:nvPr>
        </p:nvSpPr>
        <p:spPr>
          <a:noFill/>
          <a:ln/>
        </p:spPr>
        <p:txBody>
          <a:bodyPr/>
          <a:lstStyle/>
          <a:p>
            <a:endParaRPr lang="fr-FR" smtClean="0"/>
          </a:p>
        </p:txBody>
      </p:sp>
      <p:sp>
        <p:nvSpPr>
          <p:cNvPr id="504836" name="Espace réservé du numéro de diapositive 3"/>
          <p:cNvSpPr>
            <a:spLocks noGrp="1"/>
          </p:cNvSpPr>
          <p:nvPr>
            <p:ph type="sldNum" sz="quarter" idx="5"/>
          </p:nvPr>
        </p:nvSpPr>
        <p:spPr>
          <a:noFill/>
        </p:spPr>
        <p:txBody>
          <a:bodyPr/>
          <a:lstStyle/>
          <a:p>
            <a:fld id="{0C50ECC3-5655-41AC-AE2E-677A842CA8FB}"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Espace réservé de l'image des diapositives 1"/>
          <p:cNvSpPr>
            <a:spLocks noGrp="1" noRot="1" noChangeAspect="1" noTextEdit="1"/>
          </p:cNvSpPr>
          <p:nvPr>
            <p:ph type="sldImg"/>
          </p:nvPr>
        </p:nvSpPr>
        <p:spPr>
          <a:ln/>
        </p:spPr>
      </p:sp>
      <p:sp>
        <p:nvSpPr>
          <p:cNvPr id="505859" name="Espace réservé des commentaires 2"/>
          <p:cNvSpPr>
            <a:spLocks noGrp="1"/>
          </p:cNvSpPr>
          <p:nvPr>
            <p:ph type="body" idx="1"/>
          </p:nvPr>
        </p:nvSpPr>
        <p:spPr>
          <a:noFill/>
          <a:ln/>
        </p:spPr>
        <p:txBody>
          <a:bodyPr/>
          <a:lstStyle/>
          <a:p>
            <a:endParaRPr lang="fr-FR" smtClean="0"/>
          </a:p>
        </p:txBody>
      </p:sp>
      <p:sp>
        <p:nvSpPr>
          <p:cNvPr id="505860" name="Espace réservé du numéro de diapositive 3"/>
          <p:cNvSpPr>
            <a:spLocks noGrp="1"/>
          </p:cNvSpPr>
          <p:nvPr>
            <p:ph type="sldNum" sz="quarter" idx="5"/>
          </p:nvPr>
        </p:nvSpPr>
        <p:spPr>
          <a:noFill/>
        </p:spPr>
        <p:txBody>
          <a:bodyPr/>
          <a:lstStyle/>
          <a:p>
            <a:fld id="{0EE1EF9D-BB8B-45B4-81A1-4D3316573CA2}"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Espace réservé de l'image des diapositives 1"/>
          <p:cNvSpPr>
            <a:spLocks noGrp="1" noRot="1" noChangeAspect="1" noTextEdit="1"/>
          </p:cNvSpPr>
          <p:nvPr>
            <p:ph type="sldImg"/>
          </p:nvPr>
        </p:nvSpPr>
        <p:spPr>
          <a:ln/>
        </p:spPr>
      </p:sp>
      <p:sp>
        <p:nvSpPr>
          <p:cNvPr id="506883" name="Espace réservé des commentaires 2"/>
          <p:cNvSpPr>
            <a:spLocks noGrp="1"/>
          </p:cNvSpPr>
          <p:nvPr>
            <p:ph type="body" idx="1"/>
          </p:nvPr>
        </p:nvSpPr>
        <p:spPr>
          <a:noFill/>
          <a:ln/>
        </p:spPr>
        <p:txBody>
          <a:bodyPr/>
          <a:lstStyle/>
          <a:p>
            <a:endParaRPr lang="fr-FR" smtClean="0"/>
          </a:p>
        </p:txBody>
      </p:sp>
      <p:sp>
        <p:nvSpPr>
          <p:cNvPr id="506884" name="Espace réservé du numéro de diapositive 3"/>
          <p:cNvSpPr>
            <a:spLocks noGrp="1"/>
          </p:cNvSpPr>
          <p:nvPr>
            <p:ph type="sldNum" sz="quarter" idx="5"/>
          </p:nvPr>
        </p:nvSpPr>
        <p:spPr>
          <a:noFill/>
        </p:spPr>
        <p:txBody>
          <a:bodyPr/>
          <a:lstStyle/>
          <a:p>
            <a:fld id="{51E45C7C-EE32-4058-B788-F37968539CAA}"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Espace réservé de l'image des diapositives 1"/>
          <p:cNvSpPr>
            <a:spLocks noGrp="1" noRot="1" noChangeAspect="1" noTextEdit="1"/>
          </p:cNvSpPr>
          <p:nvPr>
            <p:ph type="sldImg"/>
          </p:nvPr>
        </p:nvSpPr>
        <p:spPr>
          <a:ln/>
        </p:spPr>
      </p:sp>
      <p:sp>
        <p:nvSpPr>
          <p:cNvPr id="449539" name="Espace réservé des commentaires 2"/>
          <p:cNvSpPr>
            <a:spLocks noGrp="1"/>
          </p:cNvSpPr>
          <p:nvPr>
            <p:ph type="body" idx="1"/>
          </p:nvPr>
        </p:nvSpPr>
        <p:spPr>
          <a:noFill/>
          <a:ln/>
        </p:spPr>
        <p:txBody>
          <a:bodyPr/>
          <a:lstStyle/>
          <a:p>
            <a:endParaRPr lang="fr-FR" smtClean="0"/>
          </a:p>
        </p:txBody>
      </p:sp>
      <p:sp>
        <p:nvSpPr>
          <p:cNvPr id="449540" name="Espace réservé du numéro de diapositive 3"/>
          <p:cNvSpPr>
            <a:spLocks noGrp="1"/>
          </p:cNvSpPr>
          <p:nvPr>
            <p:ph type="sldNum" sz="quarter" idx="5"/>
          </p:nvPr>
        </p:nvSpPr>
        <p:spPr>
          <a:noFill/>
        </p:spPr>
        <p:txBody>
          <a:bodyPr/>
          <a:lstStyle/>
          <a:p>
            <a:fld id="{E9511147-947C-479D-A495-9E9A3FB5E54E}"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Espace réservé de l'image des diapositives 1"/>
          <p:cNvSpPr>
            <a:spLocks noGrp="1" noRot="1" noChangeAspect="1" noTextEdit="1"/>
          </p:cNvSpPr>
          <p:nvPr>
            <p:ph type="sldImg"/>
          </p:nvPr>
        </p:nvSpPr>
        <p:spPr>
          <a:ln/>
        </p:spPr>
      </p:sp>
      <p:sp>
        <p:nvSpPr>
          <p:cNvPr id="507907" name="Espace réservé des commentaires 2"/>
          <p:cNvSpPr>
            <a:spLocks noGrp="1"/>
          </p:cNvSpPr>
          <p:nvPr>
            <p:ph type="body" idx="1"/>
          </p:nvPr>
        </p:nvSpPr>
        <p:spPr>
          <a:noFill/>
          <a:ln/>
        </p:spPr>
        <p:txBody>
          <a:bodyPr/>
          <a:lstStyle/>
          <a:p>
            <a:endParaRPr lang="fr-FR" smtClean="0"/>
          </a:p>
        </p:txBody>
      </p:sp>
      <p:sp>
        <p:nvSpPr>
          <p:cNvPr id="507908" name="Espace réservé du numéro de diapositive 3"/>
          <p:cNvSpPr>
            <a:spLocks noGrp="1"/>
          </p:cNvSpPr>
          <p:nvPr>
            <p:ph type="sldNum" sz="quarter" idx="5"/>
          </p:nvPr>
        </p:nvSpPr>
        <p:spPr>
          <a:noFill/>
        </p:spPr>
        <p:txBody>
          <a:bodyPr/>
          <a:lstStyle/>
          <a:p>
            <a:fld id="{97DA646A-E61C-4DFE-A280-3F0D05BEFC8F}"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Espace réservé de l'image des diapositives 1"/>
          <p:cNvSpPr>
            <a:spLocks noGrp="1" noRot="1" noChangeAspect="1" noTextEdit="1"/>
          </p:cNvSpPr>
          <p:nvPr>
            <p:ph type="sldImg"/>
          </p:nvPr>
        </p:nvSpPr>
        <p:spPr>
          <a:ln/>
        </p:spPr>
      </p:sp>
      <p:sp>
        <p:nvSpPr>
          <p:cNvPr id="508931" name="Espace réservé des commentaires 2"/>
          <p:cNvSpPr>
            <a:spLocks noGrp="1"/>
          </p:cNvSpPr>
          <p:nvPr>
            <p:ph type="body" idx="1"/>
          </p:nvPr>
        </p:nvSpPr>
        <p:spPr>
          <a:noFill/>
          <a:ln/>
        </p:spPr>
        <p:txBody>
          <a:bodyPr/>
          <a:lstStyle/>
          <a:p>
            <a:endParaRPr lang="fr-FR" smtClean="0"/>
          </a:p>
        </p:txBody>
      </p:sp>
      <p:sp>
        <p:nvSpPr>
          <p:cNvPr id="508932" name="Espace réservé du numéro de diapositive 3"/>
          <p:cNvSpPr>
            <a:spLocks noGrp="1"/>
          </p:cNvSpPr>
          <p:nvPr>
            <p:ph type="sldNum" sz="quarter" idx="5"/>
          </p:nvPr>
        </p:nvSpPr>
        <p:spPr>
          <a:noFill/>
        </p:spPr>
        <p:txBody>
          <a:bodyPr/>
          <a:lstStyle/>
          <a:p>
            <a:fld id="{3CE3F4D6-F1FF-4980-88BA-BD6D47B1A2C2}"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Espace réservé de l'image des diapositives 1"/>
          <p:cNvSpPr>
            <a:spLocks noGrp="1" noRot="1" noChangeAspect="1" noTextEdit="1"/>
          </p:cNvSpPr>
          <p:nvPr>
            <p:ph type="sldImg"/>
          </p:nvPr>
        </p:nvSpPr>
        <p:spPr>
          <a:ln/>
        </p:spPr>
      </p:sp>
      <p:sp>
        <p:nvSpPr>
          <p:cNvPr id="509955" name="Espace réservé des commentaires 2"/>
          <p:cNvSpPr>
            <a:spLocks noGrp="1"/>
          </p:cNvSpPr>
          <p:nvPr>
            <p:ph type="body" idx="1"/>
          </p:nvPr>
        </p:nvSpPr>
        <p:spPr>
          <a:noFill/>
          <a:ln/>
        </p:spPr>
        <p:txBody>
          <a:bodyPr/>
          <a:lstStyle/>
          <a:p>
            <a:endParaRPr lang="fr-FR" smtClean="0"/>
          </a:p>
        </p:txBody>
      </p:sp>
      <p:sp>
        <p:nvSpPr>
          <p:cNvPr id="509956" name="Espace réservé du numéro de diapositive 3"/>
          <p:cNvSpPr>
            <a:spLocks noGrp="1"/>
          </p:cNvSpPr>
          <p:nvPr>
            <p:ph type="sldNum" sz="quarter" idx="5"/>
          </p:nvPr>
        </p:nvSpPr>
        <p:spPr>
          <a:noFill/>
        </p:spPr>
        <p:txBody>
          <a:bodyPr/>
          <a:lstStyle/>
          <a:p>
            <a:fld id="{F558C35E-4B81-4731-8584-2F7A052F5DD5}"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Espace réservé de l'image des diapositives 1"/>
          <p:cNvSpPr>
            <a:spLocks noGrp="1" noRot="1" noChangeAspect="1" noTextEdit="1"/>
          </p:cNvSpPr>
          <p:nvPr>
            <p:ph type="sldImg"/>
          </p:nvPr>
        </p:nvSpPr>
        <p:spPr>
          <a:ln/>
        </p:spPr>
      </p:sp>
      <p:sp>
        <p:nvSpPr>
          <p:cNvPr id="510979" name="Espace réservé des commentaires 2"/>
          <p:cNvSpPr>
            <a:spLocks noGrp="1"/>
          </p:cNvSpPr>
          <p:nvPr>
            <p:ph type="body" idx="1"/>
          </p:nvPr>
        </p:nvSpPr>
        <p:spPr>
          <a:noFill/>
          <a:ln/>
        </p:spPr>
        <p:txBody>
          <a:bodyPr/>
          <a:lstStyle/>
          <a:p>
            <a:endParaRPr lang="fr-FR" smtClean="0"/>
          </a:p>
        </p:txBody>
      </p:sp>
      <p:sp>
        <p:nvSpPr>
          <p:cNvPr id="510980" name="Espace réservé du numéro de diapositive 3"/>
          <p:cNvSpPr>
            <a:spLocks noGrp="1"/>
          </p:cNvSpPr>
          <p:nvPr>
            <p:ph type="sldNum" sz="quarter" idx="5"/>
          </p:nvPr>
        </p:nvSpPr>
        <p:spPr>
          <a:noFill/>
        </p:spPr>
        <p:txBody>
          <a:bodyPr/>
          <a:lstStyle/>
          <a:p>
            <a:fld id="{DDA7EA94-FC60-4C61-B7E8-8969F63C6218}"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Espace réservé de l'image des diapositives 1"/>
          <p:cNvSpPr>
            <a:spLocks noGrp="1" noRot="1" noChangeAspect="1" noTextEdit="1"/>
          </p:cNvSpPr>
          <p:nvPr>
            <p:ph type="sldImg"/>
          </p:nvPr>
        </p:nvSpPr>
        <p:spPr>
          <a:ln/>
        </p:spPr>
      </p:sp>
      <p:sp>
        <p:nvSpPr>
          <p:cNvPr id="512003" name="Espace réservé des commentaires 2"/>
          <p:cNvSpPr>
            <a:spLocks noGrp="1"/>
          </p:cNvSpPr>
          <p:nvPr>
            <p:ph type="body" idx="1"/>
          </p:nvPr>
        </p:nvSpPr>
        <p:spPr>
          <a:noFill/>
          <a:ln/>
        </p:spPr>
        <p:txBody>
          <a:bodyPr/>
          <a:lstStyle/>
          <a:p>
            <a:endParaRPr lang="fr-FR" smtClean="0"/>
          </a:p>
        </p:txBody>
      </p:sp>
      <p:sp>
        <p:nvSpPr>
          <p:cNvPr id="512004" name="Espace réservé du numéro de diapositive 3"/>
          <p:cNvSpPr>
            <a:spLocks noGrp="1"/>
          </p:cNvSpPr>
          <p:nvPr>
            <p:ph type="sldNum" sz="quarter" idx="5"/>
          </p:nvPr>
        </p:nvSpPr>
        <p:spPr>
          <a:noFill/>
        </p:spPr>
        <p:txBody>
          <a:bodyPr/>
          <a:lstStyle/>
          <a:p>
            <a:fld id="{EA5EE6FF-8980-41B7-9DD5-68060550596D}"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Espace réservé de l'image des diapositives 1"/>
          <p:cNvSpPr>
            <a:spLocks noGrp="1" noRot="1" noChangeAspect="1" noTextEdit="1"/>
          </p:cNvSpPr>
          <p:nvPr>
            <p:ph type="sldImg"/>
          </p:nvPr>
        </p:nvSpPr>
        <p:spPr>
          <a:ln/>
        </p:spPr>
      </p:sp>
      <p:sp>
        <p:nvSpPr>
          <p:cNvPr id="513027" name="Espace réservé des commentaires 2"/>
          <p:cNvSpPr>
            <a:spLocks noGrp="1"/>
          </p:cNvSpPr>
          <p:nvPr>
            <p:ph type="body" idx="1"/>
          </p:nvPr>
        </p:nvSpPr>
        <p:spPr>
          <a:noFill/>
          <a:ln/>
        </p:spPr>
        <p:txBody>
          <a:bodyPr/>
          <a:lstStyle/>
          <a:p>
            <a:endParaRPr lang="fr-FR" smtClean="0"/>
          </a:p>
        </p:txBody>
      </p:sp>
      <p:sp>
        <p:nvSpPr>
          <p:cNvPr id="513028" name="Espace réservé du numéro de diapositive 3"/>
          <p:cNvSpPr>
            <a:spLocks noGrp="1"/>
          </p:cNvSpPr>
          <p:nvPr>
            <p:ph type="sldNum" sz="quarter" idx="5"/>
          </p:nvPr>
        </p:nvSpPr>
        <p:spPr>
          <a:noFill/>
        </p:spPr>
        <p:txBody>
          <a:bodyPr/>
          <a:lstStyle/>
          <a:p>
            <a:fld id="{94D859A6-29DC-4BB8-8643-16480399C1B5}"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Espace réservé de l'image des diapositives 1"/>
          <p:cNvSpPr>
            <a:spLocks noGrp="1" noRot="1" noChangeAspect="1" noTextEdit="1"/>
          </p:cNvSpPr>
          <p:nvPr>
            <p:ph type="sldImg"/>
          </p:nvPr>
        </p:nvSpPr>
        <p:spPr>
          <a:ln/>
        </p:spPr>
      </p:sp>
      <p:sp>
        <p:nvSpPr>
          <p:cNvPr id="514051" name="Espace réservé des commentaires 2"/>
          <p:cNvSpPr>
            <a:spLocks noGrp="1"/>
          </p:cNvSpPr>
          <p:nvPr>
            <p:ph type="body" idx="1"/>
          </p:nvPr>
        </p:nvSpPr>
        <p:spPr>
          <a:noFill/>
          <a:ln/>
        </p:spPr>
        <p:txBody>
          <a:bodyPr/>
          <a:lstStyle/>
          <a:p>
            <a:endParaRPr lang="fr-FR" smtClean="0"/>
          </a:p>
        </p:txBody>
      </p:sp>
      <p:sp>
        <p:nvSpPr>
          <p:cNvPr id="514052" name="Espace réservé du numéro de diapositive 3"/>
          <p:cNvSpPr>
            <a:spLocks noGrp="1"/>
          </p:cNvSpPr>
          <p:nvPr>
            <p:ph type="sldNum" sz="quarter" idx="5"/>
          </p:nvPr>
        </p:nvSpPr>
        <p:spPr>
          <a:noFill/>
        </p:spPr>
        <p:txBody>
          <a:bodyPr/>
          <a:lstStyle/>
          <a:p>
            <a:fld id="{9F25B6CE-B654-4C65-ACD8-31CE0D5924D2}"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Espace réservé de l'image des diapositives 1"/>
          <p:cNvSpPr>
            <a:spLocks noGrp="1" noRot="1" noChangeAspect="1" noTextEdit="1"/>
          </p:cNvSpPr>
          <p:nvPr>
            <p:ph type="sldImg"/>
          </p:nvPr>
        </p:nvSpPr>
        <p:spPr>
          <a:ln/>
        </p:spPr>
      </p:sp>
      <p:sp>
        <p:nvSpPr>
          <p:cNvPr id="515075" name="Espace réservé des commentaires 2"/>
          <p:cNvSpPr>
            <a:spLocks noGrp="1"/>
          </p:cNvSpPr>
          <p:nvPr>
            <p:ph type="body" idx="1"/>
          </p:nvPr>
        </p:nvSpPr>
        <p:spPr>
          <a:noFill/>
          <a:ln/>
        </p:spPr>
        <p:txBody>
          <a:bodyPr/>
          <a:lstStyle/>
          <a:p>
            <a:endParaRPr lang="fr-FR" smtClean="0"/>
          </a:p>
        </p:txBody>
      </p:sp>
      <p:sp>
        <p:nvSpPr>
          <p:cNvPr id="515076" name="Espace réservé du numéro de diapositive 3"/>
          <p:cNvSpPr>
            <a:spLocks noGrp="1"/>
          </p:cNvSpPr>
          <p:nvPr>
            <p:ph type="sldNum" sz="quarter" idx="5"/>
          </p:nvPr>
        </p:nvSpPr>
        <p:spPr>
          <a:noFill/>
        </p:spPr>
        <p:txBody>
          <a:bodyPr/>
          <a:lstStyle/>
          <a:p>
            <a:fld id="{09DB7365-AED7-4DD8-8831-6CD056D5B430}"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Espace réservé de l'image des diapositives 1"/>
          <p:cNvSpPr>
            <a:spLocks noGrp="1" noRot="1" noChangeAspect="1" noTextEdit="1"/>
          </p:cNvSpPr>
          <p:nvPr>
            <p:ph type="sldImg"/>
          </p:nvPr>
        </p:nvSpPr>
        <p:spPr>
          <a:ln/>
        </p:spPr>
      </p:sp>
      <p:sp>
        <p:nvSpPr>
          <p:cNvPr id="517123" name="Espace réservé des commentaires 2"/>
          <p:cNvSpPr>
            <a:spLocks noGrp="1"/>
          </p:cNvSpPr>
          <p:nvPr>
            <p:ph type="body" idx="1"/>
          </p:nvPr>
        </p:nvSpPr>
        <p:spPr>
          <a:noFill/>
          <a:ln/>
        </p:spPr>
        <p:txBody>
          <a:bodyPr/>
          <a:lstStyle/>
          <a:p>
            <a:endParaRPr lang="fr-FR" smtClean="0"/>
          </a:p>
        </p:txBody>
      </p:sp>
      <p:sp>
        <p:nvSpPr>
          <p:cNvPr id="517124" name="Espace réservé du numéro de diapositive 3"/>
          <p:cNvSpPr>
            <a:spLocks noGrp="1"/>
          </p:cNvSpPr>
          <p:nvPr>
            <p:ph type="sldNum" sz="quarter" idx="5"/>
          </p:nvPr>
        </p:nvSpPr>
        <p:spPr>
          <a:noFill/>
        </p:spPr>
        <p:txBody>
          <a:bodyPr/>
          <a:lstStyle/>
          <a:p>
            <a:fld id="{B1E1F3BA-5411-40B8-8FF9-206E26A08571}"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Espace réservé de l'image des diapositives 1"/>
          <p:cNvSpPr>
            <a:spLocks noGrp="1" noRot="1" noChangeAspect="1" noTextEdit="1"/>
          </p:cNvSpPr>
          <p:nvPr>
            <p:ph type="sldImg"/>
          </p:nvPr>
        </p:nvSpPr>
        <p:spPr>
          <a:ln/>
        </p:spPr>
      </p:sp>
      <p:sp>
        <p:nvSpPr>
          <p:cNvPr id="518147" name="Espace réservé des commentaires 2"/>
          <p:cNvSpPr>
            <a:spLocks noGrp="1"/>
          </p:cNvSpPr>
          <p:nvPr>
            <p:ph type="body" idx="1"/>
          </p:nvPr>
        </p:nvSpPr>
        <p:spPr>
          <a:noFill/>
          <a:ln/>
        </p:spPr>
        <p:txBody>
          <a:bodyPr/>
          <a:lstStyle/>
          <a:p>
            <a:endParaRPr lang="fr-FR" smtClean="0"/>
          </a:p>
        </p:txBody>
      </p:sp>
      <p:sp>
        <p:nvSpPr>
          <p:cNvPr id="518148" name="Espace réservé du numéro de diapositive 3"/>
          <p:cNvSpPr>
            <a:spLocks noGrp="1"/>
          </p:cNvSpPr>
          <p:nvPr>
            <p:ph type="sldNum" sz="quarter" idx="5"/>
          </p:nvPr>
        </p:nvSpPr>
        <p:spPr>
          <a:noFill/>
        </p:spPr>
        <p:txBody>
          <a:bodyPr/>
          <a:lstStyle/>
          <a:p>
            <a:fld id="{6CE25478-C0BD-4F78-AC21-D71F407E0A71}"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Espace réservé de l'image des diapositives 1"/>
          <p:cNvSpPr>
            <a:spLocks noGrp="1" noRot="1" noChangeAspect="1" noTextEdit="1"/>
          </p:cNvSpPr>
          <p:nvPr>
            <p:ph type="sldImg"/>
          </p:nvPr>
        </p:nvSpPr>
        <p:spPr>
          <a:ln/>
        </p:spPr>
      </p:sp>
      <p:sp>
        <p:nvSpPr>
          <p:cNvPr id="450563" name="Espace réservé des commentaires 2"/>
          <p:cNvSpPr>
            <a:spLocks noGrp="1"/>
          </p:cNvSpPr>
          <p:nvPr>
            <p:ph type="body" idx="1"/>
          </p:nvPr>
        </p:nvSpPr>
        <p:spPr>
          <a:noFill/>
          <a:ln/>
        </p:spPr>
        <p:txBody>
          <a:bodyPr/>
          <a:lstStyle/>
          <a:p>
            <a:endParaRPr lang="fr-FR" smtClean="0"/>
          </a:p>
        </p:txBody>
      </p:sp>
      <p:sp>
        <p:nvSpPr>
          <p:cNvPr id="450564" name="Espace réservé du numéro de diapositive 3"/>
          <p:cNvSpPr>
            <a:spLocks noGrp="1"/>
          </p:cNvSpPr>
          <p:nvPr>
            <p:ph type="sldNum" sz="quarter" idx="5"/>
          </p:nvPr>
        </p:nvSpPr>
        <p:spPr>
          <a:noFill/>
        </p:spPr>
        <p:txBody>
          <a:bodyPr/>
          <a:lstStyle/>
          <a:p>
            <a:fld id="{5DFAF14D-92C0-4C78-94B9-8ECF54CC69F7}"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Espace réservé de l'image des diapositives 1"/>
          <p:cNvSpPr>
            <a:spLocks noGrp="1" noRot="1" noChangeAspect="1" noTextEdit="1"/>
          </p:cNvSpPr>
          <p:nvPr>
            <p:ph type="sldImg"/>
          </p:nvPr>
        </p:nvSpPr>
        <p:spPr>
          <a:ln/>
        </p:spPr>
      </p:sp>
      <p:sp>
        <p:nvSpPr>
          <p:cNvPr id="519171" name="Espace réservé des commentaires 2"/>
          <p:cNvSpPr>
            <a:spLocks noGrp="1"/>
          </p:cNvSpPr>
          <p:nvPr>
            <p:ph type="body" idx="1"/>
          </p:nvPr>
        </p:nvSpPr>
        <p:spPr>
          <a:noFill/>
          <a:ln/>
        </p:spPr>
        <p:txBody>
          <a:bodyPr/>
          <a:lstStyle/>
          <a:p>
            <a:endParaRPr lang="fr-FR" smtClean="0"/>
          </a:p>
        </p:txBody>
      </p:sp>
      <p:sp>
        <p:nvSpPr>
          <p:cNvPr id="519172" name="Espace réservé du numéro de diapositive 3"/>
          <p:cNvSpPr>
            <a:spLocks noGrp="1"/>
          </p:cNvSpPr>
          <p:nvPr>
            <p:ph type="sldNum" sz="quarter" idx="5"/>
          </p:nvPr>
        </p:nvSpPr>
        <p:spPr>
          <a:noFill/>
        </p:spPr>
        <p:txBody>
          <a:bodyPr/>
          <a:lstStyle/>
          <a:p>
            <a:fld id="{E7E7FAEE-2A60-47AB-80AB-B67B80076823}"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Espace réservé de l'image des diapositives 1"/>
          <p:cNvSpPr>
            <a:spLocks noGrp="1" noRot="1" noChangeAspect="1" noTextEdit="1"/>
          </p:cNvSpPr>
          <p:nvPr>
            <p:ph type="sldImg"/>
          </p:nvPr>
        </p:nvSpPr>
        <p:spPr>
          <a:ln/>
        </p:spPr>
      </p:sp>
      <p:sp>
        <p:nvSpPr>
          <p:cNvPr id="520195" name="Espace réservé des commentaires 2"/>
          <p:cNvSpPr>
            <a:spLocks noGrp="1"/>
          </p:cNvSpPr>
          <p:nvPr>
            <p:ph type="body" idx="1"/>
          </p:nvPr>
        </p:nvSpPr>
        <p:spPr>
          <a:noFill/>
          <a:ln/>
        </p:spPr>
        <p:txBody>
          <a:bodyPr/>
          <a:lstStyle/>
          <a:p>
            <a:endParaRPr lang="fr-FR" smtClean="0"/>
          </a:p>
        </p:txBody>
      </p:sp>
      <p:sp>
        <p:nvSpPr>
          <p:cNvPr id="520196" name="Espace réservé du numéro de diapositive 3"/>
          <p:cNvSpPr>
            <a:spLocks noGrp="1"/>
          </p:cNvSpPr>
          <p:nvPr>
            <p:ph type="sldNum" sz="quarter" idx="5"/>
          </p:nvPr>
        </p:nvSpPr>
        <p:spPr>
          <a:noFill/>
        </p:spPr>
        <p:txBody>
          <a:bodyPr/>
          <a:lstStyle/>
          <a:p>
            <a:fld id="{61815448-B23B-4F62-89CF-55C3BA433176}"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Espace réservé de l'image des diapositives 1"/>
          <p:cNvSpPr>
            <a:spLocks noGrp="1" noRot="1" noChangeAspect="1" noTextEdit="1"/>
          </p:cNvSpPr>
          <p:nvPr>
            <p:ph type="sldImg"/>
          </p:nvPr>
        </p:nvSpPr>
        <p:spPr>
          <a:ln/>
        </p:spPr>
      </p:sp>
      <p:sp>
        <p:nvSpPr>
          <p:cNvPr id="521219" name="Espace réservé des commentaires 2"/>
          <p:cNvSpPr>
            <a:spLocks noGrp="1"/>
          </p:cNvSpPr>
          <p:nvPr>
            <p:ph type="body" idx="1"/>
          </p:nvPr>
        </p:nvSpPr>
        <p:spPr>
          <a:noFill/>
          <a:ln/>
        </p:spPr>
        <p:txBody>
          <a:bodyPr/>
          <a:lstStyle/>
          <a:p>
            <a:endParaRPr lang="fr-FR" smtClean="0"/>
          </a:p>
        </p:txBody>
      </p:sp>
      <p:sp>
        <p:nvSpPr>
          <p:cNvPr id="521220" name="Espace réservé du numéro de diapositive 3"/>
          <p:cNvSpPr>
            <a:spLocks noGrp="1"/>
          </p:cNvSpPr>
          <p:nvPr>
            <p:ph type="sldNum" sz="quarter" idx="5"/>
          </p:nvPr>
        </p:nvSpPr>
        <p:spPr>
          <a:noFill/>
        </p:spPr>
        <p:txBody>
          <a:bodyPr/>
          <a:lstStyle/>
          <a:p>
            <a:fld id="{3235E596-BC7B-4953-B249-1DE49CF46B79}"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Espace réservé de l'image des diapositives 1"/>
          <p:cNvSpPr>
            <a:spLocks noGrp="1" noRot="1" noChangeAspect="1" noTextEdit="1"/>
          </p:cNvSpPr>
          <p:nvPr>
            <p:ph type="sldImg"/>
          </p:nvPr>
        </p:nvSpPr>
        <p:spPr>
          <a:ln/>
        </p:spPr>
      </p:sp>
      <p:sp>
        <p:nvSpPr>
          <p:cNvPr id="522243" name="Espace réservé des commentaires 2"/>
          <p:cNvSpPr>
            <a:spLocks noGrp="1"/>
          </p:cNvSpPr>
          <p:nvPr>
            <p:ph type="body" idx="1"/>
          </p:nvPr>
        </p:nvSpPr>
        <p:spPr>
          <a:noFill/>
          <a:ln/>
        </p:spPr>
        <p:txBody>
          <a:bodyPr/>
          <a:lstStyle/>
          <a:p>
            <a:endParaRPr lang="fr-FR" smtClean="0"/>
          </a:p>
        </p:txBody>
      </p:sp>
      <p:sp>
        <p:nvSpPr>
          <p:cNvPr id="522244" name="Espace réservé du numéro de diapositive 3"/>
          <p:cNvSpPr>
            <a:spLocks noGrp="1"/>
          </p:cNvSpPr>
          <p:nvPr>
            <p:ph type="sldNum" sz="quarter" idx="5"/>
          </p:nvPr>
        </p:nvSpPr>
        <p:spPr>
          <a:noFill/>
        </p:spPr>
        <p:txBody>
          <a:bodyPr/>
          <a:lstStyle/>
          <a:p>
            <a:fld id="{902E5BE1-457F-4D5E-A048-BEA6E33CA20E}"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Espace réservé de l'image des diapositives 1"/>
          <p:cNvSpPr>
            <a:spLocks noGrp="1" noRot="1" noChangeAspect="1" noTextEdit="1"/>
          </p:cNvSpPr>
          <p:nvPr>
            <p:ph type="sldImg"/>
          </p:nvPr>
        </p:nvSpPr>
        <p:spPr>
          <a:ln/>
        </p:spPr>
      </p:sp>
      <p:sp>
        <p:nvSpPr>
          <p:cNvPr id="523267" name="Espace réservé des commentaires 2"/>
          <p:cNvSpPr>
            <a:spLocks noGrp="1"/>
          </p:cNvSpPr>
          <p:nvPr>
            <p:ph type="body" idx="1"/>
          </p:nvPr>
        </p:nvSpPr>
        <p:spPr>
          <a:noFill/>
          <a:ln/>
        </p:spPr>
        <p:txBody>
          <a:bodyPr/>
          <a:lstStyle/>
          <a:p>
            <a:endParaRPr lang="fr-FR" smtClean="0"/>
          </a:p>
        </p:txBody>
      </p:sp>
      <p:sp>
        <p:nvSpPr>
          <p:cNvPr id="523268" name="Espace réservé du numéro de diapositive 3"/>
          <p:cNvSpPr>
            <a:spLocks noGrp="1"/>
          </p:cNvSpPr>
          <p:nvPr>
            <p:ph type="sldNum" sz="quarter" idx="5"/>
          </p:nvPr>
        </p:nvSpPr>
        <p:spPr>
          <a:noFill/>
        </p:spPr>
        <p:txBody>
          <a:bodyPr/>
          <a:lstStyle/>
          <a:p>
            <a:fld id="{92119DD6-263B-4D12-8D8F-3234F3E1331A}"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Espace réservé de l'image des diapositives 1"/>
          <p:cNvSpPr>
            <a:spLocks noGrp="1" noRot="1" noChangeAspect="1" noTextEdit="1"/>
          </p:cNvSpPr>
          <p:nvPr>
            <p:ph type="sldImg"/>
          </p:nvPr>
        </p:nvSpPr>
        <p:spPr>
          <a:ln/>
        </p:spPr>
      </p:sp>
      <p:sp>
        <p:nvSpPr>
          <p:cNvPr id="524291" name="Espace réservé des commentaires 2"/>
          <p:cNvSpPr>
            <a:spLocks noGrp="1"/>
          </p:cNvSpPr>
          <p:nvPr>
            <p:ph type="body" idx="1"/>
          </p:nvPr>
        </p:nvSpPr>
        <p:spPr>
          <a:noFill/>
          <a:ln/>
        </p:spPr>
        <p:txBody>
          <a:bodyPr/>
          <a:lstStyle/>
          <a:p>
            <a:endParaRPr lang="fr-FR" smtClean="0"/>
          </a:p>
        </p:txBody>
      </p:sp>
      <p:sp>
        <p:nvSpPr>
          <p:cNvPr id="524292" name="Espace réservé du numéro de diapositive 3"/>
          <p:cNvSpPr>
            <a:spLocks noGrp="1"/>
          </p:cNvSpPr>
          <p:nvPr>
            <p:ph type="sldNum" sz="quarter" idx="5"/>
          </p:nvPr>
        </p:nvSpPr>
        <p:spPr>
          <a:noFill/>
        </p:spPr>
        <p:txBody>
          <a:bodyPr/>
          <a:lstStyle/>
          <a:p>
            <a:fld id="{AAE6F71E-2449-45C3-A8BC-63597BA37B33}"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Espace réservé de l'image des diapositives 1"/>
          <p:cNvSpPr>
            <a:spLocks noGrp="1" noRot="1" noChangeAspect="1" noTextEdit="1"/>
          </p:cNvSpPr>
          <p:nvPr>
            <p:ph type="sldImg"/>
          </p:nvPr>
        </p:nvSpPr>
        <p:spPr>
          <a:ln/>
        </p:spPr>
      </p:sp>
      <p:sp>
        <p:nvSpPr>
          <p:cNvPr id="525315" name="Espace réservé des commentaires 2"/>
          <p:cNvSpPr>
            <a:spLocks noGrp="1"/>
          </p:cNvSpPr>
          <p:nvPr>
            <p:ph type="body" idx="1"/>
          </p:nvPr>
        </p:nvSpPr>
        <p:spPr>
          <a:noFill/>
          <a:ln/>
        </p:spPr>
        <p:txBody>
          <a:bodyPr/>
          <a:lstStyle/>
          <a:p>
            <a:endParaRPr lang="fr-FR" smtClean="0"/>
          </a:p>
        </p:txBody>
      </p:sp>
      <p:sp>
        <p:nvSpPr>
          <p:cNvPr id="525316" name="Espace réservé du numéro de diapositive 3"/>
          <p:cNvSpPr>
            <a:spLocks noGrp="1"/>
          </p:cNvSpPr>
          <p:nvPr>
            <p:ph type="sldNum" sz="quarter" idx="5"/>
          </p:nvPr>
        </p:nvSpPr>
        <p:spPr>
          <a:noFill/>
        </p:spPr>
        <p:txBody>
          <a:bodyPr/>
          <a:lstStyle/>
          <a:p>
            <a:fld id="{FF67E67C-6C20-4521-A547-5D6462B291CD}"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Espace réservé de l'image des diapositives 1"/>
          <p:cNvSpPr>
            <a:spLocks noGrp="1" noRot="1" noChangeAspect="1" noTextEdit="1"/>
          </p:cNvSpPr>
          <p:nvPr>
            <p:ph type="sldImg"/>
          </p:nvPr>
        </p:nvSpPr>
        <p:spPr>
          <a:ln/>
        </p:spPr>
      </p:sp>
      <p:sp>
        <p:nvSpPr>
          <p:cNvPr id="526339" name="Espace réservé des commentaires 2"/>
          <p:cNvSpPr>
            <a:spLocks noGrp="1"/>
          </p:cNvSpPr>
          <p:nvPr>
            <p:ph type="body" idx="1"/>
          </p:nvPr>
        </p:nvSpPr>
        <p:spPr>
          <a:noFill/>
          <a:ln/>
        </p:spPr>
        <p:txBody>
          <a:bodyPr/>
          <a:lstStyle/>
          <a:p>
            <a:endParaRPr lang="fr-FR" smtClean="0"/>
          </a:p>
        </p:txBody>
      </p:sp>
      <p:sp>
        <p:nvSpPr>
          <p:cNvPr id="526340" name="Espace réservé du numéro de diapositive 3"/>
          <p:cNvSpPr>
            <a:spLocks noGrp="1"/>
          </p:cNvSpPr>
          <p:nvPr>
            <p:ph type="sldNum" sz="quarter" idx="5"/>
          </p:nvPr>
        </p:nvSpPr>
        <p:spPr>
          <a:noFill/>
        </p:spPr>
        <p:txBody>
          <a:bodyPr/>
          <a:lstStyle/>
          <a:p>
            <a:fld id="{272774B9-AF58-4206-8D4B-F52D8D1FE6D0}"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Espace réservé de l'image des diapositives 1"/>
          <p:cNvSpPr>
            <a:spLocks noGrp="1" noRot="1" noChangeAspect="1" noTextEdit="1"/>
          </p:cNvSpPr>
          <p:nvPr>
            <p:ph type="sldImg"/>
          </p:nvPr>
        </p:nvSpPr>
        <p:spPr>
          <a:ln/>
        </p:spPr>
      </p:sp>
      <p:sp>
        <p:nvSpPr>
          <p:cNvPr id="527363" name="Espace réservé des commentaires 2"/>
          <p:cNvSpPr>
            <a:spLocks noGrp="1"/>
          </p:cNvSpPr>
          <p:nvPr>
            <p:ph type="body" idx="1"/>
          </p:nvPr>
        </p:nvSpPr>
        <p:spPr>
          <a:noFill/>
          <a:ln/>
        </p:spPr>
        <p:txBody>
          <a:bodyPr/>
          <a:lstStyle/>
          <a:p>
            <a:endParaRPr lang="fr-FR" smtClean="0"/>
          </a:p>
        </p:txBody>
      </p:sp>
      <p:sp>
        <p:nvSpPr>
          <p:cNvPr id="527364" name="Espace réservé du numéro de diapositive 3"/>
          <p:cNvSpPr>
            <a:spLocks noGrp="1"/>
          </p:cNvSpPr>
          <p:nvPr>
            <p:ph type="sldNum" sz="quarter" idx="5"/>
          </p:nvPr>
        </p:nvSpPr>
        <p:spPr>
          <a:noFill/>
        </p:spPr>
        <p:txBody>
          <a:bodyPr/>
          <a:lstStyle/>
          <a:p>
            <a:fld id="{0395CA02-A192-4418-BB28-F5B28F0AAED9}"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Espace réservé de l'image des diapositives 1"/>
          <p:cNvSpPr>
            <a:spLocks noGrp="1" noRot="1" noChangeAspect="1" noTextEdit="1"/>
          </p:cNvSpPr>
          <p:nvPr>
            <p:ph type="sldImg"/>
          </p:nvPr>
        </p:nvSpPr>
        <p:spPr>
          <a:ln/>
        </p:spPr>
      </p:sp>
      <p:sp>
        <p:nvSpPr>
          <p:cNvPr id="528387" name="Espace réservé des commentaires 2"/>
          <p:cNvSpPr>
            <a:spLocks noGrp="1"/>
          </p:cNvSpPr>
          <p:nvPr>
            <p:ph type="body" idx="1"/>
          </p:nvPr>
        </p:nvSpPr>
        <p:spPr>
          <a:noFill/>
          <a:ln/>
        </p:spPr>
        <p:txBody>
          <a:bodyPr/>
          <a:lstStyle/>
          <a:p>
            <a:endParaRPr lang="fr-FR" smtClean="0"/>
          </a:p>
        </p:txBody>
      </p:sp>
      <p:sp>
        <p:nvSpPr>
          <p:cNvPr id="528388" name="Espace réservé du numéro de diapositive 3"/>
          <p:cNvSpPr>
            <a:spLocks noGrp="1"/>
          </p:cNvSpPr>
          <p:nvPr>
            <p:ph type="sldNum" sz="quarter" idx="5"/>
          </p:nvPr>
        </p:nvSpPr>
        <p:spPr>
          <a:noFill/>
        </p:spPr>
        <p:txBody>
          <a:bodyPr/>
          <a:lstStyle/>
          <a:p>
            <a:fld id="{3CDEF2FE-33C3-4A23-B50F-04E6A42FCD3F}"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Espace réservé de l'image des diapositives 1"/>
          <p:cNvSpPr>
            <a:spLocks noGrp="1" noRot="1" noChangeAspect="1" noTextEdit="1"/>
          </p:cNvSpPr>
          <p:nvPr>
            <p:ph type="sldImg"/>
          </p:nvPr>
        </p:nvSpPr>
        <p:spPr>
          <a:ln/>
        </p:spPr>
      </p:sp>
      <p:sp>
        <p:nvSpPr>
          <p:cNvPr id="451587" name="Espace réservé des commentaires 2"/>
          <p:cNvSpPr>
            <a:spLocks noGrp="1"/>
          </p:cNvSpPr>
          <p:nvPr>
            <p:ph type="body" idx="1"/>
          </p:nvPr>
        </p:nvSpPr>
        <p:spPr>
          <a:noFill/>
          <a:ln/>
        </p:spPr>
        <p:txBody>
          <a:bodyPr/>
          <a:lstStyle/>
          <a:p>
            <a:endParaRPr lang="fr-FR" smtClean="0"/>
          </a:p>
        </p:txBody>
      </p:sp>
      <p:sp>
        <p:nvSpPr>
          <p:cNvPr id="451588" name="Espace réservé du numéro de diapositive 3"/>
          <p:cNvSpPr>
            <a:spLocks noGrp="1"/>
          </p:cNvSpPr>
          <p:nvPr>
            <p:ph type="sldNum" sz="quarter" idx="5"/>
          </p:nvPr>
        </p:nvSpPr>
        <p:spPr>
          <a:noFill/>
        </p:spPr>
        <p:txBody>
          <a:bodyPr/>
          <a:lstStyle/>
          <a:p>
            <a:fld id="{CEED5C19-C9BD-4813-AB41-7746D3F0AC33}"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Espace réservé de l'image des diapositives 1"/>
          <p:cNvSpPr>
            <a:spLocks noGrp="1" noRot="1" noChangeAspect="1" noTextEdit="1"/>
          </p:cNvSpPr>
          <p:nvPr>
            <p:ph type="sldImg"/>
          </p:nvPr>
        </p:nvSpPr>
        <p:spPr>
          <a:ln/>
        </p:spPr>
      </p:sp>
      <p:sp>
        <p:nvSpPr>
          <p:cNvPr id="529411" name="Espace réservé des commentaires 2"/>
          <p:cNvSpPr>
            <a:spLocks noGrp="1"/>
          </p:cNvSpPr>
          <p:nvPr>
            <p:ph type="body" idx="1"/>
          </p:nvPr>
        </p:nvSpPr>
        <p:spPr>
          <a:noFill/>
          <a:ln/>
        </p:spPr>
        <p:txBody>
          <a:bodyPr/>
          <a:lstStyle/>
          <a:p>
            <a:endParaRPr lang="fr-FR" smtClean="0"/>
          </a:p>
        </p:txBody>
      </p:sp>
      <p:sp>
        <p:nvSpPr>
          <p:cNvPr id="529412" name="Espace réservé du numéro de diapositive 3"/>
          <p:cNvSpPr>
            <a:spLocks noGrp="1"/>
          </p:cNvSpPr>
          <p:nvPr>
            <p:ph type="sldNum" sz="quarter" idx="5"/>
          </p:nvPr>
        </p:nvSpPr>
        <p:spPr>
          <a:noFill/>
        </p:spPr>
        <p:txBody>
          <a:bodyPr/>
          <a:lstStyle/>
          <a:p>
            <a:fld id="{59DDCF91-0360-44EF-A0E4-BF2ED4EB1210}"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Espace réservé de l'image des diapositives 1"/>
          <p:cNvSpPr>
            <a:spLocks noGrp="1" noRot="1" noChangeAspect="1" noTextEdit="1"/>
          </p:cNvSpPr>
          <p:nvPr>
            <p:ph type="sldImg"/>
          </p:nvPr>
        </p:nvSpPr>
        <p:spPr>
          <a:ln/>
        </p:spPr>
      </p:sp>
      <p:sp>
        <p:nvSpPr>
          <p:cNvPr id="530435" name="Espace réservé des commentaires 2"/>
          <p:cNvSpPr>
            <a:spLocks noGrp="1"/>
          </p:cNvSpPr>
          <p:nvPr>
            <p:ph type="body" idx="1"/>
          </p:nvPr>
        </p:nvSpPr>
        <p:spPr>
          <a:noFill/>
          <a:ln/>
        </p:spPr>
        <p:txBody>
          <a:bodyPr/>
          <a:lstStyle/>
          <a:p>
            <a:endParaRPr lang="fr-FR" smtClean="0"/>
          </a:p>
        </p:txBody>
      </p:sp>
      <p:sp>
        <p:nvSpPr>
          <p:cNvPr id="530436" name="Espace réservé du numéro de diapositive 3"/>
          <p:cNvSpPr>
            <a:spLocks noGrp="1"/>
          </p:cNvSpPr>
          <p:nvPr>
            <p:ph type="sldNum" sz="quarter" idx="5"/>
          </p:nvPr>
        </p:nvSpPr>
        <p:spPr>
          <a:noFill/>
        </p:spPr>
        <p:txBody>
          <a:bodyPr/>
          <a:lstStyle/>
          <a:p>
            <a:fld id="{939C7AD2-7E51-466B-942E-DB0C01ADB566}"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Espace réservé de l'image des diapositives 1"/>
          <p:cNvSpPr>
            <a:spLocks noGrp="1" noRot="1" noChangeAspect="1" noTextEdit="1"/>
          </p:cNvSpPr>
          <p:nvPr>
            <p:ph type="sldImg"/>
          </p:nvPr>
        </p:nvSpPr>
        <p:spPr>
          <a:ln/>
        </p:spPr>
      </p:sp>
      <p:sp>
        <p:nvSpPr>
          <p:cNvPr id="531459" name="Espace réservé des commentaires 2"/>
          <p:cNvSpPr>
            <a:spLocks noGrp="1"/>
          </p:cNvSpPr>
          <p:nvPr>
            <p:ph type="body" idx="1"/>
          </p:nvPr>
        </p:nvSpPr>
        <p:spPr>
          <a:noFill/>
          <a:ln/>
        </p:spPr>
        <p:txBody>
          <a:bodyPr/>
          <a:lstStyle/>
          <a:p>
            <a:endParaRPr lang="fr-FR" smtClean="0"/>
          </a:p>
        </p:txBody>
      </p:sp>
      <p:sp>
        <p:nvSpPr>
          <p:cNvPr id="531460" name="Espace réservé du numéro de diapositive 3"/>
          <p:cNvSpPr>
            <a:spLocks noGrp="1"/>
          </p:cNvSpPr>
          <p:nvPr>
            <p:ph type="sldNum" sz="quarter" idx="5"/>
          </p:nvPr>
        </p:nvSpPr>
        <p:spPr>
          <a:noFill/>
        </p:spPr>
        <p:txBody>
          <a:bodyPr/>
          <a:lstStyle/>
          <a:p>
            <a:fld id="{C5D69F99-4B6F-4819-A41F-466A90E5451A}"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Espace réservé de l'image des diapositives 1"/>
          <p:cNvSpPr>
            <a:spLocks noGrp="1" noRot="1" noChangeAspect="1" noTextEdit="1"/>
          </p:cNvSpPr>
          <p:nvPr>
            <p:ph type="sldImg"/>
          </p:nvPr>
        </p:nvSpPr>
        <p:spPr>
          <a:ln/>
        </p:spPr>
      </p:sp>
      <p:sp>
        <p:nvSpPr>
          <p:cNvPr id="528387" name="Espace réservé des commentaires 2"/>
          <p:cNvSpPr>
            <a:spLocks noGrp="1"/>
          </p:cNvSpPr>
          <p:nvPr>
            <p:ph type="body" idx="1"/>
          </p:nvPr>
        </p:nvSpPr>
        <p:spPr>
          <a:noFill/>
          <a:ln/>
        </p:spPr>
        <p:txBody>
          <a:bodyPr/>
          <a:lstStyle/>
          <a:p>
            <a:pPr eaLnBrk="1" hangingPunct="1"/>
            <a:endParaRPr lang="fr-FR" smtClean="0"/>
          </a:p>
        </p:txBody>
      </p:sp>
      <p:sp>
        <p:nvSpPr>
          <p:cNvPr id="528388" name="Espace réservé du numéro de diapositive 3"/>
          <p:cNvSpPr>
            <a:spLocks noGrp="1"/>
          </p:cNvSpPr>
          <p:nvPr>
            <p:ph type="sldNum" sz="quarter" idx="5"/>
          </p:nvPr>
        </p:nvSpPr>
        <p:spPr>
          <a:noFill/>
        </p:spPr>
        <p:txBody>
          <a:bodyPr/>
          <a:lstStyle/>
          <a:p>
            <a:fld id="{11373A3D-A251-4D8C-9A77-C45082B99FB4}"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Espace réservé de l'image des diapositives 1"/>
          <p:cNvSpPr>
            <a:spLocks noGrp="1" noRot="1" noChangeAspect="1" noTextEdit="1"/>
          </p:cNvSpPr>
          <p:nvPr>
            <p:ph type="sldImg"/>
          </p:nvPr>
        </p:nvSpPr>
        <p:spPr>
          <a:ln/>
        </p:spPr>
      </p:sp>
      <p:sp>
        <p:nvSpPr>
          <p:cNvPr id="529411" name="Espace réservé des commentaires 2"/>
          <p:cNvSpPr>
            <a:spLocks noGrp="1"/>
          </p:cNvSpPr>
          <p:nvPr>
            <p:ph type="body" idx="1"/>
          </p:nvPr>
        </p:nvSpPr>
        <p:spPr>
          <a:noFill/>
          <a:ln/>
        </p:spPr>
        <p:txBody>
          <a:bodyPr/>
          <a:lstStyle/>
          <a:p>
            <a:endParaRPr lang="fr-FR" smtClean="0"/>
          </a:p>
        </p:txBody>
      </p:sp>
      <p:sp>
        <p:nvSpPr>
          <p:cNvPr id="529412" name="Espace réservé du numéro de diapositive 3"/>
          <p:cNvSpPr>
            <a:spLocks noGrp="1"/>
          </p:cNvSpPr>
          <p:nvPr>
            <p:ph type="sldNum" sz="quarter" idx="5"/>
          </p:nvPr>
        </p:nvSpPr>
        <p:spPr>
          <a:noFill/>
        </p:spPr>
        <p:txBody>
          <a:bodyPr/>
          <a:lstStyle/>
          <a:p>
            <a:fld id="{14C3AEB4-3214-459C-BD12-9E9FABB4DA3E}"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Espace réservé de l'image des diapositives 1"/>
          <p:cNvSpPr>
            <a:spLocks noGrp="1" noRot="1" noChangeAspect="1" noTextEdit="1"/>
          </p:cNvSpPr>
          <p:nvPr>
            <p:ph type="sldImg"/>
          </p:nvPr>
        </p:nvSpPr>
        <p:spPr>
          <a:ln/>
        </p:spPr>
      </p:sp>
      <p:sp>
        <p:nvSpPr>
          <p:cNvPr id="530435" name="Espace réservé des commentaires 2"/>
          <p:cNvSpPr>
            <a:spLocks noGrp="1"/>
          </p:cNvSpPr>
          <p:nvPr>
            <p:ph type="body" idx="1"/>
          </p:nvPr>
        </p:nvSpPr>
        <p:spPr>
          <a:noFill/>
          <a:ln/>
        </p:spPr>
        <p:txBody>
          <a:bodyPr/>
          <a:lstStyle/>
          <a:p>
            <a:endParaRPr lang="fr-FR" smtClean="0"/>
          </a:p>
        </p:txBody>
      </p:sp>
      <p:sp>
        <p:nvSpPr>
          <p:cNvPr id="530436" name="Espace réservé du numéro de diapositive 3"/>
          <p:cNvSpPr>
            <a:spLocks noGrp="1"/>
          </p:cNvSpPr>
          <p:nvPr>
            <p:ph type="sldNum" sz="quarter" idx="5"/>
          </p:nvPr>
        </p:nvSpPr>
        <p:spPr>
          <a:noFill/>
        </p:spPr>
        <p:txBody>
          <a:bodyPr/>
          <a:lstStyle/>
          <a:p>
            <a:fld id="{8B02D946-1093-4917-AEB7-B69D0D8CBFFC}"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Espace réservé de l'image des diapositives 1"/>
          <p:cNvSpPr>
            <a:spLocks noGrp="1" noRot="1" noChangeAspect="1" noTextEdit="1"/>
          </p:cNvSpPr>
          <p:nvPr>
            <p:ph type="sldImg"/>
          </p:nvPr>
        </p:nvSpPr>
        <p:spPr>
          <a:ln/>
        </p:spPr>
      </p:sp>
      <p:sp>
        <p:nvSpPr>
          <p:cNvPr id="531459" name="Espace réservé des commentaires 2"/>
          <p:cNvSpPr>
            <a:spLocks noGrp="1"/>
          </p:cNvSpPr>
          <p:nvPr>
            <p:ph type="body" idx="1"/>
          </p:nvPr>
        </p:nvSpPr>
        <p:spPr>
          <a:noFill/>
          <a:ln/>
        </p:spPr>
        <p:txBody>
          <a:bodyPr/>
          <a:lstStyle/>
          <a:p>
            <a:endParaRPr lang="fr-FR" smtClean="0"/>
          </a:p>
        </p:txBody>
      </p:sp>
      <p:sp>
        <p:nvSpPr>
          <p:cNvPr id="531460" name="Espace réservé du numéro de diapositive 3"/>
          <p:cNvSpPr>
            <a:spLocks noGrp="1"/>
          </p:cNvSpPr>
          <p:nvPr>
            <p:ph type="sldNum" sz="quarter" idx="5"/>
          </p:nvPr>
        </p:nvSpPr>
        <p:spPr>
          <a:noFill/>
        </p:spPr>
        <p:txBody>
          <a:bodyPr/>
          <a:lstStyle/>
          <a:p>
            <a:fld id="{BD02AF0F-F374-4C9F-A872-F47162D21A9C}"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Espace réservé de l'image des diapositives 1"/>
          <p:cNvSpPr>
            <a:spLocks noGrp="1" noRot="1" noChangeAspect="1" noTextEdit="1"/>
          </p:cNvSpPr>
          <p:nvPr>
            <p:ph type="sldImg"/>
          </p:nvPr>
        </p:nvSpPr>
        <p:spPr>
          <a:ln/>
        </p:spPr>
      </p:sp>
      <p:sp>
        <p:nvSpPr>
          <p:cNvPr id="532483" name="Espace réservé des commentaires 2"/>
          <p:cNvSpPr>
            <a:spLocks noGrp="1"/>
          </p:cNvSpPr>
          <p:nvPr>
            <p:ph type="body" idx="1"/>
          </p:nvPr>
        </p:nvSpPr>
        <p:spPr>
          <a:noFill/>
          <a:ln/>
        </p:spPr>
        <p:txBody>
          <a:bodyPr/>
          <a:lstStyle/>
          <a:p>
            <a:endParaRPr lang="fr-FR" smtClean="0"/>
          </a:p>
        </p:txBody>
      </p:sp>
      <p:sp>
        <p:nvSpPr>
          <p:cNvPr id="532484" name="Espace réservé du numéro de diapositive 3"/>
          <p:cNvSpPr>
            <a:spLocks noGrp="1"/>
          </p:cNvSpPr>
          <p:nvPr>
            <p:ph type="sldNum" sz="quarter" idx="5"/>
          </p:nvPr>
        </p:nvSpPr>
        <p:spPr>
          <a:noFill/>
        </p:spPr>
        <p:txBody>
          <a:bodyPr/>
          <a:lstStyle/>
          <a:p>
            <a:fld id="{6364B45B-0B0E-4371-B9BC-4FB03FD63854}"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Espace réservé de l'image des diapositives 1"/>
          <p:cNvSpPr>
            <a:spLocks noGrp="1" noRot="1" noChangeAspect="1" noTextEdit="1"/>
          </p:cNvSpPr>
          <p:nvPr>
            <p:ph type="sldImg"/>
          </p:nvPr>
        </p:nvSpPr>
        <p:spPr>
          <a:ln/>
        </p:spPr>
      </p:sp>
      <p:sp>
        <p:nvSpPr>
          <p:cNvPr id="533507" name="Espace réservé des commentaires 2"/>
          <p:cNvSpPr>
            <a:spLocks noGrp="1"/>
          </p:cNvSpPr>
          <p:nvPr>
            <p:ph type="body" idx="1"/>
          </p:nvPr>
        </p:nvSpPr>
        <p:spPr>
          <a:noFill/>
          <a:ln/>
        </p:spPr>
        <p:txBody>
          <a:bodyPr/>
          <a:lstStyle/>
          <a:p>
            <a:endParaRPr lang="fr-FR" smtClean="0"/>
          </a:p>
        </p:txBody>
      </p:sp>
      <p:sp>
        <p:nvSpPr>
          <p:cNvPr id="533508" name="Espace réservé du numéro de diapositive 3"/>
          <p:cNvSpPr>
            <a:spLocks noGrp="1"/>
          </p:cNvSpPr>
          <p:nvPr>
            <p:ph type="sldNum" sz="quarter" idx="5"/>
          </p:nvPr>
        </p:nvSpPr>
        <p:spPr>
          <a:noFill/>
        </p:spPr>
        <p:txBody>
          <a:bodyPr/>
          <a:lstStyle/>
          <a:p>
            <a:fld id="{728A22D5-CE30-45BC-B928-903D04F0356A}" type="slidenum">
              <a:rPr lang="en-US" smtClean="0"/>
              <a:pPr/>
              <a:t>88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Espace réservé de l'image des diapositives 1"/>
          <p:cNvSpPr>
            <a:spLocks noGrp="1" noRot="1" noChangeAspect="1" noTextEdit="1"/>
          </p:cNvSpPr>
          <p:nvPr>
            <p:ph type="sldImg"/>
          </p:nvPr>
        </p:nvSpPr>
        <p:spPr>
          <a:ln/>
        </p:spPr>
      </p:sp>
      <p:sp>
        <p:nvSpPr>
          <p:cNvPr id="452611" name="Espace réservé des commentaires 2"/>
          <p:cNvSpPr>
            <a:spLocks noGrp="1"/>
          </p:cNvSpPr>
          <p:nvPr>
            <p:ph type="body" idx="1"/>
          </p:nvPr>
        </p:nvSpPr>
        <p:spPr>
          <a:noFill/>
          <a:ln/>
        </p:spPr>
        <p:txBody>
          <a:bodyPr/>
          <a:lstStyle/>
          <a:p>
            <a:endParaRPr lang="fr-FR" smtClean="0"/>
          </a:p>
        </p:txBody>
      </p:sp>
      <p:sp>
        <p:nvSpPr>
          <p:cNvPr id="452612" name="Espace réservé du numéro de diapositive 3"/>
          <p:cNvSpPr>
            <a:spLocks noGrp="1"/>
          </p:cNvSpPr>
          <p:nvPr>
            <p:ph type="sldNum" sz="quarter" idx="5"/>
          </p:nvPr>
        </p:nvSpPr>
        <p:spPr>
          <a:noFill/>
        </p:spPr>
        <p:txBody>
          <a:bodyPr/>
          <a:lstStyle/>
          <a:p>
            <a:fld id="{3EBA1293-CE44-4046-9B2F-9F1B4EFD323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9688CC2-A803-4366-9738-E2C1CC8466A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9688CC2-A803-4366-9738-E2C1CC8466A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9688CC2-A803-4366-9738-E2C1CC8466A1}"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88CC2-A803-4366-9738-E2C1CC8466A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88CC2-A803-4366-9738-E2C1CC8466A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81ED0E7-C333-4408-8CA9-4932EDD1A87F}"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9688CC2-A803-4366-9738-E2C1CC8466A1}"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1ED0E7-C333-4408-8CA9-4932EDD1A87F}"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688CC2-A803-4366-9738-E2C1CC8466A1}"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1ED0E7-C333-4408-8CA9-4932EDD1A87F}"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688CC2-A803-4366-9738-E2C1CC8466A1}"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18.xml"/><Relationship Id="rId5" Type="http://schemas.openxmlformats.org/officeDocument/2006/relationships/image" Target="../media/image55.jpe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6.xml"/><Relationship Id="rId1" Type="http://schemas.openxmlformats.org/officeDocument/2006/relationships/slideLayout" Target="../slideLayouts/slideLayout18.xml"/><Relationship Id="rId5" Type="http://schemas.openxmlformats.org/officeDocument/2006/relationships/image" Target="../media/image66.jpeg"/><Relationship Id="rId4" Type="http://schemas.openxmlformats.org/officeDocument/2006/relationships/image" Target="../media/image65.jpeg"/></Relationships>
</file>

<file path=ppt/slides/_rels/slide6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67.xml"/><Relationship Id="rId1" Type="http://schemas.openxmlformats.org/officeDocument/2006/relationships/slideLayout" Target="../slideLayouts/slideLayout1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9.xml"/><Relationship Id="rId1" Type="http://schemas.openxmlformats.org/officeDocument/2006/relationships/slideLayout" Target="../slideLayouts/slideLayout18.xml"/><Relationship Id="rId4" Type="http://schemas.openxmlformats.org/officeDocument/2006/relationships/image" Target="../media/image7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2.xml"/><Relationship Id="rId1" Type="http://schemas.openxmlformats.org/officeDocument/2006/relationships/slideLayout" Target="../slideLayouts/slideLayout18.xml"/><Relationship Id="rId5" Type="http://schemas.openxmlformats.org/officeDocument/2006/relationships/image" Target="../media/image77.jpeg"/><Relationship Id="rId4" Type="http://schemas.openxmlformats.org/officeDocument/2006/relationships/image" Target="../media/image76.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5.xml"/><Relationship Id="rId1" Type="http://schemas.openxmlformats.org/officeDocument/2006/relationships/slideLayout" Target="../slideLayouts/slideLayout18.xml"/><Relationship Id="rId4" Type="http://schemas.openxmlformats.org/officeDocument/2006/relationships/image" Target="../media/image80.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7FDCB6F-D6FA-4DEF-871D-6A7F75024B1A}" type="slidenum">
              <a:rPr lang="en-US" smtClean="0"/>
              <a:pPr>
                <a:defRPr/>
              </a:pPr>
              <a:t>1</a:t>
            </a:fld>
            <a:endParaRPr lang="en-US" dirty="0"/>
          </a:p>
        </p:txBody>
      </p:sp>
      <p:sp>
        <p:nvSpPr>
          <p:cNvPr id="3" name="Text Box 5"/>
          <p:cNvSpPr txBox="1">
            <a:spLocks noChangeArrowheads="1"/>
          </p:cNvSpPr>
          <p:nvPr/>
        </p:nvSpPr>
        <p:spPr bwMode="auto">
          <a:xfrm>
            <a:off x="762000" y="533400"/>
            <a:ext cx="7620000" cy="519113"/>
          </a:xfrm>
          <a:prstGeom prst="rect">
            <a:avLst/>
          </a:prstGeom>
          <a:noFill/>
          <a:ln w="9525">
            <a:noFill/>
            <a:miter lim="800000"/>
            <a:headEnd/>
            <a:tailEnd/>
          </a:ln>
          <a:effectLst/>
        </p:spPr>
        <p:txBody>
          <a:bodyPr>
            <a:spAutoFit/>
          </a:bodyPr>
          <a:lstStyle/>
          <a:p>
            <a:pPr algn="ctr">
              <a:spcBef>
                <a:spcPct val="50000"/>
              </a:spcBef>
              <a:defRPr/>
            </a:pPr>
            <a:r>
              <a:rPr lang="fr-FR" sz="2800" b="1" u="sng" dirty="0">
                <a:effectLst>
                  <a:outerShdw blurRad="38100" dist="38100" dir="2700000" algn="tl">
                    <a:srgbClr val="000000"/>
                  </a:outerShdw>
                </a:effectLst>
              </a:rPr>
              <a:t>LA MAINTENANCE ANNUELLE</a:t>
            </a:r>
            <a:endParaRPr lang="en-US" sz="2800" b="1" u="sng" dirty="0">
              <a:effectLst>
                <a:outerShdw blurRad="38100" dist="38100" dir="2700000" algn="tl">
                  <a:srgbClr val="000000"/>
                </a:outerShdw>
              </a:effectLst>
            </a:endParaRPr>
          </a:p>
        </p:txBody>
      </p:sp>
      <p:sp>
        <p:nvSpPr>
          <p:cNvPr id="4" name="Text Box 6"/>
          <p:cNvSpPr txBox="1">
            <a:spLocks noChangeArrowheads="1"/>
          </p:cNvSpPr>
          <p:nvPr/>
        </p:nvSpPr>
        <p:spPr bwMode="auto">
          <a:xfrm>
            <a:off x="1447800" y="2590800"/>
            <a:ext cx="6324600" cy="64611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solidFill>
                  <a:sysClr val="windowText" lastClr="000000"/>
                </a:solidFill>
                <a:effectLst>
                  <a:outerShdw blurRad="38100" dist="38100" dir="2700000" algn="tl">
                    <a:srgbClr val="000000"/>
                  </a:outerShdw>
                </a:effectLst>
              </a:rPr>
              <a:t>MAINTENANCE ANNUELLE</a:t>
            </a:r>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ZoneTexte 5"/>
          <p:cNvSpPr txBox="1"/>
          <p:nvPr/>
        </p:nvSpPr>
        <p:spPr>
          <a:xfrm>
            <a:off x="3071802" y="4214818"/>
            <a:ext cx="3000396" cy="584775"/>
          </a:xfrm>
          <a:prstGeom prst="rect">
            <a:avLst/>
          </a:prstGeom>
          <a:noFill/>
        </p:spPr>
        <p:txBody>
          <a:bodyPr wrap="square" rtlCol="0">
            <a:spAutoFit/>
          </a:bodyPr>
          <a:lstStyle/>
          <a:p>
            <a:pPr algn="ctr"/>
            <a:r>
              <a:rPr lang="fr-FR" sz="3200" b="1" u="sng" dirty="0" smtClean="0">
                <a:latin typeface="Arial" pitchFamily="34" charset="0"/>
                <a:cs typeface="Arial" pitchFamily="34" charset="0"/>
              </a:rPr>
              <a:t>MODULE  4</a:t>
            </a:r>
            <a:endParaRPr lang="fr-FR" sz="3200" b="1" u="sng"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A86E17-C924-478F-8FC9-8A63D5153DD3}" type="slidenum">
              <a:rPr lang="en-US" smtClean="0"/>
              <a:pPr>
                <a:defRPr/>
              </a:pPr>
              <a:t>10</a:t>
            </a:fld>
            <a:endParaRPr lang="en-US" dirty="0"/>
          </a:p>
        </p:txBody>
      </p:sp>
      <p:sp>
        <p:nvSpPr>
          <p:cNvPr id="158723" name="ZoneTexte 2"/>
          <p:cNvSpPr txBox="1">
            <a:spLocks noChangeArrowheads="1"/>
          </p:cNvSpPr>
          <p:nvPr/>
        </p:nvSpPr>
        <p:spPr bwMode="auto">
          <a:xfrm>
            <a:off x="152400" y="849313"/>
            <a:ext cx="8991600" cy="369887"/>
          </a:xfrm>
          <a:prstGeom prst="rect">
            <a:avLst/>
          </a:prstGeom>
          <a:noFill/>
          <a:ln w="9525">
            <a:noFill/>
            <a:miter lim="800000"/>
            <a:headEnd/>
            <a:tailEnd/>
          </a:ln>
        </p:spPr>
        <p:txBody>
          <a:bodyPr>
            <a:spAutoFit/>
          </a:bodyPr>
          <a:lstStyle/>
          <a:p>
            <a:endParaRPr lang="fr-FR"/>
          </a:p>
        </p:txBody>
      </p:sp>
      <p:sp>
        <p:nvSpPr>
          <p:cNvPr id="4" name="Text Box 4"/>
          <p:cNvSpPr txBox="1">
            <a:spLocks noChangeArrowheads="1"/>
          </p:cNvSpPr>
          <p:nvPr/>
        </p:nvSpPr>
        <p:spPr bwMode="auto">
          <a:xfrm>
            <a:off x="0" y="239713"/>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773113"/>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58726" name="Picture 2" descr="Entretien ouvrage 1 polder 1 Ma Ou 2004#001"/>
          <p:cNvPicPr>
            <a:picLocks noChangeAspect="1" noChangeArrowheads="1"/>
          </p:cNvPicPr>
          <p:nvPr/>
        </p:nvPicPr>
        <p:blipFill>
          <a:blip r:embed="rId3" cstate="email"/>
          <a:srcRect/>
          <a:stretch>
            <a:fillRect/>
          </a:stretch>
        </p:blipFill>
        <p:spPr bwMode="auto">
          <a:xfrm>
            <a:off x="469900" y="1981200"/>
            <a:ext cx="3797300" cy="2819400"/>
          </a:xfrm>
          <a:prstGeom prst="rect">
            <a:avLst/>
          </a:prstGeom>
          <a:noFill/>
          <a:ln w="28575">
            <a:solidFill>
              <a:srgbClr val="FF0000"/>
            </a:solidFill>
            <a:miter lim="800000"/>
            <a:headEnd/>
            <a:tailEnd/>
          </a:ln>
        </p:spPr>
      </p:pic>
      <p:pic>
        <p:nvPicPr>
          <p:cNvPr id="158727" name="Picture 3" descr="Entretien ouvrage 1 polder 1 Ma Ou 2004 n° 3"/>
          <p:cNvPicPr>
            <a:picLocks noChangeAspect="1" noChangeArrowheads="1"/>
          </p:cNvPicPr>
          <p:nvPr/>
        </p:nvPicPr>
        <p:blipFill>
          <a:blip r:embed="rId4" cstate="email"/>
          <a:srcRect/>
          <a:stretch>
            <a:fillRect/>
          </a:stretch>
        </p:blipFill>
        <p:spPr bwMode="auto">
          <a:xfrm>
            <a:off x="4800600" y="1981200"/>
            <a:ext cx="3810000" cy="2828925"/>
          </a:xfrm>
          <a:prstGeom prst="rect">
            <a:avLst/>
          </a:prstGeom>
          <a:noFill/>
          <a:ln w="28575">
            <a:solidFill>
              <a:srgbClr val="FF0000"/>
            </a:solidFill>
            <a:miter lim="800000"/>
            <a:headEnd/>
            <a:tailEnd/>
          </a:ln>
        </p:spPr>
      </p:pic>
      <p:sp>
        <p:nvSpPr>
          <p:cNvPr id="158728" name="Text Box 4"/>
          <p:cNvSpPr txBox="1">
            <a:spLocks noChangeArrowheads="1"/>
          </p:cNvSpPr>
          <p:nvPr/>
        </p:nvSpPr>
        <p:spPr bwMode="auto">
          <a:xfrm>
            <a:off x="609600" y="4419600"/>
            <a:ext cx="3429000" cy="342900"/>
          </a:xfrm>
          <a:prstGeom prst="rect">
            <a:avLst/>
          </a:prstGeom>
          <a:noFill/>
          <a:ln w="9525">
            <a:noFill/>
            <a:miter lim="800000"/>
            <a:headEnd/>
            <a:tailEnd/>
          </a:ln>
        </p:spPr>
        <p:txBody>
          <a:bodyPr/>
          <a:lstStyle/>
          <a:p>
            <a:pPr algn="ctr">
              <a:spcAft>
                <a:spcPts val="1000"/>
              </a:spcAft>
            </a:pPr>
            <a:r>
              <a:rPr lang="fr-FR" sz="1100">
                <a:solidFill>
                  <a:srgbClr val="002060"/>
                </a:solidFill>
              </a:rPr>
              <a:t>Maintenance des portes Prey Nup (Sihanoukville)</a:t>
            </a:r>
          </a:p>
        </p:txBody>
      </p:sp>
      <p:sp>
        <p:nvSpPr>
          <p:cNvPr id="158729" name="Text Box 4"/>
          <p:cNvSpPr txBox="1">
            <a:spLocks noChangeArrowheads="1"/>
          </p:cNvSpPr>
          <p:nvPr/>
        </p:nvSpPr>
        <p:spPr bwMode="auto">
          <a:xfrm>
            <a:off x="4953000" y="4495800"/>
            <a:ext cx="3429000" cy="342900"/>
          </a:xfrm>
          <a:prstGeom prst="rect">
            <a:avLst/>
          </a:prstGeom>
          <a:noFill/>
          <a:ln w="9525">
            <a:noFill/>
            <a:miter lim="800000"/>
            <a:headEnd/>
            <a:tailEnd/>
          </a:ln>
        </p:spPr>
        <p:txBody>
          <a:bodyPr/>
          <a:lstStyle/>
          <a:p>
            <a:pPr algn="ctr">
              <a:spcAft>
                <a:spcPts val="1000"/>
              </a:spcAft>
            </a:pPr>
            <a:r>
              <a:rPr lang="fr-FR" sz="1100">
                <a:solidFill>
                  <a:srgbClr val="FF0000"/>
                </a:solidFill>
              </a:rPr>
              <a:t>Maintenance des portes Prey Nup (Sihanoukville)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ppt_x"/>
                                          </p:val>
                                        </p:tav>
                                        <p:tav tm="100000">
                                          <p:val>
                                            <p:strVal val="#ppt_x"/>
                                          </p:val>
                                        </p:tav>
                                      </p:tavLst>
                                    </p:anim>
                                    <p:anim calcmode="lin" valueType="num">
                                      <p:cBhvr additive="base">
                                        <p:cTn id="8" dur="500" fill="hold"/>
                                        <p:tgtEl>
                                          <p:spTgt spid="1587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728"/>
                                        </p:tgtEl>
                                        <p:attrNameLst>
                                          <p:attrName>style.visibility</p:attrName>
                                        </p:attrNameLst>
                                      </p:cBhvr>
                                      <p:to>
                                        <p:strVal val="visible"/>
                                      </p:to>
                                    </p:set>
                                    <p:anim calcmode="lin" valueType="num">
                                      <p:cBhvr additive="base">
                                        <p:cTn id="11" dur="500" fill="hold"/>
                                        <p:tgtEl>
                                          <p:spTgt spid="158728"/>
                                        </p:tgtEl>
                                        <p:attrNameLst>
                                          <p:attrName>ppt_x</p:attrName>
                                        </p:attrNameLst>
                                      </p:cBhvr>
                                      <p:tavLst>
                                        <p:tav tm="0">
                                          <p:val>
                                            <p:strVal val="#ppt_x"/>
                                          </p:val>
                                        </p:tav>
                                        <p:tav tm="100000">
                                          <p:val>
                                            <p:strVal val="#ppt_x"/>
                                          </p:val>
                                        </p:tav>
                                      </p:tavLst>
                                    </p:anim>
                                    <p:anim calcmode="lin" valueType="num">
                                      <p:cBhvr additive="base">
                                        <p:cTn id="12"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8727"/>
                                        </p:tgtEl>
                                        <p:attrNameLst>
                                          <p:attrName>style.visibility</p:attrName>
                                        </p:attrNameLst>
                                      </p:cBhvr>
                                      <p:to>
                                        <p:strVal val="visible"/>
                                      </p:to>
                                    </p:set>
                                    <p:anim calcmode="lin" valueType="num">
                                      <p:cBhvr additive="base">
                                        <p:cTn id="17" dur="500" fill="hold"/>
                                        <p:tgtEl>
                                          <p:spTgt spid="158727"/>
                                        </p:tgtEl>
                                        <p:attrNameLst>
                                          <p:attrName>ppt_x</p:attrName>
                                        </p:attrNameLst>
                                      </p:cBhvr>
                                      <p:tavLst>
                                        <p:tav tm="0">
                                          <p:val>
                                            <p:strVal val="#ppt_x"/>
                                          </p:val>
                                        </p:tav>
                                        <p:tav tm="100000">
                                          <p:val>
                                            <p:strVal val="#ppt_x"/>
                                          </p:val>
                                        </p:tav>
                                      </p:tavLst>
                                    </p:anim>
                                    <p:anim calcmode="lin" valueType="num">
                                      <p:cBhvr additive="base">
                                        <p:cTn id="18" dur="500" fill="hold"/>
                                        <p:tgtEl>
                                          <p:spTgt spid="1587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8729"/>
                                        </p:tgtEl>
                                        <p:attrNameLst>
                                          <p:attrName>style.visibility</p:attrName>
                                        </p:attrNameLst>
                                      </p:cBhvr>
                                      <p:to>
                                        <p:strVal val="visible"/>
                                      </p:to>
                                    </p:set>
                                    <p:anim calcmode="lin" valueType="num">
                                      <p:cBhvr additive="base">
                                        <p:cTn id="21" dur="500" fill="hold"/>
                                        <p:tgtEl>
                                          <p:spTgt spid="158729"/>
                                        </p:tgtEl>
                                        <p:attrNameLst>
                                          <p:attrName>ppt_x</p:attrName>
                                        </p:attrNameLst>
                                      </p:cBhvr>
                                      <p:tavLst>
                                        <p:tav tm="0">
                                          <p:val>
                                            <p:strVal val="#ppt_x"/>
                                          </p:val>
                                        </p:tav>
                                        <p:tav tm="100000">
                                          <p:val>
                                            <p:strVal val="#ppt_x"/>
                                          </p:val>
                                        </p:tav>
                                      </p:tavLst>
                                    </p:anim>
                                    <p:anim calcmode="lin" valueType="num">
                                      <p:cBhvr additive="base">
                                        <p:cTn id="22" dur="500" fill="hold"/>
                                        <p:tgtEl>
                                          <p:spTgt spid="158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p:bldP spid="1587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099DBC4-7EA7-49B5-8CF7-32D316E10972}" type="slidenum">
              <a:rPr lang="en-US" smtClean="0"/>
              <a:pPr>
                <a:defRPr/>
              </a:pPr>
              <a:t>11</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solidFill>
                  <a:sysClr val="windowText" lastClr="000000"/>
                </a:solidFill>
                <a:effectLst>
                  <a:outerShdw blurRad="38100" dist="38100" dir="2700000" algn="tl">
                    <a:srgbClr val="000000"/>
                  </a:outerShdw>
                </a:effectLst>
              </a:rPr>
              <a:t>MAINTENANCE ANNUELLE</a:t>
            </a:r>
          </a:p>
          <a:p>
            <a:pPr algn="ctr">
              <a:spcBef>
                <a:spcPct val="50000"/>
              </a:spcBef>
              <a:defRPr/>
            </a:pPr>
            <a:r>
              <a:rPr lang="en-US" sz="3600" b="1" dirty="0">
                <a:solidFill>
                  <a:sysClr val="windowText" lastClr="000000"/>
                </a:solidFill>
                <a:effectLst>
                  <a:outerShdw blurRad="38100" dist="38100" dir="2700000" algn="tl">
                    <a:srgbClr val="000000"/>
                  </a:outerShdw>
                </a:effectLst>
              </a:rPr>
              <a:t>DES OUVRAGES</a:t>
            </a:r>
          </a:p>
        </p:txBody>
      </p:sp>
      <p:sp>
        <p:nvSpPr>
          <p:cNvPr id="159750" name="ZoneTexte 7"/>
          <p:cNvSpPr txBox="1">
            <a:spLocks noChangeArrowheads="1"/>
          </p:cNvSpPr>
          <p:nvPr/>
        </p:nvSpPr>
        <p:spPr bwMode="auto">
          <a:xfrm>
            <a:off x="2590800" y="3657600"/>
            <a:ext cx="3962400" cy="369888"/>
          </a:xfrm>
          <a:prstGeom prst="rect">
            <a:avLst/>
          </a:prstGeom>
          <a:solidFill>
            <a:schemeClr val="bg1"/>
          </a:solidFill>
          <a:ln w="9525">
            <a:noFill/>
            <a:miter lim="800000"/>
            <a:headEnd/>
            <a:tailEnd/>
          </a:ln>
        </p:spPr>
        <p:txBody>
          <a:bodyPr>
            <a:spAutoFit/>
          </a:bodyPr>
          <a:lstStyle/>
          <a:p>
            <a:pPr algn="ctr"/>
            <a:r>
              <a:rPr lang="fr-FR" b="1" u="sng">
                <a:solidFill>
                  <a:sysClr val="windowText" lastClr="000000"/>
                </a:solidFill>
              </a:rPr>
              <a:t>PERRES ET BETON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9750">
                                            <p:bg/>
                                          </p:spTgt>
                                        </p:tgtEl>
                                        <p:attrNameLst>
                                          <p:attrName>style.visibility</p:attrName>
                                        </p:attrNameLst>
                                      </p:cBhvr>
                                      <p:to>
                                        <p:strVal val="visible"/>
                                      </p:to>
                                    </p:set>
                                    <p:anim calcmode="lin" valueType="num">
                                      <p:cBhvr additive="base">
                                        <p:cTn id="18" dur="500" fill="hold"/>
                                        <p:tgtEl>
                                          <p:spTgt spid="159750">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59750">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9750">
                                            <p:txEl>
                                              <p:pRg st="0" end="0"/>
                                            </p:txEl>
                                          </p:spTgt>
                                        </p:tgtEl>
                                        <p:attrNameLst>
                                          <p:attrName>style.visibility</p:attrName>
                                        </p:attrNameLst>
                                      </p:cBhvr>
                                      <p:to>
                                        <p:strVal val="visible"/>
                                      </p:to>
                                    </p:set>
                                    <p:anim calcmode="lin" valueType="num">
                                      <p:cBhvr additive="base">
                                        <p:cTn id="22" dur="5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975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59750"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3F212D9-A0EB-425B-A946-39F19D3F9768}" type="slidenum">
              <a:rPr lang="en-US" smtClean="0"/>
              <a:pPr>
                <a:defRPr/>
              </a:pPr>
              <a:t>12</a:t>
            </a:fld>
            <a:endParaRPr lang="en-US" dirty="0"/>
          </a:p>
        </p:txBody>
      </p:sp>
      <p:sp>
        <p:nvSpPr>
          <p:cNvPr id="160771" name="ZoneTexte 2"/>
          <p:cNvSpPr txBox="1">
            <a:spLocks noChangeArrowheads="1"/>
          </p:cNvSpPr>
          <p:nvPr/>
        </p:nvSpPr>
        <p:spPr bwMode="auto">
          <a:xfrm>
            <a:off x="152400" y="849313"/>
            <a:ext cx="8991600" cy="369887"/>
          </a:xfrm>
          <a:prstGeom prst="rect">
            <a:avLst/>
          </a:prstGeom>
          <a:noFill/>
          <a:ln w="9525">
            <a:noFill/>
            <a:miter lim="800000"/>
            <a:headEnd/>
            <a:tailEnd/>
          </a:ln>
        </p:spPr>
        <p:txBody>
          <a:bodyPr>
            <a:spAutoFit/>
          </a:bodyPr>
          <a:lstStyle/>
          <a:p>
            <a:endParaRPr lang="fr-FR"/>
          </a:p>
        </p:txBody>
      </p:sp>
      <p:sp>
        <p:nvSpPr>
          <p:cNvPr id="4" name="Text Box 4"/>
          <p:cNvSpPr txBox="1">
            <a:spLocks noChangeArrowheads="1"/>
          </p:cNvSpPr>
          <p:nvPr/>
        </p:nvSpPr>
        <p:spPr bwMode="auto">
          <a:xfrm>
            <a:off x="0" y="239713"/>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773113"/>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60774" name="ZoneTexte 5"/>
          <p:cNvSpPr txBox="1">
            <a:spLocks noChangeArrowheads="1"/>
          </p:cNvSpPr>
          <p:nvPr/>
        </p:nvSpPr>
        <p:spPr bwMode="auto">
          <a:xfrm>
            <a:off x="228600" y="1219200"/>
            <a:ext cx="8763000" cy="3123932"/>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t>Maintenance annuelle des perrés et des bétons</a:t>
            </a:r>
            <a:endParaRPr lang="fr-FR" sz="1200" dirty="0"/>
          </a:p>
          <a:p>
            <a:pPr algn="ctr"/>
            <a:endParaRPr lang="fr-FR" sz="1400" dirty="0"/>
          </a:p>
          <a:p>
            <a:pPr algn="just"/>
            <a:r>
              <a:rPr lang="fr-FR" sz="1300" dirty="0">
                <a:latin typeface="Arial" pitchFamily="34" charset="0"/>
                <a:cs typeface="Arial" pitchFamily="34" charset="0"/>
              </a:rPr>
              <a:t>On doit profiter des maintenances annuelles pour réaliser l’ensemble des travaux indispensables pour la durabilité des infrastructures.</a:t>
            </a:r>
          </a:p>
          <a:p>
            <a:pPr algn="just"/>
            <a:endParaRPr lang="fr-FR" sz="1300" dirty="0">
              <a:latin typeface="Arial" pitchFamily="34" charset="0"/>
              <a:cs typeface="Arial" pitchFamily="34" charset="0"/>
            </a:endParaRPr>
          </a:p>
          <a:p>
            <a:pPr algn="just"/>
            <a:r>
              <a:rPr lang="fr-FR" sz="1300" dirty="0">
                <a:latin typeface="Arial" pitchFamily="34" charset="0"/>
                <a:cs typeface="Arial" pitchFamily="34" charset="0"/>
              </a:rPr>
              <a:t>On peut les classer en ordre de priorité:</a:t>
            </a:r>
          </a:p>
          <a:p>
            <a:pPr algn="just"/>
            <a:r>
              <a:rPr lang="fr-FR" sz="1300" dirty="0">
                <a:latin typeface="Arial" pitchFamily="34" charset="0"/>
                <a:cs typeface="Arial" pitchFamily="34" charset="0"/>
              </a:rPr>
              <a:t>	1-Sceller les pierres des perrés descellées,</a:t>
            </a:r>
          </a:p>
          <a:p>
            <a:pPr algn="just"/>
            <a:r>
              <a:rPr lang="fr-FR" sz="1300" dirty="0">
                <a:latin typeface="Arial" pitchFamily="34" charset="0"/>
                <a:cs typeface="Arial" pitchFamily="34" charset="0"/>
              </a:rPr>
              <a:t>	2-Suppression des végétaux poussant entre les pierres et sur l’ouvrage,</a:t>
            </a:r>
          </a:p>
          <a:p>
            <a:pPr algn="just"/>
            <a:r>
              <a:rPr lang="fr-FR" sz="1300" dirty="0">
                <a:latin typeface="Arial" pitchFamily="34" charset="0"/>
                <a:cs typeface="Arial" pitchFamily="34" charset="0"/>
              </a:rPr>
              <a:t>	3-Nettoyage de l’intérieur de l’ouvrage, buses ou dalots,</a:t>
            </a:r>
          </a:p>
          <a:p>
            <a:pPr algn="just"/>
            <a:r>
              <a:rPr lang="fr-FR" sz="1300" dirty="0">
                <a:latin typeface="Arial" pitchFamily="34" charset="0"/>
                <a:cs typeface="Arial" pitchFamily="34" charset="0"/>
              </a:rPr>
              <a:t>	4- Vérification des bétons,</a:t>
            </a:r>
          </a:p>
          <a:p>
            <a:pPr algn="just"/>
            <a:r>
              <a:rPr lang="fr-FR" sz="1300" dirty="0">
                <a:latin typeface="Arial" pitchFamily="34" charset="0"/>
                <a:cs typeface="Arial" pitchFamily="34" charset="0"/>
              </a:rPr>
              <a:t>	5-Remblai des murs en aile si nécessaire,</a:t>
            </a:r>
          </a:p>
          <a:p>
            <a:pPr algn="just"/>
            <a:r>
              <a:rPr lang="fr-FR" sz="1300" dirty="0">
                <a:latin typeface="Arial" pitchFamily="34" charset="0"/>
                <a:cs typeface="Arial" pitchFamily="34" charset="0"/>
              </a:rPr>
              <a:t>	6- Soigner l’interface ouvrage-digue,</a:t>
            </a:r>
          </a:p>
          <a:p>
            <a:pPr algn="just"/>
            <a:r>
              <a:rPr lang="fr-FR" sz="1300" dirty="0">
                <a:latin typeface="Arial" pitchFamily="34" charset="0"/>
                <a:cs typeface="Arial" pitchFamily="34" charset="0"/>
              </a:rPr>
              <a:t>	7-Reprise des fissures ou cassures de béton,</a:t>
            </a:r>
          </a:p>
          <a:p>
            <a:pPr algn="just"/>
            <a:r>
              <a:rPr lang="fr-FR" sz="1300" dirty="0">
                <a:latin typeface="Arial" pitchFamily="34" charset="0"/>
                <a:cs typeface="Arial" pitchFamily="34" charset="0"/>
              </a:rPr>
              <a:t>	8- Nettoyer les rainures de guidage verticales et horizontale,</a:t>
            </a:r>
          </a:p>
          <a:p>
            <a:pPr algn="just"/>
            <a:r>
              <a:rPr lang="fr-FR" sz="1300" dirty="0">
                <a:latin typeface="Arial" pitchFamily="34" charset="0"/>
                <a:cs typeface="Arial" pitchFamily="34" charset="0"/>
              </a:rPr>
              <a:t>	9- Exc.</a:t>
            </a:r>
          </a:p>
        </p:txBody>
      </p:sp>
      <p:pic>
        <p:nvPicPr>
          <p:cNvPr id="160775" name="Picture 2" descr="DSCF2731"/>
          <p:cNvPicPr>
            <a:picLocks noChangeAspect="1" noChangeArrowheads="1"/>
          </p:cNvPicPr>
          <p:nvPr/>
        </p:nvPicPr>
        <p:blipFill>
          <a:blip r:embed="rId3" cstate="email"/>
          <a:srcRect/>
          <a:stretch>
            <a:fillRect/>
          </a:stretch>
        </p:blipFill>
        <p:spPr bwMode="auto">
          <a:xfrm>
            <a:off x="358775" y="4495800"/>
            <a:ext cx="2689225" cy="2017713"/>
          </a:xfrm>
          <a:prstGeom prst="rect">
            <a:avLst/>
          </a:prstGeom>
          <a:noFill/>
          <a:ln w="28575">
            <a:solidFill>
              <a:srgbClr val="FF0000"/>
            </a:solidFill>
            <a:miter lim="800000"/>
            <a:headEnd/>
            <a:tailEnd/>
          </a:ln>
        </p:spPr>
      </p:pic>
      <p:pic>
        <p:nvPicPr>
          <p:cNvPr id="160776" name="Picture 3" descr="DSCF2668"/>
          <p:cNvPicPr>
            <a:picLocks noChangeAspect="1" noChangeArrowheads="1"/>
          </p:cNvPicPr>
          <p:nvPr/>
        </p:nvPicPr>
        <p:blipFill>
          <a:blip r:embed="rId4" cstate="email"/>
          <a:srcRect/>
          <a:stretch>
            <a:fillRect/>
          </a:stretch>
        </p:blipFill>
        <p:spPr bwMode="auto">
          <a:xfrm>
            <a:off x="3219450" y="4495800"/>
            <a:ext cx="2689225" cy="2017713"/>
          </a:xfrm>
          <a:prstGeom prst="rect">
            <a:avLst/>
          </a:prstGeom>
          <a:noFill/>
          <a:ln w="28575">
            <a:solidFill>
              <a:srgbClr val="FF0000"/>
            </a:solidFill>
            <a:miter lim="800000"/>
            <a:headEnd/>
            <a:tailEnd/>
          </a:ln>
        </p:spPr>
      </p:pic>
      <p:pic>
        <p:nvPicPr>
          <p:cNvPr id="160777" name="Picture 4" descr="DSCF5071"/>
          <p:cNvPicPr>
            <a:picLocks noChangeAspect="1" noChangeArrowheads="1"/>
          </p:cNvPicPr>
          <p:nvPr/>
        </p:nvPicPr>
        <p:blipFill>
          <a:blip r:embed="rId5" cstate="email"/>
          <a:srcRect/>
          <a:stretch>
            <a:fillRect/>
          </a:stretch>
        </p:blipFill>
        <p:spPr bwMode="auto">
          <a:xfrm>
            <a:off x="6096000" y="4495800"/>
            <a:ext cx="2743200" cy="2058988"/>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4">
                                            <p:bg/>
                                          </p:spTgt>
                                        </p:tgtEl>
                                        <p:attrNameLst>
                                          <p:attrName>style.visibility</p:attrName>
                                        </p:attrNameLst>
                                      </p:cBhvr>
                                      <p:to>
                                        <p:strVal val="visible"/>
                                      </p:to>
                                    </p:set>
                                    <p:animEffect transition="in" filter="fade">
                                      <p:cBhvr>
                                        <p:cTn id="7" dur="2000"/>
                                        <p:tgtEl>
                                          <p:spTgt spid="16077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774">
                                            <p:txEl>
                                              <p:pRg st="0" end="0"/>
                                            </p:txEl>
                                          </p:spTgt>
                                        </p:tgtEl>
                                        <p:attrNameLst>
                                          <p:attrName>style.visibility</p:attrName>
                                        </p:attrNameLst>
                                      </p:cBhvr>
                                      <p:to>
                                        <p:strVal val="visible"/>
                                      </p:to>
                                    </p:set>
                                    <p:animEffect transition="in" filter="fade">
                                      <p:cBhvr>
                                        <p:cTn id="10" dur="2000"/>
                                        <p:tgtEl>
                                          <p:spTgt spid="16077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774">
                                            <p:txEl>
                                              <p:pRg st="2" end="2"/>
                                            </p:txEl>
                                          </p:spTgt>
                                        </p:tgtEl>
                                        <p:attrNameLst>
                                          <p:attrName>style.visibility</p:attrName>
                                        </p:attrNameLst>
                                      </p:cBhvr>
                                      <p:to>
                                        <p:strVal val="visible"/>
                                      </p:to>
                                    </p:set>
                                    <p:animEffect transition="in" filter="fade">
                                      <p:cBhvr>
                                        <p:cTn id="13" dur="2000"/>
                                        <p:tgtEl>
                                          <p:spTgt spid="16077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774">
                                            <p:txEl>
                                              <p:pRg st="4" end="4"/>
                                            </p:txEl>
                                          </p:spTgt>
                                        </p:tgtEl>
                                        <p:attrNameLst>
                                          <p:attrName>style.visibility</p:attrName>
                                        </p:attrNameLst>
                                      </p:cBhvr>
                                      <p:to>
                                        <p:strVal val="visible"/>
                                      </p:to>
                                    </p:set>
                                    <p:animEffect transition="in" filter="fade">
                                      <p:cBhvr>
                                        <p:cTn id="16" dur="2000"/>
                                        <p:tgtEl>
                                          <p:spTgt spid="16077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0774">
                                            <p:txEl>
                                              <p:pRg st="5" end="5"/>
                                            </p:txEl>
                                          </p:spTgt>
                                        </p:tgtEl>
                                        <p:attrNameLst>
                                          <p:attrName>style.visibility</p:attrName>
                                        </p:attrNameLst>
                                      </p:cBhvr>
                                      <p:to>
                                        <p:strVal val="visible"/>
                                      </p:to>
                                    </p:set>
                                    <p:animEffect transition="in" filter="fade">
                                      <p:cBhvr>
                                        <p:cTn id="19" dur="2000"/>
                                        <p:tgtEl>
                                          <p:spTgt spid="16077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0774">
                                            <p:txEl>
                                              <p:pRg st="6" end="6"/>
                                            </p:txEl>
                                          </p:spTgt>
                                        </p:tgtEl>
                                        <p:attrNameLst>
                                          <p:attrName>style.visibility</p:attrName>
                                        </p:attrNameLst>
                                      </p:cBhvr>
                                      <p:to>
                                        <p:strVal val="visible"/>
                                      </p:to>
                                    </p:set>
                                    <p:animEffect transition="in" filter="fade">
                                      <p:cBhvr>
                                        <p:cTn id="22" dur="2000"/>
                                        <p:tgtEl>
                                          <p:spTgt spid="16077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0774">
                                            <p:txEl>
                                              <p:pRg st="7" end="7"/>
                                            </p:txEl>
                                          </p:spTgt>
                                        </p:tgtEl>
                                        <p:attrNameLst>
                                          <p:attrName>style.visibility</p:attrName>
                                        </p:attrNameLst>
                                      </p:cBhvr>
                                      <p:to>
                                        <p:strVal val="visible"/>
                                      </p:to>
                                    </p:set>
                                    <p:animEffect transition="in" filter="fade">
                                      <p:cBhvr>
                                        <p:cTn id="25" dur="2000"/>
                                        <p:tgtEl>
                                          <p:spTgt spid="16077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0774">
                                            <p:txEl>
                                              <p:pRg st="8" end="8"/>
                                            </p:txEl>
                                          </p:spTgt>
                                        </p:tgtEl>
                                        <p:attrNameLst>
                                          <p:attrName>style.visibility</p:attrName>
                                        </p:attrNameLst>
                                      </p:cBhvr>
                                      <p:to>
                                        <p:strVal val="visible"/>
                                      </p:to>
                                    </p:set>
                                    <p:animEffect transition="in" filter="fade">
                                      <p:cBhvr>
                                        <p:cTn id="28" dur="2000"/>
                                        <p:tgtEl>
                                          <p:spTgt spid="160774">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774">
                                            <p:txEl>
                                              <p:pRg st="9" end="9"/>
                                            </p:txEl>
                                          </p:spTgt>
                                        </p:tgtEl>
                                        <p:attrNameLst>
                                          <p:attrName>style.visibility</p:attrName>
                                        </p:attrNameLst>
                                      </p:cBhvr>
                                      <p:to>
                                        <p:strVal val="visible"/>
                                      </p:to>
                                    </p:set>
                                    <p:animEffect transition="in" filter="fade">
                                      <p:cBhvr>
                                        <p:cTn id="31" dur="2000"/>
                                        <p:tgtEl>
                                          <p:spTgt spid="16077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0774">
                                            <p:txEl>
                                              <p:pRg st="10" end="10"/>
                                            </p:txEl>
                                          </p:spTgt>
                                        </p:tgtEl>
                                        <p:attrNameLst>
                                          <p:attrName>style.visibility</p:attrName>
                                        </p:attrNameLst>
                                      </p:cBhvr>
                                      <p:to>
                                        <p:strVal val="visible"/>
                                      </p:to>
                                    </p:set>
                                    <p:animEffect transition="in" filter="fade">
                                      <p:cBhvr>
                                        <p:cTn id="34" dur="2000"/>
                                        <p:tgtEl>
                                          <p:spTgt spid="160774">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0774">
                                            <p:txEl>
                                              <p:pRg st="11" end="11"/>
                                            </p:txEl>
                                          </p:spTgt>
                                        </p:tgtEl>
                                        <p:attrNameLst>
                                          <p:attrName>style.visibility</p:attrName>
                                        </p:attrNameLst>
                                      </p:cBhvr>
                                      <p:to>
                                        <p:strVal val="visible"/>
                                      </p:to>
                                    </p:set>
                                    <p:animEffect transition="in" filter="fade">
                                      <p:cBhvr>
                                        <p:cTn id="37" dur="2000"/>
                                        <p:tgtEl>
                                          <p:spTgt spid="160774">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774">
                                            <p:txEl>
                                              <p:pRg st="12" end="12"/>
                                            </p:txEl>
                                          </p:spTgt>
                                        </p:tgtEl>
                                        <p:attrNameLst>
                                          <p:attrName>style.visibility</p:attrName>
                                        </p:attrNameLst>
                                      </p:cBhvr>
                                      <p:to>
                                        <p:strVal val="visible"/>
                                      </p:to>
                                    </p:set>
                                    <p:animEffect transition="in" filter="fade">
                                      <p:cBhvr>
                                        <p:cTn id="40" dur="2000"/>
                                        <p:tgtEl>
                                          <p:spTgt spid="160774">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0774">
                                            <p:txEl>
                                              <p:pRg st="13" end="13"/>
                                            </p:txEl>
                                          </p:spTgt>
                                        </p:tgtEl>
                                        <p:attrNameLst>
                                          <p:attrName>style.visibility</p:attrName>
                                        </p:attrNameLst>
                                      </p:cBhvr>
                                      <p:to>
                                        <p:strVal val="visible"/>
                                      </p:to>
                                    </p:set>
                                    <p:animEffect transition="in" filter="fade">
                                      <p:cBhvr>
                                        <p:cTn id="43" dur="2000"/>
                                        <p:tgtEl>
                                          <p:spTgt spid="160774">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0775"/>
                                        </p:tgtEl>
                                        <p:attrNameLst>
                                          <p:attrName>style.visibility</p:attrName>
                                        </p:attrNameLst>
                                      </p:cBhvr>
                                      <p:to>
                                        <p:strVal val="visible"/>
                                      </p:to>
                                    </p:set>
                                    <p:anim calcmode="lin" valueType="num">
                                      <p:cBhvr additive="base">
                                        <p:cTn id="48" dur="500" fill="hold"/>
                                        <p:tgtEl>
                                          <p:spTgt spid="160775"/>
                                        </p:tgtEl>
                                        <p:attrNameLst>
                                          <p:attrName>ppt_x</p:attrName>
                                        </p:attrNameLst>
                                      </p:cBhvr>
                                      <p:tavLst>
                                        <p:tav tm="0">
                                          <p:val>
                                            <p:strVal val="#ppt_x"/>
                                          </p:val>
                                        </p:tav>
                                        <p:tav tm="100000">
                                          <p:val>
                                            <p:strVal val="#ppt_x"/>
                                          </p:val>
                                        </p:tav>
                                      </p:tavLst>
                                    </p:anim>
                                    <p:anim calcmode="lin" valueType="num">
                                      <p:cBhvr additive="base">
                                        <p:cTn id="49"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0776"/>
                                        </p:tgtEl>
                                        <p:attrNameLst>
                                          <p:attrName>style.visibility</p:attrName>
                                        </p:attrNameLst>
                                      </p:cBhvr>
                                      <p:to>
                                        <p:strVal val="visible"/>
                                      </p:to>
                                    </p:set>
                                    <p:anim calcmode="lin" valueType="num">
                                      <p:cBhvr additive="base">
                                        <p:cTn id="54" dur="500" fill="hold"/>
                                        <p:tgtEl>
                                          <p:spTgt spid="160776"/>
                                        </p:tgtEl>
                                        <p:attrNameLst>
                                          <p:attrName>ppt_x</p:attrName>
                                        </p:attrNameLst>
                                      </p:cBhvr>
                                      <p:tavLst>
                                        <p:tav tm="0">
                                          <p:val>
                                            <p:strVal val="#ppt_x"/>
                                          </p:val>
                                        </p:tav>
                                        <p:tav tm="100000">
                                          <p:val>
                                            <p:strVal val="#ppt_x"/>
                                          </p:val>
                                        </p:tav>
                                      </p:tavLst>
                                    </p:anim>
                                    <p:anim calcmode="lin" valueType="num">
                                      <p:cBhvr additive="base">
                                        <p:cTn id="55"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0777"/>
                                        </p:tgtEl>
                                        <p:attrNameLst>
                                          <p:attrName>style.visibility</p:attrName>
                                        </p:attrNameLst>
                                      </p:cBhvr>
                                      <p:to>
                                        <p:strVal val="visible"/>
                                      </p:to>
                                    </p:set>
                                    <p:anim calcmode="lin" valueType="num">
                                      <p:cBhvr additive="base">
                                        <p:cTn id="60" dur="500" fill="hold"/>
                                        <p:tgtEl>
                                          <p:spTgt spid="160777"/>
                                        </p:tgtEl>
                                        <p:attrNameLst>
                                          <p:attrName>ppt_x</p:attrName>
                                        </p:attrNameLst>
                                      </p:cBhvr>
                                      <p:tavLst>
                                        <p:tav tm="0">
                                          <p:val>
                                            <p:strVal val="#ppt_x"/>
                                          </p:val>
                                        </p:tav>
                                        <p:tav tm="100000">
                                          <p:val>
                                            <p:strVal val="#ppt_x"/>
                                          </p:val>
                                        </p:tav>
                                      </p:tavLst>
                                    </p:anim>
                                    <p:anim calcmode="lin" valueType="num">
                                      <p:cBhvr additive="base">
                                        <p:cTn id="61"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0B59F57-65CA-4991-B892-A6D6F75F99A9}" type="slidenum">
              <a:rPr lang="en-US" smtClean="0"/>
              <a:pPr>
                <a:defRPr/>
              </a:pPr>
              <a:t>13</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61797" name="Picture 2" descr="Scan0209"/>
          <p:cNvPicPr>
            <a:picLocks noChangeAspect="1" noChangeArrowheads="1"/>
          </p:cNvPicPr>
          <p:nvPr/>
        </p:nvPicPr>
        <p:blipFill>
          <a:blip r:embed="rId3"/>
          <a:srcRect/>
          <a:stretch>
            <a:fillRect/>
          </a:stretch>
        </p:blipFill>
        <p:spPr bwMode="auto">
          <a:xfrm>
            <a:off x="1295400" y="1295400"/>
            <a:ext cx="6478588" cy="2590800"/>
          </a:xfrm>
          <a:prstGeom prst="rect">
            <a:avLst/>
          </a:prstGeom>
          <a:noFill/>
          <a:ln w="28575">
            <a:solidFill>
              <a:srgbClr val="FF0000"/>
            </a:solidFill>
            <a:miter lim="800000"/>
            <a:headEnd/>
            <a:tailEnd/>
          </a:ln>
        </p:spPr>
      </p:pic>
      <p:sp>
        <p:nvSpPr>
          <p:cNvPr id="161798" name="ZoneTexte 5"/>
          <p:cNvSpPr txBox="1">
            <a:spLocks noChangeArrowheads="1"/>
          </p:cNvSpPr>
          <p:nvPr/>
        </p:nvSpPr>
        <p:spPr bwMode="auto">
          <a:xfrm>
            <a:off x="0" y="4343400"/>
            <a:ext cx="9144000" cy="1600200"/>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Affouillements sous ouvrages</a:t>
            </a:r>
          </a:p>
          <a:p>
            <a:pPr algn="ctr"/>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Un certain nombre </a:t>
            </a:r>
            <a:r>
              <a:rPr lang="fr-FR" sz="1400" dirty="0" smtClean="0">
                <a:latin typeface="Arial" pitchFamily="34" charset="0"/>
                <a:cs typeface="Arial" pitchFamily="34" charset="0"/>
              </a:rPr>
              <a:t>d’ouvrages </a:t>
            </a:r>
            <a:r>
              <a:rPr lang="fr-FR" sz="1400" dirty="0">
                <a:latin typeface="Arial" pitchFamily="34" charset="0"/>
                <a:cs typeface="Arial" pitchFamily="34" charset="0"/>
              </a:rPr>
              <a:t>sont aujourd’hui affouillés à cause du nombre insuffisant des murs para fouilles ou de leur hauteur </a:t>
            </a:r>
            <a:r>
              <a:rPr lang="fr-FR" sz="1400" dirty="0" smtClean="0">
                <a:latin typeface="Arial" pitchFamily="34" charset="0"/>
                <a:cs typeface="Arial" pitchFamily="34" charset="0"/>
              </a:rPr>
              <a:t>trop faible, </a:t>
            </a:r>
            <a:r>
              <a:rPr lang="fr-FR" sz="1400" dirty="0">
                <a:latin typeface="Arial" pitchFamily="34" charset="0"/>
                <a:cs typeface="Arial" pitchFamily="34" charset="0"/>
              </a:rPr>
              <a:t>qui ne provoque des pertes de charge inférieures à la pression due à la hauteur de colonne d’eau en amont de l’ouvrage.</a:t>
            </a:r>
          </a:p>
          <a:p>
            <a:pPr algn="just"/>
            <a:r>
              <a:rPr lang="fr-FR" sz="1400" dirty="0">
                <a:latin typeface="Arial" pitchFamily="34" charset="0"/>
                <a:cs typeface="Arial" pitchFamily="34" charset="0"/>
              </a:rPr>
              <a:t>Dans la diapositive suivante nous verrons des exemples typiques rencontrés lors du recensement des périmètres au Cambodge.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fade">
                                      <p:cBhvr>
                                        <p:cTn id="7" dur="2000"/>
                                        <p:tgtEl>
                                          <p:spTgt spid="1617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1798">
                                            <p:bg/>
                                          </p:spTgt>
                                        </p:tgtEl>
                                        <p:attrNameLst>
                                          <p:attrName>style.visibility</p:attrName>
                                        </p:attrNameLst>
                                      </p:cBhvr>
                                      <p:to>
                                        <p:strVal val="visible"/>
                                      </p:to>
                                    </p:set>
                                    <p:animEffect transition="in" filter="fade">
                                      <p:cBhvr>
                                        <p:cTn id="12" dur="2000"/>
                                        <p:tgtEl>
                                          <p:spTgt spid="16179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1798">
                                            <p:txEl>
                                              <p:pRg st="0" end="0"/>
                                            </p:txEl>
                                          </p:spTgt>
                                        </p:tgtEl>
                                        <p:attrNameLst>
                                          <p:attrName>style.visibility</p:attrName>
                                        </p:attrNameLst>
                                      </p:cBhvr>
                                      <p:to>
                                        <p:strVal val="visible"/>
                                      </p:to>
                                    </p:set>
                                    <p:animEffect transition="in" filter="fade">
                                      <p:cBhvr>
                                        <p:cTn id="15" dur="2000"/>
                                        <p:tgtEl>
                                          <p:spTgt spid="16179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1798">
                                            <p:txEl>
                                              <p:pRg st="2" end="2"/>
                                            </p:txEl>
                                          </p:spTgt>
                                        </p:tgtEl>
                                        <p:attrNameLst>
                                          <p:attrName>style.visibility</p:attrName>
                                        </p:attrNameLst>
                                      </p:cBhvr>
                                      <p:to>
                                        <p:strVal val="visible"/>
                                      </p:to>
                                    </p:set>
                                    <p:animEffect transition="in" filter="fade">
                                      <p:cBhvr>
                                        <p:cTn id="18" dur="2000"/>
                                        <p:tgtEl>
                                          <p:spTgt spid="16179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1798">
                                            <p:txEl>
                                              <p:pRg st="3" end="3"/>
                                            </p:txEl>
                                          </p:spTgt>
                                        </p:tgtEl>
                                        <p:attrNameLst>
                                          <p:attrName>style.visibility</p:attrName>
                                        </p:attrNameLst>
                                      </p:cBhvr>
                                      <p:to>
                                        <p:strVal val="visible"/>
                                      </p:to>
                                    </p:set>
                                    <p:animEffect transition="in" filter="fade">
                                      <p:cBhvr>
                                        <p:cTn id="21" dur="2000"/>
                                        <p:tgtEl>
                                          <p:spTgt spid="1617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5051FEF-88A5-4508-BDB5-80E2D5C87707}" type="slidenum">
              <a:rPr lang="en-US" smtClean="0"/>
              <a:pPr>
                <a:defRPr/>
              </a:pPr>
              <a:t>14</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62821" name="Picture 2" descr="DSCF4085"/>
          <p:cNvPicPr>
            <a:picLocks noChangeAspect="1" noChangeArrowheads="1"/>
          </p:cNvPicPr>
          <p:nvPr/>
        </p:nvPicPr>
        <p:blipFill>
          <a:blip r:embed="rId3" cstate="email"/>
          <a:srcRect/>
          <a:stretch>
            <a:fillRect/>
          </a:stretch>
        </p:blipFill>
        <p:spPr bwMode="auto">
          <a:xfrm>
            <a:off x="228600" y="1219200"/>
            <a:ext cx="4165600" cy="3124200"/>
          </a:xfrm>
          <a:prstGeom prst="rect">
            <a:avLst/>
          </a:prstGeom>
          <a:noFill/>
          <a:ln w="28575">
            <a:solidFill>
              <a:srgbClr val="FF0000"/>
            </a:solidFill>
            <a:miter lim="800000"/>
            <a:headEnd/>
            <a:tailEnd/>
          </a:ln>
        </p:spPr>
      </p:pic>
      <p:pic>
        <p:nvPicPr>
          <p:cNvPr id="162822" name="Picture 3" descr="N2"/>
          <p:cNvPicPr>
            <a:picLocks noChangeAspect="1" noChangeArrowheads="1"/>
          </p:cNvPicPr>
          <p:nvPr/>
        </p:nvPicPr>
        <p:blipFill>
          <a:blip r:embed="rId4" cstate="email"/>
          <a:srcRect/>
          <a:stretch>
            <a:fillRect/>
          </a:stretch>
        </p:blipFill>
        <p:spPr bwMode="auto">
          <a:xfrm>
            <a:off x="4597400" y="1219200"/>
            <a:ext cx="4262438" cy="3124200"/>
          </a:xfrm>
          <a:prstGeom prst="rect">
            <a:avLst/>
          </a:prstGeom>
          <a:noFill/>
          <a:ln w="28575">
            <a:solidFill>
              <a:srgbClr val="FF0000"/>
            </a:solidFill>
            <a:miter lim="800000"/>
            <a:headEnd/>
            <a:tailEnd/>
          </a:ln>
        </p:spPr>
      </p:pic>
      <p:sp>
        <p:nvSpPr>
          <p:cNvPr id="162823" name="Text Box 4"/>
          <p:cNvSpPr txBox="1">
            <a:spLocks noChangeArrowheads="1"/>
          </p:cNvSpPr>
          <p:nvPr/>
        </p:nvSpPr>
        <p:spPr bwMode="auto">
          <a:xfrm>
            <a:off x="5181600" y="3962400"/>
            <a:ext cx="3352800" cy="342900"/>
          </a:xfrm>
          <a:prstGeom prst="rect">
            <a:avLst/>
          </a:prstGeom>
          <a:noFill/>
          <a:ln w="9525">
            <a:noFill/>
            <a:miter lim="800000"/>
            <a:headEnd/>
            <a:tailEnd/>
          </a:ln>
        </p:spPr>
        <p:txBody>
          <a:bodyPr/>
          <a:lstStyle/>
          <a:p>
            <a:pPr algn="ctr">
              <a:spcAft>
                <a:spcPts val="1000"/>
              </a:spcAft>
            </a:pPr>
            <a:r>
              <a:rPr lang="fr-FR" sz="1200" dirty="0">
                <a:solidFill>
                  <a:srgbClr val="FFFFFF"/>
                </a:solidFill>
                <a:latin typeface="Arial" pitchFamily="34" charset="0"/>
                <a:cs typeface="Arial" pitchFamily="34" charset="0"/>
              </a:rPr>
              <a:t>Affouillement à </a:t>
            </a:r>
            <a:r>
              <a:rPr lang="fr-FR" sz="1200" dirty="0" err="1">
                <a:solidFill>
                  <a:srgbClr val="FFFFFF"/>
                </a:solidFill>
                <a:latin typeface="Arial" pitchFamily="34" charset="0"/>
                <a:cs typeface="Arial" pitchFamily="34" charset="0"/>
              </a:rPr>
              <a:t>Anlong</a:t>
            </a:r>
            <a:r>
              <a:rPr lang="fr-FR" sz="1200" dirty="0">
                <a:solidFill>
                  <a:srgbClr val="FFFFFF"/>
                </a:solidFill>
                <a:latin typeface="Arial" pitchFamily="34" charset="0"/>
                <a:cs typeface="Arial" pitchFamily="34" charset="0"/>
              </a:rPr>
              <a:t> </a:t>
            </a:r>
            <a:r>
              <a:rPr lang="fr-FR" sz="1200" dirty="0" err="1">
                <a:solidFill>
                  <a:srgbClr val="FFFFFF"/>
                </a:solidFill>
                <a:latin typeface="Arial" pitchFamily="34" charset="0"/>
                <a:cs typeface="Arial" pitchFamily="34" charset="0"/>
              </a:rPr>
              <a:t>Chrey</a:t>
            </a:r>
            <a:r>
              <a:rPr lang="fr-FR" sz="1200" dirty="0">
                <a:solidFill>
                  <a:srgbClr val="FFFFFF"/>
                </a:solidFill>
                <a:latin typeface="Arial" pitchFamily="34" charset="0"/>
                <a:cs typeface="Arial" pitchFamily="34" charset="0"/>
              </a:rPr>
              <a:t> (Kg </a:t>
            </a:r>
            <a:r>
              <a:rPr lang="fr-FR" sz="1200" dirty="0" err="1">
                <a:solidFill>
                  <a:srgbClr val="FFFFFF"/>
                </a:solidFill>
                <a:latin typeface="Arial" pitchFamily="34" charset="0"/>
                <a:cs typeface="Arial" pitchFamily="34" charset="0"/>
              </a:rPr>
              <a:t>Speu</a:t>
            </a:r>
            <a:r>
              <a:rPr lang="fr-FR" sz="1200" dirty="0">
                <a:solidFill>
                  <a:srgbClr val="FFFFFF"/>
                </a:solidFill>
                <a:latin typeface="Arial" pitchFamily="34" charset="0"/>
                <a:cs typeface="Arial" pitchFamily="34" charset="0"/>
              </a:rPr>
              <a:t>)</a:t>
            </a:r>
            <a:endParaRPr lang="fr-FR" sz="1200" dirty="0">
              <a:latin typeface="Arial" pitchFamily="34" charset="0"/>
              <a:cs typeface="Arial" pitchFamily="34" charset="0"/>
            </a:endParaRPr>
          </a:p>
        </p:txBody>
      </p:sp>
      <p:sp>
        <p:nvSpPr>
          <p:cNvPr id="162824" name="ZoneTexte 7"/>
          <p:cNvSpPr txBox="1">
            <a:spLocks noChangeArrowheads="1"/>
          </p:cNvSpPr>
          <p:nvPr/>
        </p:nvSpPr>
        <p:spPr bwMode="auto">
          <a:xfrm>
            <a:off x="76200" y="4572000"/>
            <a:ext cx="8991600" cy="2031325"/>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Affouillements sous </a:t>
            </a:r>
            <a:r>
              <a:rPr lang="fr-FR" sz="1400" b="1" u="sng" dirty="0" smtClean="0">
                <a:latin typeface="Arial" pitchFamily="34" charset="0"/>
                <a:cs typeface="Arial" pitchFamily="34" charset="0"/>
              </a:rPr>
              <a:t>ouvrages</a:t>
            </a:r>
          </a:p>
          <a:p>
            <a:pPr algn="ctr"/>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Nous voyons dans les deux photos ci-dessus des exemple d’affouillement sous ouvrages. Des solutions de limitation de ce phénomène sont possibles:</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	1- La mise en place au niveau de l’avant de l’affouillement d’empierrement limitant les infiltration par </a:t>
            </a:r>
            <a:r>
              <a:rPr lang="fr-FR" sz="1400" dirty="0" smtClean="0">
                <a:latin typeface="Arial" pitchFamily="34" charset="0"/>
                <a:cs typeface="Arial" pitchFamily="34" charset="0"/>
              </a:rPr>
              <a:t>	la création </a:t>
            </a:r>
            <a:r>
              <a:rPr lang="fr-FR" sz="1400" dirty="0">
                <a:latin typeface="Arial" pitchFamily="34" charset="0"/>
                <a:cs typeface="Arial" pitchFamily="34" charset="0"/>
              </a:rPr>
              <a:t>de pertes de charge supplémentaires.</a:t>
            </a:r>
          </a:p>
          <a:p>
            <a:pPr algn="just"/>
            <a:r>
              <a:rPr lang="fr-FR" sz="1400" dirty="0">
                <a:latin typeface="Arial" pitchFamily="34" charset="0"/>
                <a:cs typeface="Arial" pitchFamily="34" charset="0"/>
              </a:rPr>
              <a:t>	2- La réalisation à l’avant et à l’arrière de murs pare affouilles suffisamment profond et permettant </a:t>
            </a:r>
            <a:r>
              <a:rPr lang="fr-FR" sz="1400" dirty="0" smtClean="0">
                <a:latin typeface="Arial" pitchFamily="34" charset="0"/>
                <a:cs typeface="Arial" pitchFamily="34" charset="0"/>
              </a:rPr>
              <a:t>	par </a:t>
            </a:r>
            <a:r>
              <a:rPr lang="fr-FR" sz="1400" dirty="0">
                <a:latin typeface="Arial" pitchFamily="34" charset="0"/>
                <a:cs typeface="Arial" pitchFamily="34" charset="0"/>
              </a:rPr>
              <a:t>le </a:t>
            </a:r>
            <a:r>
              <a:rPr lang="fr-FR" sz="1400" dirty="0" smtClean="0">
                <a:latin typeface="Arial" pitchFamily="34" charset="0"/>
                <a:cs typeface="Arial" pitchFamily="34" charset="0"/>
              </a:rPr>
              <a:t>cheminement </a:t>
            </a:r>
            <a:r>
              <a:rPr lang="fr-FR" sz="1400" dirty="0">
                <a:latin typeface="Arial" pitchFamily="34" charset="0"/>
                <a:cs typeface="Arial" pitchFamily="34" charset="0"/>
              </a:rPr>
              <a:t>de l’eau d’augmenter les pertes de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821"/>
                                        </p:tgtEl>
                                        <p:attrNameLst>
                                          <p:attrName>style.visibility</p:attrName>
                                        </p:attrNameLst>
                                      </p:cBhvr>
                                      <p:to>
                                        <p:strVal val="visible"/>
                                      </p:to>
                                    </p:set>
                                    <p:anim calcmode="lin" valueType="num">
                                      <p:cBhvr additive="base">
                                        <p:cTn id="7" dur="500" fill="hold"/>
                                        <p:tgtEl>
                                          <p:spTgt spid="162821"/>
                                        </p:tgtEl>
                                        <p:attrNameLst>
                                          <p:attrName>ppt_x</p:attrName>
                                        </p:attrNameLst>
                                      </p:cBhvr>
                                      <p:tavLst>
                                        <p:tav tm="0">
                                          <p:val>
                                            <p:strVal val="#ppt_x"/>
                                          </p:val>
                                        </p:tav>
                                        <p:tav tm="100000">
                                          <p:val>
                                            <p:strVal val="#ppt_x"/>
                                          </p:val>
                                        </p:tav>
                                      </p:tavLst>
                                    </p:anim>
                                    <p:anim calcmode="lin" valueType="num">
                                      <p:cBhvr additive="base">
                                        <p:cTn id="8" dur="500" fill="hold"/>
                                        <p:tgtEl>
                                          <p:spTgt spid="1628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2822"/>
                                        </p:tgtEl>
                                        <p:attrNameLst>
                                          <p:attrName>style.visibility</p:attrName>
                                        </p:attrNameLst>
                                      </p:cBhvr>
                                      <p:to>
                                        <p:strVal val="visible"/>
                                      </p:to>
                                    </p:set>
                                    <p:anim calcmode="lin" valueType="num">
                                      <p:cBhvr additive="base">
                                        <p:cTn id="13" dur="500" fill="hold"/>
                                        <p:tgtEl>
                                          <p:spTgt spid="162822"/>
                                        </p:tgtEl>
                                        <p:attrNameLst>
                                          <p:attrName>ppt_x</p:attrName>
                                        </p:attrNameLst>
                                      </p:cBhvr>
                                      <p:tavLst>
                                        <p:tav tm="0">
                                          <p:val>
                                            <p:strVal val="#ppt_x"/>
                                          </p:val>
                                        </p:tav>
                                        <p:tav tm="100000">
                                          <p:val>
                                            <p:strVal val="#ppt_x"/>
                                          </p:val>
                                        </p:tav>
                                      </p:tavLst>
                                    </p:anim>
                                    <p:anim calcmode="lin" valueType="num">
                                      <p:cBhvr additive="base">
                                        <p:cTn id="14" dur="500" fill="hold"/>
                                        <p:tgtEl>
                                          <p:spTgt spid="1628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2823"/>
                                        </p:tgtEl>
                                        <p:attrNameLst>
                                          <p:attrName>style.visibility</p:attrName>
                                        </p:attrNameLst>
                                      </p:cBhvr>
                                      <p:to>
                                        <p:strVal val="visible"/>
                                      </p:to>
                                    </p:set>
                                    <p:anim calcmode="lin" valueType="num">
                                      <p:cBhvr additive="base">
                                        <p:cTn id="17" dur="500" fill="hold"/>
                                        <p:tgtEl>
                                          <p:spTgt spid="162823"/>
                                        </p:tgtEl>
                                        <p:attrNameLst>
                                          <p:attrName>ppt_x</p:attrName>
                                        </p:attrNameLst>
                                      </p:cBhvr>
                                      <p:tavLst>
                                        <p:tav tm="0">
                                          <p:val>
                                            <p:strVal val="#ppt_x"/>
                                          </p:val>
                                        </p:tav>
                                        <p:tav tm="100000">
                                          <p:val>
                                            <p:strVal val="#ppt_x"/>
                                          </p:val>
                                        </p:tav>
                                      </p:tavLst>
                                    </p:anim>
                                    <p:anim calcmode="lin" valueType="num">
                                      <p:cBhvr additive="base">
                                        <p:cTn id="18" dur="500" fill="hold"/>
                                        <p:tgtEl>
                                          <p:spTgt spid="1628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2824">
                                            <p:bg/>
                                          </p:spTgt>
                                        </p:tgtEl>
                                        <p:attrNameLst>
                                          <p:attrName>style.visibility</p:attrName>
                                        </p:attrNameLst>
                                      </p:cBhvr>
                                      <p:to>
                                        <p:strVal val="visible"/>
                                      </p:to>
                                    </p:set>
                                    <p:animEffect transition="in" filter="fade">
                                      <p:cBhvr>
                                        <p:cTn id="23" dur="2000"/>
                                        <p:tgtEl>
                                          <p:spTgt spid="16282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2824">
                                            <p:txEl>
                                              <p:pRg st="0" end="0"/>
                                            </p:txEl>
                                          </p:spTgt>
                                        </p:tgtEl>
                                        <p:attrNameLst>
                                          <p:attrName>style.visibility</p:attrName>
                                        </p:attrNameLst>
                                      </p:cBhvr>
                                      <p:to>
                                        <p:strVal val="visible"/>
                                      </p:to>
                                    </p:set>
                                    <p:animEffect transition="in" filter="fade">
                                      <p:cBhvr>
                                        <p:cTn id="26" dur="2000"/>
                                        <p:tgtEl>
                                          <p:spTgt spid="16282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2824">
                                            <p:txEl>
                                              <p:pRg st="2" end="2"/>
                                            </p:txEl>
                                          </p:spTgt>
                                        </p:tgtEl>
                                        <p:attrNameLst>
                                          <p:attrName>style.visibility</p:attrName>
                                        </p:attrNameLst>
                                      </p:cBhvr>
                                      <p:to>
                                        <p:strVal val="visible"/>
                                      </p:to>
                                    </p:set>
                                    <p:animEffect transition="in" filter="fade">
                                      <p:cBhvr>
                                        <p:cTn id="29" dur="2000"/>
                                        <p:tgtEl>
                                          <p:spTgt spid="16282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2824">
                                            <p:txEl>
                                              <p:pRg st="4" end="4"/>
                                            </p:txEl>
                                          </p:spTgt>
                                        </p:tgtEl>
                                        <p:attrNameLst>
                                          <p:attrName>style.visibility</p:attrName>
                                        </p:attrNameLst>
                                      </p:cBhvr>
                                      <p:to>
                                        <p:strVal val="visible"/>
                                      </p:to>
                                    </p:set>
                                    <p:animEffect transition="in" filter="fade">
                                      <p:cBhvr>
                                        <p:cTn id="32" dur="2000"/>
                                        <p:tgtEl>
                                          <p:spTgt spid="162824">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2824">
                                            <p:txEl>
                                              <p:pRg st="5" end="5"/>
                                            </p:txEl>
                                          </p:spTgt>
                                        </p:tgtEl>
                                        <p:attrNameLst>
                                          <p:attrName>style.visibility</p:attrName>
                                        </p:attrNameLst>
                                      </p:cBhvr>
                                      <p:to>
                                        <p:strVal val="visible"/>
                                      </p:to>
                                    </p:set>
                                    <p:animEffect transition="in" filter="fade">
                                      <p:cBhvr>
                                        <p:cTn id="35" dur="2000"/>
                                        <p:tgtEl>
                                          <p:spTgt spid="1628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p:bldP spid="16282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CF114B1-96C7-4F5A-82C3-BD27A9F3BB4C}" type="slidenum">
              <a:rPr lang="en-US" smtClean="0"/>
              <a:pPr>
                <a:defRPr/>
              </a:pPr>
              <a:t>15</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63845" name="Picture 2" descr="Scan0210"/>
          <p:cNvPicPr>
            <a:picLocks noChangeAspect="1" noChangeArrowheads="1"/>
          </p:cNvPicPr>
          <p:nvPr/>
        </p:nvPicPr>
        <p:blipFill>
          <a:blip r:embed="rId3">
            <a:lum bright="6000"/>
          </a:blip>
          <a:srcRect/>
          <a:stretch>
            <a:fillRect/>
          </a:stretch>
        </p:blipFill>
        <p:spPr bwMode="auto">
          <a:xfrm>
            <a:off x="1752600" y="1143000"/>
            <a:ext cx="5729288" cy="2286000"/>
          </a:xfrm>
          <a:prstGeom prst="rect">
            <a:avLst/>
          </a:prstGeom>
          <a:noFill/>
          <a:ln w="28575">
            <a:solidFill>
              <a:srgbClr val="FF0000"/>
            </a:solidFill>
            <a:miter lim="800000"/>
            <a:headEnd/>
            <a:tailEnd/>
          </a:ln>
        </p:spPr>
      </p:pic>
      <p:sp>
        <p:nvSpPr>
          <p:cNvPr id="163846" name="Text Box 4"/>
          <p:cNvSpPr txBox="1">
            <a:spLocks noChangeArrowheads="1"/>
          </p:cNvSpPr>
          <p:nvPr/>
        </p:nvSpPr>
        <p:spPr bwMode="auto">
          <a:xfrm>
            <a:off x="2362200" y="3443290"/>
            <a:ext cx="4419600" cy="342900"/>
          </a:xfrm>
          <a:prstGeom prst="rect">
            <a:avLst/>
          </a:prstGeom>
          <a:noFill/>
          <a:ln w="9525">
            <a:noFill/>
            <a:miter lim="800000"/>
            <a:headEnd/>
            <a:tailEnd/>
          </a:ln>
        </p:spPr>
        <p:txBody>
          <a:bodyPr/>
          <a:lstStyle/>
          <a:p>
            <a:pPr algn="ctr">
              <a:spcAft>
                <a:spcPts val="1000"/>
              </a:spcAft>
            </a:pPr>
            <a:r>
              <a:rPr lang="fr-FR" sz="1200" dirty="0">
                <a:solidFill>
                  <a:srgbClr val="002060"/>
                </a:solidFill>
                <a:latin typeface="Arial" pitchFamily="34" charset="0"/>
                <a:cs typeface="Arial" pitchFamily="34" charset="0"/>
              </a:rPr>
              <a:t>Remblai à l’avant de l’ouvrage par des pierres</a:t>
            </a:r>
          </a:p>
        </p:txBody>
      </p:sp>
      <p:sp>
        <p:nvSpPr>
          <p:cNvPr id="163852" name="ZoneTexte 17"/>
          <p:cNvSpPr txBox="1">
            <a:spLocks noChangeArrowheads="1"/>
          </p:cNvSpPr>
          <p:nvPr/>
        </p:nvSpPr>
        <p:spPr bwMode="auto">
          <a:xfrm>
            <a:off x="1785918" y="4143380"/>
            <a:ext cx="5562600" cy="1200329"/>
          </a:xfrm>
          <a:prstGeom prst="rect">
            <a:avLst/>
          </a:prstGeom>
          <a:solidFill>
            <a:schemeClr val="bg1"/>
          </a:solidFill>
          <a:ln w="28575">
            <a:solidFill>
              <a:srgbClr val="FF0000"/>
            </a:solidFill>
            <a:miter lim="800000"/>
            <a:headEnd/>
            <a:tailEnd/>
          </a:ln>
        </p:spPr>
        <p:txBody>
          <a:bodyPr>
            <a:spAutoFit/>
          </a:bodyPr>
          <a:lstStyle/>
          <a:p>
            <a:pPr algn="ctr"/>
            <a:r>
              <a:rPr lang="fr-FR" sz="1600" b="1" u="sng" dirty="0"/>
              <a:t>Mise en place de murs para </a:t>
            </a:r>
            <a:r>
              <a:rPr lang="fr-FR" sz="1600" b="1" u="sng" dirty="0" smtClean="0"/>
              <a:t>fouille</a:t>
            </a:r>
          </a:p>
          <a:p>
            <a:pPr algn="ctr"/>
            <a:endParaRPr lang="fr-FR" sz="1400" b="1" u="sng" dirty="0"/>
          </a:p>
          <a:p>
            <a:pPr algn="just"/>
            <a:r>
              <a:rPr lang="fr-FR" sz="1400" dirty="0">
                <a:latin typeface="Arial" pitchFamily="34" charset="0"/>
                <a:cs typeface="Arial" pitchFamily="34" charset="0"/>
              </a:rPr>
              <a:t>Il est possible, et on l’a fait sur des ouvrages, de greffer des murs pare affouilles  sur un radier en se rattachant sur le ferraillage de de ce radier.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5"/>
                                        </p:tgtEl>
                                        <p:attrNameLst>
                                          <p:attrName>style.visibility</p:attrName>
                                        </p:attrNameLst>
                                      </p:cBhvr>
                                      <p:to>
                                        <p:strVal val="visible"/>
                                      </p:to>
                                    </p:set>
                                    <p:animEffect transition="in" filter="fade">
                                      <p:cBhvr>
                                        <p:cTn id="7" dur="2000"/>
                                        <p:tgtEl>
                                          <p:spTgt spid="1638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46"/>
                                        </p:tgtEl>
                                        <p:attrNameLst>
                                          <p:attrName>style.visibility</p:attrName>
                                        </p:attrNameLst>
                                      </p:cBhvr>
                                      <p:to>
                                        <p:strVal val="visible"/>
                                      </p:to>
                                    </p:set>
                                    <p:animEffect transition="in" filter="fade">
                                      <p:cBhvr>
                                        <p:cTn id="10" dur="2000"/>
                                        <p:tgtEl>
                                          <p:spTgt spid="1638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52">
                                            <p:bg/>
                                          </p:spTgt>
                                        </p:tgtEl>
                                        <p:attrNameLst>
                                          <p:attrName>style.visibility</p:attrName>
                                        </p:attrNameLst>
                                      </p:cBhvr>
                                      <p:to>
                                        <p:strVal val="visible"/>
                                      </p:to>
                                    </p:set>
                                    <p:animEffect transition="in" filter="fade">
                                      <p:cBhvr>
                                        <p:cTn id="15" dur="2000"/>
                                        <p:tgtEl>
                                          <p:spTgt spid="163852">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852">
                                            <p:txEl>
                                              <p:pRg st="0" end="0"/>
                                            </p:txEl>
                                          </p:spTgt>
                                        </p:tgtEl>
                                        <p:attrNameLst>
                                          <p:attrName>style.visibility</p:attrName>
                                        </p:attrNameLst>
                                      </p:cBhvr>
                                      <p:to>
                                        <p:strVal val="visible"/>
                                      </p:to>
                                    </p:set>
                                    <p:animEffect transition="in" filter="fade">
                                      <p:cBhvr>
                                        <p:cTn id="18" dur="2000"/>
                                        <p:tgtEl>
                                          <p:spTgt spid="16385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852">
                                            <p:txEl>
                                              <p:pRg st="2" end="2"/>
                                            </p:txEl>
                                          </p:spTgt>
                                        </p:tgtEl>
                                        <p:attrNameLst>
                                          <p:attrName>style.visibility</p:attrName>
                                        </p:attrNameLst>
                                      </p:cBhvr>
                                      <p:to>
                                        <p:strVal val="visible"/>
                                      </p:to>
                                    </p:set>
                                    <p:animEffect transition="in" filter="fade">
                                      <p:cBhvr>
                                        <p:cTn id="21" dur="2000"/>
                                        <p:tgtEl>
                                          <p:spTgt spid="163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P spid="16385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B39ADBC-1052-4031-9F23-5F82F54BD098}" type="slidenum">
              <a:rPr lang="en-US" smtClean="0"/>
              <a:pPr>
                <a:defRPr/>
              </a:pPr>
              <a:t>16</a:t>
            </a:fld>
            <a:endParaRPr lang="en-US" dirty="0"/>
          </a:p>
        </p:txBody>
      </p:sp>
      <p:sp>
        <p:nvSpPr>
          <p:cNvPr id="164867" name="Text Box 2"/>
          <p:cNvSpPr txBox="1">
            <a:spLocks noChangeArrowheads="1"/>
          </p:cNvSpPr>
          <p:nvPr/>
        </p:nvSpPr>
        <p:spPr bwMode="auto">
          <a:xfrm>
            <a:off x="914398" y="54430"/>
            <a:ext cx="7467600" cy="6705600"/>
          </a:xfrm>
          <a:prstGeom prst="rect">
            <a:avLst/>
          </a:prstGeom>
          <a:solidFill>
            <a:schemeClr val="bg1"/>
          </a:solidFill>
          <a:ln w="38100" cmpd="dbl">
            <a:solidFill>
              <a:srgbClr val="000000"/>
            </a:solidFill>
            <a:miter lim="800000"/>
            <a:headEnd/>
            <a:tailEnd/>
          </a:ln>
        </p:spPr>
        <p:txBody>
          <a:bodyPr/>
          <a:lstStyle/>
          <a:p>
            <a:pPr algn="ctr">
              <a:spcAft>
                <a:spcPts val="600"/>
              </a:spcAft>
            </a:pPr>
            <a:r>
              <a:rPr lang="fr-FR" sz="1400" b="1" u="sng" dirty="0">
                <a:latin typeface="Arial" pitchFamily="34" charset="0"/>
                <a:cs typeface="Arial" pitchFamily="34" charset="0"/>
              </a:rPr>
              <a:t>FICHE DE TRAVAIL</a:t>
            </a:r>
          </a:p>
          <a:p>
            <a:pPr algn="ctr">
              <a:spcAft>
                <a:spcPts val="600"/>
              </a:spcAft>
            </a:pPr>
            <a:r>
              <a:rPr lang="fr-FR" sz="1400" b="1" u="sng" dirty="0">
                <a:latin typeface="Arial" pitchFamily="34" charset="0"/>
                <a:cs typeface="Arial" pitchFamily="34" charset="0"/>
              </a:rPr>
              <a:t>MAINTENANCE DES OUVRAGES</a:t>
            </a:r>
          </a:p>
          <a:p>
            <a:pPr algn="ctr">
              <a:spcAft>
                <a:spcPts val="600"/>
              </a:spcAft>
            </a:pPr>
            <a:r>
              <a:rPr lang="fr-FR" sz="1300" b="1" u="sng" dirty="0">
                <a:latin typeface="Arial" pitchFamily="34" charset="0"/>
                <a:cs typeface="Arial" pitchFamily="34" charset="0"/>
              </a:rPr>
              <a:t>Le Béton et les perrés</a:t>
            </a:r>
          </a:p>
          <a:p>
            <a:pPr algn="just">
              <a:spcAft>
                <a:spcPts val="600"/>
              </a:spcAft>
            </a:pPr>
            <a:r>
              <a:rPr lang="fr-FR" sz="1300" dirty="0">
                <a:latin typeface="Arial" pitchFamily="34" charset="0"/>
                <a:cs typeface="Arial" pitchFamily="34" charset="0"/>
              </a:rPr>
              <a:t>Fiche de travail n° …………………………………………………….Date :                        JJ/MM/AA</a:t>
            </a:r>
          </a:p>
          <a:p>
            <a:pPr algn="just">
              <a:spcAft>
                <a:spcPts val="600"/>
              </a:spcAft>
            </a:pPr>
            <a:r>
              <a:rPr lang="fr-FR" sz="1300" dirty="0">
                <a:latin typeface="Arial" pitchFamily="34" charset="0"/>
                <a:cs typeface="Arial" pitchFamily="34" charset="0"/>
              </a:rPr>
              <a:t>Ouvrage n° …………………………………  Type d’ouvrage : ………………………………………..</a:t>
            </a:r>
          </a:p>
          <a:p>
            <a:pPr algn="just">
              <a:spcAft>
                <a:spcPts val="6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Position : </a:t>
            </a:r>
            <a:r>
              <a:rPr lang="fr-FR" sz="1300" dirty="0" err="1">
                <a:latin typeface="Arial" pitchFamily="34" charset="0"/>
                <a:cs typeface="Arial" pitchFamily="34" charset="0"/>
              </a:rPr>
              <a:t>p.k</a:t>
            </a:r>
            <a:r>
              <a:rPr lang="fr-FR" sz="1300" dirty="0">
                <a:latin typeface="Arial" pitchFamily="34" charset="0"/>
                <a:cs typeface="Arial" pitchFamily="34" charset="0"/>
              </a:rPr>
              <a:t>.  ………… Nombre de passes : ………… </a:t>
            </a:r>
          </a:p>
          <a:p>
            <a:pPr algn="ctr">
              <a:spcAft>
                <a:spcPts val="600"/>
              </a:spcAft>
            </a:pPr>
            <a:r>
              <a:rPr lang="fr-FR" sz="1300" b="1" u="sng" dirty="0">
                <a:latin typeface="Arial" pitchFamily="34" charset="0"/>
                <a:cs typeface="Arial" pitchFamily="34" charset="0"/>
              </a:rPr>
              <a:t>TRAVAUX A REALISER</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Nettoyage intérieur et extérieur de l’ouvrage : …………………………………….. heures</a:t>
            </a:r>
          </a:p>
          <a:p>
            <a:pPr algn="just">
              <a:spcAft>
                <a:spcPts val="600"/>
              </a:spcAft>
            </a:pPr>
            <a:r>
              <a:rPr lang="fr-FR" sz="1300" dirty="0">
                <a:latin typeface="Arial" pitchFamily="34" charset="0"/>
                <a:cs typeface="Arial" pitchFamily="34" charset="0"/>
              </a:rPr>
              <a:t>Recèlement des perrés si fissurés ou cassés : Sable ………. litres  Ciment …….. Kg   </a:t>
            </a:r>
            <a:endParaRPr lang="fr-FR" sz="1300" dirty="0" smtClean="0">
              <a:latin typeface="Arial" pitchFamily="34" charset="0"/>
              <a:cs typeface="Arial" pitchFamily="34" charset="0"/>
            </a:endParaRPr>
          </a:p>
          <a:p>
            <a:pPr algn="just">
              <a:spcAft>
                <a:spcPts val="600"/>
              </a:spcAft>
            </a:pPr>
            <a:r>
              <a:rPr lang="fr-FR" sz="1300" dirty="0" smtClean="0">
                <a:latin typeface="Arial" pitchFamily="34" charset="0"/>
                <a:cs typeface="Arial" pitchFamily="34" charset="0"/>
              </a:rPr>
              <a:t>Eau </a:t>
            </a:r>
            <a:r>
              <a:rPr lang="fr-FR" sz="1300" dirty="0">
                <a:latin typeface="Arial" pitchFamily="34" charset="0"/>
                <a:cs typeface="Arial" pitchFamily="34" charset="0"/>
              </a:rPr>
              <a:t>…………. </a:t>
            </a:r>
            <a:r>
              <a:rPr lang="fr-FR" sz="1300" dirty="0" smtClean="0">
                <a:latin typeface="Arial" pitchFamily="34" charset="0"/>
                <a:cs typeface="Arial" pitchFamily="34" charset="0"/>
              </a:rPr>
              <a:t>Litres  Pierres </a:t>
            </a:r>
            <a:r>
              <a:rPr lang="fr-FR" sz="1300" dirty="0">
                <a:latin typeface="Arial" pitchFamily="34" charset="0"/>
                <a:cs typeface="Arial" pitchFamily="34" charset="0"/>
              </a:rPr>
              <a:t>……….. m3  Temps…………. heures</a:t>
            </a:r>
          </a:p>
          <a:p>
            <a:pPr algn="just">
              <a:spcAft>
                <a:spcPts val="600"/>
              </a:spcAft>
            </a:pPr>
            <a:r>
              <a:rPr lang="fr-FR" sz="1300" dirty="0">
                <a:latin typeface="Arial" pitchFamily="34" charset="0"/>
                <a:cs typeface="Arial" pitchFamily="34" charset="0"/>
              </a:rPr>
              <a:t>Affouillement du remblai des murs en aile : Terre ……………….. m3  Temps ………………..heures</a:t>
            </a:r>
          </a:p>
          <a:p>
            <a:pPr algn="just">
              <a:spcAft>
                <a:spcPts val="1000"/>
              </a:spcAft>
            </a:pPr>
            <a:r>
              <a:rPr lang="fr-FR" sz="1300" dirty="0">
                <a:latin typeface="Arial" pitchFamily="34" charset="0"/>
                <a:cs typeface="Arial" pitchFamily="34" charset="0"/>
              </a:rPr>
              <a:t>Affouillent aval en sortie de l’ouvrage : Enrochement ……………m3  Temps ………………..heures</a:t>
            </a:r>
          </a:p>
          <a:p>
            <a:pPr algn="just">
              <a:spcAft>
                <a:spcPts val="1000"/>
              </a:spcAft>
            </a:pPr>
            <a:r>
              <a:rPr lang="fr-FR" sz="1300" dirty="0">
                <a:latin typeface="Arial" pitchFamily="34" charset="0"/>
                <a:cs typeface="Arial" pitchFamily="34" charset="0"/>
              </a:rPr>
              <a:t>Désherbage :  ………………………. m2</a:t>
            </a:r>
          </a:p>
          <a:p>
            <a:pPr algn="just">
              <a:spcAft>
                <a:spcPts val="1000"/>
              </a:spcAft>
            </a:pPr>
            <a:r>
              <a:rPr lang="fr-FR" sz="1300" dirty="0">
                <a:latin typeface="Arial" pitchFamily="34" charset="0"/>
                <a:cs typeface="Arial" pitchFamily="34" charset="0"/>
              </a:rPr>
              <a:t>Remise en état de l’interface Béton ouvrage et Terre digue :  Terre ……………… m3  </a:t>
            </a:r>
            <a:endParaRPr lang="fr-FR" sz="1300" dirty="0" smtClean="0">
              <a:latin typeface="Arial" pitchFamily="34" charset="0"/>
              <a:cs typeface="Arial" pitchFamily="34" charset="0"/>
            </a:endParaRPr>
          </a:p>
          <a:p>
            <a:pPr algn="just">
              <a:spcAft>
                <a:spcPts val="1000"/>
              </a:spcAft>
            </a:pPr>
            <a:r>
              <a:rPr lang="fr-FR" sz="1300" dirty="0" smtClean="0">
                <a:latin typeface="Arial" pitchFamily="34" charset="0"/>
                <a:cs typeface="Arial" pitchFamily="34" charset="0"/>
              </a:rPr>
              <a:t>Temps </a:t>
            </a:r>
            <a:r>
              <a:rPr lang="fr-FR" sz="1300" dirty="0">
                <a:latin typeface="Arial" pitchFamily="34" charset="0"/>
                <a:cs typeface="Arial" pitchFamily="34" charset="0"/>
              </a:rPr>
              <a:t>………..heures</a:t>
            </a:r>
          </a:p>
          <a:p>
            <a:pPr algn="just">
              <a:spcAft>
                <a:spcPts val="1000"/>
              </a:spcAft>
            </a:pPr>
            <a:r>
              <a:rPr lang="fr-FR" sz="1300" dirty="0">
                <a:latin typeface="Arial" pitchFamily="34" charset="0"/>
                <a:cs typeface="Arial" pitchFamily="34" charset="0"/>
              </a:rPr>
              <a:t>Remarques :</a:t>
            </a:r>
          </a:p>
          <a:p>
            <a:pPr algn="just">
              <a:spcAft>
                <a:spcPts val="1000"/>
              </a:spcAft>
            </a:pPr>
            <a:endParaRPr lang="fr-FR" sz="1300" dirty="0">
              <a:latin typeface="Arial" pitchFamily="34" charset="0"/>
              <a:cs typeface="Arial" pitchFamily="34" charset="0"/>
            </a:endParaRP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Nom du chef de chantier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7">
                                            <p:bg/>
                                          </p:spTgt>
                                        </p:tgtEl>
                                        <p:attrNameLst>
                                          <p:attrName>style.visibility</p:attrName>
                                        </p:attrNameLst>
                                      </p:cBhvr>
                                      <p:to>
                                        <p:strVal val="visible"/>
                                      </p:to>
                                    </p:set>
                                    <p:animEffect transition="in" filter="fade">
                                      <p:cBhvr>
                                        <p:cTn id="7" dur="2000"/>
                                        <p:tgtEl>
                                          <p:spTgt spid="16486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867">
                                            <p:txEl>
                                              <p:pRg st="0" end="0"/>
                                            </p:txEl>
                                          </p:spTgt>
                                        </p:tgtEl>
                                        <p:attrNameLst>
                                          <p:attrName>style.visibility</p:attrName>
                                        </p:attrNameLst>
                                      </p:cBhvr>
                                      <p:to>
                                        <p:strVal val="visible"/>
                                      </p:to>
                                    </p:set>
                                    <p:animEffect transition="in" filter="fade">
                                      <p:cBhvr>
                                        <p:cTn id="10" dur="2000"/>
                                        <p:tgtEl>
                                          <p:spTgt spid="16486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Effect transition="in" filter="fade">
                                      <p:cBhvr>
                                        <p:cTn id="13" dur="2000"/>
                                        <p:tgtEl>
                                          <p:spTgt spid="16486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4867">
                                            <p:txEl>
                                              <p:pRg st="2" end="2"/>
                                            </p:txEl>
                                          </p:spTgt>
                                        </p:tgtEl>
                                        <p:attrNameLst>
                                          <p:attrName>style.visibility</p:attrName>
                                        </p:attrNameLst>
                                      </p:cBhvr>
                                      <p:to>
                                        <p:strVal val="visible"/>
                                      </p:to>
                                    </p:set>
                                    <p:animEffect transition="in" filter="fade">
                                      <p:cBhvr>
                                        <p:cTn id="16" dur="2000"/>
                                        <p:tgtEl>
                                          <p:spTgt spid="16486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animEffect transition="in" filter="fade">
                                      <p:cBhvr>
                                        <p:cTn id="19" dur="2000"/>
                                        <p:tgtEl>
                                          <p:spTgt spid="16486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4867">
                                            <p:txEl>
                                              <p:pRg st="4" end="4"/>
                                            </p:txEl>
                                          </p:spTgt>
                                        </p:tgtEl>
                                        <p:attrNameLst>
                                          <p:attrName>style.visibility</p:attrName>
                                        </p:attrNameLst>
                                      </p:cBhvr>
                                      <p:to>
                                        <p:strVal val="visible"/>
                                      </p:to>
                                    </p:set>
                                    <p:animEffect transition="in" filter="fade">
                                      <p:cBhvr>
                                        <p:cTn id="22" dur="2000"/>
                                        <p:tgtEl>
                                          <p:spTgt spid="16486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4867">
                                            <p:txEl>
                                              <p:pRg st="5" end="5"/>
                                            </p:txEl>
                                          </p:spTgt>
                                        </p:tgtEl>
                                        <p:attrNameLst>
                                          <p:attrName>style.visibility</p:attrName>
                                        </p:attrNameLst>
                                      </p:cBhvr>
                                      <p:to>
                                        <p:strVal val="visible"/>
                                      </p:to>
                                    </p:set>
                                    <p:animEffect transition="in" filter="fade">
                                      <p:cBhvr>
                                        <p:cTn id="25" dur="2000"/>
                                        <p:tgtEl>
                                          <p:spTgt spid="16486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4867">
                                            <p:txEl>
                                              <p:pRg st="6" end="6"/>
                                            </p:txEl>
                                          </p:spTgt>
                                        </p:tgtEl>
                                        <p:attrNameLst>
                                          <p:attrName>style.visibility</p:attrName>
                                        </p:attrNameLst>
                                      </p:cBhvr>
                                      <p:to>
                                        <p:strVal val="visible"/>
                                      </p:to>
                                    </p:set>
                                    <p:animEffect transition="in" filter="fade">
                                      <p:cBhvr>
                                        <p:cTn id="28" dur="2000"/>
                                        <p:tgtEl>
                                          <p:spTgt spid="16486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4867">
                                            <p:txEl>
                                              <p:pRg st="7" end="7"/>
                                            </p:txEl>
                                          </p:spTgt>
                                        </p:tgtEl>
                                        <p:attrNameLst>
                                          <p:attrName>style.visibility</p:attrName>
                                        </p:attrNameLst>
                                      </p:cBhvr>
                                      <p:to>
                                        <p:strVal val="visible"/>
                                      </p:to>
                                    </p:set>
                                    <p:animEffect transition="in" filter="fade">
                                      <p:cBhvr>
                                        <p:cTn id="31" dur="2000"/>
                                        <p:tgtEl>
                                          <p:spTgt spid="16486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4867">
                                            <p:txEl>
                                              <p:pRg st="8" end="8"/>
                                            </p:txEl>
                                          </p:spTgt>
                                        </p:tgtEl>
                                        <p:attrNameLst>
                                          <p:attrName>style.visibility</p:attrName>
                                        </p:attrNameLst>
                                      </p:cBhvr>
                                      <p:to>
                                        <p:strVal val="visible"/>
                                      </p:to>
                                    </p:set>
                                    <p:animEffect transition="in" filter="fade">
                                      <p:cBhvr>
                                        <p:cTn id="34" dur="2000"/>
                                        <p:tgtEl>
                                          <p:spTgt spid="16486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4867">
                                            <p:txEl>
                                              <p:pRg st="9" end="9"/>
                                            </p:txEl>
                                          </p:spTgt>
                                        </p:tgtEl>
                                        <p:attrNameLst>
                                          <p:attrName>style.visibility</p:attrName>
                                        </p:attrNameLst>
                                      </p:cBhvr>
                                      <p:to>
                                        <p:strVal val="visible"/>
                                      </p:to>
                                    </p:set>
                                    <p:animEffect transition="in" filter="fade">
                                      <p:cBhvr>
                                        <p:cTn id="37" dur="2000"/>
                                        <p:tgtEl>
                                          <p:spTgt spid="16486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4867">
                                            <p:txEl>
                                              <p:pRg st="10" end="10"/>
                                            </p:txEl>
                                          </p:spTgt>
                                        </p:tgtEl>
                                        <p:attrNameLst>
                                          <p:attrName>style.visibility</p:attrName>
                                        </p:attrNameLst>
                                      </p:cBhvr>
                                      <p:to>
                                        <p:strVal val="visible"/>
                                      </p:to>
                                    </p:set>
                                    <p:animEffect transition="in" filter="fade">
                                      <p:cBhvr>
                                        <p:cTn id="40" dur="2000"/>
                                        <p:tgtEl>
                                          <p:spTgt spid="16486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4867">
                                            <p:txEl>
                                              <p:pRg st="11" end="11"/>
                                            </p:txEl>
                                          </p:spTgt>
                                        </p:tgtEl>
                                        <p:attrNameLst>
                                          <p:attrName>style.visibility</p:attrName>
                                        </p:attrNameLst>
                                      </p:cBhvr>
                                      <p:to>
                                        <p:strVal val="visible"/>
                                      </p:to>
                                    </p:set>
                                    <p:animEffect transition="in" filter="fade">
                                      <p:cBhvr>
                                        <p:cTn id="43" dur="2000"/>
                                        <p:tgtEl>
                                          <p:spTgt spid="16486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867">
                                            <p:txEl>
                                              <p:pRg st="12" end="12"/>
                                            </p:txEl>
                                          </p:spTgt>
                                        </p:tgtEl>
                                        <p:attrNameLst>
                                          <p:attrName>style.visibility</p:attrName>
                                        </p:attrNameLst>
                                      </p:cBhvr>
                                      <p:to>
                                        <p:strVal val="visible"/>
                                      </p:to>
                                    </p:set>
                                    <p:animEffect transition="in" filter="fade">
                                      <p:cBhvr>
                                        <p:cTn id="46" dur="2000"/>
                                        <p:tgtEl>
                                          <p:spTgt spid="16486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4867">
                                            <p:txEl>
                                              <p:pRg st="13" end="13"/>
                                            </p:txEl>
                                          </p:spTgt>
                                        </p:tgtEl>
                                        <p:attrNameLst>
                                          <p:attrName>style.visibility</p:attrName>
                                        </p:attrNameLst>
                                      </p:cBhvr>
                                      <p:to>
                                        <p:strVal val="visible"/>
                                      </p:to>
                                    </p:set>
                                    <p:animEffect transition="in" filter="fade">
                                      <p:cBhvr>
                                        <p:cTn id="49" dur="2000"/>
                                        <p:tgtEl>
                                          <p:spTgt spid="16486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4867">
                                            <p:txEl>
                                              <p:pRg st="14" end="14"/>
                                            </p:txEl>
                                          </p:spTgt>
                                        </p:tgtEl>
                                        <p:attrNameLst>
                                          <p:attrName>style.visibility</p:attrName>
                                        </p:attrNameLst>
                                      </p:cBhvr>
                                      <p:to>
                                        <p:strVal val="visible"/>
                                      </p:to>
                                    </p:set>
                                    <p:animEffect transition="in" filter="fade">
                                      <p:cBhvr>
                                        <p:cTn id="52" dur="2000"/>
                                        <p:tgtEl>
                                          <p:spTgt spid="16486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4867">
                                            <p:txEl>
                                              <p:pRg st="15" end="15"/>
                                            </p:txEl>
                                          </p:spTgt>
                                        </p:tgtEl>
                                        <p:attrNameLst>
                                          <p:attrName>style.visibility</p:attrName>
                                        </p:attrNameLst>
                                      </p:cBhvr>
                                      <p:to>
                                        <p:strVal val="visible"/>
                                      </p:to>
                                    </p:set>
                                    <p:animEffect transition="in" filter="fade">
                                      <p:cBhvr>
                                        <p:cTn id="55" dur="2000"/>
                                        <p:tgtEl>
                                          <p:spTgt spid="16486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4867">
                                            <p:txEl>
                                              <p:pRg st="16" end="16"/>
                                            </p:txEl>
                                          </p:spTgt>
                                        </p:tgtEl>
                                        <p:attrNameLst>
                                          <p:attrName>style.visibility</p:attrName>
                                        </p:attrNameLst>
                                      </p:cBhvr>
                                      <p:to>
                                        <p:strVal val="visible"/>
                                      </p:to>
                                    </p:set>
                                    <p:animEffect transition="in" filter="fade">
                                      <p:cBhvr>
                                        <p:cTn id="58" dur="2000"/>
                                        <p:tgtEl>
                                          <p:spTgt spid="16486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4867">
                                            <p:txEl>
                                              <p:pRg st="19" end="19"/>
                                            </p:txEl>
                                          </p:spTgt>
                                        </p:tgtEl>
                                        <p:attrNameLst>
                                          <p:attrName>style.visibility</p:attrName>
                                        </p:attrNameLst>
                                      </p:cBhvr>
                                      <p:to>
                                        <p:strVal val="visible"/>
                                      </p:to>
                                    </p:set>
                                    <p:animEffect transition="in" filter="fade">
                                      <p:cBhvr>
                                        <p:cTn id="61" dur="2000"/>
                                        <p:tgtEl>
                                          <p:spTgt spid="164867">
                                            <p:txEl>
                                              <p:pRg st="19" end="19"/>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4867">
                                            <p:txEl>
                                              <p:pRg st="20" end="20"/>
                                            </p:txEl>
                                          </p:spTgt>
                                        </p:tgtEl>
                                        <p:attrNameLst>
                                          <p:attrName>style.visibility</p:attrName>
                                        </p:attrNameLst>
                                      </p:cBhvr>
                                      <p:to>
                                        <p:strVal val="visible"/>
                                      </p:to>
                                    </p:set>
                                    <p:animEffect transition="in" filter="fade">
                                      <p:cBhvr>
                                        <p:cTn id="64" dur="2000"/>
                                        <p:tgtEl>
                                          <p:spTgt spid="16486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2FF7DDC-668A-46DE-A880-F0EE8399DF38}" type="slidenum">
              <a:rPr lang="en-US" smtClean="0"/>
              <a:pPr>
                <a:defRPr/>
              </a:pPr>
              <a:t>17</a:t>
            </a:fld>
            <a:endParaRPr lang="en-US" dirty="0"/>
          </a:p>
        </p:txBody>
      </p:sp>
      <p:sp>
        <p:nvSpPr>
          <p:cNvPr id="165891" name="Text Box 2"/>
          <p:cNvSpPr txBox="1">
            <a:spLocks noChangeArrowheads="1"/>
          </p:cNvSpPr>
          <p:nvPr/>
        </p:nvSpPr>
        <p:spPr bwMode="auto">
          <a:xfrm>
            <a:off x="533400" y="0"/>
            <a:ext cx="8077200" cy="6858000"/>
          </a:xfrm>
          <a:prstGeom prst="rect">
            <a:avLst/>
          </a:prstGeom>
          <a:solidFill>
            <a:schemeClr val="bg1"/>
          </a:solidFill>
          <a:ln w="28575" cmpd="dbl">
            <a:solidFill>
              <a:srgbClr val="FF0000"/>
            </a:solidFill>
            <a:miter lim="800000"/>
            <a:headEnd/>
            <a:tailEnd/>
          </a:ln>
        </p:spPr>
        <p:txBody>
          <a:bodyPr/>
          <a:lstStyle/>
          <a:p>
            <a:pPr algn="ctr">
              <a:spcAft>
                <a:spcPts val="1000"/>
              </a:spcAft>
            </a:pPr>
            <a:r>
              <a:rPr lang="fr-FR" sz="1200" b="1" u="sng" dirty="0"/>
              <a:t>RAPPORT DE TRAVAIL</a:t>
            </a:r>
          </a:p>
          <a:p>
            <a:pPr algn="ctr">
              <a:spcAft>
                <a:spcPts val="1000"/>
              </a:spcAft>
            </a:pPr>
            <a:r>
              <a:rPr lang="fr-FR" sz="1200" b="1" u="sng" dirty="0"/>
              <a:t>MAINTENANCE DES OUVRAGES</a:t>
            </a:r>
          </a:p>
          <a:p>
            <a:pPr algn="ctr">
              <a:spcAft>
                <a:spcPts val="1000"/>
              </a:spcAft>
            </a:pPr>
            <a:r>
              <a:rPr lang="fr-FR" sz="1200" b="1" u="sng" dirty="0">
                <a:latin typeface="Arial" pitchFamily="34" charset="0"/>
                <a:cs typeface="Arial" pitchFamily="34" charset="0"/>
              </a:rPr>
              <a:t>Le Béton et les perrés</a:t>
            </a:r>
          </a:p>
          <a:p>
            <a:pPr algn="just">
              <a:spcAft>
                <a:spcPts val="600"/>
              </a:spcAft>
            </a:pPr>
            <a:r>
              <a:rPr lang="fr-FR" sz="1200" dirty="0">
                <a:latin typeface="Arial" pitchFamily="34" charset="0"/>
                <a:cs typeface="Arial" pitchFamily="34" charset="0"/>
              </a:rPr>
              <a:t>Fiche de travail n° …………………………………………………….Date :                        JJ/MM/AA</a:t>
            </a:r>
          </a:p>
          <a:p>
            <a:pPr algn="just">
              <a:spcAft>
                <a:spcPts val="600"/>
              </a:spcAft>
            </a:pPr>
            <a:r>
              <a:rPr lang="fr-FR" sz="1200" dirty="0">
                <a:latin typeface="Arial" pitchFamily="34" charset="0"/>
                <a:cs typeface="Arial" pitchFamily="34" charset="0"/>
              </a:rPr>
              <a:t>OUVRAGE n° ……………………………………………………………………….</a:t>
            </a:r>
          </a:p>
          <a:p>
            <a:pPr algn="just">
              <a:spcAft>
                <a:spcPts val="600"/>
              </a:spcAft>
            </a:pPr>
            <a:r>
              <a:rPr lang="fr-FR" sz="1200" dirty="0">
                <a:latin typeface="Arial" pitchFamily="34" charset="0"/>
                <a:cs typeface="Arial" pitchFamily="34" charset="0"/>
              </a:rPr>
              <a:t>Situation : ………………………………………………………………………………………………………………           </a:t>
            </a:r>
          </a:p>
          <a:p>
            <a:pPr algn="just">
              <a:spcAft>
                <a:spcPts val="600"/>
              </a:spcAft>
            </a:pPr>
            <a:r>
              <a:rPr lang="fr-FR" sz="1200" dirty="0">
                <a:latin typeface="Arial" pitchFamily="34" charset="0"/>
                <a:cs typeface="Arial" pitchFamily="34" charset="0"/>
              </a:rPr>
              <a:t>Position : </a:t>
            </a:r>
            <a:r>
              <a:rPr lang="fr-FR" sz="1200" dirty="0" err="1">
                <a:latin typeface="Arial" pitchFamily="34" charset="0"/>
                <a:cs typeface="Arial" pitchFamily="34" charset="0"/>
              </a:rPr>
              <a:t>p.k</a:t>
            </a:r>
            <a:r>
              <a:rPr lang="fr-FR" sz="1200" dirty="0">
                <a:latin typeface="Arial" pitchFamily="34" charset="0"/>
                <a:cs typeface="Arial" pitchFamily="34" charset="0"/>
              </a:rPr>
              <a:t>.  ………… Nombre de passes : ………… </a:t>
            </a:r>
          </a:p>
          <a:p>
            <a:pPr algn="ctr">
              <a:spcAft>
                <a:spcPts val="1000"/>
              </a:spcAft>
            </a:pPr>
            <a:r>
              <a:rPr lang="fr-FR" sz="1200" b="1" u="sng" dirty="0"/>
              <a:t>LES CONDITIONS CLIMATIQUES</a:t>
            </a:r>
          </a:p>
          <a:p>
            <a:pPr algn="just">
              <a:spcAft>
                <a:spcPts val="1000"/>
              </a:spcAft>
            </a:pPr>
            <a:r>
              <a:rPr lang="fr-FR" sz="1200" dirty="0">
                <a:latin typeface="Arial" pitchFamily="34" charset="0"/>
                <a:cs typeface="Arial" pitchFamily="34" charset="0"/>
              </a:rPr>
              <a:t>Soleil         			Nuages  		                            Pluie             </a:t>
            </a:r>
          </a:p>
          <a:p>
            <a:pPr algn="ctr">
              <a:spcAft>
                <a:spcPts val="300"/>
              </a:spcAft>
            </a:pPr>
            <a:r>
              <a:rPr lang="fr-FR" sz="1200" b="1" u="sng" dirty="0"/>
              <a:t>TRAVAUX REALISES</a:t>
            </a:r>
            <a:endParaRPr lang="fr-FR" sz="1000" dirty="0"/>
          </a:p>
          <a:p>
            <a:pPr algn="just">
              <a:spcAft>
                <a:spcPts val="300"/>
              </a:spcAft>
            </a:pPr>
            <a:r>
              <a:rPr lang="fr-FR" sz="1200" dirty="0">
                <a:latin typeface="Arial" pitchFamily="34" charset="0"/>
                <a:cs typeface="Arial" pitchFamily="34" charset="0"/>
              </a:rPr>
              <a:t>Nettoyage intérieur et extérieur de l’ouvrage : …………………………………….. heures</a:t>
            </a:r>
          </a:p>
          <a:p>
            <a:pPr algn="just">
              <a:spcAft>
                <a:spcPts val="300"/>
              </a:spcAft>
            </a:pPr>
            <a:r>
              <a:rPr lang="fr-FR" sz="1200" dirty="0">
                <a:latin typeface="Arial" pitchFamily="34" charset="0"/>
                <a:cs typeface="Arial" pitchFamily="34" charset="0"/>
              </a:rPr>
              <a:t>Recèlement des perrés si fissurés ou cassés : Sable ………. litres  Ciment …….. Kg   Eau …………. Litres</a:t>
            </a:r>
          </a:p>
          <a:p>
            <a:pPr algn="just">
              <a:spcAft>
                <a:spcPts val="300"/>
              </a:spcAft>
            </a:pPr>
            <a:r>
              <a:rPr lang="fr-FR" sz="1200" dirty="0">
                <a:latin typeface="Arial" pitchFamily="34" charset="0"/>
                <a:cs typeface="Arial" pitchFamily="34" charset="0"/>
              </a:rPr>
              <a:t>Pierres ……….. m3  Temps…………. heures</a:t>
            </a:r>
          </a:p>
          <a:p>
            <a:pPr algn="just">
              <a:spcAft>
                <a:spcPts val="300"/>
              </a:spcAft>
            </a:pPr>
            <a:r>
              <a:rPr lang="fr-FR" sz="1200" dirty="0">
                <a:latin typeface="Arial" pitchFamily="34" charset="0"/>
                <a:cs typeface="Arial" pitchFamily="34" charset="0"/>
              </a:rPr>
              <a:t>Affouillement du remblai des murs en aile : Terre ……………….. m3  Temps ………………..heures</a:t>
            </a:r>
          </a:p>
          <a:p>
            <a:pPr algn="just">
              <a:spcAft>
                <a:spcPts val="300"/>
              </a:spcAft>
            </a:pPr>
            <a:r>
              <a:rPr lang="fr-FR" sz="1200" dirty="0">
                <a:latin typeface="Arial" pitchFamily="34" charset="0"/>
                <a:cs typeface="Arial" pitchFamily="34" charset="0"/>
              </a:rPr>
              <a:t>Affouillent aval en sortie de l’ouvrage : Enrochement ……………m3  Temps ………………..heures</a:t>
            </a:r>
          </a:p>
          <a:p>
            <a:pPr algn="just">
              <a:spcAft>
                <a:spcPts val="300"/>
              </a:spcAft>
            </a:pPr>
            <a:r>
              <a:rPr lang="fr-FR" sz="1200" dirty="0">
                <a:latin typeface="Arial" pitchFamily="34" charset="0"/>
                <a:cs typeface="Arial" pitchFamily="34" charset="0"/>
              </a:rPr>
              <a:t>Désherbage :  ………………………. m2</a:t>
            </a:r>
          </a:p>
          <a:p>
            <a:pPr algn="just">
              <a:spcAft>
                <a:spcPts val="300"/>
              </a:spcAft>
            </a:pPr>
            <a:r>
              <a:rPr lang="fr-FR" sz="1200" dirty="0">
                <a:latin typeface="Arial" pitchFamily="34" charset="0"/>
                <a:cs typeface="Arial" pitchFamily="34" charset="0"/>
              </a:rPr>
              <a:t>Remise en état de l’interface Béton ouvrage et Terre digue :  Terre ……………… m3  Temps ………..heures</a:t>
            </a:r>
          </a:p>
          <a:p>
            <a:pPr>
              <a:spcAft>
                <a:spcPts val="6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600"/>
              </a:spcAft>
            </a:pPr>
            <a:r>
              <a:rPr lang="fr-FR" sz="1200" dirty="0">
                <a:latin typeface="Arial" pitchFamily="34" charset="0"/>
                <a:cs typeface="Arial" pitchFamily="34" charset="0"/>
              </a:rPr>
              <a:t>……………………………………………….heures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   </a:t>
            </a:r>
          </a:p>
          <a:p>
            <a:pPr algn="just">
              <a:spcAft>
                <a:spcPts val="600"/>
              </a:spcAft>
            </a:pPr>
            <a:r>
              <a:rPr lang="fr-FR" sz="1200" b="1" u="sng" dirty="0">
                <a:latin typeface="Arial" pitchFamily="34" charset="0"/>
                <a:cs typeface="Arial" pitchFamily="34" charset="0"/>
              </a:rPr>
              <a:t>MAIN D’ŒUVRE UTILISEE : </a:t>
            </a:r>
            <a:r>
              <a:rPr lang="fr-FR" sz="1200" dirty="0">
                <a:latin typeface="Arial" pitchFamily="34" charset="0"/>
                <a:cs typeface="Arial" pitchFamily="34" charset="0"/>
              </a:rPr>
              <a:t>……………………………………………………………………………………</a:t>
            </a:r>
          </a:p>
          <a:p>
            <a:pPr algn="just">
              <a:spcAft>
                <a:spcPts val="1000"/>
              </a:spcAft>
            </a:pPr>
            <a:r>
              <a:rPr lang="fr-FR" sz="1200" b="1" u="sng" dirty="0">
                <a:latin typeface="Arial" pitchFamily="34" charset="0"/>
                <a:cs typeface="Arial" pitchFamily="34" charset="0"/>
              </a:rPr>
              <a:t>REMARQUES :</a:t>
            </a:r>
          </a:p>
          <a:p>
            <a:pPr algn="just">
              <a:spcAft>
                <a:spcPts val="1000"/>
              </a:spcAft>
            </a:pPr>
            <a:r>
              <a:rPr lang="fr-FR" sz="1200" b="1" u="sng" dirty="0">
                <a:latin typeface="Arial" pitchFamily="34" charset="0"/>
                <a:cs typeface="Arial" pitchFamily="34" charset="0"/>
              </a:rPr>
              <a:t>Le RESPONSABLE</a:t>
            </a:r>
            <a:r>
              <a:rPr lang="fr-FR" sz="1200" dirty="0">
                <a:latin typeface="Arial" pitchFamily="34" charset="0"/>
                <a:cs typeface="Arial" pitchFamily="34" charset="0"/>
              </a:rPr>
              <a:t> …………………………………..      Signature</a:t>
            </a:r>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165892" name="Rectangle 5"/>
          <p:cNvSpPr>
            <a:spLocks noChangeArrowheads="1"/>
          </p:cNvSpPr>
          <p:nvPr/>
        </p:nvSpPr>
        <p:spPr bwMode="auto">
          <a:xfrm>
            <a:off x="1219200" y="23622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165893" name="Rectangle 6"/>
          <p:cNvSpPr>
            <a:spLocks noChangeArrowheads="1"/>
          </p:cNvSpPr>
          <p:nvPr/>
        </p:nvSpPr>
        <p:spPr bwMode="auto">
          <a:xfrm>
            <a:off x="4038600" y="23622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165894" name="Rectangle 7"/>
          <p:cNvSpPr>
            <a:spLocks noChangeArrowheads="1"/>
          </p:cNvSpPr>
          <p:nvPr/>
        </p:nvSpPr>
        <p:spPr bwMode="auto">
          <a:xfrm>
            <a:off x="6934200" y="236220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5891"/>
                                        </p:tgtEl>
                                        <p:attrNameLst>
                                          <p:attrName>style.visibility</p:attrName>
                                        </p:attrNameLst>
                                      </p:cBhvr>
                                      <p:to>
                                        <p:strVal val="visible"/>
                                      </p:to>
                                    </p:set>
                                    <p:animEffect transition="in" filter="fade">
                                      <p:cBhvr>
                                        <p:cTn id="10" dur="2000"/>
                                        <p:tgtEl>
                                          <p:spTgt spid="1658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fade">
                                      <p:cBhvr>
                                        <p:cTn id="13" dur="2000"/>
                                        <p:tgtEl>
                                          <p:spTgt spid="1658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5893"/>
                                        </p:tgtEl>
                                        <p:attrNameLst>
                                          <p:attrName>style.visibility</p:attrName>
                                        </p:attrNameLst>
                                      </p:cBhvr>
                                      <p:to>
                                        <p:strVal val="visible"/>
                                      </p:to>
                                    </p:set>
                                    <p:animEffect transition="in" filter="fade">
                                      <p:cBhvr>
                                        <p:cTn id="16" dur="2000"/>
                                        <p:tgtEl>
                                          <p:spTgt spid="1658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5894"/>
                                        </p:tgtEl>
                                        <p:attrNameLst>
                                          <p:attrName>style.visibility</p:attrName>
                                        </p:attrNameLst>
                                      </p:cBhvr>
                                      <p:to>
                                        <p:strVal val="visible"/>
                                      </p:to>
                                    </p:set>
                                    <p:animEffect transition="in" filter="fade">
                                      <p:cBhvr>
                                        <p:cTn id="19" dur="20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5891" grpId="0" animBg="1"/>
      <p:bldP spid="165892" grpId="0" animBg="1"/>
      <p:bldP spid="165893" grpId="0" animBg="1"/>
      <p:bldP spid="1658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2A0E97D-DBF0-4C85-8F4E-BF639DB5C585}" type="slidenum">
              <a:rPr lang="en-US" smtClean="0"/>
              <a:pPr>
                <a:defRPr/>
              </a:pPr>
              <a:t>18</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DES DIGUES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89BDB8C-92F7-476D-815F-0C522B47F55E}" type="slidenum">
              <a:rPr lang="en-US" smtClean="0"/>
              <a:pPr>
                <a:defRPr/>
              </a:pPr>
              <a:t>19</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DES DIGUES</a:t>
            </a:r>
          </a:p>
        </p:txBody>
      </p:sp>
      <p:sp>
        <p:nvSpPr>
          <p:cNvPr id="167942" name="ZoneTexte 7"/>
          <p:cNvSpPr txBox="1">
            <a:spLocks noChangeArrowheads="1"/>
          </p:cNvSpPr>
          <p:nvPr/>
        </p:nvSpPr>
        <p:spPr bwMode="auto">
          <a:xfrm>
            <a:off x="2590800" y="3657600"/>
            <a:ext cx="3962400" cy="646113"/>
          </a:xfrm>
          <a:prstGeom prst="rect">
            <a:avLst/>
          </a:prstGeom>
          <a:solidFill>
            <a:schemeClr val="bg1"/>
          </a:solidFill>
          <a:ln w="9525">
            <a:noFill/>
            <a:miter lim="800000"/>
            <a:headEnd/>
            <a:tailEnd/>
          </a:ln>
        </p:spPr>
        <p:txBody>
          <a:bodyPr>
            <a:spAutoFit/>
          </a:bodyPr>
          <a:lstStyle/>
          <a:p>
            <a:pPr algn="ctr"/>
            <a:r>
              <a:rPr lang="fr-FR" b="1" u="sng" dirty="0"/>
              <a:t>LA PISTE DE ROULEMENT ou SOMMET DE DIGUE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7942">
                                            <p:bg/>
                                          </p:spTgt>
                                        </p:tgtEl>
                                        <p:attrNameLst>
                                          <p:attrName>style.visibility</p:attrName>
                                        </p:attrNameLst>
                                      </p:cBhvr>
                                      <p:to>
                                        <p:strVal val="visible"/>
                                      </p:to>
                                    </p:set>
                                    <p:anim calcmode="lin" valueType="num">
                                      <p:cBhvr additive="base">
                                        <p:cTn id="18" dur="500" fill="hold"/>
                                        <p:tgtEl>
                                          <p:spTgt spid="167942">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67942">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7942">
                                            <p:txEl>
                                              <p:pRg st="0" end="0"/>
                                            </p:txEl>
                                          </p:spTgt>
                                        </p:tgtEl>
                                        <p:attrNameLst>
                                          <p:attrName>style.visibility</p:attrName>
                                        </p:attrNameLst>
                                      </p:cBhvr>
                                      <p:to>
                                        <p:strVal val="visible"/>
                                      </p:to>
                                    </p:set>
                                    <p:anim calcmode="lin" valueType="num">
                                      <p:cBhvr additive="base">
                                        <p:cTn id="22" dur="500" fill="hold"/>
                                        <p:tgtEl>
                                          <p:spTgt spid="16794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7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67942"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E8AED7B-1F6B-41F7-A2DC-9C5BE9F2089E}" type="slidenum">
              <a:rPr lang="en-US" smtClean="0"/>
              <a:pPr>
                <a:defRPr/>
              </a:pPr>
              <a:t>2</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50533" name="ZoneTexte 4"/>
          <p:cNvSpPr txBox="1">
            <a:spLocks noChangeArrowheads="1"/>
          </p:cNvSpPr>
          <p:nvPr/>
        </p:nvSpPr>
        <p:spPr bwMode="auto">
          <a:xfrm>
            <a:off x="38748" y="990504"/>
            <a:ext cx="9072594" cy="5724644"/>
          </a:xfrm>
          <a:prstGeom prst="rect">
            <a:avLst/>
          </a:prstGeom>
          <a:solidFill>
            <a:schemeClr val="bg1"/>
          </a:solidFill>
          <a:ln w="28575">
            <a:solidFill>
              <a:srgbClr val="FF0000"/>
            </a:solidFill>
            <a:miter lim="800000"/>
            <a:headEnd/>
            <a:tailEnd/>
          </a:ln>
        </p:spPr>
        <p:txBody>
          <a:bodyPr wrap="square">
            <a:spAutoFit/>
          </a:bodyPr>
          <a:lstStyle/>
          <a:p>
            <a:pPr algn="ctr"/>
            <a:r>
              <a:rPr lang="fr-FR" sz="1400" b="1" u="sng" dirty="0">
                <a:solidFill>
                  <a:sysClr val="windowText" lastClr="000000"/>
                </a:solidFill>
                <a:latin typeface="Arial" pitchFamily="34" charset="0"/>
                <a:cs typeface="Arial" pitchFamily="34" charset="0"/>
              </a:rPr>
              <a:t>La maintenance annuelle</a:t>
            </a:r>
            <a:endParaRPr lang="fr-FR" sz="14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Dans les faits, cette maintenance peut-être de fréquence annuelle ou semestrielle. Certains travaux devant être faits avant la saison des pluies (saison de la riziculture de saison des pluies), ou après la saison des pluies.</a:t>
            </a:r>
          </a:p>
          <a:p>
            <a:pPr algn="just"/>
            <a:r>
              <a:rPr lang="fr-FR" sz="1400" dirty="0">
                <a:solidFill>
                  <a:sysClr val="windowText" lastClr="000000"/>
                </a:solidFill>
                <a:latin typeface="Arial" pitchFamily="34" charset="0"/>
                <a:cs typeface="Arial" pitchFamily="34" charset="0"/>
              </a:rPr>
              <a:t>C’est dans le cadre de cette maintenance que se fait les grands travaux pouvant demander l’utilisation d’engins de chantier tels que Bulls, niveleuses, rouleaux, rouleau pieds de moutons, camions de transport, etc.</a:t>
            </a:r>
          </a:p>
          <a:p>
            <a:pPr algn="just"/>
            <a:r>
              <a:rPr lang="fr-FR" sz="1400" dirty="0">
                <a:solidFill>
                  <a:sysClr val="windowText" lastClr="000000"/>
                </a:solidFill>
                <a:latin typeface="Arial" pitchFamily="34" charset="0"/>
                <a:cs typeface="Arial" pitchFamily="34" charset="0"/>
              </a:rPr>
              <a:t>On pratique la remise en forme et la remise au gabarit de la digue du réservoir, nivellement et compaction de la piste de roulement </a:t>
            </a:r>
            <a:r>
              <a:rPr lang="fr-FR" sz="1400" dirty="0" err="1">
                <a:solidFill>
                  <a:sysClr val="windowText" lastClr="000000"/>
                </a:solidFill>
                <a:latin typeface="Arial" pitchFamily="34" charset="0"/>
                <a:cs typeface="Arial" pitchFamily="34" charset="0"/>
              </a:rPr>
              <a:t>latéritée</a:t>
            </a:r>
            <a:r>
              <a:rPr lang="fr-FR" sz="1400" dirty="0">
                <a:solidFill>
                  <a:sysClr val="windowText" lastClr="000000"/>
                </a:solidFill>
                <a:latin typeface="Arial" pitchFamily="34" charset="0"/>
                <a:cs typeface="Arial" pitchFamily="34" charset="0"/>
              </a:rPr>
              <a:t>, et/ou des cavaliers des canaux, de l’empierrement des talus de digue, de la coupe des herbes, de la remise en herbe, de la remise en état des ouvrages </a:t>
            </a:r>
            <a:r>
              <a:rPr lang="fr-FR" sz="1400" dirty="0" smtClean="0">
                <a:solidFill>
                  <a:sysClr val="windowText" lastClr="000000"/>
                </a:solidFill>
                <a:latin typeface="Arial" pitchFamily="34" charset="0"/>
                <a:cs typeface="Arial" pitchFamily="34" charset="0"/>
              </a:rPr>
              <a:t>(Ouvrages busés, </a:t>
            </a:r>
            <a:r>
              <a:rPr lang="fr-FR" sz="1400" dirty="0">
                <a:solidFill>
                  <a:sysClr val="windowText" lastClr="000000"/>
                </a:solidFill>
                <a:latin typeface="Arial" pitchFamily="34" charset="0"/>
                <a:cs typeface="Arial" pitchFamily="34" charset="0"/>
              </a:rPr>
              <a:t>dalots, déversoirs, ponts, etc.), du faucardage, du curage des canaux, de l’entretien général des stations de pompage comprenant les pompes et leur génératrices, des tuyaux d’aspiration et de refoulement, etc</a:t>
            </a:r>
            <a:r>
              <a:rPr lang="fr-FR" sz="1400" dirty="0" smtClean="0">
                <a:solidFill>
                  <a:sysClr val="windowText" lastClr="000000"/>
                </a:solidFill>
                <a:latin typeface="Arial" pitchFamily="34" charset="0"/>
                <a:cs typeface="Arial" pitchFamily="34" charset="0"/>
              </a:rPr>
              <a:t>.</a:t>
            </a:r>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On doit, pendant la saison des pluies et suite aux fiches remplies par les barragistes ou les personnes assurant la police sur le périmètre, préparer le planning des travaux, le nombre d’engins nécessaires, le volume de matériaux, le coût estimatif des travaux, la réalisation de la topographie, la réalisation des profils en long et en travers des digues, des canaux, etc., des dossiers de quantitatif de matériaux, des dossiers de consultation ou d’appel d’offres</a:t>
            </a:r>
            <a:r>
              <a:rPr lang="fr-FR" sz="1400" dirty="0" smtClean="0">
                <a:solidFill>
                  <a:sysClr val="windowText" lastClr="000000"/>
                </a:solidFill>
                <a:latin typeface="Arial" pitchFamily="34" charset="0"/>
                <a:cs typeface="Arial" pitchFamily="34" charset="0"/>
              </a:rPr>
              <a:t>.</a:t>
            </a:r>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Le lancement des appels d’offres devra être fait au moins trois mois avant le début estimé des travaux (fin des pluies), pour permettre aux entreprises d’y répondre correctement, de permettre à ces entreprises de visiter le ou les futurs chantiers et aux personnels des FWUCS ou du Ministère de pouvoir fait sont dépouillement son choix au mieux disant</a:t>
            </a:r>
            <a:r>
              <a:rPr lang="fr-FR" sz="1400" dirty="0" smtClean="0">
                <a:solidFill>
                  <a:sysClr val="windowText" lastClr="000000"/>
                </a:solidFill>
                <a:latin typeface="Arial" pitchFamily="34" charset="0"/>
                <a:cs typeface="Arial" pitchFamily="34" charset="0"/>
              </a:rPr>
              <a:t>.</a:t>
            </a:r>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Réalisation du marché, et signature avec le ou les entreprises adjudicataires</a:t>
            </a:r>
            <a:r>
              <a:rPr lang="fr-FR" sz="1400" dirty="0" smtClean="0">
                <a:solidFill>
                  <a:sysClr val="windowText" lastClr="000000"/>
                </a:solidFill>
                <a:latin typeface="Arial" pitchFamily="34" charset="0"/>
                <a:cs typeface="Arial" pitchFamily="34" charset="0"/>
              </a:rPr>
              <a:t>.</a:t>
            </a:r>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Piquetage, contrôle des quantitatifs avec l’entreprise et le contrôleur des travaux nommé par le Ministère ou les FWUCS.</a:t>
            </a:r>
          </a:p>
          <a:p>
            <a:pPr algn="just"/>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Début des travaux.</a:t>
            </a:r>
          </a:p>
          <a:p>
            <a:pPr algn="just"/>
            <a:endParaRPr lang="fr-FR" sz="800" dirty="0">
              <a:solidFill>
                <a:sysClr val="windowText" lastClr="000000"/>
              </a:solidFill>
              <a:latin typeface="Arial" pitchFamily="34" charset="0"/>
              <a:cs typeface="Arial" pitchFamily="34" charset="0"/>
            </a:endParaRPr>
          </a:p>
          <a:p>
            <a:pPr algn="just"/>
            <a:r>
              <a:rPr lang="fr-FR" sz="1400" dirty="0">
                <a:solidFill>
                  <a:sysClr val="windowText" lastClr="000000"/>
                </a:solidFill>
                <a:latin typeface="Arial" pitchFamily="34" charset="0"/>
                <a:cs typeface="Arial" pitchFamily="34" charset="0"/>
              </a:rPr>
              <a:t>Fin des travaux, contrôle de l’exécution, des quantitatifs réellement mis en place, etc.. Réception provisoire et réception définitive.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3">
                                            <p:bg/>
                                          </p:spTgt>
                                        </p:tgtEl>
                                        <p:attrNameLst>
                                          <p:attrName>style.visibility</p:attrName>
                                        </p:attrNameLst>
                                      </p:cBhvr>
                                      <p:to>
                                        <p:strVal val="visible"/>
                                      </p:to>
                                    </p:set>
                                    <p:animEffect transition="in" filter="fade">
                                      <p:cBhvr>
                                        <p:cTn id="7" dur="2000"/>
                                        <p:tgtEl>
                                          <p:spTgt spid="15053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533">
                                            <p:txEl>
                                              <p:pRg st="0" end="0"/>
                                            </p:txEl>
                                          </p:spTgt>
                                        </p:tgtEl>
                                        <p:attrNameLst>
                                          <p:attrName>style.visibility</p:attrName>
                                        </p:attrNameLst>
                                      </p:cBhvr>
                                      <p:to>
                                        <p:strVal val="visible"/>
                                      </p:to>
                                    </p:set>
                                    <p:animEffect transition="in" filter="fade">
                                      <p:cBhvr>
                                        <p:cTn id="10" dur="2000"/>
                                        <p:tgtEl>
                                          <p:spTgt spid="1505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533">
                                            <p:txEl>
                                              <p:pRg st="1" end="1"/>
                                            </p:txEl>
                                          </p:spTgt>
                                        </p:tgtEl>
                                        <p:attrNameLst>
                                          <p:attrName>style.visibility</p:attrName>
                                        </p:attrNameLst>
                                      </p:cBhvr>
                                      <p:to>
                                        <p:strVal val="visible"/>
                                      </p:to>
                                    </p:set>
                                    <p:animEffect transition="in" filter="fade">
                                      <p:cBhvr>
                                        <p:cTn id="13" dur="2000"/>
                                        <p:tgtEl>
                                          <p:spTgt spid="15053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533">
                                            <p:txEl>
                                              <p:pRg st="2" end="2"/>
                                            </p:txEl>
                                          </p:spTgt>
                                        </p:tgtEl>
                                        <p:attrNameLst>
                                          <p:attrName>style.visibility</p:attrName>
                                        </p:attrNameLst>
                                      </p:cBhvr>
                                      <p:to>
                                        <p:strVal val="visible"/>
                                      </p:to>
                                    </p:set>
                                    <p:animEffect transition="in" filter="fade">
                                      <p:cBhvr>
                                        <p:cTn id="16" dur="2000"/>
                                        <p:tgtEl>
                                          <p:spTgt spid="15053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533">
                                            <p:txEl>
                                              <p:pRg st="3" end="3"/>
                                            </p:txEl>
                                          </p:spTgt>
                                        </p:tgtEl>
                                        <p:attrNameLst>
                                          <p:attrName>style.visibility</p:attrName>
                                        </p:attrNameLst>
                                      </p:cBhvr>
                                      <p:to>
                                        <p:strVal val="visible"/>
                                      </p:to>
                                    </p:set>
                                    <p:animEffect transition="in" filter="fade">
                                      <p:cBhvr>
                                        <p:cTn id="19" dur="2000"/>
                                        <p:tgtEl>
                                          <p:spTgt spid="15053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533">
                                            <p:txEl>
                                              <p:pRg st="4" end="4"/>
                                            </p:txEl>
                                          </p:spTgt>
                                        </p:tgtEl>
                                        <p:attrNameLst>
                                          <p:attrName>style.visibility</p:attrName>
                                        </p:attrNameLst>
                                      </p:cBhvr>
                                      <p:to>
                                        <p:strVal val="visible"/>
                                      </p:to>
                                    </p:set>
                                    <p:animEffect transition="in" filter="fade">
                                      <p:cBhvr>
                                        <p:cTn id="22" dur="2000"/>
                                        <p:tgtEl>
                                          <p:spTgt spid="15053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533">
                                            <p:txEl>
                                              <p:pRg st="5" end="5"/>
                                            </p:txEl>
                                          </p:spTgt>
                                        </p:tgtEl>
                                        <p:attrNameLst>
                                          <p:attrName>style.visibility</p:attrName>
                                        </p:attrNameLst>
                                      </p:cBhvr>
                                      <p:to>
                                        <p:strVal val="visible"/>
                                      </p:to>
                                    </p:set>
                                    <p:animEffect transition="in" filter="fade">
                                      <p:cBhvr>
                                        <p:cTn id="25" dur="2000"/>
                                        <p:tgtEl>
                                          <p:spTgt spid="15053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0533">
                                            <p:txEl>
                                              <p:pRg st="6" end="6"/>
                                            </p:txEl>
                                          </p:spTgt>
                                        </p:tgtEl>
                                        <p:attrNameLst>
                                          <p:attrName>style.visibility</p:attrName>
                                        </p:attrNameLst>
                                      </p:cBhvr>
                                      <p:to>
                                        <p:strVal val="visible"/>
                                      </p:to>
                                    </p:set>
                                    <p:animEffect transition="in" filter="fade">
                                      <p:cBhvr>
                                        <p:cTn id="28" dur="2000"/>
                                        <p:tgtEl>
                                          <p:spTgt spid="15053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0533">
                                            <p:txEl>
                                              <p:pRg st="7" end="7"/>
                                            </p:txEl>
                                          </p:spTgt>
                                        </p:tgtEl>
                                        <p:attrNameLst>
                                          <p:attrName>style.visibility</p:attrName>
                                        </p:attrNameLst>
                                      </p:cBhvr>
                                      <p:to>
                                        <p:strVal val="visible"/>
                                      </p:to>
                                    </p:set>
                                    <p:animEffect transition="in" filter="fade">
                                      <p:cBhvr>
                                        <p:cTn id="31" dur="2000"/>
                                        <p:tgtEl>
                                          <p:spTgt spid="15053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0533">
                                            <p:txEl>
                                              <p:pRg st="9" end="9"/>
                                            </p:txEl>
                                          </p:spTgt>
                                        </p:tgtEl>
                                        <p:attrNameLst>
                                          <p:attrName>style.visibility</p:attrName>
                                        </p:attrNameLst>
                                      </p:cBhvr>
                                      <p:to>
                                        <p:strVal val="visible"/>
                                      </p:to>
                                    </p:set>
                                    <p:animEffect transition="in" filter="fade">
                                      <p:cBhvr>
                                        <p:cTn id="34" dur="2000"/>
                                        <p:tgtEl>
                                          <p:spTgt spid="15053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0533">
                                            <p:txEl>
                                              <p:pRg st="11" end="11"/>
                                            </p:txEl>
                                          </p:spTgt>
                                        </p:tgtEl>
                                        <p:attrNameLst>
                                          <p:attrName>style.visibility</p:attrName>
                                        </p:attrNameLst>
                                      </p:cBhvr>
                                      <p:to>
                                        <p:strVal val="visible"/>
                                      </p:to>
                                    </p:set>
                                    <p:animEffect transition="in" filter="fade">
                                      <p:cBhvr>
                                        <p:cTn id="37" dur="2000"/>
                                        <p:tgtEl>
                                          <p:spTgt spid="15053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4C66846-D9BF-42CD-A8E5-89F760D22213}" type="slidenum">
              <a:rPr lang="en-US" smtClean="0"/>
              <a:pPr>
                <a:defRPr/>
              </a:pPr>
              <a:t>20</a:t>
            </a:fld>
            <a:endParaRPr lang="en-US" dirty="0"/>
          </a:p>
        </p:txBody>
      </p:sp>
      <p:pic>
        <p:nvPicPr>
          <p:cNvPr id="3" name="Picture 13" descr="Scan0193"/>
          <p:cNvPicPr>
            <a:picLocks noChangeAspect="1" noChangeArrowheads="1"/>
          </p:cNvPicPr>
          <p:nvPr/>
        </p:nvPicPr>
        <p:blipFill>
          <a:blip r:embed="rId3"/>
          <a:srcRect/>
          <a:stretch>
            <a:fillRect/>
          </a:stretch>
        </p:blipFill>
        <p:spPr bwMode="auto">
          <a:xfrm>
            <a:off x="152400" y="1371600"/>
            <a:ext cx="3968750" cy="2667000"/>
          </a:xfrm>
          <a:prstGeom prst="rect">
            <a:avLst/>
          </a:prstGeom>
          <a:noFill/>
          <a:ln w="38100">
            <a:solidFill>
              <a:srgbClr val="FF7F61"/>
            </a:solidFill>
            <a:miter lim="800000"/>
            <a:headEnd/>
            <a:tailEnd/>
          </a:ln>
        </p:spPr>
      </p:pic>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6" name="Picture 9" descr="Scan0194"/>
          <p:cNvPicPr>
            <a:picLocks noChangeAspect="1" noChangeArrowheads="1"/>
          </p:cNvPicPr>
          <p:nvPr/>
        </p:nvPicPr>
        <p:blipFill>
          <a:blip r:embed="rId4" cstate="email"/>
          <a:srcRect/>
          <a:stretch>
            <a:fillRect/>
          </a:stretch>
        </p:blipFill>
        <p:spPr bwMode="auto">
          <a:xfrm>
            <a:off x="4875213" y="1371600"/>
            <a:ext cx="4116387" cy="2667000"/>
          </a:xfrm>
          <a:prstGeom prst="rect">
            <a:avLst/>
          </a:prstGeom>
          <a:noFill/>
          <a:ln w="38100">
            <a:solidFill>
              <a:srgbClr val="FF7F61"/>
            </a:solidFill>
            <a:miter lim="800000"/>
            <a:headEnd/>
            <a:tailEnd/>
          </a:ln>
        </p:spPr>
      </p:pic>
      <p:sp>
        <p:nvSpPr>
          <p:cNvPr id="7" name="Text Box 14"/>
          <p:cNvSpPr txBox="1">
            <a:spLocks noChangeArrowheads="1"/>
          </p:cNvSpPr>
          <p:nvPr/>
        </p:nvSpPr>
        <p:spPr bwMode="auto">
          <a:xfrm>
            <a:off x="714348" y="1643050"/>
            <a:ext cx="3048000" cy="304800"/>
          </a:xfrm>
          <a:prstGeom prst="rect">
            <a:avLst/>
          </a:prstGeom>
          <a:noFill/>
          <a:ln w="9525">
            <a:noFill/>
            <a:miter lim="800000"/>
            <a:headEnd/>
            <a:tailEnd/>
          </a:ln>
        </p:spPr>
        <p:txBody>
          <a:bodyPr>
            <a:spAutoFit/>
          </a:bodyPr>
          <a:lstStyle/>
          <a:p>
            <a:pPr algn="ctr">
              <a:spcBef>
                <a:spcPct val="50000"/>
              </a:spcBef>
            </a:pPr>
            <a:r>
              <a:rPr lang="fr-FR" sz="1400" dirty="0">
                <a:solidFill>
                  <a:schemeClr val="bg1"/>
                </a:solidFill>
              </a:rPr>
              <a:t>Chapelet de nids de poule</a:t>
            </a:r>
            <a:endParaRPr lang="en-US" sz="1400" dirty="0">
              <a:solidFill>
                <a:schemeClr val="bg1"/>
              </a:solidFill>
            </a:endParaRPr>
          </a:p>
        </p:txBody>
      </p:sp>
      <p:sp>
        <p:nvSpPr>
          <p:cNvPr id="8" name="Text Box 14"/>
          <p:cNvSpPr txBox="1">
            <a:spLocks noChangeArrowheads="1"/>
          </p:cNvSpPr>
          <p:nvPr/>
        </p:nvSpPr>
        <p:spPr bwMode="auto">
          <a:xfrm>
            <a:off x="5572132" y="1428736"/>
            <a:ext cx="3048000" cy="304800"/>
          </a:xfrm>
          <a:prstGeom prst="rect">
            <a:avLst/>
          </a:prstGeom>
          <a:noFill/>
          <a:ln w="9525">
            <a:noFill/>
            <a:miter lim="800000"/>
            <a:headEnd/>
            <a:tailEnd/>
          </a:ln>
        </p:spPr>
        <p:txBody>
          <a:bodyPr>
            <a:spAutoFit/>
          </a:bodyPr>
          <a:lstStyle/>
          <a:p>
            <a:pPr algn="ctr">
              <a:spcBef>
                <a:spcPct val="50000"/>
              </a:spcBef>
            </a:pPr>
            <a:r>
              <a:rPr lang="fr-FR" sz="1400" dirty="0">
                <a:solidFill>
                  <a:schemeClr val="bg1"/>
                </a:solidFill>
              </a:rPr>
              <a:t>Tôle ondulée</a:t>
            </a:r>
            <a:endParaRPr lang="en-US" sz="1400" dirty="0">
              <a:solidFill>
                <a:schemeClr val="bg1"/>
              </a:solidFill>
            </a:endParaRPr>
          </a:p>
        </p:txBody>
      </p:sp>
      <p:pic>
        <p:nvPicPr>
          <p:cNvPr id="9" name="Picture 9" descr="Scan0196"/>
          <p:cNvPicPr>
            <a:picLocks noChangeAspect="1" noChangeArrowheads="1"/>
          </p:cNvPicPr>
          <p:nvPr/>
        </p:nvPicPr>
        <p:blipFill>
          <a:blip r:embed="rId5" cstate="email"/>
          <a:srcRect/>
          <a:stretch>
            <a:fillRect/>
          </a:stretch>
        </p:blipFill>
        <p:spPr bwMode="auto">
          <a:xfrm>
            <a:off x="2590800" y="4276725"/>
            <a:ext cx="3733800" cy="2352675"/>
          </a:xfrm>
          <a:prstGeom prst="rect">
            <a:avLst/>
          </a:prstGeom>
          <a:noFill/>
          <a:ln w="38100">
            <a:solidFill>
              <a:srgbClr val="FF7F61"/>
            </a:solidFill>
            <a:miter lim="800000"/>
            <a:headEnd/>
            <a:tailEnd/>
          </a:ln>
        </p:spPr>
      </p:pic>
      <p:sp>
        <p:nvSpPr>
          <p:cNvPr id="10" name="Text Box 10"/>
          <p:cNvSpPr txBox="1">
            <a:spLocks noChangeArrowheads="1"/>
          </p:cNvSpPr>
          <p:nvPr/>
        </p:nvSpPr>
        <p:spPr bwMode="auto">
          <a:xfrm>
            <a:off x="2438400" y="6248400"/>
            <a:ext cx="4038600" cy="304800"/>
          </a:xfrm>
          <a:prstGeom prst="rect">
            <a:avLst/>
          </a:prstGeom>
          <a:noFill/>
          <a:ln w="9525">
            <a:noFill/>
            <a:miter lim="800000"/>
            <a:headEnd/>
            <a:tailEnd/>
          </a:ln>
        </p:spPr>
        <p:txBody>
          <a:bodyPr>
            <a:spAutoFit/>
          </a:bodyPr>
          <a:lstStyle/>
          <a:p>
            <a:pPr algn="ctr">
              <a:spcBef>
                <a:spcPct val="50000"/>
              </a:spcBef>
            </a:pPr>
            <a:r>
              <a:rPr lang="fr-FR" sz="1400" dirty="0">
                <a:solidFill>
                  <a:schemeClr val="bg1"/>
                </a:solidFill>
              </a:rPr>
              <a:t>Ségrégation de surface sur matériau latéritique</a:t>
            </a:r>
            <a:endParaRPr lang="en-US" sz="1400" dirty="0">
              <a:solidFill>
                <a:schemeClr val="bg1"/>
              </a:solidFill>
            </a:endParaRPr>
          </a:p>
        </p:txBody>
      </p:sp>
      <p:sp>
        <p:nvSpPr>
          <p:cNvPr id="11" name="Text Box 14"/>
          <p:cNvSpPr txBox="1">
            <a:spLocks noChangeArrowheads="1"/>
          </p:cNvSpPr>
          <p:nvPr/>
        </p:nvSpPr>
        <p:spPr bwMode="auto">
          <a:xfrm>
            <a:off x="2743200" y="990600"/>
            <a:ext cx="3505200" cy="307975"/>
          </a:xfrm>
          <a:prstGeom prst="rect">
            <a:avLst/>
          </a:prstGeom>
          <a:noFill/>
          <a:ln w="9525">
            <a:noFill/>
            <a:miter lim="800000"/>
            <a:headEnd/>
            <a:tailEnd/>
          </a:ln>
        </p:spPr>
        <p:txBody>
          <a:bodyPr>
            <a:spAutoFit/>
          </a:bodyPr>
          <a:lstStyle/>
          <a:p>
            <a:pPr algn="ctr">
              <a:spcBef>
                <a:spcPct val="50000"/>
              </a:spcBef>
            </a:pPr>
            <a:r>
              <a:rPr lang="en-US" sz="1400" b="1" u="sng"/>
              <a:t>RAPEL DE QUELQUES DESORDRES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147E82C-2F8C-4462-BDE4-08E8CDC52424}" type="slidenum">
              <a:rPr lang="en-US" smtClean="0"/>
              <a:pPr>
                <a:defRPr/>
              </a:pPr>
              <a:t>21</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14"/>
          <p:cNvSpPr txBox="1">
            <a:spLocks noChangeArrowheads="1"/>
          </p:cNvSpPr>
          <p:nvPr/>
        </p:nvSpPr>
        <p:spPr bwMode="auto">
          <a:xfrm>
            <a:off x="2743200" y="990600"/>
            <a:ext cx="3505200" cy="307975"/>
          </a:xfrm>
          <a:prstGeom prst="rect">
            <a:avLst/>
          </a:prstGeom>
          <a:noFill/>
          <a:ln w="9525">
            <a:noFill/>
            <a:miter lim="800000"/>
            <a:headEnd/>
            <a:tailEnd/>
          </a:ln>
        </p:spPr>
        <p:txBody>
          <a:bodyPr>
            <a:spAutoFit/>
          </a:bodyPr>
          <a:lstStyle/>
          <a:p>
            <a:pPr algn="ctr">
              <a:spcBef>
                <a:spcPct val="50000"/>
              </a:spcBef>
            </a:pPr>
            <a:r>
              <a:rPr lang="en-US" sz="1400" b="1" u="sng" dirty="0"/>
              <a:t>RAPEL DE QUELQUES DESORDRES</a:t>
            </a:r>
          </a:p>
        </p:txBody>
      </p:sp>
      <p:sp>
        <p:nvSpPr>
          <p:cNvPr id="6" name="Espace réservé du numéro de diapositive 5"/>
          <p:cNvSpPr txBox="1">
            <a:spLocks/>
          </p:cNvSpPr>
          <p:nvPr/>
        </p:nvSpPr>
        <p:spPr bwMode="auto">
          <a:xfrm>
            <a:off x="6477000" y="3654425"/>
            <a:ext cx="2133600" cy="476250"/>
          </a:xfrm>
          <a:prstGeom prst="rect">
            <a:avLst/>
          </a:prstGeom>
          <a:noFill/>
          <a:ln w="9525">
            <a:noFill/>
            <a:miter lim="800000"/>
            <a:headEnd/>
            <a:tailEnd/>
          </a:ln>
          <a:effectLst/>
        </p:spPr>
        <p:txBody>
          <a:bodyPr anchor="b"/>
          <a:lstStyle/>
          <a:p>
            <a:pPr algn="r" eaLnBrk="1" hangingPunct="1">
              <a:defRPr/>
            </a:pPr>
            <a:fld id="{D34998CD-CB49-45D7-BF73-F1795F459302}" type="slidenum">
              <a:rPr lang="en-US" sz="1400">
                <a:solidFill>
                  <a:srgbClr val="002060"/>
                </a:solidFill>
                <a:effectLst>
                  <a:outerShdw blurRad="38100" dist="38100" dir="2700000" algn="tl">
                    <a:srgbClr val="000000"/>
                  </a:outerShdw>
                </a:effectLst>
              </a:rPr>
              <a:pPr algn="r" eaLnBrk="1" hangingPunct="1">
                <a:defRPr/>
              </a:pPr>
              <a:t>21</a:t>
            </a:fld>
            <a:endParaRPr lang="en-US" sz="1400">
              <a:solidFill>
                <a:srgbClr val="002060"/>
              </a:solidFill>
              <a:effectLst>
                <a:outerShdw blurRad="38100" dist="38100" dir="2700000" algn="tl">
                  <a:srgbClr val="000000"/>
                </a:outerShdw>
              </a:effectLst>
            </a:endParaRPr>
          </a:p>
        </p:txBody>
      </p:sp>
      <p:pic>
        <p:nvPicPr>
          <p:cNvPr id="7" name="Picture 43" descr="DSCF5030"/>
          <p:cNvPicPr>
            <a:picLocks noChangeAspect="1" noChangeArrowheads="1"/>
          </p:cNvPicPr>
          <p:nvPr/>
        </p:nvPicPr>
        <p:blipFill>
          <a:blip r:embed="rId3" cstate="email"/>
          <a:srcRect/>
          <a:stretch>
            <a:fillRect/>
          </a:stretch>
        </p:blipFill>
        <p:spPr bwMode="auto">
          <a:xfrm>
            <a:off x="533400" y="1676400"/>
            <a:ext cx="3810000" cy="2857500"/>
          </a:xfrm>
          <a:prstGeom prst="rect">
            <a:avLst/>
          </a:prstGeom>
          <a:noFill/>
          <a:ln w="38100">
            <a:solidFill>
              <a:srgbClr val="FF7F61"/>
            </a:solidFill>
            <a:miter lim="800000"/>
            <a:headEnd/>
            <a:tailEnd/>
          </a:ln>
        </p:spPr>
      </p:pic>
      <p:sp>
        <p:nvSpPr>
          <p:cNvPr id="8" name="Text Box 44"/>
          <p:cNvSpPr txBox="1">
            <a:spLocks noChangeArrowheads="1"/>
          </p:cNvSpPr>
          <p:nvPr/>
        </p:nvSpPr>
        <p:spPr bwMode="auto">
          <a:xfrm>
            <a:off x="533400" y="4191000"/>
            <a:ext cx="3733800" cy="304800"/>
          </a:xfrm>
          <a:prstGeom prst="rect">
            <a:avLst/>
          </a:prstGeom>
          <a:noFill/>
          <a:ln w="9525">
            <a:noFill/>
            <a:miter lim="800000"/>
            <a:headEnd/>
            <a:tailEnd/>
          </a:ln>
        </p:spPr>
        <p:txBody>
          <a:bodyPr>
            <a:spAutoFit/>
          </a:bodyPr>
          <a:lstStyle/>
          <a:p>
            <a:pPr algn="ctr">
              <a:spcBef>
                <a:spcPct val="50000"/>
              </a:spcBef>
            </a:pPr>
            <a:r>
              <a:rPr lang="fr-FR" sz="1400">
                <a:solidFill>
                  <a:srgbClr val="002060"/>
                </a:solidFill>
              </a:rPr>
              <a:t>Périmètre de Boeung Khnay</a:t>
            </a:r>
            <a:endParaRPr lang="en-US" sz="1400">
              <a:solidFill>
                <a:srgbClr val="002060"/>
              </a:solidFill>
            </a:endParaRPr>
          </a:p>
        </p:txBody>
      </p:sp>
      <p:pic>
        <p:nvPicPr>
          <p:cNvPr id="9" name="Picture 45" descr="DSCF4900"/>
          <p:cNvPicPr>
            <a:picLocks noChangeAspect="1" noChangeArrowheads="1"/>
          </p:cNvPicPr>
          <p:nvPr/>
        </p:nvPicPr>
        <p:blipFill>
          <a:blip r:embed="rId4" cstate="email"/>
          <a:srcRect/>
          <a:stretch>
            <a:fillRect/>
          </a:stretch>
        </p:blipFill>
        <p:spPr bwMode="auto">
          <a:xfrm>
            <a:off x="4800600" y="1676400"/>
            <a:ext cx="3810000" cy="2857500"/>
          </a:xfrm>
          <a:prstGeom prst="rect">
            <a:avLst/>
          </a:prstGeom>
          <a:noFill/>
          <a:ln w="38100">
            <a:solidFill>
              <a:srgbClr val="FF7F61"/>
            </a:solidFill>
            <a:miter lim="800000"/>
            <a:headEnd/>
            <a:tailEnd/>
          </a:ln>
        </p:spPr>
      </p:pic>
      <p:sp>
        <p:nvSpPr>
          <p:cNvPr id="10" name="Text Box 46"/>
          <p:cNvSpPr txBox="1">
            <a:spLocks noChangeArrowheads="1"/>
          </p:cNvSpPr>
          <p:nvPr/>
        </p:nvSpPr>
        <p:spPr bwMode="auto">
          <a:xfrm>
            <a:off x="4876800" y="4191000"/>
            <a:ext cx="3733800" cy="304800"/>
          </a:xfrm>
          <a:prstGeom prst="rect">
            <a:avLst/>
          </a:prstGeom>
          <a:noFill/>
          <a:ln w="9525">
            <a:noFill/>
            <a:miter lim="800000"/>
            <a:headEnd/>
            <a:tailEnd/>
          </a:ln>
        </p:spPr>
        <p:txBody>
          <a:bodyPr>
            <a:spAutoFit/>
          </a:bodyPr>
          <a:lstStyle/>
          <a:p>
            <a:pPr algn="ctr">
              <a:spcBef>
                <a:spcPct val="50000"/>
              </a:spcBef>
            </a:pPr>
            <a:r>
              <a:rPr lang="fr-FR" sz="1400">
                <a:solidFill>
                  <a:srgbClr val="002060"/>
                </a:solidFill>
              </a:rPr>
              <a:t>Périmètre de Boss Phal</a:t>
            </a:r>
            <a:endParaRPr lang="en-US" sz="1400">
              <a:solidFill>
                <a:srgbClr val="002060"/>
              </a:solidFill>
            </a:endParaRPr>
          </a:p>
        </p:txBody>
      </p:sp>
      <p:sp>
        <p:nvSpPr>
          <p:cNvPr id="171019" name="Rectangle 4"/>
          <p:cNvSpPr>
            <a:spLocks noChangeArrowheads="1"/>
          </p:cNvSpPr>
          <p:nvPr/>
        </p:nvSpPr>
        <p:spPr bwMode="auto">
          <a:xfrm>
            <a:off x="533400" y="1219200"/>
            <a:ext cx="4572000" cy="581025"/>
          </a:xfrm>
          <a:prstGeom prst="rect">
            <a:avLst/>
          </a:prstGeom>
          <a:noFill/>
          <a:ln w="9525">
            <a:noFill/>
            <a:miter lim="800000"/>
            <a:headEnd/>
            <a:tailEnd/>
          </a:ln>
        </p:spPr>
        <p:txBody>
          <a:bodyPr>
            <a:spAutoFit/>
          </a:bodyPr>
          <a:lstStyle/>
          <a:p>
            <a:r>
              <a:rPr lang="fr-FR" sz="1600" b="1" u="sng" dirty="0"/>
              <a:t>Imbibition et infiltration</a:t>
            </a:r>
            <a:r>
              <a:rPr lang="fr-FR" sz="1600" b="1" dirty="0"/>
              <a:t>:</a:t>
            </a:r>
            <a:endParaRPr lang="fr-FR" sz="1600" u="sng" dirty="0"/>
          </a:p>
          <a:p>
            <a:r>
              <a:rPr lang="fr-FR" sz="1600" dirty="0"/>
              <a:t>	</a:t>
            </a:r>
            <a:endParaRPr lang="en-US" sz="1600" dirty="0"/>
          </a:p>
        </p:txBody>
      </p:sp>
      <p:pic>
        <p:nvPicPr>
          <p:cNvPr id="12" name="Picture 8" descr="Kap She Dike n° 23#001"/>
          <p:cNvPicPr>
            <a:picLocks noChangeAspect="1" noChangeArrowheads="1"/>
          </p:cNvPicPr>
          <p:nvPr/>
        </p:nvPicPr>
        <p:blipFill>
          <a:blip r:embed="rId5" cstate="email"/>
          <a:srcRect/>
          <a:stretch>
            <a:fillRect/>
          </a:stretch>
        </p:blipFill>
        <p:spPr bwMode="auto">
          <a:xfrm>
            <a:off x="2971800" y="4457700"/>
            <a:ext cx="3200400" cy="2400300"/>
          </a:xfrm>
          <a:prstGeom prst="rect">
            <a:avLst/>
          </a:prstGeom>
          <a:noFill/>
          <a:ln w="38100">
            <a:solidFill>
              <a:srgbClr val="FF7F61"/>
            </a:solidFill>
            <a:miter lim="800000"/>
            <a:headEnd/>
            <a:tailEnd/>
          </a:ln>
        </p:spPr>
      </p:pic>
      <p:sp>
        <p:nvSpPr>
          <p:cNvPr id="13" name="Text Box 11"/>
          <p:cNvSpPr txBox="1">
            <a:spLocks noChangeArrowheads="1"/>
          </p:cNvSpPr>
          <p:nvPr/>
        </p:nvSpPr>
        <p:spPr bwMode="auto">
          <a:xfrm>
            <a:off x="3119438" y="6553200"/>
            <a:ext cx="2824162" cy="307975"/>
          </a:xfrm>
          <a:prstGeom prst="rect">
            <a:avLst/>
          </a:prstGeom>
          <a:noFill/>
          <a:ln w="9525">
            <a:noFill/>
            <a:miter lim="800000"/>
            <a:headEnd/>
            <a:tailEnd/>
          </a:ln>
        </p:spPr>
        <p:txBody>
          <a:bodyPr>
            <a:spAutoFit/>
          </a:bodyPr>
          <a:lstStyle/>
          <a:p>
            <a:pPr algn="ctr">
              <a:spcBef>
                <a:spcPct val="50000"/>
              </a:spcBef>
            </a:pPr>
            <a:r>
              <a:rPr lang="fr-FR" sz="1400"/>
              <a:t>Ravinage de talus de remblai</a:t>
            </a:r>
            <a:endParaRPr lang="en-US" sz="1400"/>
          </a:p>
        </p:txBody>
      </p:sp>
      <p:sp>
        <p:nvSpPr>
          <p:cNvPr id="171022" name="Rectangle 4"/>
          <p:cNvSpPr>
            <a:spLocks noChangeArrowheads="1"/>
          </p:cNvSpPr>
          <p:nvPr/>
        </p:nvSpPr>
        <p:spPr bwMode="auto">
          <a:xfrm>
            <a:off x="457200" y="4648200"/>
            <a:ext cx="4572000" cy="581025"/>
          </a:xfrm>
          <a:prstGeom prst="rect">
            <a:avLst/>
          </a:prstGeom>
          <a:noFill/>
          <a:ln w="9525">
            <a:noFill/>
            <a:miter lim="800000"/>
            <a:headEnd/>
            <a:tailEnd/>
          </a:ln>
        </p:spPr>
        <p:txBody>
          <a:bodyPr>
            <a:spAutoFit/>
          </a:bodyPr>
          <a:lstStyle/>
          <a:p>
            <a:r>
              <a:rPr lang="fr-FR" sz="1600" b="1" u="sng"/>
              <a:t>Ravinage</a:t>
            </a:r>
            <a:r>
              <a:rPr lang="fr-FR" sz="1600" b="1"/>
              <a:t>:</a:t>
            </a:r>
            <a:endParaRPr lang="fr-FR" sz="1600" u="sng"/>
          </a:p>
          <a:p>
            <a:r>
              <a:rPr lang="fr-FR" sz="1600"/>
              <a:t>	</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1019">
                                            <p:txEl>
                                              <p:pRg st="0" end="0"/>
                                            </p:txEl>
                                          </p:spTgt>
                                        </p:tgtEl>
                                        <p:attrNameLst>
                                          <p:attrName>style.visibility</p:attrName>
                                        </p:attrNameLst>
                                      </p:cBhvr>
                                      <p:to>
                                        <p:strVal val="visible"/>
                                      </p:to>
                                    </p:set>
                                    <p:anim calcmode="lin" valueType="num">
                                      <p:cBhvr additive="base">
                                        <p:cTn id="11" dur="500" fill="hold"/>
                                        <p:tgtEl>
                                          <p:spTgt spid="1710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10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1019">
                                            <p:txEl>
                                              <p:pRg st="1" end="1"/>
                                            </p:txEl>
                                          </p:spTgt>
                                        </p:tgtEl>
                                        <p:attrNameLst>
                                          <p:attrName>style.visibility</p:attrName>
                                        </p:attrNameLst>
                                      </p:cBhvr>
                                      <p:to>
                                        <p:strVal val="visible"/>
                                      </p:to>
                                    </p:set>
                                    <p:anim calcmode="lin" valueType="num">
                                      <p:cBhvr additive="base">
                                        <p:cTn id="15" dur="500" fill="hold"/>
                                        <p:tgtEl>
                                          <p:spTgt spid="17101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1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1022"/>
                                        </p:tgtEl>
                                        <p:attrNameLst>
                                          <p:attrName>style.visibility</p:attrName>
                                        </p:attrNameLst>
                                      </p:cBhvr>
                                      <p:to>
                                        <p:strVal val="visible"/>
                                      </p:to>
                                    </p:set>
                                    <p:anim calcmode="lin" valueType="num">
                                      <p:cBhvr additive="base">
                                        <p:cTn id="53" dur="500" fill="hold"/>
                                        <p:tgtEl>
                                          <p:spTgt spid="171022"/>
                                        </p:tgtEl>
                                        <p:attrNameLst>
                                          <p:attrName>ppt_x</p:attrName>
                                        </p:attrNameLst>
                                      </p:cBhvr>
                                      <p:tavLst>
                                        <p:tav tm="0">
                                          <p:val>
                                            <p:strVal val="#ppt_x"/>
                                          </p:val>
                                        </p:tav>
                                        <p:tav tm="100000">
                                          <p:val>
                                            <p:strVal val="#ppt_x"/>
                                          </p:val>
                                        </p:tav>
                                      </p:tavLst>
                                    </p:anim>
                                    <p:anim calcmode="lin" valueType="num">
                                      <p:cBhvr additive="base">
                                        <p:cTn id="54" dur="500" fill="hold"/>
                                        <p:tgtEl>
                                          <p:spTgt spid="1710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8" grpId="0"/>
      <p:bldP spid="10" grpId="0"/>
      <p:bldP spid="171019" grpId="0" build="allAtOnce"/>
      <p:bldP spid="13" grpId="0"/>
      <p:bldP spid="1710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A4454A3-918C-4258-BD81-4F57191DCC95}" type="slidenum">
              <a:rPr lang="en-US" smtClean="0"/>
              <a:pPr>
                <a:defRPr/>
              </a:pPr>
              <a:t>22</a:t>
            </a:fld>
            <a:endParaRPr lang="en-US" dirty="0"/>
          </a:p>
        </p:txBody>
      </p:sp>
      <p:sp>
        <p:nvSpPr>
          <p:cNvPr id="3" name="Rectangle 7"/>
          <p:cNvSpPr>
            <a:spLocks noChangeArrowheads="1"/>
          </p:cNvSpPr>
          <p:nvPr/>
        </p:nvSpPr>
        <p:spPr bwMode="auto">
          <a:xfrm>
            <a:off x="2057400" y="1371600"/>
            <a:ext cx="4964113" cy="338138"/>
          </a:xfrm>
          <a:prstGeom prst="rect">
            <a:avLst/>
          </a:prstGeom>
          <a:noFill/>
          <a:ln w="9525">
            <a:noFill/>
            <a:miter lim="800000"/>
            <a:headEnd/>
            <a:tailEnd/>
          </a:ln>
        </p:spPr>
        <p:txBody>
          <a:bodyPr wrap="none">
            <a:spAutoFit/>
          </a:bodyPr>
          <a:lstStyle/>
          <a:p>
            <a:r>
              <a:rPr lang="fr-FR" sz="1600" u="sng"/>
              <a:t>Destruction d’un remblai par une lame déversante</a:t>
            </a:r>
            <a:r>
              <a:rPr lang="fr-FR" sz="1600"/>
              <a:t> : </a:t>
            </a:r>
            <a:endParaRPr lang="en-US" sz="1600"/>
          </a:p>
        </p:txBody>
      </p:sp>
      <p:pic>
        <p:nvPicPr>
          <p:cNvPr id="4" name="Picture 8" descr="Scan0201"/>
          <p:cNvPicPr>
            <a:picLocks noChangeAspect="1" noChangeArrowheads="1"/>
          </p:cNvPicPr>
          <p:nvPr/>
        </p:nvPicPr>
        <p:blipFill>
          <a:blip r:embed="rId3" cstate="email"/>
          <a:srcRect/>
          <a:stretch>
            <a:fillRect/>
          </a:stretch>
        </p:blipFill>
        <p:spPr bwMode="auto">
          <a:xfrm>
            <a:off x="5181600" y="1828800"/>
            <a:ext cx="3733800" cy="2481263"/>
          </a:xfrm>
          <a:prstGeom prst="rect">
            <a:avLst/>
          </a:prstGeom>
          <a:noFill/>
          <a:ln w="38100">
            <a:solidFill>
              <a:srgbClr val="FF7F61"/>
            </a:solidFill>
            <a:miter lim="800000"/>
            <a:headEnd/>
            <a:tailEnd/>
          </a:ln>
        </p:spPr>
      </p:pic>
      <p:pic>
        <p:nvPicPr>
          <p:cNvPr id="5" name="Picture 10" descr="Scan0200"/>
          <p:cNvPicPr>
            <a:picLocks noChangeAspect="1" noChangeArrowheads="1"/>
          </p:cNvPicPr>
          <p:nvPr/>
        </p:nvPicPr>
        <p:blipFill>
          <a:blip r:embed="rId4" cstate="email"/>
          <a:srcRect/>
          <a:stretch>
            <a:fillRect/>
          </a:stretch>
        </p:blipFill>
        <p:spPr bwMode="auto">
          <a:xfrm>
            <a:off x="304800" y="1828800"/>
            <a:ext cx="3657600" cy="2481263"/>
          </a:xfrm>
          <a:prstGeom prst="rect">
            <a:avLst/>
          </a:prstGeom>
          <a:noFill/>
          <a:ln w="38100">
            <a:solidFill>
              <a:srgbClr val="FF7F61"/>
            </a:solidFill>
            <a:miter lim="800000"/>
            <a:headEnd/>
            <a:tailEnd/>
          </a:ln>
        </p:spPr>
      </p:pic>
      <p:sp>
        <p:nvSpPr>
          <p:cNvPr id="6" name="Text Box 11"/>
          <p:cNvSpPr txBox="1">
            <a:spLocks noChangeArrowheads="1"/>
          </p:cNvSpPr>
          <p:nvPr/>
        </p:nvSpPr>
        <p:spPr bwMode="auto">
          <a:xfrm>
            <a:off x="304800" y="3962400"/>
            <a:ext cx="3733800" cy="228600"/>
          </a:xfrm>
          <a:prstGeom prst="rect">
            <a:avLst/>
          </a:prstGeom>
          <a:noFill/>
          <a:ln w="9525">
            <a:noFill/>
            <a:miter lim="800000"/>
            <a:headEnd/>
            <a:tailEnd/>
          </a:ln>
        </p:spPr>
        <p:txBody>
          <a:bodyPr/>
          <a:lstStyle/>
          <a:p>
            <a:pPr algn="ctr"/>
            <a:r>
              <a:rPr lang="fr-FR" sz="1400" dirty="0">
                <a:solidFill>
                  <a:schemeClr val="bg1"/>
                </a:solidFill>
              </a:rPr>
              <a:t>Débordement d’un fossé ou d’un réservoir.</a:t>
            </a:r>
            <a:endParaRPr lang="en-US" sz="1400" dirty="0">
              <a:solidFill>
                <a:schemeClr val="bg1"/>
              </a:solidFill>
            </a:endParaRPr>
          </a:p>
        </p:txBody>
      </p:sp>
      <p:sp>
        <p:nvSpPr>
          <p:cNvPr id="7" name="Text Box 12"/>
          <p:cNvSpPr txBox="1">
            <a:spLocks noChangeArrowheads="1"/>
          </p:cNvSpPr>
          <p:nvPr/>
        </p:nvSpPr>
        <p:spPr bwMode="auto">
          <a:xfrm>
            <a:off x="5257800" y="3962400"/>
            <a:ext cx="3733800" cy="228600"/>
          </a:xfrm>
          <a:prstGeom prst="rect">
            <a:avLst/>
          </a:prstGeom>
          <a:noFill/>
          <a:ln w="9525">
            <a:noFill/>
            <a:miter lim="800000"/>
            <a:headEnd/>
            <a:tailEnd/>
          </a:ln>
        </p:spPr>
        <p:txBody>
          <a:bodyPr/>
          <a:lstStyle/>
          <a:p>
            <a:pPr algn="ctr"/>
            <a:r>
              <a:rPr lang="fr-FR" sz="1400">
                <a:solidFill>
                  <a:srgbClr val="FF3300"/>
                </a:solidFill>
              </a:rPr>
              <a:t>Et désordres qui s’en suivent</a:t>
            </a:r>
            <a:endParaRPr lang="en-US" sz="1400">
              <a:solidFill>
                <a:srgbClr val="FF3300"/>
              </a:solidFill>
            </a:endParaRPr>
          </a:p>
        </p:txBody>
      </p:sp>
      <p:sp>
        <p:nvSpPr>
          <p:cNvPr id="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9"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0" name="Text Box 14"/>
          <p:cNvSpPr txBox="1">
            <a:spLocks noChangeArrowheads="1"/>
          </p:cNvSpPr>
          <p:nvPr/>
        </p:nvSpPr>
        <p:spPr bwMode="auto">
          <a:xfrm>
            <a:off x="2743200" y="990600"/>
            <a:ext cx="3505200" cy="307975"/>
          </a:xfrm>
          <a:prstGeom prst="rect">
            <a:avLst/>
          </a:prstGeom>
          <a:noFill/>
          <a:ln w="9525">
            <a:noFill/>
            <a:miter lim="800000"/>
            <a:headEnd/>
            <a:tailEnd/>
          </a:ln>
        </p:spPr>
        <p:txBody>
          <a:bodyPr>
            <a:spAutoFit/>
          </a:bodyPr>
          <a:lstStyle/>
          <a:p>
            <a:pPr algn="ctr">
              <a:spcBef>
                <a:spcPct val="50000"/>
              </a:spcBef>
            </a:pPr>
            <a:r>
              <a:rPr lang="en-US" sz="1400" b="1" u="sng" dirty="0"/>
              <a:t>RAPEL DE QUELQUES DESORDRES</a:t>
            </a:r>
          </a:p>
        </p:txBody>
      </p:sp>
      <p:pic>
        <p:nvPicPr>
          <p:cNvPr id="11" name="Picture 14" descr="Polder 5 inondation en 2003 n°4#001"/>
          <p:cNvPicPr>
            <a:picLocks noChangeAspect="1" noChangeArrowheads="1"/>
          </p:cNvPicPr>
          <p:nvPr/>
        </p:nvPicPr>
        <p:blipFill>
          <a:blip r:embed="rId5" cstate="email"/>
          <a:srcRect/>
          <a:stretch>
            <a:fillRect/>
          </a:stretch>
        </p:blipFill>
        <p:spPr bwMode="auto">
          <a:xfrm>
            <a:off x="2971800" y="4400550"/>
            <a:ext cx="3276600" cy="2425700"/>
          </a:xfrm>
          <a:prstGeom prst="rect">
            <a:avLst/>
          </a:prstGeom>
          <a:noFill/>
          <a:ln w="38100">
            <a:solidFill>
              <a:srgbClr val="FF7F61"/>
            </a:solidFill>
            <a:miter lim="800000"/>
            <a:headEnd/>
            <a:tailEnd/>
          </a:ln>
        </p:spPr>
      </p:pic>
      <p:sp>
        <p:nvSpPr>
          <p:cNvPr id="12" name="Text Box 15"/>
          <p:cNvSpPr txBox="1">
            <a:spLocks noChangeArrowheads="1"/>
          </p:cNvSpPr>
          <p:nvPr/>
        </p:nvSpPr>
        <p:spPr bwMode="auto">
          <a:xfrm>
            <a:off x="2781300" y="6400800"/>
            <a:ext cx="3733800" cy="228600"/>
          </a:xfrm>
          <a:prstGeom prst="rect">
            <a:avLst/>
          </a:prstGeom>
          <a:noFill/>
          <a:ln w="9525">
            <a:noFill/>
            <a:miter lim="800000"/>
            <a:headEnd/>
            <a:tailEnd/>
          </a:ln>
        </p:spPr>
        <p:txBody>
          <a:bodyPr/>
          <a:lstStyle/>
          <a:p>
            <a:pPr algn="ctr"/>
            <a:endParaRPr lang="fr-FR" sz="1400"/>
          </a:p>
        </p:txBody>
      </p:sp>
      <p:sp>
        <p:nvSpPr>
          <p:cNvPr id="14" name="Line 18"/>
          <p:cNvSpPr>
            <a:spLocks noChangeShapeType="1"/>
          </p:cNvSpPr>
          <p:nvPr/>
        </p:nvSpPr>
        <p:spPr bwMode="auto">
          <a:xfrm>
            <a:off x="4724400" y="5562600"/>
            <a:ext cx="838200" cy="0"/>
          </a:xfrm>
          <a:prstGeom prst="line">
            <a:avLst/>
          </a:prstGeom>
          <a:noFill/>
          <a:ln w="38100">
            <a:solidFill>
              <a:srgbClr val="FF3300"/>
            </a:solidFill>
            <a:round/>
            <a:headEnd type="triangle" w="med" len="me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P spid="7" grpId="0"/>
      <p:bldP spid="12"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8A64037-7FD2-4460-956B-2E7E4ED7B829}" type="slidenum">
              <a:rPr lang="en-US" smtClean="0"/>
              <a:pPr>
                <a:defRPr/>
              </a:pPr>
              <a:t>23</a:t>
            </a:fld>
            <a:endParaRPr lang="en-US" dirty="0"/>
          </a:p>
        </p:txBody>
      </p:sp>
      <p:sp>
        <p:nvSpPr>
          <p:cNvPr id="173059" name="Text Box 2"/>
          <p:cNvSpPr txBox="1">
            <a:spLocks noChangeArrowheads="1"/>
          </p:cNvSpPr>
          <p:nvPr/>
        </p:nvSpPr>
        <p:spPr bwMode="auto">
          <a:xfrm>
            <a:off x="914400" y="357190"/>
            <a:ext cx="7239000" cy="6215082"/>
          </a:xfrm>
          <a:prstGeom prst="rect">
            <a:avLst/>
          </a:prstGeom>
          <a:solidFill>
            <a:schemeClr val="bg1"/>
          </a:solidFill>
          <a:ln w="38100" cmpd="dbl">
            <a:solidFill>
              <a:srgbClr val="FF0000"/>
            </a:solidFill>
            <a:prstDash val="solid"/>
            <a:miter lim="800000"/>
            <a:headEnd/>
            <a:tailEnd/>
          </a:ln>
        </p:spPr>
        <p:txBody>
          <a:bodyPr/>
          <a:lstStyle/>
          <a:p>
            <a:pPr algn="ctr">
              <a:spcAft>
                <a:spcPts val="600"/>
              </a:spcAft>
            </a:pPr>
            <a:r>
              <a:rPr lang="fr-FR" sz="1400" b="1" u="sng" dirty="0">
                <a:latin typeface="Arial" pitchFamily="34" charset="0"/>
                <a:cs typeface="Arial" pitchFamily="34" charset="0"/>
              </a:rPr>
              <a:t>FICHE DE TRAVAIL</a:t>
            </a:r>
          </a:p>
          <a:p>
            <a:pPr algn="ctr">
              <a:spcAft>
                <a:spcPts val="600"/>
              </a:spcAft>
            </a:pPr>
            <a:r>
              <a:rPr lang="fr-FR" sz="1400" b="1" u="sng" dirty="0">
                <a:latin typeface="Arial" pitchFamily="34" charset="0"/>
                <a:cs typeface="Arial" pitchFamily="34" charset="0"/>
              </a:rPr>
              <a:t>MAINTENANCE PISTE DE ROULEMENT</a:t>
            </a:r>
          </a:p>
          <a:p>
            <a:pPr algn="just">
              <a:spcAft>
                <a:spcPts val="600"/>
              </a:spcAft>
            </a:pPr>
            <a:r>
              <a:rPr lang="fr-FR" sz="1300" dirty="0">
                <a:latin typeface="Arial" pitchFamily="34" charset="0"/>
                <a:cs typeface="Arial" pitchFamily="34" charset="0"/>
              </a:rPr>
              <a:t>Fiche de travail n° …………………………………………………….Date :                        JJ/MM/AA</a:t>
            </a:r>
          </a:p>
          <a:p>
            <a:pPr algn="just">
              <a:spcAft>
                <a:spcPts val="600"/>
              </a:spcAft>
            </a:pPr>
            <a:r>
              <a:rPr lang="fr-FR" sz="1300" dirty="0">
                <a:latin typeface="Arial" pitchFamily="34" charset="0"/>
                <a:cs typeface="Arial" pitchFamily="34" charset="0"/>
              </a:rPr>
              <a:t>DIGUE n° ………………………………………………………………………………………….…….</a:t>
            </a:r>
          </a:p>
          <a:p>
            <a:pPr algn="just">
              <a:spcAft>
                <a:spcPts val="600"/>
              </a:spcAft>
            </a:pPr>
            <a:r>
              <a:rPr lang="fr-FR" sz="1300" dirty="0">
                <a:latin typeface="Arial" pitchFamily="34" charset="0"/>
                <a:cs typeface="Arial" pitchFamily="34" charset="0"/>
              </a:rPr>
              <a:t>Situation  …………………………………………………………………………………………………              </a:t>
            </a:r>
          </a:p>
          <a:p>
            <a:pPr algn="just">
              <a:spcAft>
                <a:spcPts val="600"/>
              </a:spcAft>
            </a:pPr>
            <a:r>
              <a:rPr lang="fr-FR" sz="1300" dirty="0">
                <a:latin typeface="Arial" pitchFamily="34" charset="0"/>
                <a:cs typeface="Arial" pitchFamily="34" charset="0"/>
              </a:rPr>
              <a:t>………………………………………………………………………………………………………………</a:t>
            </a:r>
          </a:p>
          <a:p>
            <a:pPr algn="just">
              <a:spcAft>
                <a:spcPts val="600"/>
              </a:spcAft>
            </a:pPr>
            <a:r>
              <a:rPr lang="fr-FR" sz="1300" dirty="0" smtClean="0">
                <a:latin typeface="Arial" pitchFamily="34" charset="0"/>
                <a:cs typeface="Arial" pitchFamily="34" charset="0"/>
              </a:rPr>
              <a:t>Zone</a:t>
            </a:r>
            <a:r>
              <a:rPr lang="fr-FR" sz="1300" dirty="0">
                <a:latin typeface="Arial" pitchFamily="34" charset="0"/>
                <a:cs typeface="Arial" pitchFamily="34" charset="0"/>
              </a:rPr>
              <a:t> : ….………………………………………………………………………………………………….</a:t>
            </a:r>
          </a:p>
          <a:p>
            <a:pPr algn="just">
              <a:spcAft>
                <a:spcPts val="600"/>
              </a:spcAft>
            </a:pPr>
            <a:r>
              <a:rPr lang="fr-FR" sz="1300" dirty="0">
                <a:latin typeface="Arial" pitchFamily="34" charset="0"/>
                <a:cs typeface="Arial" pitchFamily="34" charset="0"/>
              </a:rPr>
              <a:t>De </a:t>
            </a:r>
            <a:r>
              <a:rPr lang="fr-FR" sz="1300" dirty="0" err="1">
                <a:latin typeface="Arial" pitchFamily="34" charset="0"/>
                <a:cs typeface="Arial" pitchFamily="34" charset="0"/>
              </a:rPr>
              <a:t>p.k</a:t>
            </a:r>
            <a:r>
              <a:rPr lang="fr-FR" sz="1300" dirty="0">
                <a:latin typeface="Arial" pitchFamily="34" charset="0"/>
                <a:cs typeface="Arial" pitchFamily="34" charset="0"/>
              </a:rPr>
              <a:t>. : </a:t>
            </a:r>
            <a:r>
              <a:rPr lang="fr-FR" sz="1300" dirty="0" smtClean="0">
                <a:latin typeface="Arial" pitchFamily="34" charset="0"/>
                <a:cs typeface="Arial" pitchFamily="34" charset="0"/>
              </a:rPr>
              <a:t>…………………….. </a:t>
            </a:r>
            <a:r>
              <a:rPr lang="fr-FR" sz="1300" dirty="0">
                <a:latin typeface="Arial" pitchFamily="34" charset="0"/>
                <a:cs typeface="Arial" pitchFamily="34" charset="0"/>
              </a:rPr>
              <a:t>A </a:t>
            </a:r>
            <a:r>
              <a:rPr lang="fr-FR" sz="1300" dirty="0" err="1">
                <a:latin typeface="Arial" pitchFamily="34" charset="0"/>
                <a:cs typeface="Arial" pitchFamily="34" charset="0"/>
              </a:rPr>
              <a:t>p.k</a:t>
            </a:r>
            <a:r>
              <a:rPr lang="fr-FR" sz="1300" dirty="0">
                <a:latin typeface="Arial" pitchFamily="34" charset="0"/>
                <a:cs typeface="Arial" pitchFamily="34" charset="0"/>
              </a:rPr>
              <a:t>:………………………….. Longueur en m ………………………</a:t>
            </a:r>
          </a:p>
          <a:p>
            <a:pPr algn="ctr">
              <a:spcAft>
                <a:spcPts val="600"/>
              </a:spcAft>
            </a:pPr>
            <a:r>
              <a:rPr lang="fr-FR" sz="1300" b="1" u="sng" dirty="0">
                <a:latin typeface="Arial" pitchFamily="34" charset="0"/>
                <a:cs typeface="Arial" pitchFamily="34" charset="0"/>
              </a:rPr>
              <a:t>LES DIMENSIONS</a:t>
            </a:r>
          </a:p>
          <a:p>
            <a:pPr>
              <a:spcAft>
                <a:spcPts val="600"/>
              </a:spcAft>
            </a:pPr>
            <a:r>
              <a:rPr lang="fr-FR" sz="1300" dirty="0">
                <a:latin typeface="Arial" pitchFamily="34" charset="0"/>
                <a:cs typeface="Arial" pitchFamily="34" charset="0"/>
              </a:rPr>
              <a:t>Largeur de la zone de roulement (m)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spcAft>
                <a:spcPts val="600"/>
              </a:spcAft>
            </a:pPr>
            <a:r>
              <a:rPr lang="fr-FR" sz="1300" dirty="0">
                <a:latin typeface="Arial" pitchFamily="34" charset="0"/>
                <a:cs typeface="Arial" pitchFamily="34" charset="0"/>
              </a:rPr>
              <a:t>Epaisseur de latérite compactée (m)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Volume de latérite mis en place : </a:t>
            </a:r>
            <a:r>
              <a:rPr lang="fr-FR" sz="1300" dirty="0" smtClean="0">
                <a:latin typeface="Arial" pitchFamily="34" charset="0"/>
                <a:cs typeface="Arial" pitchFamily="34" charset="0"/>
              </a:rPr>
              <a:t>……………: </a:t>
            </a:r>
            <a:r>
              <a:rPr lang="fr-FR" sz="1300" dirty="0">
                <a:latin typeface="Arial" pitchFamily="34" charset="0"/>
                <a:cs typeface="Arial" pitchFamily="34" charset="0"/>
              </a:rPr>
              <a:t>Nombre de remorques de …………………….. m3</a:t>
            </a:r>
          </a:p>
          <a:p>
            <a:pPr algn="just">
              <a:spcAft>
                <a:spcPts val="600"/>
              </a:spcAft>
            </a:pPr>
            <a:r>
              <a:rPr lang="fr-FR" sz="1300" dirty="0">
                <a:latin typeface="Arial" pitchFamily="34" charset="0"/>
                <a:cs typeface="Arial" pitchFamily="34" charset="0"/>
              </a:rPr>
              <a:t>Volume total de latérite : ……………………………… m3</a:t>
            </a:r>
          </a:p>
          <a:p>
            <a:pPr algn="just">
              <a:spcAft>
                <a:spcPts val="600"/>
              </a:spcAft>
            </a:pPr>
            <a:r>
              <a:rPr lang="fr-FR" sz="1300" dirty="0">
                <a:latin typeface="Arial" pitchFamily="34" charset="0"/>
                <a:cs typeface="Arial" pitchFamily="34" charset="0"/>
              </a:rPr>
              <a:t>Eau : ……………………………….. Citernes de : …………………..m3   </a:t>
            </a:r>
            <a:endParaRPr lang="fr-FR" sz="1300" dirty="0" smtClean="0">
              <a:latin typeface="Arial" pitchFamily="34" charset="0"/>
              <a:cs typeface="Arial" pitchFamily="34" charset="0"/>
            </a:endParaRPr>
          </a:p>
          <a:p>
            <a:pPr algn="just">
              <a:spcAft>
                <a:spcPts val="600"/>
              </a:spcAft>
            </a:pPr>
            <a:r>
              <a:rPr lang="fr-FR" sz="1300" dirty="0" smtClean="0">
                <a:latin typeface="Arial" pitchFamily="34" charset="0"/>
                <a:cs typeface="Arial" pitchFamily="34" charset="0"/>
              </a:rPr>
              <a:t>Total </a:t>
            </a:r>
            <a:r>
              <a:rPr lang="fr-FR" sz="1300" dirty="0">
                <a:latin typeface="Arial" pitchFamily="34" charset="0"/>
                <a:cs typeface="Arial" pitchFamily="34" charset="0"/>
              </a:rPr>
              <a:t>de : ……………………. m3</a:t>
            </a:r>
          </a:p>
          <a:p>
            <a:pPr algn="just">
              <a:spcAft>
                <a:spcPts val="1000"/>
              </a:spcAft>
            </a:pPr>
            <a:r>
              <a:rPr lang="fr-FR" sz="1300" dirty="0">
                <a:latin typeface="Arial" pitchFamily="34" charset="0"/>
                <a:cs typeface="Arial" pitchFamily="34" charset="0"/>
              </a:rPr>
              <a:t>Remarques :</a:t>
            </a:r>
          </a:p>
          <a:p>
            <a:pPr algn="just">
              <a:spcAft>
                <a:spcPts val="1000"/>
              </a:spcAft>
            </a:pPr>
            <a:endParaRPr lang="fr-FR" sz="1300" dirty="0">
              <a:latin typeface="Arial" pitchFamily="34" charset="0"/>
              <a:cs typeface="Arial" pitchFamily="34" charset="0"/>
            </a:endParaRP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Nom du chef de chantier :………………………………………………</a:t>
            </a: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Signature du chef de chantier</a:t>
            </a:r>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59">
                                            <p:bg/>
                                          </p:spTgt>
                                        </p:tgtEl>
                                        <p:attrNameLst>
                                          <p:attrName>style.visibility</p:attrName>
                                        </p:attrNameLst>
                                      </p:cBhvr>
                                      <p:to>
                                        <p:strVal val="visible"/>
                                      </p:to>
                                    </p:set>
                                    <p:animEffect transition="in" filter="fade">
                                      <p:cBhvr>
                                        <p:cTn id="7" dur="2000"/>
                                        <p:tgtEl>
                                          <p:spTgt spid="1730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59">
                                            <p:txEl>
                                              <p:pRg st="0" end="0"/>
                                            </p:txEl>
                                          </p:spTgt>
                                        </p:tgtEl>
                                        <p:attrNameLst>
                                          <p:attrName>style.visibility</p:attrName>
                                        </p:attrNameLst>
                                      </p:cBhvr>
                                      <p:to>
                                        <p:strVal val="visible"/>
                                      </p:to>
                                    </p:set>
                                    <p:animEffect transition="in" filter="fade">
                                      <p:cBhvr>
                                        <p:cTn id="10" dur="2000"/>
                                        <p:tgtEl>
                                          <p:spTgt spid="17305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Effect transition="in" filter="fade">
                                      <p:cBhvr>
                                        <p:cTn id="13" dur="2000"/>
                                        <p:tgtEl>
                                          <p:spTgt spid="17305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059">
                                            <p:txEl>
                                              <p:pRg st="2" end="2"/>
                                            </p:txEl>
                                          </p:spTgt>
                                        </p:tgtEl>
                                        <p:attrNameLst>
                                          <p:attrName>style.visibility</p:attrName>
                                        </p:attrNameLst>
                                      </p:cBhvr>
                                      <p:to>
                                        <p:strVal val="visible"/>
                                      </p:to>
                                    </p:set>
                                    <p:animEffect transition="in" filter="fade">
                                      <p:cBhvr>
                                        <p:cTn id="16" dur="2000"/>
                                        <p:tgtEl>
                                          <p:spTgt spid="17305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animEffect transition="in" filter="fade">
                                      <p:cBhvr>
                                        <p:cTn id="19" dur="2000"/>
                                        <p:tgtEl>
                                          <p:spTgt spid="17305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3059">
                                            <p:txEl>
                                              <p:pRg st="4" end="4"/>
                                            </p:txEl>
                                          </p:spTgt>
                                        </p:tgtEl>
                                        <p:attrNameLst>
                                          <p:attrName>style.visibility</p:attrName>
                                        </p:attrNameLst>
                                      </p:cBhvr>
                                      <p:to>
                                        <p:strVal val="visible"/>
                                      </p:to>
                                    </p:set>
                                    <p:animEffect transition="in" filter="fade">
                                      <p:cBhvr>
                                        <p:cTn id="22" dur="2000"/>
                                        <p:tgtEl>
                                          <p:spTgt spid="17305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3059">
                                            <p:txEl>
                                              <p:pRg st="5" end="5"/>
                                            </p:txEl>
                                          </p:spTgt>
                                        </p:tgtEl>
                                        <p:attrNameLst>
                                          <p:attrName>style.visibility</p:attrName>
                                        </p:attrNameLst>
                                      </p:cBhvr>
                                      <p:to>
                                        <p:strVal val="visible"/>
                                      </p:to>
                                    </p:set>
                                    <p:animEffect transition="in" filter="fade">
                                      <p:cBhvr>
                                        <p:cTn id="25" dur="2000"/>
                                        <p:tgtEl>
                                          <p:spTgt spid="17305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059">
                                            <p:txEl>
                                              <p:pRg st="6" end="6"/>
                                            </p:txEl>
                                          </p:spTgt>
                                        </p:tgtEl>
                                        <p:attrNameLst>
                                          <p:attrName>style.visibility</p:attrName>
                                        </p:attrNameLst>
                                      </p:cBhvr>
                                      <p:to>
                                        <p:strVal val="visible"/>
                                      </p:to>
                                    </p:set>
                                    <p:animEffect transition="in" filter="fade">
                                      <p:cBhvr>
                                        <p:cTn id="28" dur="2000"/>
                                        <p:tgtEl>
                                          <p:spTgt spid="17305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3059">
                                            <p:txEl>
                                              <p:pRg st="7" end="7"/>
                                            </p:txEl>
                                          </p:spTgt>
                                        </p:tgtEl>
                                        <p:attrNameLst>
                                          <p:attrName>style.visibility</p:attrName>
                                        </p:attrNameLst>
                                      </p:cBhvr>
                                      <p:to>
                                        <p:strVal val="visible"/>
                                      </p:to>
                                    </p:set>
                                    <p:animEffect transition="in" filter="fade">
                                      <p:cBhvr>
                                        <p:cTn id="31" dur="2000"/>
                                        <p:tgtEl>
                                          <p:spTgt spid="17305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3059">
                                            <p:txEl>
                                              <p:pRg st="8" end="8"/>
                                            </p:txEl>
                                          </p:spTgt>
                                        </p:tgtEl>
                                        <p:attrNameLst>
                                          <p:attrName>style.visibility</p:attrName>
                                        </p:attrNameLst>
                                      </p:cBhvr>
                                      <p:to>
                                        <p:strVal val="visible"/>
                                      </p:to>
                                    </p:set>
                                    <p:animEffect transition="in" filter="fade">
                                      <p:cBhvr>
                                        <p:cTn id="34" dur="2000"/>
                                        <p:tgtEl>
                                          <p:spTgt spid="173059">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3059">
                                            <p:txEl>
                                              <p:pRg st="9" end="9"/>
                                            </p:txEl>
                                          </p:spTgt>
                                        </p:tgtEl>
                                        <p:attrNameLst>
                                          <p:attrName>style.visibility</p:attrName>
                                        </p:attrNameLst>
                                      </p:cBhvr>
                                      <p:to>
                                        <p:strVal val="visible"/>
                                      </p:to>
                                    </p:set>
                                    <p:animEffect transition="in" filter="fade">
                                      <p:cBhvr>
                                        <p:cTn id="37" dur="2000"/>
                                        <p:tgtEl>
                                          <p:spTgt spid="173059">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3059">
                                            <p:txEl>
                                              <p:pRg st="10" end="10"/>
                                            </p:txEl>
                                          </p:spTgt>
                                        </p:tgtEl>
                                        <p:attrNameLst>
                                          <p:attrName>style.visibility</p:attrName>
                                        </p:attrNameLst>
                                      </p:cBhvr>
                                      <p:to>
                                        <p:strVal val="visible"/>
                                      </p:to>
                                    </p:set>
                                    <p:animEffect transition="in" filter="fade">
                                      <p:cBhvr>
                                        <p:cTn id="40" dur="2000"/>
                                        <p:tgtEl>
                                          <p:spTgt spid="173059">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3059">
                                            <p:txEl>
                                              <p:pRg st="11" end="11"/>
                                            </p:txEl>
                                          </p:spTgt>
                                        </p:tgtEl>
                                        <p:attrNameLst>
                                          <p:attrName>style.visibility</p:attrName>
                                        </p:attrNameLst>
                                      </p:cBhvr>
                                      <p:to>
                                        <p:strVal val="visible"/>
                                      </p:to>
                                    </p:set>
                                    <p:animEffect transition="in" filter="fade">
                                      <p:cBhvr>
                                        <p:cTn id="43" dur="2000"/>
                                        <p:tgtEl>
                                          <p:spTgt spid="173059">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3059">
                                            <p:txEl>
                                              <p:pRg st="12" end="12"/>
                                            </p:txEl>
                                          </p:spTgt>
                                        </p:tgtEl>
                                        <p:attrNameLst>
                                          <p:attrName>style.visibility</p:attrName>
                                        </p:attrNameLst>
                                      </p:cBhvr>
                                      <p:to>
                                        <p:strVal val="visible"/>
                                      </p:to>
                                    </p:set>
                                    <p:animEffect transition="in" filter="fade">
                                      <p:cBhvr>
                                        <p:cTn id="46" dur="2000"/>
                                        <p:tgtEl>
                                          <p:spTgt spid="173059">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3059">
                                            <p:txEl>
                                              <p:pRg st="13" end="13"/>
                                            </p:txEl>
                                          </p:spTgt>
                                        </p:tgtEl>
                                        <p:attrNameLst>
                                          <p:attrName>style.visibility</p:attrName>
                                        </p:attrNameLst>
                                      </p:cBhvr>
                                      <p:to>
                                        <p:strVal val="visible"/>
                                      </p:to>
                                    </p:set>
                                    <p:animEffect transition="in" filter="fade">
                                      <p:cBhvr>
                                        <p:cTn id="49" dur="2000"/>
                                        <p:tgtEl>
                                          <p:spTgt spid="173059">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3059">
                                            <p:txEl>
                                              <p:pRg st="14" end="14"/>
                                            </p:txEl>
                                          </p:spTgt>
                                        </p:tgtEl>
                                        <p:attrNameLst>
                                          <p:attrName>style.visibility</p:attrName>
                                        </p:attrNameLst>
                                      </p:cBhvr>
                                      <p:to>
                                        <p:strVal val="visible"/>
                                      </p:to>
                                    </p:set>
                                    <p:animEffect transition="in" filter="fade">
                                      <p:cBhvr>
                                        <p:cTn id="52" dur="2000"/>
                                        <p:tgtEl>
                                          <p:spTgt spid="173059">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3059">
                                            <p:txEl>
                                              <p:pRg st="15" end="15"/>
                                            </p:txEl>
                                          </p:spTgt>
                                        </p:tgtEl>
                                        <p:attrNameLst>
                                          <p:attrName>style.visibility</p:attrName>
                                        </p:attrNameLst>
                                      </p:cBhvr>
                                      <p:to>
                                        <p:strVal val="visible"/>
                                      </p:to>
                                    </p:set>
                                    <p:animEffect transition="in" filter="fade">
                                      <p:cBhvr>
                                        <p:cTn id="55" dur="2000"/>
                                        <p:tgtEl>
                                          <p:spTgt spid="173059">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3059">
                                            <p:txEl>
                                              <p:pRg st="18" end="18"/>
                                            </p:txEl>
                                          </p:spTgt>
                                        </p:tgtEl>
                                        <p:attrNameLst>
                                          <p:attrName>style.visibility</p:attrName>
                                        </p:attrNameLst>
                                      </p:cBhvr>
                                      <p:to>
                                        <p:strVal val="visible"/>
                                      </p:to>
                                    </p:set>
                                    <p:animEffect transition="in" filter="fade">
                                      <p:cBhvr>
                                        <p:cTn id="58" dur="2000"/>
                                        <p:tgtEl>
                                          <p:spTgt spid="173059">
                                            <p:txEl>
                                              <p:pRg st="18" end="18"/>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3059">
                                            <p:txEl>
                                              <p:pRg st="20" end="20"/>
                                            </p:txEl>
                                          </p:spTgt>
                                        </p:tgtEl>
                                        <p:attrNameLst>
                                          <p:attrName>style.visibility</p:attrName>
                                        </p:attrNameLst>
                                      </p:cBhvr>
                                      <p:to>
                                        <p:strVal val="visible"/>
                                      </p:to>
                                    </p:set>
                                    <p:animEffect transition="in" filter="fade">
                                      <p:cBhvr>
                                        <p:cTn id="61" dur="2000"/>
                                        <p:tgtEl>
                                          <p:spTgt spid="17305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1EBBF67-C00D-4B8D-AE27-A51FAA81D3DF}" type="slidenum">
              <a:rPr lang="en-US" smtClean="0"/>
              <a:pPr>
                <a:defRPr/>
              </a:pPr>
              <a:t>24</a:t>
            </a:fld>
            <a:endParaRPr lang="en-US" dirty="0"/>
          </a:p>
        </p:txBody>
      </p:sp>
      <p:sp>
        <p:nvSpPr>
          <p:cNvPr id="174083" name="Text Box 3"/>
          <p:cNvSpPr txBox="1">
            <a:spLocks noChangeArrowheads="1"/>
          </p:cNvSpPr>
          <p:nvPr/>
        </p:nvSpPr>
        <p:spPr bwMode="auto">
          <a:xfrm>
            <a:off x="762000" y="0"/>
            <a:ext cx="7391400" cy="6705600"/>
          </a:xfrm>
          <a:prstGeom prst="rect">
            <a:avLst/>
          </a:prstGeom>
          <a:solidFill>
            <a:schemeClr val="bg1"/>
          </a:solidFill>
          <a:ln w="38100" cmpd="dbl">
            <a:solidFill>
              <a:srgbClr val="FF0000"/>
            </a:solidFill>
            <a:miter lim="800000"/>
            <a:headEnd/>
            <a:tailEnd/>
          </a:ln>
        </p:spPr>
        <p:txBody>
          <a:bodyPr/>
          <a:lstStyle/>
          <a:p>
            <a:pPr algn="ctr"/>
            <a:r>
              <a:rPr lang="fr-FR" sz="1200" b="1" u="sng" dirty="0"/>
              <a:t>RAPPORT DE TRAVAIL</a:t>
            </a:r>
          </a:p>
          <a:p>
            <a:pPr algn="ctr"/>
            <a:r>
              <a:rPr lang="fr-FR" sz="1200" b="1" u="sng" dirty="0"/>
              <a:t>MAINTENANCE  PISTE DE ROULEMENT</a:t>
            </a:r>
          </a:p>
          <a:p>
            <a:pPr algn="just"/>
            <a:r>
              <a:rPr lang="fr-FR" sz="1300" dirty="0">
                <a:latin typeface="Arial" pitchFamily="34" charset="0"/>
                <a:cs typeface="Arial" pitchFamily="34" charset="0"/>
              </a:rPr>
              <a:t>Fiche de travail n° …………………………………………………….Date :                        JJ/MM/AA</a:t>
            </a:r>
          </a:p>
          <a:p>
            <a:pPr algn="just"/>
            <a:r>
              <a:rPr lang="fr-FR" sz="1300" dirty="0">
                <a:latin typeface="Arial" pitchFamily="34" charset="0"/>
                <a:cs typeface="Arial" pitchFamily="34" charset="0"/>
              </a:rPr>
              <a:t>DIGUE n° ……………………………………………………………………….</a:t>
            </a:r>
          </a:p>
          <a:p>
            <a:pPr algn="just"/>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Zone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De </a:t>
            </a:r>
            <a:r>
              <a:rPr lang="fr-FR" sz="1300" dirty="0" err="1">
                <a:latin typeface="Arial" pitchFamily="34" charset="0"/>
                <a:cs typeface="Arial" pitchFamily="34" charset="0"/>
              </a:rPr>
              <a:t>p.k</a:t>
            </a:r>
            <a:r>
              <a:rPr lang="fr-FR" sz="1300" dirty="0">
                <a:latin typeface="Arial" pitchFamily="34" charset="0"/>
                <a:cs typeface="Arial" pitchFamily="34" charset="0"/>
              </a:rPr>
              <a:t>. : …………………………….. A </a:t>
            </a:r>
            <a:r>
              <a:rPr lang="fr-FR" sz="1300" dirty="0" err="1">
                <a:latin typeface="Arial" pitchFamily="34" charset="0"/>
                <a:cs typeface="Arial" pitchFamily="34" charset="0"/>
              </a:rPr>
              <a:t>p.k</a:t>
            </a:r>
            <a:r>
              <a:rPr lang="fr-FR" sz="1300" dirty="0">
                <a:latin typeface="Arial" pitchFamily="34" charset="0"/>
                <a:cs typeface="Arial" pitchFamily="34" charset="0"/>
              </a:rPr>
              <a:t>:………………………….. </a:t>
            </a:r>
          </a:p>
          <a:p>
            <a:pPr algn="ctr">
              <a:spcAft>
                <a:spcPts val="600"/>
              </a:spcAft>
            </a:pPr>
            <a:r>
              <a:rPr lang="fr-FR" sz="1200" b="1" u="sng" dirty="0"/>
              <a:t>LES CONDITIONS CLIMATIQUES</a:t>
            </a:r>
          </a:p>
          <a:p>
            <a:pPr algn="just">
              <a:spcAft>
                <a:spcPts val="600"/>
              </a:spcAft>
            </a:pPr>
            <a:r>
              <a:rPr lang="fr-FR" sz="1300" dirty="0">
                <a:latin typeface="Arial" pitchFamily="34" charset="0"/>
                <a:cs typeface="Arial" pitchFamily="34" charset="0"/>
              </a:rPr>
              <a:t>Soleil         			Nuages  		                            Pluie    </a:t>
            </a:r>
            <a:r>
              <a:rPr lang="fr-FR" sz="1200" dirty="0" smtClean="0"/>
              <a:t> </a:t>
            </a:r>
            <a:endParaRPr lang="fr-FR" sz="1200" dirty="0"/>
          </a:p>
          <a:p>
            <a:pPr algn="ctr"/>
            <a:r>
              <a:rPr lang="fr-FR" sz="1200" b="1" u="sng" dirty="0"/>
              <a:t>LE VOLUME DE TRAVAIL ACHEVE</a:t>
            </a:r>
            <a:endParaRPr lang="fr-FR" sz="1000" dirty="0"/>
          </a:p>
          <a:p>
            <a:r>
              <a:rPr lang="fr-FR" sz="1300" dirty="0">
                <a:latin typeface="Arial" pitchFamily="34" charset="0"/>
                <a:cs typeface="Arial" pitchFamily="34" charset="0"/>
              </a:rPr>
              <a:t>Longueur …………………………………………… (m)</a:t>
            </a:r>
          </a:p>
          <a:p>
            <a:r>
              <a:rPr lang="fr-FR" sz="1300" dirty="0">
                <a:latin typeface="Arial" pitchFamily="34" charset="0"/>
                <a:cs typeface="Arial" pitchFamily="34" charset="0"/>
              </a:rPr>
              <a:t>Largeur ……………………………………………... (m)</a:t>
            </a:r>
          </a:p>
          <a:p>
            <a:r>
              <a:rPr lang="fr-FR" sz="1300" dirty="0">
                <a:latin typeface="Arial" pitchFamily="34" charset="0"/>
                <a:cs typeface="Arial" pitchFamily="34" charset="0"/>
              </a:rPr>
              <a:t>Epaisseur compactée : …………………………….(m)</a:t>
            </a:r>
          </a:p>
          <a:p>
            <a:r>
              <a:rPr lang="fr-FR" sz="1300" dirty="0">
                <a:latin typeface="Arial" pitchFamily="34" charset="0"/>
                <a:cs typeface="Arial" pitchFamily="34" charset="0"/>
              </a:rPr>
              <a:t>Latérite :                        Remorques de …………………… m3              Total latérite ………………….. m3</a:t>
            </a:r>
            <a:endParaRPr lang="fr-FR" sz="1300" b="1" u="sng" dirty="0">
              <a:latin typeface="Arial" pitchFamily="34" charset="0"/>
              <a:cs typeface="Arial" pitchFamily="34" charset="0"/>
            </a:endParaRPr>
          </a:p>
          <a:p>
            <a:r>
              <a:rPr lang="fr-FR" sz="1300" dirty="0">
                <a:latin typeface="Arial" pitchFamily="34" charset="0"/>
                <a:cs typeface="Arial" pitchFamily="34" charset="0"/>
              </a:rPr>
              <a:t>Eau : 	                 Citernes de ………………….…… m3              Total eau…...………………….. m3</a:t>
            </a:r>
          </a:p>
          <a:p>
            <a:r>
              <a:rPr lang="fr-FR" sz="1300" b="1" u="sng" dirty="0">
                <a:latin typeface="Arial" pitchFamily="34" charset="0"/>
                <a:cs typeface="Arial" pitchFamily="34" charset="0"/>
              </a:rPr>
              <a:t>EQUIPEMENTS UTILISES</a:t>
            </a:r>
            <a:r>
              <a:rPr lang="fr-FR" sz="1300" b="1" dirty="0">
                <a:latin typeface="Arial" pitchFamily="34" charset="0"/>
                <a:cs typeface="Arial" pitchFamily="34" charset="0"/>
              </a:rPr>
              <a:t>		                            </a:t>
            </a:r>
            <a:r>
              <a:rPr lang="fr-FR" sz="1300" b="1" u="sng" dirty="0">
                <a:latin typeface="Arial" pitchFamily="34" charset="0"/>
                <a:cs typeface="Arial" pitchFamily="34" charset="0"/>
              </a:rPr>
              <a:t>CARBURANT  CONSOMME</a:t>
            </a:r>
          </a:p>
          <a:p>
            <a:pPr algn="just"/>
            <a:r>
              <a:rPr lang="fr-FR" sz="1300" dirty="0">
                <a:latin typeface="Arial" pitchFamily="34" charset="0"/>
                <a:cs typeface="Arial" pitchFamily="34" charset="0"/>
              </a:rPr>
              <a:t>……………………………………………… heures                        </a:t>
            </a:r>
            <a:r>
              <a:rPr lang="fr-FR" sz="1300" dirty="0" smtClean="0">
                <a:latin typeface="Arial" pitchFamily="34" charset="0"/>
                <a:cs typeface="Arial" pitchFamily="34" charset="0"/>
              </a:rPr>
              <a:t>   ..………………………… </a:t>
            </a:r>
            <a:r>
              <a:rPr lang="fr-FR" sz="1300" dirty="0">
                <a:latin typeface="Arial" pitchFamily="34" charset="0"/>
                <a:cs typeface="Arial" pitchFamily="34" charset="0"/>
              </a:rPr>
              <a:t>Litres</a:t>
            </a:r>
          </a:p>
          <a:p>
            <a:pPr algn="just"/>
            <a:r>
              <a:rPr lang="fr-FR" sz="1300" dirty="0">
                <a:latin typeface="Arial" pitchFamily="34" charset="0"/>
                <a:cs typeface="Arial" pitchFamily="34" charset="0"/>
              </a:rPr>
              <a:t>……………………………………………… heures                         </a:t>
            </a:r>
            <a:r>
              <a:rPr lang="fr-FR" sz="1300" dirty="0" smtClean="0">
                <a:latin typeface="Arial" pitchFamily="34" charset="0"/>
                <a:cs typeface="Arial" pitchFamily="34" charset="0"/>
              </a:rPr>
              <a:t>  ..………………………… </a:t>
            </a:r>
            <a:r>
              <a:rPr lang="fr-FR" sz="1300" dirty="0">
                <a:latin typeface="Arial" pitchFamily="34" charset="0"/>
                <a:cs typeface="Arial" pitchFamily="34" charset="0"/>
              </a:rPr>
              <a:t>Litres</a:t>
            </a:r>
          </a:p>
          <a:p>
            <a:pPr algn="just"/>
            <a:r>
              <a:rPr lang="fr-FR" sz="1300" dirty="0">
                <a:latin typeface="Arial" pitchFamily="34" charset="0"/>
                <a:cs typeface="Arial" pitchFamily="34" charset="0"/>
              </a:rPr>
              <a:t>……………………………………………… heures                           </a:t>
            </a:r>
            <a:r>
              <a:rPr lang="fr-FR" sz="1300" dirty="0" smtClean="0">
                <a:latin typeface="Arial" pitchFamily="34" charset="0"/>
                <a:cs typeface="Arial" pitchFamily="34" charset="0"/>
              </a:rPr>
              <a:t>……………………………Litres</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 heures                    </a:t>
            </a:r>
            <a:r>
              <a:rPr lang="fr-FR" sz="1300" dirty="0" smtClean="0">
                <a:latin typeface="Arial" pitchFamily="34" charset="0"/>
                <a:cs typeface="Arial" pitchFamily="34" charset="0"/>
              </a:rPr>
              <a:t>       ..………………………… </a:t>
            </a:r>
            <a:r>
              <a:rPr lang="fr-FR" sz="1300" dirty="0">
                <a:latin typeface="Arial" pitchFamily="34" charset="0"/>
                <a:cs typeface="Arial" pitchFamily="34" charset="0"/>
              </a:rPr>
              <a:t>Litres</a:t>
            </a:r>
          </a:p>
          <a:p>
            <a:r>
              <a:rPr lang="fr-FR" sz="1300" b="1" u="sng" dirty="0">
                <a:latin typeface="Arial" pitchFamily="34" charset="0"/>
                <a:cs typeface="Arial" pitchFamily="34" charset="0"/>
              </a:rPr>
              <a:t>MAIN D’ŒUVRE UTILISEE</a:t>
            </a:r>
            <a:r>
              <a:rPr lang="fr-FR" sz="1300" dirty="0">
                <a:latin typeface="Arial" pitchFamily="34" charset="0"/>
                <a:cs typeface="Arial" pitchFamily="34" charset="0"/>
              </a:rPr>
              <a:t>…………………………………………………………………………………………………</a:t>
            </a:r>
          </a:p>
          <a:p>
            <a:pPr algn="just">
              <a:spcAft>
                <a:spcPts val="1000"/>
              </a:spcAft>
            </a:pPr>
            <a:r>
              <a:rPr lang="fr-FR" sz="1300" b="1" u="sng" dirty="0">
                <a:latin typeface="Arial" pitchFamily="34" charset="0"/>
                <a:cs typeface="Arial" pitchFamily="34" charset="0"/>
              </a:rPr>
              <a:t>REMARQUES :</a:t>
            </a:r>
            <a:r>
              <a:rPr lang="fr-FR" sz="1300" b="1" dirty="0">
                <a:latin typeface="Arial" pitchFamily="34" charset="0"/>
                <a:cs typeface="Arial" pitchFamily="34" charset="0"/>
              </a:rPr>
              <a:t>	</a:t>
            </a:r>
            <a:endParaRPr lang="fr-FR" sz="1300" b="1" dirty="0" smtClean="0">
              <a:latin typeface="Arial" pitchFamily="34" charset="0"/>
              <a:cs typeface="Arial" pitchFamily="34" charset="0"/>
            </a:endParaRPr>
          </a:p>
          <a:p>
            <a:pPr algn="just">
              <a:spcAft>
                <a:spcPts val="1000"/>
              </a:spcAft>
            </a:pPr>
            <a:r>
              <a:rPr lang="fr-FR" sz="1300" b="1" dirty="0">
                <a:latin typeface="Arial" pitchFamily="34" charset="0"/>
                <a:cs typeface="Arial" pitchFamily="34" charset="0"/>
              </a:rPr>
              <a:t>			</a:t>
            </a:r>
            <a:endParaRPr lang="fr-FR" sz="1300" b="1" u="sng" dirty="0">
              <a:latin typeface="Arial" pitchFamily="34" charset="0"/>
              <a:cs typeface="Arial" pitchFamily="34" charset="0"/>
            </a:endParaRPr>
          </a:p>
          <a:p>
            <a:pPr algn="just">
              <a:spcAft>
                <a:spcPts val="1000"/>
              </a:spcAft>
            </a:pPr>
            <a:r>
              <a:rPr lang="fr-FR" sz="1300" b="1" u="sng" dirty="0">
                <a:latin typeface="Arial" pitchFamily="34" charset="0"/>
                <a:cs typeface="Arial" pitchFamily="34" charset="0"/>
              </a:rPr>
              <a:t>Le RESPONSABLE</a:t>
            </a:r>
            <a:r>
              <a:rPr lang="fr-FR" sz="1300" dirty="0">
                <a:latin typeface="Arial" pitchFamily="34" charset="0"/>
                <a:cs typeface="Arial" pitchFamily="34" charset="0"/>
              </a:rPr>
              <a:t> …………………………………..      Signature</a:t>
            </a:r>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5" name="Rectangle 4"/>
          <p:cNvSpPr/>
          <p:nvPr/>
        </p:nvSpPr>
        <p:spPr bwMode="auto">
          <a:xfrm>
            <a:off x="1571604" y="1857364"/>
            <a:ext cx="152400" cy="152400"/>
          </a:xfrm>
          <a:prstGeom prst="rect">
            <a:avLst/>
          </a:prstGeom>
          <a:solidFill>
            <a:schemeClr val="bg1"/>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fr-FR"/>
          </a:p>
        </p:txBody>
      </p:sp>
      <p:sp>
        <p:nvSpPr>
          <p:cNvPr id="6" name="Rectangle 5"/>
          <p:cNvSpPr/>
          <p:nvPr/>
        </p:nvSpPr>
        <p:spPr bwMode="auto">
          <a:xfrm>
            <a:off x="4500562" y="1857364"/>
            <a:ext cx="152400" cy="152400"/>
          </a:xfrm>
          <a:prstGeom prst="rect">
            <a:avLst/>
          </a:prstGeom>
          <a:solidFill>
            <a:schemeClr val="bg1"/>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fr-FR"/>
          </a:p>
        </p:txBody>
      </p:sp>
      <p:sp>
        <p:nvSpPr>
          <p:cNvPr id="7" name="Rectangle 6"/>
          <p:cNvSpPr/>
          <p:nvPr/>
        </p:nvSpPr>
        <p:spPr bwMode="auto">
          <a:xfrm>
            <a:off x="7286644" y="1857364"/>
            <a:ext cx="152400" cy="152400"/>
          </a:xfrm>
          <a:prstGeom prst="rect">
            <a:avLst/>
          </a:prstGeom>
          <a:solidFill>
            <a:schemeClr val="bg1"/>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3">
                                            <p:bg/>
                                          </p:spTgt>
                                        </p:tgtEl>
                                        <p:attrNameLst>
                                          <p:attrName>style.visibility</p:attrName>
                                        </p:attrNameLst>
                                      </p:cBhvr>
                                      <p:to>
                                        <p:strVal val="visible"/>
                                      </p:to>
                                    </p:set>
                                    <p:animEffect transition="in" filter="fade">
                                      <p:cBhvr>
                                        <p:cTn id="7" dur="2000"/>
                                        <p:tgtEl>
                                          <p:spTgt spid="1740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083">
                                            <p:txEl>
                                              <p:pRg st="0" end="0"/>
                                            </p:txEl>
                                          </p:spTgt>
                                        </p:tgtEl>
                                        <p:attrNameLst>
                                          <p:attrName>style.visibility</p:attrName>
                                        </p:attrNameLst>
                                      </p:cBhvr>
                                      <p:to>
                                        <p:strVal val="visible"/>
                                      </p:to>
                                    </p:set>
                                    <p:animEffect transition="in" filter="fade">
                                      <p:cBhvr>
                                        <p:cTn id="10" dur="2000"/>
                                        <p:tgtEl>
                                          <p:spTgt spid="1740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Effect transition="in" filter="fade">
                                      <p:cBhvr>
                                        <p:cTn id="13" dur="2000"/>
                                        <p:tgtEl>
                                          <p:spTgt spid="17408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083">
                                            <p:txEl>
                                              <p:pRg st="2" end="2"/>
                                            </p:txEl>
                                          </p:spTgt>
                                        </p:tgtEl>
                                        <p:attrNameLst>
                                          <p:attrName>style.visibility</p:attrName>
                                        </p:attrNameLst>
                                      </p:cBhvr>
                                      <p:to>
                                        <p:strVal val="visible"/>
                                      </p:to>
                                    </p:set>
                                    <p:animEffect transition="in" filter="fade">
                                      <p:cBhvr>
                                        <p:cTn id="16" dur="2000"/>
                                        <p:tgtEl>
                                          <p:spTgt spid="17408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animEffect transition="in" filter="fade">
                                      <p:cBhvr>
                                        <p:cTn id="19" dur="2000"/>
                                        <p:tgtEl>
                                          <p:spTgt spid="17408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083">
                                            <p:txEl>
                                              <p:pRg st="4" end="4"/>
                                            </p:txEl>
                                          </p:spTgt>
                                        </p:tgtEl>
                                        <p:attrNameLst>
                                          <p:attrName>style.visibility</p:attrName>
                                        </p:attrNameLst>
                                      </p:cBhvr>
                                      <p:to>
                                        <p:strVal val="visible"/>
                                      </p:to>
                                    </p:set>
                                    <p:animEffect transition="in" filter="fade">
                                      <p:cBhvr>
                                        <p:cTn id="22" dur="2000"/>
                                        <p:tgtEl>
                                          <p:spTgt spid="17408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083">
                                            <p:txEl>
                                              <p:pRg st="5" end="5"/>
                                            </p:txEl>
                                          </p:spTgt>
                                        </p:tgtEl>
                                        <p:attrNameLst>
                                          <p:attrName>style.visibility</p:attrName>
                                        </p:attrNameLst>
                                      </p:cBhvr>
                                      <p:to>
                                        <p:strVal val="visible"/>
                                      </p:to>
                                    </p:set>
                                    <p:animEffect transition="in" filter="fade">
                                      <p:cBhvr>
                                        <p:cTn id="25" dur="2000"/>
                                        <p:tgtEl>
                                          <p:spTgt spid="17408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083">
                                            <p:txEl>
                                              <p:pRg st="6" end="6"/>
                                            </p:txEl>
                                          </p:spTgt>
                                        </p:tgtEl>
                                        <p:attrNameLst>
                                          <p:attrName>style.visibility</p:attrName>
                                        </p:attrNameLst>
                                      </p:cBhvr>
                                      <p:to>
                                        <p:strVal val="visible"/>
                                      </p:to>
                                    </p:set>
                                    <p:animEffect transition="in" filter="fade">
                                      <p:cBhvr>
                                        <p:cTn id="28" dur="2000"/>
                                        <p:tgtEl>
                                          <p:spTgt spid="17408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083">
                                            <p:txEl>
                                              <p:pRg st="7" end="7"/>
                                            </p:txEl>
                                          </p:spTgt>
                                        </p:tgtEl>
                                        <p:attrNameLst>
                                          <p:attrName>style.visibility</p:attrName>
                                        </p:attrNameLst>
                                      </p:cBhvr>
                                      <p:to>
                                        <p:strVal val="visible"/>
                                      </p:to>
                                    </p:set>
                                    <p:animEffect transition="in" filter="fade">
                                      <p:cBhvr>
                                        <p:cTn id="31" dur="2000"/>
                                        <p:tgtEl>
                                          <p:spTgt spid="17408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083">
                                            <p:txEl>
                                              <p:pRg st="8" end="8"/>
                                            </p:txEl>
                                          </p:spTgt>
                                        </p:tgtEl>
                                        <p:attrNameLst>
                                          <p:attrName>style.visibility</p:attrName>
                                        </p:attrNameLst>
                                      </p:cBhvr>
                                      <p:to>
                                        <p:strVal val="visible"/>
                                      </p:to>
                                    </p:set>
                                    <p:animEffect transition="in" filter="fade">
                                      <p:cBhvr>
                                        <p:cTn id="34" dur="2000"/>
                                        <p:tgtEl>
                                          <p:spTgt spid="17408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4083">
                                            <p:txEl>
                                              <p:pRg st="9" end="9"/>
                                            </p:txEl>
                                          </p:spTgt>
                                        </p:tgtEl>
                                        <p:attrNameLst>
                                          <p:attrName>style.visibility</p:attrName>
                                        </p:attrNameLst>
                                      </p:cBhvr>
                                      <p:to>
                                        <p:strVal val="visible"/>
                                      </p:to>
                                    </p:set>
                                    <p:animEffect transition="in" filter="fade">
                                      <p:cBhvr>
                                        <p:cTn id="37" dur="2000"/>
                                        <p:tgtEl>
                                          <p:spTgt spid="17408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083">
                                            <p:txEl>
                                              <p:pRg st="10" end="10"/>
                                            </p:txEl>
                                          </p:spTgt>
                                        </p:tgtEl>
                                        <p:attrNameLst>
                                          <p:attrName>style.visibility</p:attrName>
                                        </p:attrNameLst>
                                      </p:cBhvr>
                                      <p:to>
                                        <p:strVal val="visible"/>
                                      </p:to>
                                    </p:set>
                                    <p:animEffect transition="in" filter="fade">
                                      <p:cBhvr>
                                        <p:cTn id="40" dur="2000"/>
                                        <p:tgtEl>
                                          <p:spTgt spid="17408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4083">
                                            <p:txEl>
                                              <p:pRg st="11" end="11"/>
                                            </p:txEl>
                                          </p:spTgt>
                                        </p:tgtEl>
                                        <p:attrNameLst>
                                          <p:attrName>style.visibility</p:attrName>
                                        </p:attrNameLst>
                                      </p:cBhvr>
                                      <p:to>
                                        <p:strVal val="visible"/>
                                      </p:to>
                                    </p:set>
                                    <p:animEffect transition="in" filter="fade">
                                      <p:cBhvr>
                                        <p:cTn id="43" dur="2000"/>
                                        <p:tgtEl>
                                          <p:spTgt spid="17408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4083">
                                            <p:txEl>
                                              <p:pRg st="12" end="12"/>
                                            </p:txEl>
                                          </p:spTgt>
                                        </p:tgtEl>
                                        <p:attrNameLst>
                                          <p:attrName>style.visibility</p:attrName>
                                        </p:attrNameLst>
                                      </p:cBhvr>
                                      <p:to>
                                        <p:strVal val="visible"/>
                                      </p:to>
                                    </p:set>
                                    <p:animEffect transition="in" filter="fade">
                                      <p:cBhvr>
                                        <p:cTn id="46" dur="2000"/>
                                        <p:tgtEl>
                                          <p:spTgt spid="17408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4083">
                                            <p:txEl>
                                              <p:pRg st="13" end="13"/>
                                            </p:txEl>
                                          </p:spTgt>
                                        </p:tgtEl>
                                        <p:attrNameLst>
                                          <p:attrName>style.visibility</p:attrName>
                                        </p:attrNameLst>
                                      </p:cBhvr>
                                      <p:to>
                                        <p:strVal val="visible"/>
                                      </p:to>
                                    </p:set>
                                    <p:animEffect transition="in" filter="fade">
                                      <p:cBhvr>
                                        <p:cTn id="49" dur="2000"/>
                                        <p:tgtEl>
                                          <p:spTgt spid="17408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4083">
                                            <p:txEl>
                                              <p:pRg st="14" end="14"/>
                                            </p:txEl>
                                          </p:spTgt>
                                        </p:tgtEl>
                                        <p:attrNameLst>
                                          <p:attrName>style.visibility</p:attrName>
                                        </p:attrNameLst>
                                      </p:cBhvr>
                                      <p:to>
                                        <p:strVal val="visible"/>
                                      </p:to>
                                    </p:set>
                                    <p:animEffect transition="in" filter="fade">
                                      <p:cBhvr>
                                        <p:cTn id="52" dur="2000"/>
                                        <p:tgtEl>
                                          <p:spTgt spid="17408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4083">
                                            <p:txEl>
                                              <p:pRg st="15" end="15"/>
                                            </p:txEl>
                                          </p:spTgt>
                                        </p:tgtEl>
                                        <p:attrNameLst>
                                          <p:attrName>style.visibility</p:attrName>
                                        </p:attrNameLst>
                                      </p:cBhvr>
                                      <p:to>
                                        <p:strVal val="visible"/>
                                      </p:to>
                                    </p:set>
                                    <p:animEffect transition="in" filter="fade">
                                      <p:cBhvr>
                                        <p:cTn id="55" dur="2000"/>
                                        <p:tgtEl>
                                          <p:spTgt spid="17408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4083">
                                            <p:txEl>
                                              <p:pRg st="16" end="16"/>
                                            </p:txEl>
                                          </p:spTgt>
                                        </p:tgtEl>
                                        <p:attrNameLst>
                                          <p:attrName>style.visibility</p:attrName>
                                        </p:attrNameLst>
                                      </p:cBhvr>
                                      <p:to>
                                        <p:strVal val="visible"/>
                                      </p:to>
                                    </p:set>
                                    <p:animEffect transition="in" filter="fade">
                                      <p:cBhvr>
                                        <p:cTn id="58" dur="2000"/>
                                        <p:tgtEl>
                                          <p:spTgt spid="174083">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4083">
                                            <p:txEl>
                                              <p:pRg st="17" end="17"/>
                                            </p:txEl>
                                          </p:spTgt>
                                        </p:tgtEl>
                                        <p:attrNameLst>
                                          <p:attrName>style.visibility</p:attrName>
                                        </p:attrNameLst>
                                      </p:cBhvr>
                                      <p:to>
                                        <p:strVal val="visible"/>
                                      </p:to>
                                    </p:set>
                                    <p:animEffect transition="in" filter="fade">
                                      <p:cBhvr>
                                        <p:cTn id="61" dur="2000"/>
                                        <p:tgtEl>
                                          <p:spTgt spid="174083">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4083">
                                            <p:txEl>
                                              <p:pRg st="18" end="18"/>
                                            </p:txEl>
                                          </p:spTgt>
                                        </p:tgtEl>
                                        <p:attrNameLst>
                                          <p:attrName>style.visibility</p:attrName>
                                        </p:attrNameLst>
                                      </p:cBhvr>
                                      <p:to>
                                        <p:strVal val="visible"/>
                                      </p:to>
                                    </p:set>
                                    <p:animEffect transition="in" filter="fade">
                                      <p:cBhvr>
                                        <p:cTn id="64" dur="2000"/>
                                        <p:tgtEl>
                                          <p:spTgt spid="174083">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4083">
                                            <p:txEl>
                                              <p:pRg st="19" end="19"/>
                                            </p:txEl>
                                          </p:spTgt>
                                        </p:tgtEl>
                                        <p:attrNameLst>
                                          <p:attrName>style.visibility</p:attrName>
                                        </p:attrNameLst>
                                      </p:cBhvr>
                                      <p:to>
                                        <p:strVal val="visible"/>
                                      </p:to>
                                    </p:set>
                                    <p:animEffect transition="in" filter="fade">
                                      <p:cBhvr>
                                        <p:cTn id="67" dur="2000"/>
                                        <p:tgtEl>
                                          <p:spTgt spid="174083">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4083">
                                            <p:txEl>
                                              <p:pRg st="20" end="20"/>
                                            </p:txEl>
                                          </p:spTgt>
                                        </p:tgtEl>
                                        <p:attrNameLst>
                                          <p:attrName>style.visibility</p:attrName>
                                        </p:attrNameLst>
                                      </p:cBhvr>
                                      <p:to>
                                        <p:strVal val="visible"/>
                                      </p:to>
                                    </p:set>
                                    <p:animEffect transition="in" filter="fade">
                                      <p:cBhvr>
                                        <p:cTn id="70" dur="2000"/>
                                        <p:tgtEl>
                                          <p:spTgt spid="174083">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4083">
                                            <p:txEl>
                                              <p:pRg st="21" end="21"/>
                                            </p:txEl>
                                          </p:spTgt>
                                        </p:tgtEl>
                                        <p:attrNameLst>
                                          <p:attrName>style.visibility</p:attrName>
                                        </p:attrNameLst>
                                      </p:cBhvr>
                                      <p:to>
                                        <p:strVal val="visible"/>
                                      </p:to>
                                    </p:set>
                                    <p:animEffect transition="in" filter="fade">
                                      <p:cBhvr>
                                        <p:cTn id="73" dur="2000"/>
                                        <p:tgtEl>
                                          <p:spTgt spid="174083">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4083">
                                            <p:txEl>
                                              <p:pRg st="22" end="22"/>
                                            </p:txEl>
                                          </p:spTgt>
                                        </p:tgtEl>
                                        <p:attrNameLst>
                                          <p:attrName>style.visibility</p:attrName>
                                        </p:attrNameLst>
                                      </p:cBhvr>
                                      <p:to>
                                        <p:strVal val="visible"/>
                                      </p:to>
                                    </p:set>
                                    <p:animEffect transition="in" filter="fade">
                                      <p:cBhvr>
                                        <p:cTn id="76" dur="2000"/>
                                        <p:tgtEl>
                                          <p:spTgt spid="174083">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4083">
                                            <p:txEl>
                                              <p:pRg st="23" end="23"/>
                                            </p:txEl>
                                          </p:spTgt>
                                        </p:tgtEl>
                                        <p:attrNameLst>
                                          <p:attrName>style.visibility</p:attrName>
                                        </p:attrNameLst>
                                      </p:cBhvr>
                                      <p:to>
                                        <p:strVal val="visible"/>
                                      </p:to>
                                    </p:set>
                                    <p:animEffect transition="in" filter="fade">
                                      <p:cBhvr>
                                        <p:cTn id="79" dur="2000"/>
                                        <p:tgtEl>
                                          <p:spTgt spid="174083">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4083">
                                            <p:txEl>
                                              <p:pRg st="24" end="24"/>
                                            </p:txEl>
                                          </p:spTgt>
                                        </p:tgtEl>
                                        <p:attrNameLst>
                                          <p:attrName>style.visibility</p:attrName>
                                        </p:attrNameLst>
                                      </p:cBhvr>
                                      <p:to>
                                        <p:strVal val="visible"/>
                                      </p:to>
                                    </p:set>
                                    <p:animEffect transition="in" filter="fade">
                                      <p:cBhvr>
                                        <p:cTn id="82" dur="2000"/>
                                        <p:tgtEl>
                                          <p:spTgt spid="17408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8A17872-BCED-4662-95E5-9BE63CAA0B65}" type="slidenum">
              <a:rPr lang="en-US" smtClean="0"/>
              <a:pPr>
                <a:defRPr/>
              </a:pPr>
              <a:t>25</a:t>
            </a:fld>
            <a:endParaRPr lang="en-US" dirty="0"/>
          </a:p>
        </p:txBody>
      </p:sp>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75109" name="ZoneTexte 6"/>
          <p:cNvSpPr txBox="1">
            <a:spLocks noChangeArrowheads="1"/>
          </p:cNvSpPr>
          <p:nvPr/>
        </p:nvSpPr>
        <p:spPr bwMode="auto">
          <a:xfrm>
            <a:off x="152400" y="1676400"/>
            <a:ext cx="8839200" cy="4401205"/>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smtClean="0">
                <a:latin typeface="Arial" pitchFamily="34" charset="0"/>
                <a:cs typeface="Arial" pitchFamily="34" charset="0"/>
              </a:rPr>
              <a:t>MISE EN FORME AUX ENGINS</a:t>
            </a:r>
            <a:endParaRPr lang="fr-FR" sz="1400" b="1" u="sng" dirty="0">
              <a:latin typeface="Arial" pitchFamily="34" charset="0"/>
              <a:cs typeface="Arial" pitchFamily="34" charset="0"/>
            </a:endParaRPr>
          </a:p>
          <a:p>
            <a:pPr algn="just"/>
            <a:endParaRPr lang="fr-FR" sz="1400" dirty="0" smtClean="0">
              <a:latin typeface="Arial" pitchFamily="34" charset="0"/>
              <a:cs typeface="Arial" pitchFamily="34" charset="0"/>
            </a:endParaRPr>
          </a:p>
          <a:p>
            <a:pPr algn="just"/>
            <a:r>
              <a:rPr lang="fr-FR" sz="1400" dirty="0" smtClean="0">
                <a:latin typeface="Arial" pitchFamily="34" charset="0"/>
                <a:cs typeface="Arial" pitchFamily="34" charset="0"/>
              </a:rPr>
              <a:t>Quand on peur réaliser le travail avec une niveleuse, </a:t>
            </a:r>
            <a:r>
              <a:rPr lang="fr-FR" sz="1400" dirty="0">
                <a:latin typeface="Arial" pitchFamily="34" charset="0"/>
                <a:cs typeface="Arial" pitchFamily="34" charset="0"/>
              </a:rPr>
              <a:t>il est </a:t>
            </a:r>
            <a:r>
              <a:rPr lang="fr-FR" sz="1400" dirty="0" smtClean="0">
                <a:latin typeface="Arial" pitchFamily="34" charset="0"/>
                <a:cs typeface="Arial" pitchFamily="34" charset="0"/>
              </a:rPr>
              <a:t>toujours plus </a:t>
            </a:r>
            <a:r>
              <a:rPr lang="fr-FR" sz="1400" dirty="0">
                <a:latin typeface="Arial" pitchFamily="34" charset="0"/>
                <a:cs typeface="Arial" pitchFamily="34" charset="0"/>
              </a:rPr>
              <a:t>efficace si plusieurs niveleuses </a:t>
            </a:r>
            <a:r>
              <a:rPr lang="fr-FR" sz="1400" dirty="0" smtClean="0">
                <a:latin typeface="Arial" pitchFamily="34" charset="0"/>
                <a:cs typeface="Arial" pitchFamily="34" charset="0"/>
              </a:rPr>
              <a:t>travaillent </a:t>
            </a:r>
            <a:r>
              <a:rPr lang="fr-FR" sz="1400" dirty="0">
                <a:latin typeface="Arial" pitchFamily="34" charset="0"/>
                <a:cs typeface="Arial" pitchFamily="34" charset="0"/>
              </a:rPr>
              <a:t>en même temps l’une derrière l’autre .</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Dans ce cas les niveleuses travaillent dans la même direction le long du sommet de digue ou de la piste de roulement sur plusieurs kilomètres. Sur une digue étroite deux passes de niveleuses peuvent être suffisantes.</a:t>
            </a:r>
          </a:p>
          <a:p>
            <a:pPr algn="just"/>
            <a:endParaRPr lang="fr-FR" sz="1400" dirty="0">
              <a:latin typeface="Arial" pitchFamily="34" charset="0"/>
              <a:cs typeface="Arial" pitchFamily="34" charset="0"/>
            </a:endParaRPr>
          </a:p>
          <a:p>
            <a:pPr algn="just"/>
            <a:r>
              <a:rPr lang="fr-FR" sz="1400" dirty="0" smtClean="0">
                <a:latin typeface="Arial" pitchFamily="34" charset="0"/>
                <a:cs typeface="Arial" pitchFamily="34" charset="0"/>
              </a:rPr>
              <a:t>Attention, pendant ce travail à la sécurité des personnes et des véhicules qui peuvent circuler sur la digue ou sur la piste de roulement. Il est indispensable que les engins soient équipés de warning et de signalisation. Le chantier doit être balisé et bien repéré.</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Il y a deux méthodes de travail de base:</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	1- La première consiste à étendre le matériau du centre de la digue vers l’extérieur c’est la 	méthode A.</a:t>
            </a:r>
          </a:p>
          <a:p>
            <a:pPr algn="just"/>
            <a:r>
              <a:rPr lang="fr-FR" sz="1400" dirty="0">
                <a:latin typeface="Arial" pitchFamily="34" charset="0"/>
                <a:cs typeface="Arial" pitchFamily="34" charset="0"/>
              </a:rPr>
              <a:t>	2- La deuxième méthode consiste à rependre le matériau d’un bord extérieur de la digue au côté 	opposé méthode B.</a:t>
            </a:r>
          </a:p>
          <a:p>
            <a:pPr algn="just"/>
            <a:endParaRPr lang="fr-FR" sz="1400" dirty="0"/>
          </a:p>
          <a:p>
            <a:pPr algn="just"/>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9">
                                            <p:bg/>
                                          </p:spTgt>
                                        </p:tgtEl>
                                        <p:attrNameLst>
                                          <p:attrName>style.visibility</p:attrName>
                                        </p:attrNameLst>
                                      </p:cBhvr>
                                      <p:to>
                                        <p:strVal val="visible"/>
                                      </p:to>
                                    </p:set>
                                    <p:animEffect transition="in" filter="fade">
                                      <p:cBhvr>
                                        <p:cTn id="7" dur="2000"/>
                                        <p:tgtEl>
                                          <p:spTgt spid="17510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109">
                                            <p:txEl>
                                              <p:pRg st="0" end="0"/>
                                            </p:txEl>
                                          </p:spTgt>
                                        </p:tgtEl>
                                        <p:attrNameLst>
                                          <p:attrName>style.visibility</p:attrName>
                                        </p:attrNameLst>
                                      </p:cBhvr>
                                      <p:to>
                                        <p:strVal val="visible"/>
                                      </p:to>
                                    </p:set>
                                    <p:animEffect transition="in" filter="fade">
                                      <p:cBhvr>
                                        <p:cTn id="10" dur="2000"/>
                                        <p:tgtEl>
                                          <p:spTgt spid="17510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5109">
                                            <p:txEl>
                                              <p:pRg st="2" end="2"/>
                                            </p:txEl>
                                          </p:spTgt>
                                        </p:tgtEl>
                                        <p:attrNameLst>
                                          <p:attrName>style.visibility</p:attrName>
                                        </p:attrNameLst>
                                      </p:cBhvr>
                                      <p:to>
                                        <p:strVal val="visible"/>
                                      </p:to>
                                    </p:set>
                                    <p:animEffect transition="in" filter="fade">
                                      <p:cBhvr>
                                        <p:cTn id="13" dur="2000"/>
                                        <p:tgtEl>
                                          <p:spTgt spid="17510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5109">
                                            <p:txEl>
                                              <p:pRg st="4" end="4"/>
                                            </p:txEl>
                                          </p:spTgt>
                                        </p:tgtEl>
                                        <p:attrNameLst>
                                          <p:attrName>style.visibility</p:attrName>
                                        </p:attrNameLst>
                                      </p:cBhvr>
                                      <p:to>
                                        <p:strVal val="visible"/>
                                      </p:to>
                                    </p:set>
                                    <p:animEffect transition="in" filter="fade">
                                      <p:cBhvr>
                                        <p:cTn id="16" dur="2000"/>
                                        <p:tgtEl>
                                          <p:spTgt spid="17510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5109">
                                            <p:txEl>
                                              <p:pRg st="6" end="6"/>
                                            </p:txEl>
                                          </p:spTgt>
                                        </p:tgtEl>
                                        <p:attrNameLst>
                                          <p:attrName>style.visibility</p:attrName>
                                        </p:attrNameLst>
                                      </p:cBhvr>
                                      <p:to>
                                        <p:strVal val="visible"/>
                                      </p:to>
                                    </p:set>
                                    <p:animEffect transition="in" filter="fade">
                                      <p:cBhvr>
                                        <p:cTn id="19" dur="2000"/>
                                        <p:tgtEl>
                                          <p:spTgt spid="17510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5109">
                                            <p:txEl>
                                              <p:pRg st="8" end="8"/>
                                            </p:txEl>
                                          </p:spTgt>
                                        </p:tgtEl>
                                        <p:attrNameLst>
                                          <p:attrName>style.visibility</p:attrName>
                                        </p:attrNameLst>
                                      </p:cBhvr>
                                      <p:to>
                                        <p:strVal val="visible"/>
                                      </p:to>
                                    </p:set>
                                    <p:animEffect transition="in" filter="fade">
                                      <p:cBhvr>
                                        <p:cTn id="22" dur="2000"/>
                                        <p:tgtEl>
                                          <p:spTgt spid="175109">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5109">
                                            <p:txEl>
                                              <p:pRg st="10" end="10"/>
                                            </p:txEl>
                                          </p:spTgt>
                                        </p:tgtEl>
                                        <p:attrNameLst>
                                          <p:attrName>style.visibility</p:attrName>
                                        </p:attrNameLst>
                                      </p:cBhvr>
                                      <p:to>
                                        <p:strVal val="visible"/>
                                      </p:to>
                                    </p:set>
                                    <p:animEffect transition="in" filter="fade">
                                      <p:cBhvr>
                                        <p:cTn id="25" dur="2000"/>
                                        <p:tgtEl>
                                          <p:spTgt spid="175109">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5109">
                                            <p:txEl>
                                              <p:pRg st="11" end="11"/>
                                            </p:txEl>
                                          </p:spTgt>
                                        </p:tgtEl>
                                        <p:attrNameLst>
                                          <p:attrName>style.visibility</p:attrName>
                                        </p:attrNameLst>
                                      </p:cBhvr>
                                      <p:to>
                                        <p:strVal val="visible"/>
                                      </p:to>
                                    </p:set>
                                    <p:animEffect transition="in" filter="fade">
                                      <p:cBhvr>
                                        <p:cTn id="28" dur="2000"/>
                                        <p:tgtEl>
                                          <p:spTgt spid="17510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B74A305-F690-4703-9A15-033190C0FFA7}" type="slidenum">
              <a:rPr lang="en-US" smtClean="0"/>
              <a:pPr>
                <a:defRPr/>
              </a:pPr>
              <a:t>26</a:t>
            </a:fld>
            <a:endParaRPr lang="en-US" dirty="0"/>
          </a:p>
        </p:txBody>
      </p:sp>
      <p:sp>
        <p:nvSpPr>
          <p:cNvPr id="3" name="Espace réservé du numéro de diapositive 1"/>
          <p:cNvSpPr txBox="1">
            <a:spLocks/>
          </p:cNvSpPr>
          <p:nvPr/>
        </p:nvSpPr>
        <p:spPr bwMode="auto">
          <a:xfrm>
            <a:off x="6553200" y="6245225"/>
            <a:ext cx="2133600" cy="476250"/>
          </a:xfrm>
          <a:prstGeom prst="rect">
            <a:avLst/>
          </a:prstGeom>
          <a:noFill/>
          <a:ln w="9525">
            <a:noFill/>
            <a:miter lim="800000"/>
            <a:headEnd/>
            <a:tailEnd/>
          </a:ln>
          <a:effectLst/>
        </p:spPr>
        <p:txBody>
          <a:bodyPr anchor="b"/>
          <a:lstStyle/>
          <a:p>
            <a:pPr algn="r" eaLnBrk="1" hangingPunct="1">
              <a:defRPr/>
            </a:pPr>
            <a:fld id="{7DCCE8A7-0296-4116-ADF4-9E8298108DA0}" type="slidenum">
              <a:rPr lang="en-US" sz="1400">
                <a:effectLst>
                  <a:outerShdw blurRad="38100" dist="38100" dir="2700000" algn="tl">
                    <a:srgbClr val="000000"/>
                  </a:outerShdw>
                </a:effectLst>
              </a:rPr>
              <a:pPr algn="r" eaLnBrk="1" hangingPunct="1">
                <a:defRPr/>
              </a:pPr>
              <a:t>26</a:t>
            </a:fld>
            <a:endParaRPr lang="en-US" sz="1400" dirty="0">
              <a:effectLst>
                <a:outerShdw blurRad="38100" dist="38100" dir="2700000" algn="tl">
                  <a:srgbClr val="000000"/>
                </a:outerShdw>
              </a:effectLst>
            </a:endParaRPr>
          </a:p>
        </p:txBody>
      </p:sp>
      <p:pic>
        <p:nvPicPr>
          <p:cNvPr id="176132" name="Picture 2" descr="C:\Users\Vincent DAVID\Documents\Scan00117.tif"/>
          <p:cNvPicPr>
            <a:picLocks noChangeAspect="1" noChangeArrowheads="1"/>
          </p:cNvPicPr>
          <p:nvPr/>
        </p:nvPicPr>
        <p:blipFill>
          <a:blip r:embed="rId3"/>
          <a:srcRect/>
          <a:stretch>
            <a:fillRect/>
          </a:stretch>
        </p:blipFill>
        <p:spPr bwMode="auto">
          <a:xfrm>
            <a:off x="1066800" y="1447800"/>
            <a:ext cx="3368675" cy="5105400"/>
          </a:xfrm>
          <a:prstGeom prst="rect">
            <a:avLst/>
          </a:prstGeom>
          <a:noFill/>
          <a:ln w="28575">
            <a:solidFill>
              <a:srgbClr val="FF0000"/>
            </a:solidFill>
            <a:miter lim="800000"/>
            <a:headEnd/>
            <a:tailEnd/>
          </a:ln>
        </p:spPr>
      </p:pic>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8" name="Text Box 11"/>
          <p:cNvSpPr txBox="1">
            <a:spLocks noChangeArrowheads="1"/>
          </p:cNvSpPr>
          <p:nvPr/>
        </p:nvSpPr>
        <p:spPr bwMode="auto">
          <a:xfrm>
            <a:off x="838200" y="990600"/>
            <a:ext cx="3733800" cy="228600"/>
          </a:xfrm>
          <a:prstGeom prst="rect">
            <a:avLst/>
          </a:prstGeom>
          <a:noFill/>
          <a:ln w="9525">
            <a:noFill/>
            <a:miter lim="800000"/>
            <a:headEnd/>
            <a:tailEnd/>
          </a:ln>
        </p:spPr>
        <p:txBody>
          <a:bodyPr/>
          <a:lstStyle/>
          <a:p>
            <a:pPr algn="ctr"/>
            <a:r>
              <a:rPr lang="fr-FR" sz="1400" b="1"/>
              <a:t>METHODE A</a:t>
            </a:r>
            <a:endParaRPr lang="en-US" sz="1400" b="1"/>
          </a:p>
        </p:txBody>
      </p:sp>
      <p:sp>
        <p:nvSpPr>
          <p:cNvPr id="176136" name="ZoneTexte 9"/>
          <p:cNvSpPr txBox="1">
            <a:spLocks noChangeArrowheads="1"/>
          </p:cNvSpPr>
          <p:nvPr/>
        </p:nvSpPr>
        <p:spPr bwMode="auto">
          <a:xfrm>
            <a:off x="4800600" y="2438400"/>
            <a:ext cx="3962400" cy="3262432"/>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METHODE A</a:t>
            </a:r>
          </a:p>
          <a:p>
            <a:pPr algn="just"/>
            <a:endParaRPr lang="fr-FR" sz="1200" dirty="0"/>
          </a:p>
          <a:p>
            <a:pPr algn="just"/>
            <a:r>
              <a:rPr lang="fr-FR" sz="1400" dirty="0">
                <a:latin typeface="Arial" pitchFamily="34" charset="0"/>
                <a:cs typeface="Arial" pitchFamily="34" charset="0"/>
              </a:rPr>
              <a:t>La niveleuse part du centre de la digue et travail vers l’extérieur (bord de la digue). </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La première et la seconde passes coupe le sommet des irrégularités  de la surface et dépose les terres </a:t>
            </a:r>
            <a:r>
              <a:rPr lang="fr-FR" sz="1400" dirty="0" smtClean="0">
                <a:latin typeface="Arial" pitchFamily="34" charset="0"/>
                <a:cs typeface="Arial" pitchFamily="34" charset="0"/>
              </a:rPr>
              <a:t>en excès sur </a:t>
            </a:r>
            <a:r>
              <a:rPr lang="fr-FR" sz="1400" dirty="0">
                <a:latin typeface="Arial" pitchFamily="34" charset="0"/>
                <a:cs typeface="Arial" pitchFamily="34" charset="0"/>
              </a:rPr>
              <a:t>chaque côtés de la route.  Deux passes peuvent être nécessaires </a:t>
            </a:r>
            <a:r>
              <a:rPr lang="fr-FR" sz="1400" dirty="0" smtClean="0">
                <a:latin typeface="Arial" pitchFamily="34" charset="0"/>
                <a:cs typeface="Arial" pitchFamily="34" charset="0"/>
              </a:rPr>
              <a:t>de chaque </a:t>
            </a:r>
            <a:r>
              <a:rPr lang="fr-FR" sz="1400" dirty="0">
                <a:latin typeface="Arial" pitchFamily="34" charset="0"/>
                <a:cs typeface="Arial" pitchFamily="34" charset="0"/>
              </a:rPr>
              <a:t>côté de  la piste de roulement. </a:t>
            </a:r>
          </a:p>
          <a:p>
            <a:pPr algn="just"/>
            <a:endParaRPr lang="fr-FR" sz="1400" dirty="0">
              <a:latin typeface="Arial" pitchFamily="34" charset="0"/>
              <a:cs typeface="Arial" pitchFamily="34" charset="0"/>
            </a:endParaRPr>
          </a:p>
          <a:p>
            <a:pPr algn="just"/>
            <a:r>
              <a:rPr lang="fr-FR" sz="1400" dirty="0" smtClean="0">
                <a:latin typeface="Arial" pitchFamily="34" charset="0"/>
                <a:cs typeface="Arial" pitchFamily="34" charset="0"/>
              </a:rPr>
              <a:t>On réalise de la même façon la mise en forme  de l’autre partie du sommet de digue.</a:t>
            </a:r>
            <a:endParaRPr lang="fr-FR" sz="1400" dirty="0">
              <a:latin typeface="Arial" pitchFamily="34" charset="0"/>
              <a:cs typeface="Arial" pitchFamily="34" charset="0"/>
            </a:endParaRPr>
          </a:p>
          <a:p>
            <a:pPr algn="just"/>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2"/>
                                        </p:tgtEl>
                                        <p:attrNameLst>
                                          <p:attrName>style.visibility</p:attrName>
                                        </p:attrNameLst>
                                      </p:cBhvr>
                                      <p:to>
                                        <p:strVal val="visible"/>
                                      </p:to>
                                    </p:set>
                                    <p:animEffect transition="in" filter="fade">
                                      <p:cBhvr>
                                        <p:cTn id="12" dur="2000"/>
                                        <p:tgtEl>
                                          <p:spTgt spid="176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6136">
                                            <p:bg/>
                                          </p:spTgt>
                                        </p:tgtEl>
                                        <p:attrNameLst>
                                          <p:attrName>style.visibility</p:attrName>
                                        </p:attrNameLst>
                                      </p:cBhvr>
                                      <p:to>
                                        <p:strVal val="visible"/>
                                      </p:to>
                                    </p:set>
                                    <p:animEffect transition="in" filter="fade">
                                      <p:cBhvr>
                                        <p:cTn id="17" dur="2000"/>
                                        <p:tgtEl>
                                          <p:spTgt spid="176136">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6136">
                                            <p:txEl>
                                              <p:pRg st="0" end="0"/>
                                            </p:txEl>
                                          </p:spTgt>
                                        </p:tgtEl>
                                        <p:attrNameLst>
                                          <p:attrName>style.visibility</p:attrName>
                                        </p:attrNameLst>
                                      </p:cBhvr>
                                      <p:to>
                                        <p:strVal val="visible"/>
                                      </p:to>
                                    </p:set>
                                    <p:animEffect transition="in" filter="fade">
                                      <p:cBhvr>
                                        <p:cTn id="20" dur="2000"/>
                                        <p:tgtEl>
                                          <p:spTgt spid="17613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6136">
                                            <p:txEl>
                                              <p:pRg st="2" end="2"/>
                                            </p:txEl>
                                          </p:spTgt>
                                        </p:tgtEl>
                                        <p:attrNameLst>
                                          <p:attrName>style.visibility</p:attrName>
                                        </p:attrNameLst>
                                      </p:cBhvr>
                                      <p:to>
                                        <p:strVal val="visible"/>
                                      </p:to>
                                    </p:set>
                                    <p:animEffect transition="in" filter="fade">
                                      <p:cBhvr>
                                        <p:cTn id="23" dur="2000"/>
                                        <p:tgtEl>
                                          <p:spTgt spid="17613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6136">
                                            <p:txEl>
                                              <p:pRg st="4" end="4"/>
                                            </p:txEl>
                                          </p:spTgt>
                                        </p:tgtEl>
                                        <p:attrNameLst>
                                          <p:attrName>style.visibility</p:attrName>
                                        </p:attrNameLst>
                                      </p:cBhvr>
                                      <p:to>
                                        <p:strVal val="visible"/>
                                      </p:to>
                                    </p:set>
                                    <p:animEffect transition="in" filter="fade">
                                      <p:cBhvr>
                                        <p:cTn id="26" dur="2000"/>
                                        <p:tgtEl>
                                          <p:spTgt spid="176136">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6136">
                                            <p:txEl>
                                              <p:pRg st="6" end="6"/>
                                            </p:txEl>
                                          </p:spTgt>
                                        </p:tgtEl>
                                        <p:attrNameLst>
                                          <p:attrName>style.visibility</p:attrName>
                                        </p:attrNameLst>
                                      </p:cBhvr>
                                      <p:to>
                                        <p:strVal val="visible"/>
                                      </p:to>
                                    </p:set>
                                    <p:animEffect transition="in" filter="fade">
                                      <p:cBhvr>
                                        <p:cTn id="29" dur="2000"/>
                                        <p:tgtEl>
                                          <p:spTgt spid="176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6136"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C11002F-EAE3-4666-8090-2129C8EB768D}" type="slidenum">
              <a:rPr lang="en-US" smtClean="0"/>
              <a:pPr>
                <a:defRPr/>
              </a:pPr>
              <a:t>27</a:t>
            </a:fld>
            <a:endParaRPr lang="en-US" dirty="0"/>
          </a:p>
        </p:txBody>
      </p:sp>
      <p:pic>
        <p:nvPicPr>
          <p:cNvPr id="177155" name="Picture 3" descr="C:\Users\Vincent DAVID\Documents\Scan00118.tif"/>
          <p:cNvPicPr>
            <a:picLocks noChangeAspect="1" noChangeArrowheads="1"/>
          </p:cNvPicPr>
          <p:nvPr/>
        </p:nvPicPr>
        <p:blipFill>
          <a:blip r:embed="rId3"/>
          <a:srcRect/>
          <a:stretch>
            <a:fillRect/>
          </a:stretch>
        </p:blipFill>
        <p:spPr bwMode="auto">
          <a:xfrm>
            <a:off x="914400" y="1524000"/>
            <a:ext cx="3276600" cy="5068888"/>
          </a:xfrm>
          <a:prstGeom prst="rect">
            <a:avLst/>
          </a:prstGeom>
          <a:noFill/>
          <a:ln w="28575">
            <a:solidFill>
              <a:srgbClr val="FF0000"/>
            </a:solidFill>
            <a:miter lim="800000"/>
            <a:headEnd/>
            <a:tailEnd/>
          </a:ln>
        </p:spPr>
      </p:pic>
      <p:sp>
        <p:nvSpPr>
          <p:cNvPr id="4" name="Text Box 11"/>
          <p:cNvSpPr txBox="1">
            <a:spLocks noChangeArrowheads="1"/>
          </p:cNvSpPr>
          <p:nvPr/>
        </p:nvSpPr>
        <p:spPr bwMode="auto">
          <a:xfrm>
            <a:off x="762000" y="1219200"/>
            <a:ext cx="3733800" cy="228600"/>
          </a:xfrm>
          <a:prstGeom prst="rect">
            <a:avLst/>
          </a:prstGeom>
          <a:noFill/>
          <a:ln w="9525">
            <a:noFill/>
            <a:miter lim="800000"/>
            <a:headEnd/>
            <a:tailEnd/>
          </a:ln>
        </p:spPr>
        <p:txBody>
          <a:bodyPr/>
          <a:lstStyle/>
          <a:p>
            <a:pPr algn="ctr"/>
            <a:r>
              <a:rPr lang="fr-FR" sz="1400" b="1"/>
              <a:t>METHODE B</a:t>
            </a:r>
            <a:endParaRPr lang="en-US" sz="1400" b="1"/>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77159" name="ZoneTexte 9"/>
          <p:cNvSpPr txBox="1">
            <a:spLocks noChangeArrowheads="1"/>
          </p:cNvSpPr>
          <p:nvPr/>
        </p:nvSpPr>
        <p:spPr bwMode="auto">
          <a:xfrm>
            <a:off x="4495800" y="1941513"/>
            <a:ext cx="3962400" cy="4154487"/>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METHODE B</a:t>
            </a:r>
          </a:p>
          <a:p>
            <a:pPr algn="ctr"/>
            <a:endParaRPr lang="fr-FR" sz="1200" dirty="0"/>
          </a:p>
          <a:p>
            <a:pPr algn="just"/>
            <a:r>
              <a:rPr lang="fr-FR" sz="1400" dirty="0">
                <a:latin typeface="Arial" pitchFamily="34" charset="0"/>
                <a:cs typeface="Arial" pitchFamily="34" charset="0"/>
              </a:rPr>
              <a:t>La niveleuse commence d’un bord de la piste </a:t>
            </a:r>
            <a:r>
              <a:rPr lang="fr-FR" sz="1400" dirty="0" smtClean="0">
                <a:latin typeface="Arial" pitchFamily="34" charset="0"/>
                <a:cs typeface="Arial" pitchFamily="34" charset="0"/>
              </a:rPr>
              <a:t> </a:t>
            </a:r>
            <a:r>
              <a:rPr lang="fr-FR" sz="1400" dirty="0">
                <a:latin typeface="Arial" pitchFamily="34" charset="0"/>
                <a:cs typeface="Arial" pitchFamily="34" charset="0"/>
              </a:rPr>
              <a:t>du sommet de digue et travaille vers l’autre côté.</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Les bas côtés sont traités à part de la surface de roulement. </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La première et la seconde passes coupe </a:t>
            </a:r>
            <a:r>
              <a:rPr lang="fr-FR" sz="1400" dirty="0" smtClean="0">
                <a:latin typeface="Arial" pitchFamily="34" charset="0"/>
                <a:cs typeface="Arial" pitchFamily="34" charset="0"/>
              </a:rPr>
              <a:t>le </a:t>
            </a:r>
            <a:r>
              <a:rPr lang="fr-FR" sz="1400" dirty="0">
                <a:latin typeface="Arial" pitchFamily="34" charset="0"/>
                <a:cs typeface="Arial" pitchFamily="34" charset="0"/>
              </a:rPr>
              <a:t>sommet des irrégularités de surface et dépose les déblais au centre de la piste de roulement du sommet de la digue. Deux passes peuvent être nécessaires de chaque côté de la piste, si cette dernière est large.</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La troisième et la quatrième passes coupent les irrégularités de la surface et pousse les déblais vers le côté de la </a:t>
            </a:r>
            <a:r>
              <a:rPr lang="fr-FR" sz="1400" dirty="0" smtClean="0">
                <a:latin typeface="Arial" pitchFamily="34" charset="0"/>
                <a:cs typeface="Arial" pitchFamily="34" charset="0"/>
              </a:rPr>
              <a:t>piste.</a:t>
            </a:r>
            <a:endParaRPr lang="fr-FR"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155"/>
                                        </p:tgtEl>
                                        <p:attrNameLst>
                                          <p:attrName>style.visibility</p:attrName>
                                        </p:attrNameLst>
                                      </p:cBhvr>
                                      <p:to>
                                        <p:strVal val="visible"/>
                                      </p:to>
                                    </p:set>
                                    <p:animEffect transition="in" filter="fade">
                                      <p:cBhvr>
                                        <p:cTn id="12" dur="2000"/>
                                        <p:tgtEl>
                                          <p:spTgt spid="177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159">
                                            <p:bg/>
                                          </p:spTgt>
                                        </p:tgtEl>
                                        <p:attrNameLst>
                                          <p:attrName>style.visibility</p:attrName>
                                        </p:attrNameLst>
                                      </p:cBhvr>
                                      <p:to>
                                        <p:strVal val="visible"/>
                                      </p:to>
                                    </p:set>
                                    <p:animEffect transition="in" filter="fade">
                                      <p:cBhvr>
                                        <p:cTn id="17" dur="2000"/>
                                        <p:tgtEl>
                                          <p:spTgt spid="17715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7159">
                                            <p:txEl>
                                              <p:pRg st="0" end="0"/>
                                            </p:txEl>
                                          </p:spTgt>
                                        </p:tgtEl>
                                        <p:attrNameLst>
                                          <p:attrName>style.visibility</p:attrName>
                                        </p:attrNameLst>
                                      </p:cBhvr>
                                      <p:to>
                                        <p:strVal val="visible"/>
                                      </p:to>
                                    </p:set>
                                    <p:animEffect transition="in" filter="fade">
                                      <p:cBhvr>
                                        <p:cTn id="20" dur="2000"/>
                                        <p:tgtEl>
                                          <p:spTgt spid="17715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7159">
                                            <p:txEl>
                                              <p:pRg st="2" end="2"/>
                                            </p:txEl>
                                          </p:spTgt>
                                        </p:tgtEl>
                                        <p:attrNameLst>
                                          <p:attrName>style.visibility</p:attrName>
                                        </p:attrNameLst>
                                      </p:cBhvr>
                                      <p:to>
                                        <p:strVal val="visible"/>
                                      </p:to>
                                    </p:set>
                                    <p:animEffect transition="in" filter="fade">
                                      <p:cBhvr>
                                        <p:cTn id="23" dur="2000"/>
                                        <p:tgtEl>
                                          <p:spTgt spid="17715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7159">
                                            <p:txEl>
                                              <p:pRg st="4" end="4"/>
                                            </p:txEl>
                                          </p:spTgt>
                                        </p:tgtEl>
                                        <p:attrNameLst>
                                          <p:attrName>style.visibility</p:attrName>
                                        </p:attrNameLst>
                                      </p:cBhvr>
                                      <p:to>
                                        <p:strVal val="visible"/>
                                      </p:to>
                                    </p:set>
                                    <p:animEffect transition="in" filter="fade">
                                      <p:cBhvr>
                                        <p:cTn id="26" dur="2000"/>
                                        <p:tgtEl>
                                          <p:spTgt spid="17715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7159">
                                            <p:txEl>
                                              <p:pRg st="6" end="6"/>
                                            </p:txEl>
                                          </p:spTgt>
                                        </p:tgtEl>
                                        <p:attrNameLst>
                                          <p:attrName>style.visibility</p:attrName>
                                        </p:attrNameLst>
                                      </p:cBhvr>
                                      <p:to>
                                        <p:strVal val="visible"/>
                                      </p:to>
                                    </p:set>
                                    <p:animEffect transition="in" filter="fade">
                                      <p:cBhvr>
                                        <p:cTn id="29" dur="2000"/>
                                        <p:tgtEl>
                                          <p:spTgt spid="17715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7159">
                                            <p:txEl>
                                              <p:pRg st="8" end="8"/>
                                            </p:txEl>
                                          </p:spTgt>
                                        </p:tgtEl>
                                        <p:attrNameLst>
                                          <p:attrName>style.visibility</p:attrName>
                                        </p:attrNameLst>
                                      </p:cBhvr>
                                      <p:to>
                                        <p:strVal val="visible"/>
                                      </p:to>
                                    </p:set>
                                    <p:animEffect transition="in" filter="fade">
                                      <p:cBhvr>
                                        <p:cTn id="32" dur="2000"/>
                                        <p:tgtEl>
                                          <p:spTgt spid="1771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7159"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A351B56-69DE-4EB6-B33E-76F6BF90D445}" type="slidenum">
              <a:rPr lang="en-US" smtClean="0"/>
              <a:pPr>
                <a:defRPr/>
              </a:pPr>
              <a:t>28</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78181" name="Picture 2" descr="F:\Scan0032.tif"/>
          <p:cNvPicPr>
            <a:picLocks noChangeAspect="1" noChangeArrowheads="1"/>
          </p:cNvPicPr>
          <p:nvPr/>
        </p:nvPicPr>
        <p:blipFill>
          <a:blip r:embed="rId3">
            <a:lum bright="10000"/>
          </a:blip>
          <a:srcRect/>
          <a:stretch>
            <a:fillRect/>
          </a:stretch>
        </p:blipFill>
        <p:spPr bwMode="auto">
          <a:xfrm>
            <a:off x="228600" y="1909763"/>
            <a:ext cx="4572000" cy="3424237"/>
          </a:xfrm>
          <a:prstGeom prst="rect">
            <a:avLst/>
          </a:prstGeom>
          <a:noFill/>
          <a:ln w="28575">
            <a:solidFill>
              <a:srgbClr val="FF0000"/>
            </a:solidFill>
            <a:miter lim="800000"/>
            <a:headEnd/>
            <a:tailEnd/>
          </a:ln>
        </p:spPr>
      </p:pic>
      <p:sp>
        <p:nvSpPr>
          <p:cNvPr id="178182" name="Rectangle 5"/>
          <p:cNvSpPr>
            <a:spLocks noChangeArrowheads="1"/>
          </p:cNvSpPr>
          <p:nvPr/>
        </p:nvSpPr>
        <p:spPr bwMode="auto">
          <a:xfrm>
            <a:off x="838200" y="2438400"/>
            <a:ext cx="609600" cy="457200"/>
          </a:xfrm>
          <a:prstGeom prst="rect">
            <a:avLst/>
          </a:prstGeom>
          <a:solidFill>
            <a:schemeClr val="bg1"/>
          </a:solidFill>
          <a:ln w="9525" algn="ctr">
            <a:solidFill>
              <a:schemeClr val="bg1"/>
            </a:solidFill>
            <a:round/>
            <a:headEnd/>
            <a:tailEnd/>
          </a:ln>
        </p:spPr>
        <p:txBody>
          <a:bodyPr/>
          <a:lstStyle/>
          <a:p>
            <a:endParaRPr lang="fr-FR"/>
          </a:p>
        </p:txBody>
      </p:sp>
      <p:sp>
        <p:nvSpPr>
          <p:cNvPr id="178183" name="Rectangle 6"/>
          <p:cNvSpPr>
            <a:spLocks noChangeArrowheads="1"/>
          </p:cNvSpPr>
          <p:nvPr/>
        </p:nvSpPr>
        <p:spPr bwMode="auto">
          <a:xfrm>
            <a:off x="2438400" y="2028825"/>
            <a:ext cx="609600" cy="381000"/>
          </a:xfrm>
          <a:prstGeom prst="rect">
            <a:avLst/>
          </a:prstGeom>
          <a:solidFill>
            <a:schemeClr val="bg1"/>
          </a:solidFill>
          <a:ln w="9525" algn="ctr">
            <a:solidFill>
              <a:schemeClr val="bg1"/>
            </a:solidFill>
            <a:round/>
            <a:headEnd/>
            <a:tailEnd/>
          </a:ln>
        </p:spPr>
        <p:txBody>
          <a:bodyPr/>
          <a:lstStyle/>
          <a:p>
            <a:endParaRPr lang="fr-FR"/>
          </a:p>
        </p:txBody>
      </p:sp>
      <p:sp>
        <p:nvSpPr>
          <p:cNvPr id="178184" name="Rectangle 7"/>
          <p:cNvSpPr>
            <a:spLocks noChangeArrowheads="1"/>
          </p:cNvSpPr>
          <p:nvPr/>
        </p:nvSpPr>
        <p:spPr bwMode="auto">
          <a:xfrm>
            <a:off x="1066800" y="2895600"/>
            <a:ext cx="152400" cy="76200"/>
          </a:xfrm>
          <a:prstGeom prst="rect">
            <a:avLst/>
          </a:prstGeom>
          <a:solidFill>
            <a:schemeClr val="bg1"/>
          </a:solidFill>
          <a:ln w="9525" algn="ctr">
            <a:solidFill>
              <a:schemeClr val="bg1"/>
            </a:solidFill>
            <a:round/>
            <a:headEnd/>
            <a:tailEnd/>
          </a:ln>
        </p:spPr>
        <p:txBody>
          <a:bodyPr/>
          <a:lstStyle/>
          <a:p>
            <a:endParaRPr lang="fr-FR"/>
          </a:p>
        </p:txBody>
      </p:sp>
      <p:sp>
        <p:nvSpPr>
          <p:cNvPr id="178185" name="Rectangle 8"/>
          <p:cNvSpPr>
            <a:spLocks noChangeArrowheads="1"/>
          </p:cNvSpPr>
          <p:nvPr/>
        </p:nvSpPr>
        <p:spPr bwMode="auto">
          <a:xfrm>
            <a:off x="2667000" y="2362200"/>
            <a:ext cx="152400" cy="76200"/>
          </a:xfrm>
          <a:prstGeom prst="rect">
            <a:avLst/>
          </a:prstGeom>
          <a:solidFill>
            <a:schemeClr val="bg1"/>
          </a:solidFill>
          <a:ln w="9525" algn="ctr">
            <a:solidFill>
              <a:schemeClr val="bg1"/>
            </a:solidFill>
            <a:round/>
            <a:headEnd/>
            <a:tailEnd/>
          </a:ln>
        </p:spPr>
        <p:txBody>
          <a:bodyPr/>
          <a:lstStyle/>
          <a:p>
            <a:endParaRPr lang="fr-FR"/>
          </a:p>
        </p:txBody>
      </p:sp>
      <p:sp>
        <p:nvSpPr>
          <p:cNvPr id="178186" name="Rectangle 9"/>
          <p:cNvSpPr>
            <a:spLocks noChangeArrowheads="1"/>
          </p:cNvSpPr>
          <p:nvPr/>
        </p:nvSpPr>
        <p:spPr bwMode="auto">
          <a:xfrm>
            <a:off x="3657600" y="1981200"/>
            <a:ext cx="457200" cy="228600"/>
          </a:xfrm>
          <a:prstGeom prst="rect">
            <a:avLst/>
          </a:prstGeom>
          <a:solidFill>
            <a:schemeClr val="bg1"/>
          </a:solidFill>
          <a:ln w="9525" algn="ctr">
            <a:solidFill>
              <a:schemeClr val="bg1"/>
            </a:solidFill>
            <a:round/>
            <a:headEnd/>
            <a:tailEnd/>
          </a:ln>
        </p:spPr>
        <p:txBody>
          <a:bodyPr/>
          <a:lstStyle/>
          <a:p>
            <a:endParaRPr lang="fr-FR"/>
          </a:p>
        </p:txBody>
      </p:sp>
      <p:sp>
        <p:nvSpPr>
          <p:cNvPr id="178187" name="Rectangle 10"/>
          <p:cNvSpPr>
            <a:spLocks noChangeArrowheads="1"/>
          </p:cNvSpPr>
          <p:nvPr/>
        </p:nvSpPr>
        <p:spPr bwMode="auto">
          <a:xfrm>
            <a:off x="2514600" y="3298825"/>
            <a:ext cx="685800" cy="228600"/>
          </a:xfrm>
          <a:prstGeom prst="rect">
            <a:avLst/>
          </a:prstGeom>
          <a:solidFill>
            <a:schemeClr val="bg1"/>
          </a:solidFill>
          <a:ln w="9525" algn="ctr">
            <a:solidFill>
              <a:schemeClr val="bg1"/>
            </a:solidFill>
            <a:round/>
            <a:headEnd/>
            <a:tailEnd/>
          </a:ln>
        </p:spPr>
        <p:txBody>
          <a:bodyPr/>
          <a:lstStyle/>
          <a:p>
            <a:endParaRPr lang="fr-FR"/>
          </a:p>
        </p:txBody>
      </p:sp>
      <p:sp>
        <p:nvSpPr>
          <p:cNvPr id="178188" name="Rectangle 11"/>
          <p:cNvSpPr>
            <a:spLocks noChangeArrowheads="1"/>
          </p:cNvSpPr>
          <p:nvPr/>
        </p:nvSpPr>
        <p:spPr bwMode="auto">
          <a:xfrm>
            <a:off x="3505200" y="2438400"/>
            <a:ext cx="609600" cy="304800"/>
          </a:xfrm>
          <a:prstGeom prst="rect">
            <a:avLst/>
          </a:prstGeom>
          <a:solidFill>
            <a:schemeClr val="bg1"/>
          </a:solidFill>
          <a:ln w="9525" algn="ctr">
            <a:solidFill>
              <a:schemeClr val="bg1"/>
            </a:solidFill>
            <a:round/>
            <a:headEnd/>
            <a:tailEnd/>
          </a:ln>
        </p:spPr>
        <p:txBody>
          <a:bodyPr/>
          <a:lstStyle/>
          <a:p>
            <a:endParaRPr lang="fr-FR"/>
          </a:p>
        </p:txBody>
      </p:sp>
      <p:sp>
        <p:nvSpPr>
          <p:cNvPr id="178189" name="Rectangle 12"/>
          <p:cNvSpPr>
            <a:spLocks noChangeArrowheads="1"/>
          </p:cNvSpPr>
          <p:nvPr/>
        </p:nvSpPr>
        <p:spPr bwMode="auto">
          <a:xfrm>
            <a:off x="3962400" y="2590800"/>
            <a:ext cx="304800" cy="46038"/>
          </a:xfrm>
          <a:prstGeom prst="rect">
            <a:avLst/>
          </a:prstGeom>
          <a:solidFill>
            <a:schemeClr val="bg1"/>
          </a:solidFill>
          <a:ln w="9525" algn="ctr">
            <a:solidFill>
              <a:schemeClr val="bg1"/>
            </a:solidFill>
            <a:round/>
            <a:headEnd/>
            <a:tailEnd/>
          </a:ln>
        </p:spPr>
        <p:txBody>
          <a:bodyPr/>
          <a:lstStyle/>
          <a:p>
            <a:endParaRPr lang="fr-FR"/>
          </a:p>
        </p:txBody>
      </p:sp>
      <p:sp>
        <p:nvSpPr>
          <p:cNvPr id="178190" name="Rectangle 13"/>
          <p:cNvSpPr>
            <a:spLocks noChangeArrowheads="1"/>
          </p:cNvSpPr>
          <p:nvPr/>
        </p:nvSpPr>
        <p:spPr bwMode="auto">
          <a:xfrm>
            <a:off x="3733800" y="2743200"/>
            <a:ext cx="228600" cy="152400"/>
          </a:xfrm>
          <a:prstGeom prst="rect">
            <a:avLst/>
          </a:prstGeom>
          <a:solidFill>
            <a:schemeClr val="bg1"/>
          </a:solidFill>
          <a:ln w="9525" algn="ctr">
            <a:solidFill>
              <a:schemeClr val="bg1"/>
            </a:solidFill>
            <a:round/>
            <a:headEnd/>
            <a:tailEnd/>
          </a:ln>
        </p:spPr>
        <p:txBody>
          <a:bodyPr/>
          <a:lstStyle/>
          <a:p>
            <a:endParaRPr lang="fr-FR"/>
          </a:p>
        </p:txBody>
      </p:sp>
      <p:sp>
        <p:nvSpPr>
          <p:cNvPr id="178191" name="Flèche gauche 14"/>
          <p:cNvSpPr>
            <a:spLocks noChangeArrowheads="1"/>
          </p:cNvSpPr>
          <p:nvPr/>
        </p:nvSpPr>
        <p:spPr bwMode="auto">
          <a:xfrm rot="-5246408">
            <a:off x="2679700" y="2209800"/>
            <a:ext cx="285750" cy="298450"/>
          </a:xfrm>
          <a:prstGeom prst="left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178192" name="Rectangle 15"/>
          <p:cNvSpPr>
            <a:spLocks noChangeArrowheads="1"/>
          </p:cNvSpPr>
          <p:nvPr/>
        </p:nvSpPr>
        <p:spPr bwMode="auto">
          <a:xfrm>
            <a:off x="1219200" y="3048000"/>
            <a:ext cx="152400" cy="76200"/>
          </a:xfrm>
          <a:prstGeom prst="rect">
            <a:avLst/>
          </a:prstGeom>
          <a:solidFill>
            <a:schemeClr val="bg1"/>
          </a:solidFill>
          <a:ln w="9525" algn="ctr">
            <a:solidFill>
              <a:schemeClr val="bg1"/>
            </a:solidFill>
            <a:round/>
            <a:headEnd/>
            <a:tailEnd/>
          </a:ln>
        </p:spPr>
        <p:txBody>
          <a:bodyPr/>
          <a:lstStyle/>
          <a:p>
            <a:endParaRPr lang="fr-FR"/>
          </a:p>
        </p:txBody>
      </p:sp>
      <p:sp>
        <p:nvSpPr>
          <p:cNvPr id="178193" name="Flèche gauche 16"/>
          <p:cNvSpPr>
            <a:spLocks noChangeArrowheads="1"/>
          </p:cNvSpPr>
          <p:nvPr/>
        </p:nvSpPr>
        <p:spPr bwMode="auto">
          <a:xfrm rot="-5246408">
            <a:off x="1027907" y="2570956"/>
            <a:ext cx="382588" cy="441325"/>
          </a:xfrm>
          <a:prstGeom prst="left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178194" name="Flèche gauche 17"/>
          <p:cNvSpPr>
            <a:spLocks noChangeArrowheads="1"/>
          </p:cNvSpPr>
          <p:nvPr/>
        </p:nvSpPr>
        <p:spPr bwMode="auto">
          <a:xfrm rot="-5246408">
            <a:off x="2704307" y="3561556"/>
            <a:ext cx="382588" cy="441325"/>
          </a:xfrm>
          <a:prstGeom prst="left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178195" name="Flèche gauche 18"/>
          <p:cNvSpPr>
            <a:spLocks noChangeArrowheads="1"/>
          </p:cNvSpPr>
          <p:nvPr/>
        </p:nvSpPr>
        <p:spPr bwMode="auto">
          <a:xfrm rot="-5246408">
            <a:off x="3822700" y="2667000"/>
            <a:ext cx="285750" cy="298450"/>
          </a:xfrm>
          <a:prstGeom prst="left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20" name="Text Box 11"/>
          <p:cNvSpPr txBox="1">
            <a:spLocks noChangeArrowheads="1"/>
          </p:cNvSpPr>
          <p:nvPr/>
        </p:nvSpPr>
        <p:spPr bwMode="auto">
          <a:xfrm>
            <a:off x="214282" y="4929198"/>
            <a:ext cx="4643470" cy="328602"/>
          </a:xfrm>
          <a:prstGeom prst="rect">
            <a:avLst/>
          </a:prstGeom>
          <a:noFill/>
          <a:ln w="9525">
            <a:noFill/>
            <a:miter lim="800000"/>
            <a:headEnd/>
            <a:tailEnd/>
          </a:ln>
        </p:spPr>
        <p:txBody>
          <a:bodyPr/>
          <a:lstStyle/>
          <a:p>
            <a:pPr algn="ctr"/>
            <a:r>
              <a:rPr lang="fr-FR" sz="1100" b="1" dirty="0">
                <a:solidFill>
                  <a:srgbClr val="002060"/>
                </a:solidFill>
              </a:rPr>
              <a:t>Mise en andain  </a:t>
            </a:r>
            <a:r>
              <a:rPr lang="fr-FR" sz="1100" b="1" dirty="0" smtClean="0">
                <a:solidFill>
                  <a:srgbClr val="002060"/>
                </a:solidFill>
              </a:rPr>
              <a:t>des terres en excès avec </a:t>
            </a:r>
            <a:r>
              <a:rPr lang="fr-FR" sz="1100" b="1" dirty="0">
                <a:solidFill>
                  <a:srgbClr val="002060"/>
                </a:solidFill>
              </a:rPr>
              <a:t>zones d’évacuation des eaux de ruissellement</a:t>
            </a:r>
            <a:endParaRPr lang="en-US" sz="1100" b="1" dirty="0">
              <a:solidFill>
                <a:srgbClr val="002060"/>
              </a:solidFill>
            </a:endParaRPr>
          </a:p>
        </p:txBody>
      </p:sp>
      <p:sp>
        <p:nvSpPr>
          <p:cNvPr id="178197" name="ZoneTexte 9"/>
          <p:cNvSpPr txBox="1">
            <a:spLocks noChangeArrowheads="1"/>
          </p:cNvSpPr>
          <p:nvPr/>
        </p:nvSpPr>
        <p:spPr bwMode="auto">
          <a:xfrm>
            <a:off x="4953000" y="2133600"/>
            <a:ext cx="3962400" cy="2892425"/>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Mise en andain des terres en excès</a:t>
            </a:r>
          </a:p>
          <a:p>
            <a:pPr algn="ctr"/>
            <a:endParaRPr lang="fr-FR" sz="1400" dirty="0"/>
          </a:p>
          <a:p>
            <a:pPr algn="just"/>
            <a:r>
              <a:rPr lang="fr-FR" sz="1400" dirty="0">
                <a:latin typeface="Arial" pitchFamily="34" charset="0"/>
                <a:cs typeface="Arial" pitchFamily="34" charset="0"/>
              </a:rPr>
              <a:t>Les terres en excès seront mises en andains le long des deux bords de la piste de roulement du sommet de digue. Tous les dix mètres de part et d’autre de la piste, des zones sans terre seront réalisées pour permettre l’évacuation des eaux de ruissellement pluviale.</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Ces zones devront être tenues dégagées, ou bien les terres en excès pourront être évacuées par </a:t>
            </a:r>
            <a:r>
              <a:rPr lang="fr-FR" sz="1400" dirty="0" smtClean="0">
                <a:latin typeface="Arial" pitchFamily="34" charset="0"/>
                <a:cs typeface="Arial" pitchFamily="34" charset="0"/>
              </a:rPr>
              <a:t>camions </a:t>
            </a:r>
            <a:r>
              <a:rPr lang="fr-FR" sz="1400" dirty="0">
                <a:latin typeface="Arial" pitchFamily="34" charset="0"/>
                <a:cs typeface="Arial" pitchFamily="34" charset="0"/>
              </a:rPr>
              <a:t>vers une décharge, ou pour boucher des déformations importantes.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fade">
                                      <p:cBhvr>
                                        <p:cTn id="7" dur="2000"/>
                                        <p:tgtEl>
                                          <p:spTgt spid="178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182"/>
                                        </p:tgtEl>
                                        <p:attrNameLst>
                                          <p:attrName>style.visibility</p:attrName>
                                        </p:attrNameLst>
                                      </p:cBhvr>
                                      <p:to>
                                        <p:strVal val="visible"/>
                                      </p:to>
                                    </p:set>
                                    <p:animEffect transition="in" filter="fade">
                                      <p:cBhvr>
                                        <p:cTn id="10" dur="2000"/>
                                        <p:tgtEl>
                                          <p:spTgt spid="1781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8183"/>
                                        </p:tgtEl>
                                        <p:attrNameLst>
                                          <p:attrName>style.visibility</p:attrName>
                                        </p:attrNameLst>
                                      </p:cBhvr>
                                      <p:to>
                                        <p:strVal val="visible"/>
                                      </p:to>
                                    </p:set>
                                    <p:animEffect transition="in" filter="fade">
                                      <p:cBhvr>
                                        <p:cTn id="13" dur="2000"/>
                                        <p:tgtEl>
                                          <p:spTgt spid="1781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8184"/>
                                        </p:tgtEl>
                                        <p:attrNameLst>
                                          <p:attrName>style.visibility</p:attrName>
                                        </p:attrNameLst>
                                      </p:cBhvr>
                                      <p:to>
                                        <p:strVal val="visible"/>
                                      </p:to>
                                    </p:set>
                                    <p:animEffect transition="in" filter="fade">
                                      <p:cBhvr>
                                        <p:cTn id="16" dur="2000"/>
                                        <p:tgtEl>
                                          <p:spTgt spid="17818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8185"/>
                                        </p:tgtEl>
                                        <p:attrNameLst>
                                          <p:attrName>style.visibility</p:attrName>
                                        </p:attrNameLst>
                                      </p:cBhvr>
                                      <p:to>
                                        <p:strVal val="visible"/>
                                      </p:to>
                                    </p:set>
                                    <p:animEffect transition="in" filter="fade">
                                      <p:cBhvr>
                                        <p:cTn id="19" dur="2000"/>
                                        <p:tgtEl>
                                          <p:spTgt spid="1781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8186"/>
                                        </p:tgtEl>
                                        <p:attrNameLst>
                                          <p:attrName>style.visibility</p:attrName>
                                        </p:attrNameLst>
                                      </p:cBhvr>
                                      <p:to>
                                        <p:strVal val="visible"/>
                                      </p:to>
                                    </p:set>
                                    <p:animEffect transition="in" filter="fade">
                                      <p:cBhvr>
                                        <p:cTn id="22" dur="2000"/>
                                        <p:tgtEl>
                                          <p:spTgt spid="1781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8187"/>
                                        </p:tgtEl>
                                        <p:attrNameLst>
                                          <p:attrName>style.visibility</p:attrName>
                                        </p:attrNameLst>
                                      </p:cBhvr>
                                      <p:to>
                                        <p:strVal val="visible"/>
                                      </p:to>
                                    </p:set>
                                    <p:animEffect transition="in" filter="fade">
                                      <p:cBhvr>
                                        <p:cTn id="25" dur="2000"/>
                                        <p:tgtEl>
                                          <p:spTgt spid="1781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8188"/>
                                        </p:tgtEl>
                                        <p:attrNameLst>
                                          <p:attrName>style.visibility</p:attrName>
                                        </p:attrNameLst>
                                      </p:cBhvr>
                                      <p:to>
                                        <p:strVal val="visible"/>
                                      </p:to>
                                    </p:set>
                                    <p:animEffect transition="in" filter="fade">
                                      <p:cBhvr>
                                        <p:cTn id="28" dur="2000"/>
                                        <p:tgtEl>
                                          <p:spTgt spid="1781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8189"/>
                                        </p:tgtEl>
                                        <p:attrNameLst>
                                          <p:attrName>style.visibility</p:attrName>
                                        </p:attrNameLst>
                                      </p:cBhvr>
                                      <p:to>
                                        <p:strVal val="visible"/>
                                      </p:to>
                                    </p:set>
                                    <p:animEffect transition="in" filter="fade">
                                      <p:cBhvr>
                                        <p:cTn id="31" dur="2000"/>
                                        <p:tgtEl>
                                          <p:spTgt spid="1781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8190"/>
                                        </p:tgtEl>
                                        <p:attrNameLst>
                                          <p:attrName>style.visibility</p:attrName>
                                        </p:attrNameLst>
                                      </p:cBhvr>
                                      <p:to>
                                        <p:strVal val="visible"/>
                                      </p:to>
                                    </p:set>
                                    <p:animEffect transition="in" filter="fade">
                                      <p:cBhvr>
                                        <p:cTn id="34" dur="2000"/>
                                        <p:tgtEl>
                                          <p:spTgt spid="1781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8191"/>
                                        </p:tgtEl>
                                        <p:attrNameLst>
                                          <p:attrName>style.visibility</p:attrName>
                                        </p:attrNameLst>
                                      </p:cBhvr>
                                      <p:to>
                                        <p:strVal val="visible"/>
                                      </p:to>
                                    </p:set>
                                    <p:animEffect transition="in" filter="fade">
                                      <p:cBhvr>
                                        <p:cTn id="37" dur="2000"/>
                                        <p:tgtEl>
                                          <p:spTgt spid="1781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8192"/>
                                        </p:tgtEl>
                                        <p:attrNameLst>
                                          <p:attrName>style.visibility</p:attrName>
                                        </p:attrNameLst>
                                      </p:cBhvr>
                                      <p:to>
                                        <p:strVal val="visible"/>
                                      </p:to>
                                    </p:set>
                                    <p:animEffect transition="in" filter="fade">
                                      <p:cBhvr>
                                        <p:cTn id="40" dur="2000"/>
                                        <p:tgtEl>
                                          <p:spTgt spid="1781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8193"/>
                                        </p:tgtEl>
                                        <p:attrNameLst>
                                          <p:attrName>style.visibility</p:attrName>
                                        </p:attrNameLst>
                                      </p:cBhvr>
                                      <p:to>
                                        <p:strVal val="visible"/>
                                      </p:to>
                                    </p:set>
                                    <p:animEffect transition="in" filter="fade">
                                      <p:cBhvr>
                                        <p:cTn id="43" dur="2000"/>
                                        <p:tgtEl>
                                          <p:spTgt spid="1781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8194"/>
                                        </p:tgtEl>
                                        <p:attrNameLst>
                                          <p:attrName>style.visibility</p:attrName>
                                        </p:attrNameLst>
                                      </p:cBhvr>
                                      <p:to>
                                        <p:strVal val="visible"/>
                                      </p:to>
                                    </p:set>
                                    <p:animEffect transition="in" filter="fade">
                                      <p:cBhvr>
                                        <p:cTn id="46" dur="2000"/>
                                        <p:tgtEl>
                                          <p:spTgt spid="1781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8195"/>
                                        </p:tgtEl>
                                        <p:attrNameLst>
                                          <p:attrName>style.visibility</p:attrName>
                                        </p:attrNameLst>
                                      </p:cBhvr>
                                      <p:to>
                                        <p:strVal val="visible"/>
                                      </p:to>
                                    </p:set>
                                    <p:animEffect transition="in" filter="fade">
                                      <p:cBhvr>
                                        <p:cTn id="49" dur="2000"/>
                                        <p:tgtEl>
                                          <p:spTgt spid="1781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8197">
                                            <p:bg/>
                                          </p:spTgt>
                                        </p:tgtEl>
                                        <p:attrNameLst>
                                          <p:attrName>style.visibility</p:attrName>
                                        </p:attrNameLst>
                                      </p:cBhvr>
                                      <p:to>
                                        <p:strVal val="visible"/>
                                      </p:to>
                                    </p:set>
                                    <p:animEffect transition="in" filter="fade">
                                      <p:cBhvr>
                                        <p:cTn id="57" dur="2000"/>
                                        <p:tgtEl>
                                          <p:spTgt spid="178197">
                                            <p:bg/>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8197">
                                            <p:txEl>
                                              <p:pRg st="0" end="0"/>
                                            </p:txEl>
                                          </p:spTgt>
                                        </p:tgtEl>
                                        <p:attrNameLst>
                                          <p:attrName>style.visibility</p:attrName>
                                        </p:attrNameLst>
                                      </p:cBhvr>
                                      <p:to>
                                        <p:strVal val="visible"/>
                                      </p:to>
                                    </p:set>
                                    <p:animEffect transition="in" filter="fade">
                                      <p:cBhvr>
                                        <p:cTn id="60" dur="2000"/>
                                        <p:tgtEl>
                                          <p:spTgt spid="178197">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8197">
                                            <p:txEl>
                                              <p:pRg st="2" end="2"/>
                                            </p:txEl>
                                          </p:spTgt>
                                        </p:tgtEl>
                                        <p:attrNameLst>
                                          <p:attrName>style.visibility</p:attrName>
                                        </p:attrNameLst>
                                      </p:cBhvr>
                                      <p:to>
                                        <p:strVal val="visible"/>
                                      </p:to>
                                    </p:set>
                                    <p:animEffect transition="in" filter="fade">
                                      <p:cBhvr>
                                        <p:cTn id="63" dur="2000"/>
                                        <p:tgtEl>
                                          <p:spTgt spid="178197">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8197">
                                            <p:txEl>
                                              <p:pRg st="4" end="4"/>
                                            </p:txEl>
                                          </p:spTgt>
                                        </p:tgtEl>
                                        <p:attrNameLst>
                                          <p:attrName>style.visibility</p:attrName>
                                        </p:attrNameLst>
                                      </p:cBhvr>
                                      <p:to>
                                        <p:strVal val="visible"/>
                                      </p:to>
                                    </p:set>
                                    <p:animEffect transition="in" filter="fade">
                                      <p:cBhvr>
                                        <p:cTn id="66" dur="2000"/>
                                        <p:tgtEl>
                                          <p:spTgt spid="1781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animBg="1"/>
      <p:bldP spid="178183" grpId="0" animBg="1"/>
      <p:bldP spid="178184" grpId="0" animBg="1"/>
      <p:bldP spid="178185" grpId="0" animBg="1"/>
      <p:bldP spid="178186" grpId="0" animBg="1"/>
      <p:bldP spid="178187" grpId="0" animBg="1"/>
      <p:bldP spid="178188" grpId="0" animBg="1"/>
      <p:bldP spid="178189" grpId="0" animBg="1"/>
      <p:bldP spid="178190" grpId="0" animBg="1"/>
      <p:bldP spid="178191" grpId="0" animBg="1"/>
      <p:bldP spid="178192" grpId="0" animBg="1"/>
      <p:bldP spid="178193" grpId="0" animBg="1"/>
      <p:bldP spid="178194" grpId="0" animBg="1"/>
      <p:bldP spid="178195" grpId="0" animBg="1"/>
      <p:bldP spid="20" grpId="0"/>
      <p:bldP spid="178197"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A08F463-9A09-4048-A07E-C6E341BBC538}" type="slidenum">
              <a:rPr lang="en-US" smtClean="0"/>
              <a:pPr>
                <a:defRPr/>
              </a:pPr>
              <a:t>29</a:t>
            </a:fld>
            <a:endParaRPr lang="en-US" dirty="0"/>
          </a:p>
        </p:txBody>
      </p:sp>
      <p:sp>
        <p:nvSpPr>
          <p:cNvPr id="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 name="Text Box 5"/>
          <p:cNvSpPr txBox="1">
            <a:spLocks noChangeArrowheads="1"/>
          </p:cNvSpPr>
          <p:nvPr/>
        </p:nvSpPr>
        <p:spPr bwMode="auto">
          <a:xfrm>
            <a:off x="-285784" y="500042"/>
            <a:ext cx="4514864" cy="396875"/>
          </a:xfrm>
          <a:prstGeom prst="rect">
            <a:avLst/>
          </a:prstGeom>
          <a:noFill/>
          <a:ln w="9525">
            <a:noFill/>
            <a:miter lim="800000"/>
            <a:headEnd/>
            <a:tailEnd/>
          </a:ln>
          <a:effectLst/>
        </p:spPr>
        <p:txBody>
          <a:bodyPr wrap="square">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79205" name="Picture 2" descr="C:\Users\Vincent DAVID\Documents\Scan00114.tif"/>
          <p:cNvPicPr>
            <a:picLocks noChangeAspect="1" noChangeArrowheads="1"/>
          </p:cNvPicPr>
          <p:nvPr/>
        </p:nvPicPr>
        <p:blipFill>
          <a:blip r:embed="rId3"/>
          <a:srcRect/>
          <a:stretch>
            <a:fillRect/>
          </a:stretch>
        </p:blipFill>
        <p:spPr bwMode="auto">
          <a:xfrm>
            <a:off x="152400" y="1143000"/>
            <a:ext cx="3905250" cy="4608513"/>
          </a:xfrm>
          <a:prstGeom prst="rect">
            <a:avLst/>
          </a:prstGeom>
          <a:noFill/>
          <a:ln w="28575">
            <a:solidFill>
              <a:srgbClr val="FF0000"/>
            </a:solidFill>
            <a:miter lim="800000"/>
            <a:headEnd/>
            <a:tailEnd/>
          </a:ln>
        </p:spPr>
      </p:pic>
      <p:pic>
        <p:nvPicPr>
          <p:cNvPr id="179206" name="Picture 3" descr="C:\Users\Vincent DAVID\Documents\Scan00113.tif"/>
          <p:cNvPicPr>
            <a:picLocks noChangeAspect="1" noChangeArrowheads="1"/>
          </p:cNvPicPr>
          <p:nvPr/>
        </p:nvPicPr>
        <p:blipFill>
          <a:blip r:embed="rId4"/>
          <a:srcRect/>
          <a:stretch>
            <a:fillRect/>
          </a:stretch>
        </p:blipFill>
        <p:spPr bwMode="auto">
          <a:xfrm>
            <a:off x="5214942" y="2786058"/>
            <a:ext cx="2779713" cy="4071942"/>
          </a:xfrm>
          <a:prstGeom prst="rect">
            <a:avLst/>
          </a:prstGeom>
          <a:noFill/>
          <a:ln w="28575">
            <a:solidFill>
              <a:srgbClr val="FF0000"/>
            </a:solidFill>
            <a:miter lim="800000"/>
            <a:headEnd/>
            <a:tailEnd/>
          </a:ln>
        </p:spPr>
      </p:pic>
      <p:sp>
        <p:nvSpPr>
          <p:cNvPr id="10" name="Text Box 11"/>
          <p:cNvSpPr txBox="1">
            <a:spLocks noChangeArrowheads="1"/>
          </p:cNvSpPr>
          <p:nvPr/>
        </p:nvSpPr>
        <p:spPr bwMode="auto">
          <a:xfrm>
            <a:off x="228600" y="1219200"/>
            <a:ext cx="3733800" cy="228600"/>
          </a:xfrm>
          <a:prstGeom prst="rect">
            <a:avLst/>
          </a:prstGeom>
          <a:noFill/>
          <a:ln w="9525">
            <a:noFill/>
            <a:miter lim="800000"/>
            <a:headEnd/>
            <a:tailEnd/>
          </a:ln>
        </p:spPr>
        <p:txBody>
          <a:bodyPr/>
          <a:lstStyle/>
          <a:p>
            <a:pPr algn="ctr"/>
            <a:r>
              <a:rPr lang="fr-FR" sz="1400">
                <a:solidFill>
                  <a:srgbClr val="002060"/>
                </a:solidFill>
              </a:rPr>
              <a:t>Mise en forme type du sommet de digue.</a:t>
            </a:r>
            <a:endParaRPr lang="en-US" sz="1400">
              <a:solidFill>
                <a:srgbClr val="002060"/>
              </a:solidFill>
            </a:endParaRPr>
          </a:p>
        </p:txBody>
      </p:sp>
      <p:sp>
        <p:nvSpPr>
          <p:cNvPr id="179208" name="ZoneTexte 7"/>
          <p:cNvSpPr txBox="1">
            <a:spLocks noChangeArrowheads="1"/>
          </p:cNvSpPr>
          <p:nvPr/>
        </p:nvSpPr>
        <p:spPr bwMode="auto">
          <a:xfrm>
            <a:off x="76200" y="5823856"/>
            <a:ext cx="4038600" cy="954107"/>
          </a:xfrm>
          <a:prstGeom prst="rect">
            <a:avLst/>
          </a:prstGeom>
          <a:solidFill>
            <a:schemeClr val="bg1"/>
          </a:solidFill>
          <a:ln w="28575">
            <a:solidFill>
              <a:srgbClr val="FF0000"/>
            </a:solidFill>
            <a:miter lim="800000"/>
            <a:headEnd/>
            <a:tailEnd/>
          </a:ln>
        </p:spPr>
        <p:txBody>
          <a:bodyPr>
            <a:spAutoFit/>
          </a:bodyPr>
          <a:lstStyle/>
          <a:p>
            <a:pPr algn="just"/>
            <a:r>
              <a:rPr lang="fr-FR" sz="1400">
                <a:latin typeface="Arial" pitchFamily="34" charset="0"/>
                <a:cs typeface="Arial" pitchFamily="34" charset="0"/>
              </a:rPr>
              <a:t>La surface de la piste de roulement du sommet de digue doit être réalisée en forme de toit avec une  pente de part et d’autre du centre de 4 à 6 cm / mètre de largeur après compaction.</a:t>
            </a:r>
          </a:p>
        </p:txBody>
      </p:sp>
      <p:sp>
        <p:nvSpPr>
          <p:cNvPr id="179209" name="ZoneTexte 8"/>
          <p:cNvSpPr txBox="1">
            <a:spLocks noChangeArrowheads="1"/>
          </p:cNvSpPr>
          <p:nvPr/>
        </p:nvSpPr>
        <p:spPr bwMode="auto">
          <a:xfrm>
            <a:off x="4186238" y="500042"/>
            <a:ext cx="4886356" cy="2246769"/>
          </a:xfrm>
          <a:prstGeom prst="rect">
            <a:avLst/>
          </a:prstGeom>
          <a:solidFill>
            <a:schemeClr val="bg1"/>
          </a:solidFill>
          <a:ln w="28575">
            <a:solidFill>
              <a:srgbClr val="FF0000"/>
            </a:solidFill>
            <a:miter lim="800000"/>
            <a:headEnd/>
            <a:tailEnd/>
          </a:ln>
        </p:spPr>
        <p:txBody>
          <a:bodyPr wrap="square">
            <a:spAutoFit/>
          </a:bodyPr>
          <a:lstStyle/>
          <a:p>
            <a:pPr algn="just"/>
            <a:r>
              <a:rPr lang="fr-FR" sz="1400" dirty="0">
                <a:latin typeface="Arial" pitchFamily="34" charset="0"/>
                <a:cs typeface="Arial" pitchFamily="34" charset="0"/>
              </a:rPr>
              <a:t>Le nivellement léger nécessitera 4 passes de niveleuse pour remettre en état le sommet de digue.</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Le nivellement lourd nécessitera des passes additionnelles pour réaliser la forme de toit.</a:t>
            </a:r>
          </a:p>
          <a:p>
            <a:pPr algn="just"/>
            <a:r>
              <a:rPr lang="fr-FR" sz="1400" dirty="0">
                <a:latin typeface="Arial" pitchFamily="34" charset="0"/>
                <a:cs typeface="Arial" pitchFamily="34" charset="0"/>
              </a:rPr>
              <a:t>Normalement les passes de coupe des irrégularités de surface sont nécessaires pour déplacer les matériaux vers le bord du sommet de digue ou de la piste de roulement. Des passes seront nécessaires pour répartir les matériaux depuis le sommet de la forme en toit.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fade">
                                      <p:cBhvr>
                                        <p:cTn id="7" dur="2000"/>
                                        <p:tgtEl>
                                          <p:spTgt spid="1792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9208"/>
                                        </p:tgtEl>
                                        <p:attrNameLst>
                                          <p:attrName>style.visibility</p:attrName>
                                        </p:attrNameLst>
                                      </p:cBhvr>
                                      <p:to>
                                        <p:strVal val="visible"/>
                                      </p:to>
                                    </p:set>
                                    <p:animEffect transition="in" filter="fade">
                                      <p:cBhvr>
                                        <p:cTn id="13" dur="2000"/>
                                        <p:tgtEl>
                                          <p:spTgt spid="1792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79206"/>
                                        </p:tgtEl>
                                        <p:attrNameLst>
                                          <p:attrName>style.visibility</p:attrName>
                                        </p:attrNameLst>
                                      </p:cBhvr>
                                      <p:to>
                                        <p:strVal val="visible"/>
                                      </p:to>
                                    </p:set>
                                    <p:animEffect transition="in" filter="fade">
                                      <p:cBhvr>
                                        <p:cTn id="21" dur="2000"/>
                                        <p:tgtEl>
                                          <p:spTgt spid="1792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9209"/>
                                        </p:tgtEl>
                                        <p:attrNameLst>
                                          <p:attrName>style.visibility</p:attrName>
                                        </p:attrNameLst>
                                      </p:cBhvr>
                                      <p:to>
                                        <p:strVal val="visible"/>
                                      </p:to>
                                    </p:set>
                                    <p:animEffect transition="in" filter="fade">
                                      <p:cBhvr>
                                        <p:cTn id="24" dur="2000"/>
                                        <p:tgtEl>
                                          <p:spTgt spid="179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79208" grpId="0" animBg="1"/>
      <p:bldP spid="1792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D726FE5-174F-491F-BE46-B1F80D8FDCEE}" type="slidenum">
              <a:rPr lang="en-US" smtClean="0"/>
              <a:pPr>
                <a:defRPr/>
              </a:pPr>
              <a:t>3</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3810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51557" name="Picture 23" descr="F:\Scan0030.tif"/>
          <p:cNvPicPr>
            <a:picLocks noChangeAspect="1" noChangeArrowheads="1"/>
          </p:cNvPicPr>
          <p:nvPr/>
        </p:nvPicPr>
        <p:blipFill>
          <a:blip r:embed="rId3" cstate="email">
            <a:lum bright="-10000" contrast="20000"/>
          </a:blip>
          <a:srcRect/>
          <a:stretch>
            <a:fillRect/>
          </a:stretch>
        </p:blipFill>
        <p:spPr bwMode="auto">
          <a:xfrm>
            <a:off x="0" y="990600"/>
            <a:ext cx="9144000" cy="5226050"/>
          </a:xfrm>
          <a:prstGeom prst="rect">
            <a:avLst/>
          </a:prstGeom>
          <a:noFill/>
          <a:ln w="9525">
            <a:noFill/>
            <a:miter lim="800000"/>
            <a:headEnd/>
            <a:tailEnd/>
          </a:ln>
        </p:spPr>
      </p:pic>
      <p:sp>
        <p:nvSpPr>
          <p:cNvPr id="151558" name="Rectangle 26"/>
          <p:cNvSpPr>
            <a:spLocks noChangeArrowheads="1"/>
          </p:cNvSpPr>
          <p:nvPr/>
        </p:nvSpPr>
        <p:spPr bwMode="auto">
          <a:xfrm>
            <a:off x="0" y="6019800"/>
            <a:ext cx="9144000" cy="228600"/>
          </a:xfrm>
          <a:prstGeom prst="rect">
            <a:avLst/>
          </a:prstGeom>
          <a:solidFill>
            <a:schemeClr val="bg1"/>
          </a:solidFill>
          <a:ln w="9525" algn="ctr">
            <a:solidFill>
              <a:schemeClr val="bg1"/>
            </a:solidFill>
            <a:round/>
            <a:headEnd/>
            <a:tailEnd/>
          </a:ln>
        </p:spPr>
        <p:txBody>
          <a:bodyPr/>
          <a:lstStyle/>
          <a:p>
            <a:endParaRPr lang="fr-FR"/>
          </a:p>
        </p:txBody>
      </p:sp>
      <p:cxnSp>
        <p:nvCxnSpPr>
          <p:cNvPr id="151559" name="Connecteur droit 28"/>
          <p:cNvCxnSpPr>
            <a:cxnSpLocks noChangeShapeType="1"/>
          </p:cNvCxnSpPr>
          <p:nvPr/>
        </p:nvCxnSpPr>
        <p:spPr bwMode="auto">
          <a:xfrm>
            <a:off x="109538" y="6019800"/>
            <a:ext cx="8915400" cy="1588"/>
          </a:xfrm>
          <a:prstGeom prst="line">
            <a:avLst/>
          </a:prstGeom>
          <a:noFill/>
          <a:ln w="9525" algn="ctr">
            <a:solidFill>
              <a:srgbClr val="00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51557"/>
                                        </p:tgtEl>
                                        <p:attrNameLst>
                                          <p:attrName>style.visibility</p:attrName>
                                        </p:attrNameLst>
                                      </p:cBhvr>
                                      <p:to>
                                        <p:strVal val="visible"/>
                                      </p:to>
                                    </p:set>
                                    <p:animEffect transition="in" filter="fade">
                                      <p:cBhvr>
                                        <p:cTn id="10" dur="2000"/>
                                        <p:tgtEl>
                                          <p:spTgt spid="1515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1558"/>
                                        </p:tgtEl>
                                        <p:attrNameLst>
                                          <p:attrName>style.visibility</p:attrName>
                                        </p:attrNameLst>
                                      </p:cBhvr>
                                      <p:to>
                                        <p:strVal val="visible"/>
                                      </p:to>
                                    </p:set>
                                    <p:animEffect transition="in" filter="fade">
                                      <p:cBhvr>
                                        <p:cTn id="13" dur="2000"/>
                                        <p:tgtEl>
                                          <p:spTgt spid="151558"/>
                                        </p:tgtEl>
                                      </p:cBhvr>
                                    </p:animEffect>
                                  </p:childTnLst>
                                </p:cTn>
                              </p:par>
                              <p:par>
                                <p:cTn id="14" presetID="10" presetClass="entr" presetSubtype="0" fill="hold" nodeType="withEffect">
                                  <p:stCondLst>
                                    <p:cond delay="0"/>
                                  </p:stCondLst>
                                  <p:childTnLst>
                                    <p:set>
                                      <p:cBhvr>
                                        <p:cTn id="15" dur="1" fill="hold">
                                          <p:stCondLst>
                                            <p:cond delay="0"/>
                                          </p:stCondLst>
                                        </p:cTn>
                                        <p:tgtEl>
                                          <p:spTgt spid="151559"/>
                                        </p:tgtEl>
                                        <p:attrNameLst>
                                          <p:attrName>style.visibility</p:attrName>
                                        </p:attrNameLst>
                                      </p:cBhvr>
                                      <p:to>
                                        <p:strVal val="visible"/>
                                      </p:to>
                                    </p:set>
                                    <p:animEffect transition="in" filter="fade">
                                      <p:cBhvr>
                                        <p:cTn id="16" dur="2000"/>
                                        <p:tgtEl>
                                          <p:spTgt spid="151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15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514F7ED-22DB-4927-9A4F-57C101A46036}" type="slidenum">
              <a:rPr lang="en-US" smtClean="0"/>
              <a:pPr>
                <a:defRPr/>
              </a:pPr>
              <a:t>30</a:t>
            </a:fld>
            <a:endParaRPr lang="en-US" dirty="0"/>
          </a:p>
        </p:txBody>
      </p:sp>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80229" name="Picture 3" descr="C:\Users\Vincent DAVID\Documents\Scan00116.tif"/>
          <p:cNvPicPr>
            <a:picLocks noChangeAspect="1" noChangeArrowheads="1"/>
          </p:cNvPicPr>
          <p:nvPr/>
        </p:nvPicPr>
        <p:blipFill>
          <a:blip r:embed="rId3"/>
          <a:srcRect/>
          <a:stretch>
            <a:fillRect/>
          </a:stretch>
        </p:blipFill>
        <p:spPr bwMode="auto">
          <a:xfrm>
            <a:off x="457200" y="990600"/>
            <a:ext cx="2976563" cy="5705475"/>
          </a:xfrm>
          <a:prstGeom prst="rect">
            <a:avLst/>
          </a:prstGeom>
          <a:noFill/>
          <a:ln w="28575">
            <a:solidFill>
              <a:srgbClr val="FF0000"/>
            </a:solidFill>
            <a:miter lim="800000"/>
            <a:headEnd/>
            <a:tailEnd/>
          </a:ln>
        </p:spPr>
      </p:pic>
      <p:pic>
        <p:nvPicPr>
          <p:cNvPr id="180230" name="Picture 4" descr="C:\Users\Vincent DAVID\Documents\Scan00115.tif"/>
          <p:cNvPicPr>
            <a:picLocks noChangeAspect="1" noChangeArrowheads="1"/>
          </p:cNvPicPr>
          <p:nvPr/>
        </p:nvPicPr>
        <p:blipFill>
          <a:blip r:embed="rId4"/>
          <a:srcRect/>
          <a:stretch>
            <a:fillRect/>
          </a:stretch>
        </p:blipFill>
        <p:spPr bwMode="auto">
          <a:xfrm>
            <a:off x="3657600" y="4114800"/>
            <a:ext cx="5232400" cy="2590800"/>
          </a:xfrm>
          <a:prstGeom prst="rect">
            <a:avLst/>
          </a:prstGeom>
          <a:noFill/>
          <a:ln w="28575">
            <a:solidFill>
              <a:srgbClr val="FF0000"/>
            </a:solidFill>
            <a:miter lim="800000"/>
            <a:headEnd/>
            <a:tailEnd/>
          </a:ln>
        </p:spPr>
      </p:pic>
      <p:sp>
        <p:nvSpPr>
          <p:cNvPr id="180231" name="Flèche vers le bas 6"/>
          <p:cNvSpPr>
            <a:spLocks noChangeArrowheads="1"/>
          </p:cNvSpPr>
          <p:nvPr/>
        </p:nvSpPr>
        <p:spPr bwMode="auto">
          <a:xfrm>
            <a:off x="2133600" y="5638800"/>
            <a:ext cx="914400" cy="838200"/>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180232" name="Flèche vers le bas 7"/>
          <p:cNvSpPr>
            <a:spLocks noChangeArrowheads="1"/>
          </p:cNvSpPr>
          <p:nvPr/>
        </p:nvSpPr>
        <p:spPr bwMode="auto">
          <a:xfrm rot="10800000">
            <a:off x="1219200" y="5486400"/>
            <a:ext cx="914400" cy="838200"/>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fr-FR"/>
          </a:p>
        </p:txBody>
      </p:sp>
      <p:sp>
        <p:nvSpPr>
          <p:cNvPr id="180233" name="ZoneTexte 8"/>
          <p:cNvSpPr txBox="1">
            <a:spLocks noChangeArrowheads="1"/>
          </p:cNvSpPr>
          <p:nvPr/>
        </p:nvSpPr>
        <p:spPr bwMode="auto">
          <a:xfrm>
            <a:off x="3657600" y="1066800"/>
            <a:ext cx="5334000" cy="1169988"/>
          </a:xfrm>
          <a:prstGeom prst="rect">
            <a:avLst/>
          </a:prstGeom>
          <a:solidFill>
            <a:schemeClr val="bg1"/>
          </a:solidFill>
          <a:ln w="28575">
            <a:solidFill>
              <a:srgbClr val="FF0000"/>
            </a:solidFill>
            <a:miter lim="800000"/>
            <a:headEnd/>
            <a:tailEnd/>
          </a:ln>
        </p:spPr>
        <p:txBody>
          <a:bodyPr>
            <a:spAutoFit/>
          </a:bodyPr>
          <a:lstStyle/>
          <a:p>
            <a:pPr algn="just"/>
            <a:r>
              <a:rPr lang="fr-FR" sz="1400" dirty="0">
                <a:latin typeface="Arial" pitchFamily="34" charset="0"/>
                <a:cs typeface="Arial" pitchFamily="34" charset="0"/>
              </a:rPr>
              <a:t>Pour réaliser la remise en forme du sommet de digue ou de la piste de roulement, on peut travailler avec un ou plusieurs niveleuses.</a:t>
            </a:r>
          </a:p>
          <a:p>
            <a:pPr algn="just"/>
            <a:r>
              <a:rPr lang="fr-FR" sz="1400" dirty="0">
                <a:latin typeface="Arial" pitchFamily="34" charset="0"/>
                <a:cs typeface="Arial" pitchFamily="34" charset="0"/>
              </a:rPr>
              <a:t>Dans le cas de plusieurs niveleuses elles travaillent dans la même direction le long du sommet de digue.</a:t>
            </a:r>
          </a:p>
        </p:txBody>
      </p:sp>
      <p:sp>
        <p:nvSpPr>
          <p:cNvPr id="180234" name="ZoneTexte 9"/>
          <p:cNvSpPr txBox="1">
            <a:spLocks noChangeArrowheads="1"/>
          </p:cNvSpPr>
          <p:nvPr/>
        </p:nvSpPr>
        <p:spPr bwMode="auto">
          <a:xfrm>
            <a:off x="3597275" y="3048000"/>
            <a:ext cx="5334000" cy="954088"/>
          </a:xfrm>
          <a:prstGeom prst="rect">
            <a:avLst/>
          </a:prstGeom>
          <a:solidFill>
            <a:schemeClr val="bg1"/>
          </a:solidFill>
          <a:ln w="28575">
            <a:solidFill>
              <a:srgbClr val="FF0000"/>
            </a:solidFill>
            <a:miter lim="800000"/>
            <a:headEnd/>
            <a:tailEnd/>
          </a:ln>
        </p:spPr>
        <p:txBody>
          <a:bodyPr>
            <a:spAutoFit/>
          </a:bodyPr>
          <a:lstStyle/>
          <a:p>
            <a:pPr algn="just"/>
            <a:r>
              <a:rPr lang="fr-FR" sz="1400" dirty="0">
                <a:latin typeface="Arial" pitchFamily="34" charset="0"/>
                <a:cs typeface="Arial" pitchFamily="34" charset="0"/>
              </a:rPr>
              <a:t>Pour la compaction le ou les rouleaux doivent partir du bord du sommet de digue ou de la piste de roulement en procédant en un profile gonflant. Il est évidemment nécessaire de maintenir le sol humide afin d’avoir une compaction proche de l’optimal </a:t>
            </a:r>
            <a:r>
              <a:rPr lang="fr-FR" sz="1400" dirty="0" err="1">
                <a:latin typeface="Arial" pitchFamily="34" charset="0"/>
                <a:cs typeface="Arial" pitchFamily="34" charset="0"/>
              </a:rPr>
              <a:t>proctor</a:t>
            </a:r>
            <a:r>
              <a:rPr lang="fr-FR" sz="14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fade">
                                      <p:cBhvr>
                                        <p:cTn id="7" dur="2000"/>
                                        <p:tgtEl>
                                          <p:spTgt spid="180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231"/>
                                        </p:tgtEl>
                                        <p:attrNameLst>
                                          <p:attrName>style.visibility</p:attrName>
                                        </p:attrNameLst>
                                      </p:cBhvr>
                                      <p:to>
                                        <p:strVal val="visible"/>
                                      </p:to>
                                    </p:set>
                                    <p:animEffect transition="in" filter="fade">
                                      <p:cBhvr>
                                        <p:cTn id="10" dur="2000"/>
                                        <p:tgtEl>
                                          <p:spTgt spid="1802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232"/>
                                        </p:tgtEl>
                                        <p:attrNameLst>
                                          <p:attrName>style.visibility</p:attrName>
                                        </p:attrNameLst>
                                      </p:cBhvr>
                                      <p:to>
                                        <p:strVal val="visible"/>
                                      </p:to>
                                    </p:set>
                                    <p:animEffect transition="in" filter="fade">
                                      <p:cBhvr>
                                        <p:cTn id="13" dur="2000"/>
                                        <p:tgtEl>
                                          <p:spTgt spid="1802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0233">
                                            <p:bg/>
                                          </p:spTgt>
                                        </p:tgtEl>
                                        <p:attrNameLst>
                                          <p:attrName>style.visibility</p:attrName>
                                        </p:attrNameLst>
                                      </p:cBhvr>
                                      <p:to>
                                        <p:strVal val="visible"/>
                                      </p:to>
                                    </p:set>
                                    <p:animEffect transition="in" filter="fade">
                                      <p:cBhvr>
                                        <p:cTn id="18" dur="2000"/>
                                        <p:tgtEl>
                                          <p:spTgt spid="18023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0233">
                                            <p:txEl>
                                              <p:pRg st="0" end="0"/>
                                            </p:txEl>
                                          </p:spTgt>
                                        </p:tgtEl>
                                        <p:attrNameLst>
                                          <p:attrName>style.visibility</p:attrName>
                                        </p:attrNameLst>
                                      </p:cBhvr>
                                      <p:to>
                                        <p:strVal val="visible"/>
                                      </p:to>
                                    </p:set>
                                    <p:animEffect transition="in" filter="fade">
                                      <p:cBhvr>
                                        <p:cTn id="21" dur="2000"/>
                                        <p:tgtEl>
                                          <p:spTgt spid="18023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0233">
                                            <p:txEl>
                                              <p:pRg st="1" end="1"/>
                                            </p:txEl>
                                          </p:spTgt>
                                        </p:tgtEl>
                                        <p:attrNameLst>
                                          <p:attrName>style.visibility</p:attrName>
                                        </p:attrNameLst>
                                      </p:cBhvr>
                                      <p:to>
                                        <p:strVal val="visible"/>
                                      </p:to>
                                    </p:set>
                                    <p:animEffect transition="in" filter="fade">
                                      <p:cBhvr>
                                        <p:cTn id="24" dur="2000"/>
                                        <p:tgtEl>
                                          <p:spTgt spid="18023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0230"/>
                                        </p:tgtEl>
                                        <p:attrNameLst>
                                          <p:attrName>style.visibility</p:attrName>
                                        </p:attrNameLst>
                                      </p:cBhvr>
                                      <p:to>
                                        <p:strVal val="visible"/>
                                      </p:to>
                                    </p:set>
                                    <p:animEffect transition="in" filter="fade">
                                      <p:cBhvr>
                                        <p:cTn id="29" dur="2000"/>
                                        <p:tgtEl>
                                          <p:spTgt spid="1802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0234">
                                            <p:bg/>
                                          </p:spTgt>
                                        </p:tgtEl>
                                        <p:attrNameLst>
                                          <p:attrName>style.visibility</p:attrName>
                                        </p:attrNameLst>
                                      </p:cBhvr>
                                      <p:to>
                                        <p:strVal val="visible"/>
                                      </p:to>
                                    </p:set>
                                    <p:animEffect transition="in" filter="fade">
                                      <p:cBhvr>
                                        <p:cTn id="34" dur="2000"/>
                                        <p:tgtEl>
                                          <p:spTgt spid="180234">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0234">
                                            <p:txEl>
                                              <p:pRg st="0" end="0"/>
                                            </p:txEl>
                                          </p:spTgt>
                                        </p:tgtEl>
                                        <p:attrNameLst>
                                          <p:attrName>style.visibility</p:attrName>
                                        </p:attrNameLst>
                                      </p:cBhvr>
                                      <p:to>
                                        <p:strVal val="visible"/>
                                      </p:to>
                                    </p:set>
                                    <p:animEffect transition="in" filter="fade">
                                      <p:cBhvr>
                                        <p:cTn id="37" dur="2000"/>
                                        <p:tgtEl>
                                          <p:spTgt spid="180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1" grpId="0" animBg="1"/>
      <p:bldP spid="180232" grpId="0" animBg="1"/>
      <p:bldP spid="180233" grpId="0" build="allAtOnce" animBg="1"/>
      <p:bldP spid="180234"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665E146-E7C9-4762-909C-2F9B3550A9A0}" type="slidenum">
              <a:rPr lang="en-US" smtClean="0"/>
              <a:pPr>
                <a:defRPr/>
              </a:pPr>
              <a:t>31</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DES DIGUES</a:t>
            </a:r>
          </a:p>
        </p:txBody>
      </p:sp>
      <p:sp>
        <p:nvSpPr>
          <p:cNvPr id="181254" name="ZoneTexte 7"/>
          <p:cNvSpPr txBox="1">
            <a:spLocks noChangeArrowheads="1"/>
          </p:cNvSpPr>
          <p:nvPr/>
        </p:nvSpPr>
        <p:spPr bwMode="auto">
          <a:xfrm>
            <a:off x="2590800" y="3657600"/>
            <a:ext cx="3962400" cy="369888"/>
          </a:xfrm>
          <a:prstGeom prst="rect">
            <a:avLst/>
          </a:prstGeom>
          <a:solidFill>
            <a:schemeClr val="bg1"/>
          </a:solidFill>
          <a:ln w="9525">
            <a:noFill/>
            <a:miter lim="800000"/>
            <a:headEnd/>
            <a:tailEnd/>
          </a:ln>
        </p:spPr>
        <p:txBody>
          <a:bodyPr>
            <a:spAutoFit/>
          </a:bodyPr>
          <a:lstStyle/>
          <a:p>
            <a:pPr algn="ctr"/>
            <a:r>
              <a:rPr lang="fr-FR" b="1" u="sng" dirty="0"/>
              <a:t>LES TALUS DE DIGUE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1254">
                                            <p:bg/>
                                          </p:spTgt>
                                        </p:tgtEl>
                                        <p:attrNameLst>
                                          <p:attrName>style.visibility</p:attrName>
                                        </p:attrNameLst>
                                      </p:cBhvr>
                                      <p:to>
                                        <p:strVal val="visible"/>
                                      </p:to>
                                    </p:set>
                                    <p:anim calcmode="lin" valueType="num">
                                      <p:cBhvr additive="base">
                                        <p:cTn id="18" dur="500" fill="hold"/>
                                        <p:tgtEl>
                                          <p:spTgt spid="181254">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81254">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1254">
                                            <p:txEl>
                                              <p:pRg st="0" end="0"/>
                                            </p:txEl>
                                          </p:spTgt>
                                        </p:tgtEl>
                                        <p:attrNameLst>
                                          <p:attrName>style.visibility</p:attrName>
                                        </p:attrNameLst>
                                      </p:cBhvr>
                                      <p:to>
                                        <p:strVal val="visible"/>
                                      </p:to>
                                    </p:set>
                                    <p:anim calcmode="lin" valueType="num">
                                      <p:cBhvr additive="base">
                                        <p:cTn id="22" dur="500" fill="hold"/>
                                        <p:tgtEl>
                                          <p:spTgt spid="18125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12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81254"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1BDB516-CE78-41FF-B327-F8D94CA44D85}" type="slidenum">
              <a:rPr lang="en-US" smtClean="0"/>
              <a:pPr>
                <a:defRPr/>
              </a:pPr>
              <a:t>32</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82277" name="ZoneTexte 4"/>
          <p:cNvSpPr txBox="1">
            <a:spLocks noChangeArrowheads="1"/>
          </p:cNvSpPr>
          <p:nvPr/>
        </p:nvSpPr>
        <p:spPr bwMode="auto">
          <a:xfrm>
            <a:off x="282575" y="1071546"/>
            <a:ext cx="8610600" cy="5632311"/>
          </a:xfrm>
          <a:prstGeom prst="rect">
            <a:avLst/>
          </a:prstGeom>
          <a:solidFill>
            <a:schemeClr val="bg1"/>
          </a:solidFill>
          <a:ln w="28575">
            <a:solidFill>
              <a:srgbClr val="FF0000"/>
            </a:solidFill>
            <a:miter lim="800000"/>
            <a:headEnd/>
            <a:tailEnd/>
          </a:ln>
        </p:spPr>
        <p:txBody>
          <a:bodyPr>
            <a:spAutoFit/>
          </a:bodyPr>
          <a:lstStyle/>
          <a:p>
            <a:pPr algn="ctr"/>
            <a:endParaRPr lang="fr-FR" sz="1400" b="1" u="sng" dirty="0"/>
          </a:p>
          <a:p>
            <a:pPr algn="ctr"/>
            <a:r>
              <a:rPr lang="fr-FR" sz="1400" b="1" u="sng" dirty="0">
                <a:latin typeface="Arial" pitchFamily="34" charset="0"/>
                <a:cs typeface="Arial" pitchFamily="34" charset="0"/>
              </a:rPr>
              <a:t>Maintenance des talus de digue</a:t>
            </a:r>
          </a:p>
          <a:p>
            <a:pPr algn="just"/>
            <a:r>
              <a:rPr lang="fr-FR" sz="1400" dirty="0">
                <a:latin typeface="Arial" pitchFamily="34" charset="0"/>
                <a:cs typeface="Arial" pitchFamily="34" charset="0"/>
              </a:rPr>
              <a:t>On considère les deux talus différemment:</a:t>
            </a:r>
          </a:p>
          <a:p>
            <a:pPr algn="just"/>
            <a:r>
              <a:rPr lang="fr-FR" sz="1400" dirty="0">
                <a:latin typeface="Arial" pitchFamily="34" charset="0"/>
                <a:cs typeface="Arial" pitchFamily="34" charset="0"/>
              </a:rPr>
              <a:t>	1- Talus côté réservoir,</a:t>
            </a:r>
          </a:p>
          <a:p>
            <a:pPr algn="just"/>
            <a:r>
              <a:rPr lang="fr-FR" sz="1400" dirty="0">
                <a:latin typeface="Arial" pitchFamily="34" charset="0"/>
                <a:cs typeface="Arial" pitchFamily="34" charset="0"/>
              </a:rPr>
              <a:t>	2- Talus côté périmètre.</a:t>
            </a:r>
          </a:p>
          <a:p>
            <a:pPr algn="ctr"/>
            <a:r>
              <a:rPr lang="fr-FR" sz="1400" b="1" u="sng" dirty="0">
                <a:latin typeface="Arial" pitchFamily="34" charset="0"/>
                <a:cs typeface="Arial" pitchFamily="34" charset="0"/>
              </a:rPr>
              <a:t>Talus côté </a:t>
            </a:r>
            <a:r>
              <a:rPr lang="fr-FR" sz="1400" b="1" u="sng" dirty="0" smtClean="0">
                <a:latin typeface="Arial" pitchFamily="34" charset="0"/>
                <a:cs typeface="Arial" pitchFamily="34" charset="0"/>
              </a:rPr>
              <a:t>réservoir</a:t>
            </a:r>
            <a:endParaRPr lang="fr-FR" sz="1400" b="1" u="sng" dirty="0"/>
          </a:p>
          <a:p>
            <a:pPr algn="just"/>
            <a:r>
              <a:rPr lang="fr-FR" sz="1400" dirty="0">
                <a:latin typeface="Arial" pitchFamily="34" charset="0"/>
                <a:cs typeface="Arial" pitchFamily="34" charset="0"/>
              </a:rPr>
              <a:t>Ce talus peut-être enherbé, empierré ou enroché avec géotextile, ou laissé tel quel avec des végétaux poussant anarchiquement.</a:t>
            </a:r>
          </a:p>
          <a:p>
            <a:pPr algn="just"/>
            <a:r>
              <a:rPr lang="fr-FR" sz="1400" dirty="0">
                <a:latin typeface="Arial" pitchFamily="34" charset="0"/>
                <a:cs typeface="Arial" pitchFamily="34" charset="0"/>
              </a:rPr>
              <a:t>Il sera donc nécessaire dans le cadre de la maintenance annuelle de procéder aux opérations suivantes:</a:t>
            </a:r>
          </a:p>
          <a:p>
            <a:pPr algn="ctr"/>
            <a:r>
              <a:rPr lang="fr-FR" sz="1400" b="1" u="sng" dirty="0">
                <a:latin typeface="Arial" pitchFamily="34" charset="0"/>
                <a:cs typeface="Arial" pitchFamily="34" charset="0"/>
              </a:rPr>
              <a:t>Talus enherbé</a:t>
            </a:r>
          </a:p>
          <a:p>
            <a:pPr algn="just"/>
            <a:r>
              <a:rPr lang="fr-FR" sz="1400" dirty="0">
                <a:latin typeface="Arial" pitchFamily="34" charset="0"/>
                <a:cs typeface="Arial" pitchFamily="34" charset="0"/>
              </a:rPr>
              <a:t>Après estimation des surfaces détériorées il est nécessaire de remettre en place des carrés d’herbe ou de procéder à l’ensemencement d’herbe. Puis </a:t>
            </a:r>
            <a:r>
              <a:rPr lang="fr-FR" sz="1400" dirty="0" smtClean="0">
                <a:latin typeface="Arial" pitchFamily="34" charset="0"/>
                <a:cs typeface="Arial" pitchFamily="34" charset="0"/>
              </a:rPr>
              <a:t>faire </a:t>
            </a:r>
            <a:r>
              <a:rPr lang="fr-FR" sz="1400" dirty="0">
                <a:latin typeface="Arial" pitchFamily="34" charset="0"/>
                <a:cs typeface="Arial" pitchFamily="34" charset="0"/>
              </a:rPr>
              <a:t>la coupe des végétaux pour dégager le talus. Pendant la reprise des nouvelles herbes il est nécessaire </a:t>
            </a:r>
            <a:r>
              <a:rPr lang="fr-FR" sz="1400" dirty="0" smtClean="0">
                <a:latin typeface="Arial" pitchFamily="34" charset="0"/>
                <a:cs typeface="Arial" pitchFamily="34" charset="0"/>
              </a:rPr>
              <a:t>d’arroser </a:t>
            </a:r>
            <a:r>
              <a:rPr lang="fr-FR" sz="1400" dirty="0">
                <a:latin typeface="Arial" pitchFamily="34" charset="0"/>
                <a:cs typeface="Arial" pitchFamily="34" charset="0"/>
              </a:rPr>
              <a:t>des nouvelles surfaces.</a:t>
            </a:r>
          </a:p>
          <a:p>
            <a:pPr algn="ctr"/>
            <a:r>
              <a:rPr lang="fr-FR" sz="1400" b="1" u="sng" dirty="0">
                <a:latin typeface="Arial" pitchFamily="34" charset="0"/>
                <a:cs typeface="Arial" pitchFamily="34" charset="0"/>
              </a:rPr>
              <a:t>Talus empierré</a:t>
            </a:r>
            <a:endParaRPr lang="fr-FR" sz="1400" dirty="0">
              <a:latin typeface="Arial" pitchFamily="34" charset="0"/>
              <a:cs typeface="Arial" pitchFamily="34" charset="0"/>
            </a:endParaRPr>
          </a:p>
          <a:p>
            <a:pPr algn="just"/>
            <a:r>
              <a:rPr lang="fr-FR" sz="1400" dirty="0">
                <a:latin typeface="Arial" pitchFamily="34" charset="0"/>
                <a:cs typeface="Arial" pitchFamily="34" charset="0"/>
              </a:rPr>
              <a:t>Il est souvent nécessaire de procéder au remontage des pierres qui sont descendues de leur point d’origine vers le bas du talus. Cette opération, si les pierres sont grosses doit être faite avec un excavateur ou un tractopelle.</a:t>
            </a:r>
          </a:p>
          <a:p>
            <a:pPr algn="just"/>
            <a:r>
              <a:rPr lang="fr-FR" sz="1400" dirty="0">
                <a:latin typeface="Arial" pitchFamily="34" charset="0"/>
                <a:cs typeface="Arial" pitchFamily="34" charset="0"/>
              </a:rPr>
              <a:t>La remise en place du géotextile peut-être nécessaire.</a:t>
            </a:r>
          </a:p>
          <a:p>
            <a:pPr algn="ctr"/>
            <a:r>
              <a:rPr lang="fr-FR" sz="1400" b="1" u="sng" dirty="0">
                <a:latin typeface="Arial" pitchFamily="34" charset="0"/>
                <a:cs typeface="Arial" pitchFamily="34" charset="0"/>
              </a:rPr>
              <a:t>Talus enroché</a:t>
            </a:r>
          </a:p>
          <a:p>
            <a:pPr algn="just"/>
            <a:r>
              <a:rPr lang="fr-FR" sz="1400" dirty="0">
                <a:latin typeface="Arial" pitchFamily="34" charset="0"/>
                <a:cs typeface="Arial" pitchFamily="34" charset="0"/>
              </a:rPr>
              <a:t>Idem que précédemment.</a:t>
            </a:r>
          </a:p>
          <a:p>
            <a:pPr algn="ctr"/>
            <a:r>
              <a:rPr lang="fr-FR" sz="1400" b="1" u="sng" dirty="0">
                <a:latin typeface="Arial" pitchFamily="34" charset="0"/>
                <a:cs typeface="Arial" pitchFamily="34" charset="0"/>
              </a:rPr>
              <a:t>Talus en terre</a:t>
            </a:r>
          </a:p>
          <a:p>
            <a:pPr algn="just"/>
            <a:r>
              <a:rPr lang="fr-FR" sz="1400" dirty="0">
                <a:latin typeface="Arial" pitchFamily="34" charset="0"/>
                <a:cs typeface="Arial" pitchFamily="34" charset="0"/>
              </a:rPr>
              <a:t>Pour ce type de talus, on peut après la coupe des végétaux, procéder à la remise en forme avec une ou des excavatrices posées sur le sommet de la digue.</a:t>
            </a:r>
          </a:p>
          <a:p>
            <a:pPr algn="just"/>
            <a:endParaRPr lang="fr-FR" sz="1200" dirty="0"/>
          </a:p>
          <a:p>
            <a:pPr algn="just"/>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277">
                                            <p:bg/>
                                          </p:spTgt>
                                        </p:tgtEl>
                                        <p:attrNameLst>
                                          <p:attrName>style.visibility</p:attrName>
                                        </p:attrNameLst>
                                      </p:cBhvr>
                                      <p:to>
                                        <p:strVal val="visible"/>
                                      </p:to>
                                    </p:set>
                                    <p:animEffect transition="in" filter="fade">
                                      <p:cBhvr>
                                        <p:cTn id="7" dur="2000"/>
                                        <p:tgtEl>
                                          <p:spTgt spid="18227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277">
                                            <p:txEl>
                                              <p:pRg st="1" end="1"/>
                                            </p:txEl>
                                          </p:spTgt>
                                        </p:tgtEl>
                                        <p:attrNameLst>
                                          <p:attrName>style.visibility</p:attrName>
                                        </p:attrNameLst>
                                      </p:cBhvr>
                                      <p:to>
                                        <p:strVal val="visible"/>
                                      </p:to>
                                    </p:set>
                                    <p:animEffect transition="in" filter="fade">
                                      <p:cBhvr>
                                        <p:cTn id="10" dur="2000"/>
                                        <p:tgtEl>
                                          <p:spTgt spid="18227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2277">
                                            <p:txEl>
                                              <p:pRg st="2" end="2"/>
                                            </p:txEl>
                                          </p:spTgt>
                                        </p:tgtEl>
                                        <p:attrNameLst>
                                          <p:attrName>style.visibility</p:attrName>
                                        </p:attrNameLst>
                                      </p:cBhvr>
                                      <p:to>
                                        <p:strVal val="visible"/>
                                      </p:to>
                                    </p:set>
                                    <p:animEffect transition="in" filter="fade">
                                      <p:cBhvr>
                                        <p:cTn id="13" dur="2000"/>
                                        <p:tgtEl>
                                          <p:spTgt spid="18227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2277">
                                            <p:txEl>
                                              <p:pRg st="3" end="3"/>
                                            </p:txEl>
                                          </p:spTgt>
                                        </p:tgtEl>
                                        <p:attrNameLst>
                                          <p:attrName>style.visibility</p:attrName>
                                        </p:attrNameLst>
                                      </p:cBhvr>
                                      <p:to>
                                        <p:strVal val="visible"/>
                                      </p:to>
                                    </p:set>
                                    <p:animEffect transition="in" filter="fade">
                                      <p:cBhvr>
                                        <p:cTn id="16" dur="2000"/>
                                        <p:tgtEl>
                                          <p:spTgt spid="18227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2277">
                                            <p:txEl>
                                              <p:pRg st="4" end="4"/>
                                            </p:txEl>
                                          </p:spTgt>
                                        </p:tgtEl>
                                        <p:attrNameLst>
                                          <p:attrName>style.visibility</p:attrName>
                                        </p:attrNameLst>
                                      </p:cBhvr>
                                      <p:to>
                                        <p:strVal val="visible"/>
                                      </p:to>
                                    </p:set>
                                    <p:animEffect transition="in" filter="fade">
                                      <p:cBhvr>
                                        <p:cTn id="19" dur="2000"/>
                                        <p:tgtEl>
                                          <p:spTgt spid="18227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2277">
                                            <p:txEl>
                                              <p:pRg st="5" end="5"/>
                                            </p:txEl>
                                          </p:spTgt>
                                        </p:tgtEl>
                                        <p:attrNameLst>
                                          <p:attrName>style.visibility</p:attrName>
                                        </p:attrNameLst>
                                      </p:cBhvr>
                                      <p:to>
                                        <p:strVal val="visible"/>
                                      </p:to>
                                    </p:set>
                                    <p:animEffect transition="in" filter="fade">
                                      <p:cBhvr>
                                        <p:cTn id="22" dur="2000"/>
                                        <p:tgtEl>
                                          <p:spTgt spid="18227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2277">
                                            <p:txEl>
                                              <p:pRg st="6" end="6"/>
                                            </p:txEl>
                                          </p:spTgt>
                                        </p:tgtEl>
                                        <p:attrNameLst>
                                          <p:attrName>style.visibility</p:attrName>
                                        </p:attrNameLst>
                                      </p:cBhvr>
                                      <p:to>
                                        <p:strVal val="visible"/>
                                      </p:to>
                                    </p:set>
                                    <p:animEffect transition="in" filter="fade">
                                      <p:cBhvr>
                                        <p:cTn id="25" dur="2000"/>
                                        <p:tgtEl>
                                          <p:spTgt spid="18227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2277">
                                            <p:txEl>
                                              <p:pRg st="7" end="7"/>
                                            </p:txEl>
                                          </p:spTgt>
                                        </p:tgtEl>
                                        <p:attrNameLst>
                                          <p:attrName>style.visibility</p:attrName>
                                        </p:attrNameLst>
                                      </p:cBhvr>
                                      <p:to>
                                        <p:strVal val="visible"/>
                                      </p:to>
                                    </p:set>
                                    <p:animEffect transition="in" filter="fade">
                                      <p:cBhvr>
                                        <p:cTn id="28" dur="2000"/>
                                        <p:tgtEl>
                                          <p:spTgt spid="18227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2277">
                                            <p:txEl>
                                              <p:pRg st="8" end="8"/>
                                            </p:txEl>
                                          </p:spTgt>
                                        </p:tgtEl>
                                        <p:attrNameLst>
                                          <p:attrName>style.visibility</p:attrName>
                                        </p:attrNameLst>
                                      </p:cBhvr>
                                      <p:to>
                                        <p:strVal val="visible"/>
                                      </p:to>
                                    </p:set>
                                    <p:animEffect transition="in" filter="fade">
                                      <p:cBhvr>
                                        <p:cTn id="31" dur="2000"/>
                                        <p:tgtEl>
                                          <p:spTgt spid="18227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2277">
                                            <p:txEl>
                                              <p:pRg st="9" end="9"/>
                                            </p:txEl>
                                          </p:spTgt>
                                        </p:tgtEl>
                                        <p:attrNameLst>
                                          <p:attrName>style.visibility</p:attrName>
                                        </p:attrNameLst>
                                      </p:cBhvr>
                                      <p:to>
                                        <p:strVal val="visible"/>
                                      </p:to>
                                    </p:set>
                                    <p:animEffect transition="in" filter="fade">
                                      <p:cBhvr>
                                        <p:cTn id="34" dur="2000"/>
                                        <p:tgtEl>
                                          <p:spTgt spid="182277">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2277">
                                            <p:txEl>
                                              <p:pRg st="10" end="10"/>
                                            </p:txEl>
                                          </p:spTgt>
                                        </p:tgtEl>
                                        <p:attrNameLst>
                                          <p:attrName>style.visibility</p:attrName>
                                        </p:attrNameLst>
                                      </p:cBhvr>
                                      <p:to>
                                        <p:strVal val="visible"/>
                                      </p:to>
                                    </p:set>
                                    <p:animEffect transition="in" filter="fade">
                                      <p:cBhvr>
                                        <p:cTn id="37" dur="2000"/>
                                        <p:tgtEl>
                                          <p:spTgt spid="182277">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2277">
                                            <p:txEl>
                                              <p:pRg st="11" end="11"/>
                                            </p:txEl>
                                          </p:spTgt>
                                        </p:tgtEl>
                                        <p:attrNameLst>
                                          <p:attrName>style.visibility</p:attrName>
                                        </p:attrNameLst>
                                      </p:cBhvr>
                                      <p:to>
                                        <p:strVal val="visible"/>
                                      </p:to>
                                    </p:set>
                                    <p:animEffect transition="in" filter="fade">
                                      <p:cBhvr>
                                        <p:cTn id="40" dur="2000"/>
                                        <p:tgtEl>
                                          <p:spTgt spid="182277">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2277">
                                            <p:txEl>
                                              <p:pRg st="12" end="12"/>
                                            </p:txEl>
                                          </p:spTgt>
                                        </p:tgtEl>
                                        <p:attrNameLst>
                                          <p:attrName>style.visibility</p:attrName>
                                        </p:attrNameLst>
                                      </p:cBhvr>
                                      <p:to>
                                        <p:strVal val="visible"/>
                                      </p:to>
                                    </p:set>
                                    <p:animEffect transition="in" filter="fade">
                                      <p:cBhvr>
                                        <p:cTn id="43" dur="2000"/>
                                        <p:tgtEl>
                                          <p:spTgt spid="182277">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2277">
                                            <p:txEl>
                                              <p:pRg st="13" end="13"/>
                                            </p:txEl>
                                          </p:spTgt>
                                        </p:tgtEl>
                                        <p:attrNameLst>
                                          <p:attrName>style.visibility</p:attrName>
                                        </p:attrNameLst>
                                      </p:cBhvr>
                                      <p:to>
                                        <p:strVal val="visible"/>
                                      </p:to>
                                    </p:set>
                                    <p:animEffect transition="in" filter="fade">
                                      <p:cBhvr>
                                        <p:cTn id="46" dur="2000"/>
                                        <p:tgtEl>
                                          <p:spTgt spid="182277">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2277">
                                            <p:txEl>
                                              <p:pRg st="14" end="14"/>
                                            </p:txEl>
                                          </p:spTgt>
                                        </p:tgtEl>
                                        <p:attrNameLst>
                                          <p:attrName>style.visibility</p:attrName>
                                        </p:attrNameLst>
                                      </p:cBhvr>
                                      <p:to>
                                        <p:strVal val="visible"/>
                                      </p:to>
                                    </p:set>
                                    <p:animEffect transition="in" filter="fade">
                                      <p:cBhvr>
                                        <p:cTn id="49" dur="2000"/>
                                        <p:tgtEl>
                                          <p:spTgt spid="182277">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2277">
                                            <p:txEl>
                                              <p:pRg st="15" end="15"/>
                                            </p:txEl>
                                          </p:spTgt>
                                        </p:tgtEl>
                                        <p:attrNameLst>
                                          <p:attrName>style.visibility</p:attrName>
                                        </p:attrNameLst>
                                      </p:cBhvr>
                                      <p:to>
                                        <p:strVal val="visible"/>
                                      </p:to>
                                    </p:set>
                                    <p:animEffect transition="in" filter="fade">
                                      <p:cBhvr>
                                        <p:cTn id="52" dur="2000"/>
                                        <p:tgtEl>
                                          <p:spTgt spid="182277">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2277">
                                            <p:txEl>
                                              <p:pRg st="16" end="16"/>
                                            </p:txEl>
                                          </p:spTgt>
                                        </p:tgtEl>
                                        <p:attrNameLst>
                                          <p:attrName>style.visibility</p:attrName>
                                        </p:attrNameLst>
                                      </p:cBhvr>
                                      <p:to>
                                        <p:strVal val="visible"/>
                                      </p:to>
                                    </p:set>
                                    <p:animEffect transition="in" filter="fade">
                                      <p:cBhvr>
                                        <p:cTn id="55" dur="2000"/>
                                        <p:tgtEl>
                                          <p:spTgt spid="18227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8561966-9D85-4D69-AC88-A95D8A9058EA}" type="slidenum">
              <a:rPr lang="en-US" smtClean="0"/>
              <a:pPr>
                <a:defRPr/>
              </a:pPr>
              <a:t>33</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pic>
        <p:nvPicPr>
          <p:cNvPr id="183301" name="Picture 2" descr="E:\106_FUJI​\DSCF3306.JPG"/>
          <p:cNvPicPr>
            <a:picLocks noChangeAspect="1" noChangeArrowheads="1"/>
          </p:cNvPicPr>
          <p:nvPr/>
        </p:nvPicPr>
        <p:blipFill>
          <a:blip r:embed="rId3" cstate="email"/>
          <a:srcRect/>
          <a:stretch>
            <a:fillRect/>
          </a:stretch>
        </p:blipFill>
        <p:spPr bwMode="auto">
          <a:xfrm>
            <a:off x="228600" y="1295400"/>
            <a:ext cx="3251200" cy="2438400"/>
          </a:xfrm>
          <a:prstGeom prst="rect">
            <a:avLst/>
          </a:prstGeom>
          <a:noFill/>
          <a:ln w="28575">
            <a:solidFill>
              <a:srgbClr val="FF0000"/>
            </a:solidFill>
            <a:miter lim="800000"/>
            <a:headEnd/>
            <a:tailEnd/>
          </a:ln>
        </p:spPr>
      </p:pic>
      <p:pic>
        <p:nvPicPr>
          <p:cNvPr id="183302" name="Picture 3" descr="E:\106_FUJI​\DSCF3286.JPG"/>
          <p:cNvPicPr>
            <a:picLocks noChangeAspect="1" noChangeArrowheads="1"/>
          </p:cNvPicPr>
          <p:nvPr/>
        </p:nvPicPr>
        <p:blipFill>
          <a:blip r:embed="rId4" cstate="email"/>
          <a:srcRect/>
          <a:stretch>
            <a:fillRect/>
          </a:stretch>
        </p:blipFill>
        <p:spPr bwMode="auto">
          <a:xfrm>
            <a:off x="5638800" y="1295400"/>
            <a:ext cx="3276600" cy="2457450"/>
          </a:xfrm>
          <a:prstGeom prst="rect">
            <a:avLst/>
          </a:prstGeom>
          <a:noFill/>
          <a:ln w="28575">
            <a:solidFill>
              <a:srgbClr val="FF0000"/>
            </a:solidFill>
            <a:miter lim="800000"/>
            <a:headEnd/>
            <a:tailEnd/>
          </a:ln>
        </p:spPr>
      </p:pic>
      <p:pic>
        <p:nvPicPr>
          <p:cNvPr id="183303" name="Picture 4" descr="E:\Andong Ang\DSCF4566.JPG"/>
          <p:cNvPicPr>
            <a:picLocks noChangeAspect="1" noChangeArrowheads="1"/>
          </p:cNvPicPr>
          <p:nvPr/>
        </p:nvPicPr>
        <p:blipFill>
          <a:blip r:embed="rId5" cstate="email"/>
          <a:srcRect/>
          <a:stretch>
            <a:fillRect/>
          </a:stretch>
        </p:blipFill>
        <p:spPr bwMode="auto">
          <a:xfrm>
            <a:off x="190500" y="3886200"/>
            <a:ext cx="3314700" cy="2514600"/>
          </a:xfrm>
          <a:prstGeom prst="rect">
            <a:avLst/>
          </a:prstGeom>
          <a:noFill/>
          <a:ln w="28575">
            <a:solidFill>
              <a:srgbClr val="FF0000"/>
            </a:solidFill>
            <a:miter lim="800000"/>
            <a:headEnd/>
            <a:tailEnd/>
          </a:ln>
        </p:spPr>
      </p:pic>
      <p:sp>
        <p:nvSpPr>
          <p:cNvPr id="8" name="Text Box 11"/>
          <p:cNvSpPr txBox="1">
            <a:spLocks noChangeArrowheads="1"/>
          </p:cNvSpPr>
          <p:nvPr/>
        </p:nvSpPr>
        <p:spPr bwMode="auto">
          <a:xfrm>
            <a:off x="0" y="6096000"/>
            <a:ext cx="3733800" cy="228600"/>
          </a:xfrm>
          <a:prstGeom prst="rect">
            <a:avLst/>
          </a:prstGeom>
          <a:noFill/>
          <a:ln w="9525">
            <a:noFill/>
            <a:miter lim="800000"/>
            <a:headEnd/>
            <a:tailEnd/>
          </a:ln>
        </p:spPr>
        <p:txBody>
          <a:bodyPr/>
          <a:lstStyle/>
          <a:p>
            <a:pPr algn="ctr"/>
            <a:r>
              <a:rPr lang="fr-FR" sz="1400" dirty="0">
                <a:solidFill>
                  <a:schemeClr val="bg1"/>
                </a:solidFill>
                <a:latin typeface="Arial" pitchFamily="34" charset="0"/>
                <a:cs typeface="Arial" pitchFamily="34" charset="0"/>
              </a:rPr>
              <a:t>Digue</a:t>
            </a:r>
            <a:r>
              <a:rPr lang="fr-FR" sz="1100" dirty="0"/>
              <a:t> </a:t>
            </a:r>
            <a:r>
              <a:rPr lang="fr-FR" sz="1400" dirty="0">
                <a:solidFill>
                  <a:schemeClr val="bg1"/>
                </a:solidFill>
                <a:latin typeface="Arial" pitchFamily="34" charset="0"/>
                <a:cs typeface="Arial" pitchFamily="34" charset="0"/>
              </a:rPr>
              <a:t>Andong Ang</a:t>
            </a:r>
            <a:endParaRPr lang="en-US" sz="1400" dirty="0">
              <a:solidFill>
                <a:schemeClr val="bg1"/>
              </a:solidFill>
              <a:latin typeface="Arial" pitchFamily="34" charset="0"/>
              <a:cs typeface="Arial" pitchFamily="34" charset="0"/>
            </a:endParaRPr>
          </a:p>
        </p:txBody>
      </p:sp>
      <p:pic>
        <p:nvPicPr>
          <p:cNvPr id="183305" name="Picture 5" descr="E:\Beung Sandann\Beung Sandann10.JPG"/>
          <p:cNvPicPr>
            <a:picLocks noChangeAspect="1" noChangeArrowheads="1"/>
          </p:cNvPicPr>
          <p:nvPr/>
        </p:nvPicPr>
        <p:blipFill>
          <a:blip r:embed="rId6" cstate="email"/>
          <a:srcRect/>
          <a:stretch>
            <a:fillRect/>
          </a:stretch>
        </p:blipFill>
        <p:spPr bwMode="auto">
          <a:xfrm>
            <a:off x="5616575" y="3886200"/>
            <a:ext cx="3352800" cy="2438400"/>
          </a:xfrm>
          <a:prstGeom prst="rect">
            <a:avLst/>
          </a:prstGeom>
          <a:noFill/>
          <a:ln w="28575">
            <a:solidFill>
              <a:srgbClr val="FF0000"/>
            </a:solidFill>
            <a:miter lim="800000"/>
            <a:headEnd/>
            <a:tailEnd/>
          </a:ln>
        </p:spPr>
      </p:pic>
      <p:sp>
        <p:nvSpPr>
          <p:cNvPr id="10" name="Text Box 11"/>
          <p:cNvSpPr txBox="1">
            <a:spLocks noChangeArrowheads="1"/>
          </p:cNvSpPr>
          <p:nvPr/>
        </p:nvSpPr>
        <p:spPr bwMode="auto">
          <a:xfrm>
            <a:off x="4500562" y="6019800"/>
            <a:ext cx="3733800" cy="228600"/>
          </a:xfrm>
          <a:prstGeom prst="rect">
            <a:avLst/>
          </a:prstGeom>
          <a:noFill/>
          <a:ln w="9525">
            <a:noFill/>
            <a:miter lim="800000"/>
            <a:headEnd/>
            <a:tailEnd/>
          </a:ln>
        </p:spPr>
        <p:txBody>
          <a:bodyPr/>
          <a:lstStyle/>
          <a:p>
            <a:pPr algn="ctr"/>
            <a:r>
              <a:rPr lang="fr-FR" sz="1400" dirty="0" err="1">
                <a:solidFill>
                  <a:schemeClr val="bg1"/>
                </a:solidFill>
                <a:latin typeface="Arial" pitchFamily="34" charset="0"/>
                <a:cs typeface="Arial" pitchFamily="34" charset="0"/>
              </a:rPr>
              <a:t>Boeung</a:t>
            </a:r>
            <a:r>
              <a:rPr lang="fr-FR" sz="1400" dirty="0">
                <a:solidFill>
                  <a:schemeClr val="bg1"/>
                </a:solidFill>
                <a:latin typeface="Arial" pitchFamily="34" charset="0"/>
                <a:cs typeface="Arial" pitchFamily="34" charset="0"/>
              </a:rPr>
              <a:t> </a:t>
            </a:r>
            <a:r>
              <a:rPr lang="fr-FR" sz="1400" dirty="0" err="1">
                <a:solidFill>
                  <a:schemeClr val="bg1"/>
                </a:solidFill>
                <a:latin typeface="Arial" pitchFamily="34" charset="0"/>
                <a:cs typeface="Arial" pitchFamily="34" charset="0"/>
              </a:rPr>
              <a:t>Sandann</a:t>
            </a:r>
            <a:endParaRPr lang="en-US"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 calcmode="lin" valueType="num">
                                      <p:cBhvr additive="base">
                                        <p:cTn id="7" dur="500" fill="hold"/>
                                        <p:tgtEl>
                                          <p:spTgt spid="183301"/>
                                        </p:tgtEl>
                                        <p:attrNameLst>
                                          <p:attrName>ppt_x</p:attrName>
                                        </p:attrNameLst>
                                      </p:cBhvr>
                                      <p:tavLst>
                                        <p:tav tm="0">
                                          <p:val>
                                            <p:strVal val="#ppt_x"/>
                                          </p:val>
                                        </p:tav>
                                        <p:tav tm="100000">
                                          <p:val>
                                            <p:strVal val="#ppt_x"/>
                                          </p:val>
                                        </p:tav>
                                      </p:tavLst>
                                    </p:anim>
                                    <p:anim calcmode="lin" valueType="num">
                                      <p:cBhvr additive="base">
                                        <p:cTn id="8" dur="500" fill="hold"/>
                                        <p:tgtEl>
                                          <p:spTgt spid="1833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3302"/>
                                        </p:tgtEl>
                                        <p:attrNameLst>
                                          <p:attrName>style.visibility</p:attrName>
                                        </p:attrNameLst>
                                      </p:cBhvr>
                                      <p:to>
                                        <p:strVal val="visible"/>
                                      </p:to>
                                    </p:set>
                                    <p:anim calcmode="lin" valueType="num">
                                      <p:cBhvr additive="base">
                                        <p:cTn id="11" dur="500" fill="hold"/>
                                        <p:tgtEl>
                                          <p:spTgt spid="183302"/>
                                        </p:tgtEl>
                                        <p:attrNameLst>
                                          <p:attrName>ppt_x</p:attrName>
                                        </p:attrNameLst>
                                      </p:cBhvr>
                                      <p:tavLst>
                                        <p:tav tm="0">
                                          <p:val>
                                            <p:strVal val="#ppt_x"/>
                                          </p:val>
                                        </p:tav>
                                        <p:tav tm="100000">
                                          <p:val>
                                            <p:strVal val="#ppt_x"/>
                                          </p:val>
                                        </p:tav>
                                      </p:tavLst>
                                    </p:anim>
                                    <p:anim calcmode="lin" valueType="num">
                                      <p:cBhvr additive="base">
                                        <p:cTn id="12" dur="500" fill="hold"/>
                                        <p:tgtEl>
                                          <p:spTgt spid="1833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303"/>
                                        </p:tgtEl>
                                        <p:attrNameLst>
                                          <p:attrName>style.visibility</p:attrName>
                                        </p:attrNameLst>
                                      </p:cBhvr>
                                      <p:to>
                                        <p:strVal val="visible"/>
                                      </p:to>
                                    </p:set>
                                    <p:anim calcmode="lin" valueType="num">
                                      <p:cBhvr additive="base">
                                        <p:cTn id="17" dur="500" fill="hold"/>
                                        <p:tgtEl>
                                          <p:spTgt spid="183303"/>
                                        </p:tgtEl>
                                        <p:attrNameLst>
                                          <p:attrName>ppt_x</p:attrName>
                                        </p:attrNameLst>
                                      </p:cBhvr>
                                      <p:tavLst>
                                        <p:tav tm="0">
                                          <p:val>
                                            <p:strVal val="#ppt_x"/>
                                          </p:val>
                                        </p:tav>
                                        <p:tav tm="100000">
                                          <p:val>
                                            <p:strVal val="#ppt_x"/>
                                          </p:val>
                                        </p:tav>
                                      </p:tavLst>
                                    </p:anim>
                                    <p:anim calcmode="lin" valueType="num">
                                      <p:cBhvr additive="base">
                                        <p:cTn id="18" dur="500" fill="hold"/>
                                        <p:tgtEl>
                                          <p:spTgt spid="1833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3305"/>
                                        </p:tgtEl>
                                        <p:attrNameLst>
                                          <p:attrName>style.visibility</p:attrName>
                                        </p:attrNameLst>
                                      </p:cBhvr>
                                      <p:to>
                                        <p:strVal val="visible"/>
                                      </p:to>
                                    </p:set>
                                    <p:anim calcmode="lin" valueType="num">
                                      <p:cBhvr additive="base">
                                        <p:cTn id="25" dur="500" fill="hold"/>
                                        <p:tgtEl>
                                          <p:spTgt spid="183305"/>
                                        </p:tgtEl>
                                        <p:attrNameLst>
                                          <p:attrName>ppt_x</p:attrName>
                                        </p:attrNameLst>
                                      </p:cBhvr>
                                      <p:tavLst>
                                        <p:tav tm="0">
                                          <p:val>
                                            <p:strVal val="#ppt_x"/>
                                          </p:val>
                                        </p:tav>
                                        <p:tav tm="100000">
                                          <p:val>
                                            <p:strVal val="#ppt_x"/>
                                          </p:val>
                                        </p:tav>
                                      </p:tavLst>
                                    </p:anim>
                                    <p:anim calcmode="lin" valueType="num">
                                      <p:cBhvr additive="base">
                                        <p:cTn id="26" dur="500" fill="hold"/>
                                        <p:tgtEl>
                                          <p:spTgt spid="18330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DBCF708-9D42-4467-A530-6E44ACAE3AB6}" type="slidenum">
              <a:rPr lang="en-US" smtClean="0"/>
              <a:pPr>
                <a:defRPr/>
              </a:pPr>
              <a:t>34</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QUOTIDIENNE</a:t>
            </a:r>
            <a:endParaRPr lang="en-US" sz="2000" b="1" u="sng" dirty="0">
              <a:solidFill>
                <a:srgbClr val="FF7F61"/>
              </a:solidFill>
              <a:effectLst>
                <a:outerShdw blurRad="38100" dist="38100" dir="2700000" algn="tl">
                  <a:srgbClr val="000000"/>
                </a:outerShdw>
              </a:effectLst>
            </a:endParaRPr>
          </a:p>
        </p:txBody>
      </p:sp>
      <p:sp>
        <p:nvSpPr>
          <p:cNvPr id="184325" name="ZoneTexte 4"/>
          <p:cNvSpPr txBox="1">
            <a:spLocks noChangeArrowheads="1"/>
          </p:cNvSpPr>
          <p:nvPr/>
        </p:nvSpPr>
        <p:spPr bwMode="auto">
          <a:xfrm>
            <a:off x="214282" y="1428736"/>
            <a:ext cx="8610600" cy="3724096"/>
          </a:xfrm>
          <a:prstGeom prst="rect">
            <a:avLst/>
          </a:prstGeom>
          <a:solidFill>
            <a:schemeClr val="bg1"/>
          </a:solidFill>
          <a:ln w="28575">
            <a:solidFill>
              <a:srgbClr val="FF0000"/>
            </a:solidFill>
            <a:miter lim="800000"/>
            <a:headEnd/>
            <a:tailEnd/>
          </a:ln>
        </p:spPr>
        <p:txBody>
          <a:bodyPr>
            <a:spAutoFit/>
          </a:bodyPr>
          <a:lstStyle/>
          <a:p>
            <a:pPr algn="ctr"/>
            <a:endParaRPr lang="fr-FR" sz="1400" b="1" u="sng" dirty="0"/>
          </a:p>
          <a:p>
            <a:pPr algn="ctr"/>
            <a:r>
              <a:rPr lang="fr-FR" sz="1400" b="1" u="sng" dirty="0">
                <a:latin typeface="Arial" pitchFamily="34" charset="0"/>
                <a:cs typeface="Arial" pitchFamily="34" charset="0"/>
              </a:rPr>
              <a:t>Talus côté périmètre</a:t>
            </a:r>
          </a:p>
          <a:p>
            <a:pPr algn="ctr"/>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Ce talus peut-être enherbé, empierré ou enroché avec géotextile, ou laissé tel quel avec des végétaux poussant anarchiquement.</a:t>
            </a:r>
          </a:p>
          <a:p>
            <a:pPr algn="just"/>
            <a:r>
              <a:rPr lang="fr-FR" sz="1400" dirty="0">
                <a:latin typeface="Arial" pitchFamily="34" charset="0"/>
                <a:cs typeface="Arial" pitchFamily="34" charset="0"/>
              </a:rPr>
              <a:t>Il sera donc nécessaire dans le cadre de la maintenance annuelle de procéder aux opérations suivantes:</a:t>
            </a:r>
          </a:p>
          <a:p>
            <a:pPr algn="ctr"/>
            <a:endParaRPr lang="fr-FR" sz="1400" b="1" u="sng" dirty="0">
              <a:latin typeface="Arial" pitchFamily="34" charset="0"/>
              <a:cs typeface="Arial" pitchFamily="34" charset="0"/>
            </a:endParaRPr>
          </a:p>
          <a:p>
            <a:pPr algn="ctr"/>
            <a:r>
              <a:rPr lang="fr-FR" sz="1400" b="1" u="sng" dirty="0">
                <a:latin typeface="Arial" pitchFamily="34" charset="0"/>
                <a:cs typeface="Arial" pitchFamily="34" charset="0"/>
              </a:rPr>
              <a:t>Talus enherbé</a:t>
            </a:r>
          </a:p>
          <a:p>
            <a:pPr algn="just"/>
            <a:r>
              <a:rPr lang="fr-FR" sz="1400" dirty="0">
                <a:latin typeface="Arial" pitchFamily="34" charset="0"/>
                <a:cs typeface="Arial" pitchFamily="34" charset="0"/>
              </a:rPr>
              <a:t>Après estimation des surfaces détériorées il est nécessaire de remettre en place des carrés d’herbe ou de procéder à l’ensemencement d’herbe. Puis de procéder à la coupe des végétaux pour dégager le talus. Pendant la reprise des nouvelles herbes il est nécessaire de procéder à l’arrosage des nouvelles surfaces.</a:t>
            </a:r>
          </a:p>
          <a:p>
            <a:pPr algn="ctr"/>
            <a:endParaRPr lang="fr-FR" sz="1400" b="1" u="sng" dirty="0">
              <a:latin typeface="Arial" pitchFamily="34" charset="0"/>
              <a:cs typeface="Arial" pitchFamily="34" charset="0"/>
            </a:endParaRPr>
          </a:p>
          <a:p>
            <a:pPr algn="ctr"/>
            <a:r>
              <a:rPr lang="fr-FR" sz="1400" b="1" u="sng" dirty="0">
                <a:latin typeface="Arial" pitchFamily="34" charset="0"/>
                <a:cs typeface="Arial" pitchFamily="34" charset="0"/>
              </a:rPr>
              <a:t>Talus en terre</a:t>
            </a:r>
          </a:p>
          <a:p>
            <a:pPr algn="just"/>
            <a:r>
              <a:rPr lang="fr-FR" sz="1400" dirty="0">
                <a:latin typeface="Arial" pitchFamily="34" charset="0"/>
                <a:cs typeface="Arial" pitchFamily="34" charset="0"/>
              </a:rPr>
              <a:t>Pour ce type de talus, on peut après la coupe des végétaux, procéder à la remise en forme avec une ou des excavatrices posées sur le sommet de la digue.</a:t>
            </a:r>
          </a:p>
          <a:p>
            <a:pPr algn="just"/>
            <a:endParaRPr lang="fr-FR" sz="1400" dirty="0">
              <a:latin typeface="Arial" pitchFamily="34" charset="0"/>
              <a:cs typeface="Arial" pitchFamily="34" charset="0"/>
            </a:endParaRPr>
          </a:p>
          <a:p>
            <a:pPr algn="just"/>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5">
                                            <p:bg/>
                                          </p:spTgt>
                                        </p:tgtEl>
                                        <p:attrNameLst>
                                          <p:attrName>style.visibility</p:attrName>
                                        </p:attrNameLst>
                                      </p:cBhvr>
                                      <p:to>
                                        <p:strVal val="visible"/>
                                      </p:to>
                                    </p:set>
                                    <p:animEffect transition="in" filter="fade">
                                      <p:cBhvr>
                                        <p:cTn id="7" dur="2000"/>
                                        <p:tgtEl>
                                          <p:spTgt spid="1843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25">
                                            <p:txEl>
                                              <p:pRg st="1" end="1"/>
                                            </p:txEl>
                                          </p:spTgt>
                                        </p:tgtEl>
                                        <p:attrNameLst>
                                          <p:attrName>style.visibility</p:attrName>
                                        </p:attrNameLst>
                                      </p:cBhvr>
                                      <p:to>
                                        <p:strVal val="visible"/>
                                      </p:to>
                                    </p:set>
                                    <p:animEffect transition="in" filter="fade">
                                      <p:cBhvr>
                                        <p:cTn id="10" dur="2000"/>
                                        <p:tgtEl>
                                          <p:spTgt spid="18432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25">
                                            <p:txEl>
                                              <p:pRg st="3" end="3"/>
                                            </p:txEl>
                                          </p:spTgt>
                                        </p:tgtEl>
                                        <p:attrNameLst>
                                          <p:attrName>style.visibility</p:attrName>
                                        </p:attrNameLst>
                                      </p:cBhvr>
                                      <p:to>
                                        <p:strVal val="visible"/>
                                      </p:to>
                                    </p:set>
                                    <p:animEffect transition="in" filter="fade">
                                      <p:cBhvr>
                                        <p:cTn id="13" dur="2000"/>
                                        <p:tgtEl>
                                          <p:spTgt spid="18432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325">
                                            <p:txEl>
                                              <p:pRg st="4" end="4"/>
                                            </p:txEl>
                                          </p:spTgt>
                                        </p:tgtEl>
                                        <p:attrNameLst>
                                          <p:attrName>style.visibility</p:attrName>
                                        </p:attrNameLst>
                                      </p:cBhvr>
                                      <p:to>
                                        <p:strVal val="visible"/>
                                      </p:to>
                                    </p:set>
                                    <p:animEffect transition="in" filter="fade">
                                      <p:cBhvr>
                                        <p:cTn id="16" dur="2000"/>
                                        <p:tgtEl>
                                          <p:spTgt spid="18432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4325">
                                            <p:txEl>
                                              <p:pRg st="6" end="6"/>
                                            </p:txEl>
                                          </p:spTgt>
                                        </p:tgtEl>
                                        <p:attrNameLst>
                                          <p:attrName>style.visibility</p:attrName>
                                        </p:attrNameLst>
                                      </p:cBhvr>
                                      <p:to>
                                        <p:strVal val="visible"/>
                                      </p:to>
                                    </p:set>
                                    <p:animEffect transition="in" filter="fade">
                                      <p:cBhvr>
                                        <p:cTn id="19" dur="2000"/>
                                        <p:tgtEl>
                                          <p:spTgt spid="18432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325">
                                            <p:txEl>
                                              <p:pRg st="7" end="7"/>
                                            </p:txEl>
                                          </p:spTgt>
                                        </p:tgtEl>
                                        <p:attrNameLst>
                                          <p:attrName>style.visibility</p:attrName>
                                        </p:attrNameLst>
                                      </p:cBhvr>
                                      <p:to>
                                        <p:strVal val="visible"/>
                                      </p:to>
                                    </p:set>
                                    <p:animEffect transition="in" filter="fade">
                                      <p:cBhvr>
                                        <p:cTn id="22" dur="2000"/>
                                        <p:tgtEl>
                                          <p:spTgt spid="18432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4325">
                                            <p:txEl>
                                              <p:pRg st="9" end="9"/>
                                            </p:txEl>
                                          </p:spTgt>
                                        </p:tgtEl>
                                        <p:attrNameLst>
                                          <p:attrName>style.visibility</p:attrName>
                                        </p:attrNameLst>
                                      </p:cBhvr>
                                      <p:to>
                                        <p:strVal val="visible"/>
                                      </p:to>
                                    </p:set>
                                    <p:animEffect transition="in" filter="fade">
                                      <p:cBhvr>
                                        <p:cTn id="25" dur="2000"/>
                                        <p:tgtEl>
                                          <p:spTgt spid="184325">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325">
                                            <p:txEl>
                                              <p:pRg st="10" end="10"/>
                                            </p:txEl>
                                          </p:spTgt>
                                        </p:tgtEl>
                                        <p:attrNameLst>
                                          <p:attrName>style.visibility</p:attrName>
                                        </p:attrNameLst>
                                      </p:cBhvr>
                                      <p:to>
                                        <p:strVal val="visible"/>
                                      </p:to>
                                    </p:set>
                                    <p:animEffect transition="in" filter="fade">
                                      <p:cBhvr>
                                        <p:cTn id="28" dur="2000"/>
                                        <p:tgtEl>
                                          <p:spTgt spid="1843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719818B-0C2F-4111-90BB-07CD2C94B702}" type="slidenum">
              <a:rPr lang="en-US" smtClean="0"/>
              <a:pPr>
                <a:defRPr/>
              </a:pPr>
              <a:t>35</a:t>
            </a:fld>
            <a:endParaRPr lang="en-US" dirty="0"/>
          </a:p>
        </p:txBody>
      </p:sp>
      <p:sp>
        <p:nvSpPr>
          <p:cNvPr id="185347" name="Text Box 2"/>
          <p:cNvSpPr txBox="1">
            <a:spLocks noChangeArrowheads="1"/>
          </p:cNvSpPr>
          <p:nvPr/>
        </p:nvSpPr>
        <p:spPr bwMode="auto">
          <a:xfrm>
            <a:off x="914400" y="152424"/>
            <a:ext cx="7391400" cy="6419848"/>
          </a:xfrm>
          <a:prstGeom prst="rect">
            <a:avLst/>
          </a:prstGeom>
          <a:solidFill>
            <a:schemeClr val="bg1"/>
          </a:solidFill>
          <a:ln w="38100" cmpd="dbl">
            <a:solidFill>
              <a:srgbClr val="FF0000"/>
            </a:solidFill>
            <a:miter lim="800000"/>
            <a:headEnd/>
            <a:tailEnd/>
          </a:ln>
        </p:spPr>
        <p:txBody>
          <a:bodyPr/>
          <a:lstStyle/>
          <a:p>
            <a:pPr algn="ctr">
              <a:spcAft>
                <a:spcPts val="600"/>
              </a:spcAft>
            </a:pPr>
            <a:r>
              <a:rPr lang="fr-FR" sz="1200" b="1" u="sng" dirty="0"/>
              <a:t>FICHE DE TRAVAIL</a:t>
            </a:r>
          </a:p>
          <a:p>
            <a:pPr algn="ctr">
              <a:spcAft>
                <a:spcPts val="600"/>
              </a:spcAft>
            </a:pPr>
            <a:r>
              <a:rPr lang="fr-FR" sz="1200" b="1" u="sng" dirty="0"/>
              <a:t>MAINTENANCE DES TALUS DE DIGUES</a:t>
            </a:r>
          </a:p>
          <a:p>
            <a:pPr algn="just">
              <a:spcAft>
                <a:spcPts val="200"/>
              </a:spcAft>
            </a:pPr>
            <a:r>
              <a:rPr lang="fr-FR" sz="1300" dirty="0">
                <a:latin typeface="Arial" pitchFamily="34" charset="0"/>
                <a:cs typeface="Arial" pitchFamily="34" charset="0"/>
              </a:rPr>
              <a:t>Fiche de travail n° …………………………………………………….Date :                        JJ/MM/AA</a:t>
            </a:r>
          </a:p>
          <a:p>
            <a:pPr algn="just">
              <a:spcAft>
                <a:spcPts val="200"/>
              </a:spcAft>
            </a:pPr>
            <a:r>
              <a:rPr lang="fr-FR" sz="1300" dirty="0">
                <a:latin typeface="Arial" pitchFamily="34" charset="0"/>
                <a:cs typeface="Arial" pitchFamily="34" charset="0"/>
              </a:rPr>
              <a:t>DIGUE n° ……………………………………………………………………….</a:t>
            </a:r>
          </a:p>
          <a:p>
            <a:pPr algn="just">
              <a:spcAft>
                <a:spcPts val="2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200"/>
              </a:spcAft>
            </a:pPr>
            <a:r>
              <a:rPr lang="fr-FR" sz="1300" dirty="0" smtClean="0">
                <a:latin typeface="Arial" pitchFamily="34" charset="0"/>
                <a:cs typeface="Arial" pitchFamily="34" charset="0"/>
              </a:rPr>
              <a:t>Zone</a:t>
            </a:r>
            <a:r>
              <a:rPr lang="fr-FR" sz="1300" dirty="0">
                <a:latin typeface="Arial" pitchFamily="34" charset="0"/>
                <a:cs typeface="Arial" pitchFamily="34" charset="0"/>
              </a:rPr>
              <a:t>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De </a:t>
            </a:r>
            <a:r>
              <a:rPr lang="fr-FR" sz="1300" dirty="0" err="1">
                <a:latin typeface="Arial" pitchFamily="34" charset="0"/>
                <a:cs typeface="Arial" pitchFamily="34" charset="0"/>
              </a:rPr>
              <a:t>p.k</a:t>
            </a:r>
            <a:r>
              <a:rPr lang="fr-FR" sz="1300" dirty="0">
                <a:latin typeface="Arial" pitchFamily="34" charset="0"/>
                <a:cs typeface="Arial" pitchFamily="34" charset="0"/>
              </a:rPr>
              <a:t>. : </a:t>
            </a:r>
            <a:r>
              <a:rPr lang="fr-FR" sz="1300" dirty="0" smtClean="0">
                <a:latin typeface="Arial" pitchFamily="34" charset="0"/>
                <a:cs typeface="Arial" pitchFamily="34" charset="0"/>
              </a:rPr>
              <a:t>…………………………A </a:t>
            </a:r>
            <a:r>
              <a:rPr lang="fr-FR" sz="1300" dirty="0" err="1">
                <a:latin typeface="Arial" pitchFamily="34" charset="0"/>
                <a:cs typeface="Arial" pitchFamily="34" charset="0"/>
              </a:rPr>
              <a:t>p.k</a:t>
            </a:r>
            <a:r>
              <a:rPr lang="fr-FR" sz="1300" dirty="0">
                <a:latin typeface="Arial" pitchFamily="34" charset="0"/>
                <a:cs typeface="Arial" pitchFamily="34" charset="0"/>
              </a:rPr>
              <a:t>:………………………….. Longueur en m ………………………</a:t>
            </a:r>
          </a:p>
          <a:p>
            <a:pPr algn="ctr">
              <a:spcAft>
                <a:spcPts val="200"/>
              </a:spcAft>
            </a:pPr>
            <a:r>
              <a:rPr lang="fr-FR" sz="1200" b="1" u="sng" dirty="0"/>
              <a:t>LES DIMENSIONS ZONES DE TRAVAUX</a:t>
            </a:r>
          </a:p>
          <a:p>
            <a:pPr algn="just">
              <a:spcAft>
                <a:spcPts val="200"/>
              </a:spcAft>
            </a:pPr>
            <a:r>
              <a:rPr lang="fr-FR" sz="1300" dirty="0">
                <a:latin typeface="Arial" pitchFamily="34" charset="0"/>
                <a:cs typeface="Arial" pitchFamily="34" charset="0"/>
              </a:rPr>
              <a:t>Largeur du talus côté réservoir : </a:t>
            </a:r>
            <a:r>
              <a:rPr lang="fr-FR" sz="1300" dirty="0" smtClean="0">
                <a:latin typeface="Arial" pitchFamily="34" charset="0"/>
                <a:cs typeface="Arial" pitchFamily="34" charset="0"/>
              </a:rPr>
              <a:t>……………m   </a:t>
            </a:r>
            <a:r>
              <a:rPr lang="fr-FR" sz="1300" dirty="0">
                <a:latin typeface="Arial" pitchFamily="34" charset="0"/>
                <a:cs typeface="Arial" pitchFamily="34" charset="0"/>
              </a:rPr>
              <a:t>Largeur du talus côté périmètre : ……………… m</a:t>
            </a:r>
          </a:p>
          <a:p>
            <a:pPr algn="just">
              <a:spcAft>
                <a:spcPts val="200"/>
              </a:spcAft>
            </a:pPr>
            <a:r>
              <a:rPr lang="fr-FR" sz="1300" dirty="0">
                <a:latin typeface="Arial" pitchFamily="34" charset="0"/>
                <a:cs typeface="Arial" pitchFamily="34" charset="0"/>
              </a:rPr>
              <a:t>Longueur du talus côté réservoir : ……………….m   </a:t>
            </a:r>
            <a:endParaRPr lang="fr-FR" sz="1300" dirty="0" smtClean="0">
              <a:latin typeface="Arial" pitchFamily="34" charset="0"/>
              <a:cs typeface="Arial" pitchFamily="34" charset="0"/>
            </a:endParaRPr>
          </a:p>
          <a:p>
            <a:pPr algn="just">
              <a:spcAft>
                <a:spcPts val="200"/>
              </a:spcAft>
            </a:pPr>
            <a:r>
              <a:rPr lang="fr-FR" sz="1300" dirty="0" smtClean="0">
                <a:latin typeface="Arial" pitchFamily="34" charset="0"/>
                <a:cs typeface="Arial" pitchFamily="34" charset="0"/>
              </a:rPr>
              <a:t>Longueur </a:t>
            </a:r>
            <a:r>
              <a:rPr lang="fr-FR" sz="1300" dirty="0">
                <a:latin typeface="Arial" pitchFamily="34" charset="0"/>
                <a:cs typeface="Arial" pitchFamily="34" charset="0"/>
              </a:rPr>
              <a:t>du talus côté périmètre </a:t>
            </a:r>
            <a:r>
              <a:rPr lang="fr-FR" sz="1300" dirty="0" smtClean="0">
                <a:latin typeface="Arial" pitchFamily="34" charset="0"/>
                <a:cs typeface="Arial" pitchFamily="34" charset="0"/>
              </a:rPr>
              <a:t>:…………….....</a:t>
            </a:r>
            <a:r>
              <a:rPr lang="fr-FR" sz="1300" dirty="0">
                <a:latin typeface="Arial" pitchFamily="34" charset="0"/>
                <a:cs typeface="Arial" pitchFamily="34" charset="0"/>
              </a:rPr>
              <a:t>m</a:t>
            </a:r>
          </a:p>
          <a:p>
            <a:pPr algn="ctr">
              <a:spcAft>
                <a:spcPts val="200"/>
              </a:spcAft>
            </a:pPr>
            <a:r>
              <a:rPr lang="fr-FR" sz="1300" b="1" u="sng" dirty="0">
                <a:latin typeface="Arial" pitchFamily="34" charset="0"/>
                <a:cs typeface="Arial" pitchFamily="34" charset="0"/>
              </a:rPr>
              <a:t>TALUS ENHERBES</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Surface de remise en herbe côté réservoir : ………………………………………….. m²</a:t>
            </a:r>
          </a:p>
          <a:p>
            <a:pPr algn="just">
              <a:spcAft>
                <a:spcPts val="200"/>
              </a:spcAft>
            </a:pPr>
            <a:r>
              <a:rPr lang="fr-FR" sz="1300" dirty="0">
                <a:latin typeface="Arial" pitchFamily="34" charset="0"/>
                <a:cs typeface="Arial" pitchFamily="34" charset="0"/>
              </a:rPr>
              <a:t>Surface de remise en herbe côté périmètre : …………………………………………. m²</a:t>
            </a:r>
          </a:p>
          <a:p>
            <a:pPr algn="ctr">
              <a:spcAft>
                <a:spcPts val="200"/>
              </a:spcAft>
            </a:pPr>
            <a:r>
              <a:rPr lang="fr-FR" sz="1300" b="1" u="sng" dirty="0">
                <a:latin typeface="Arial" pitchFamily="34" charset="0"/>
                <a:cs typeface="Arial" pitchFamily="34" charset="0"/>
              </a:rPr>
              <a:t>TALUS ENROCHES</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Surface de remontage des roches côté réservoir : …………………………………….m²</a:t>
            </a:r>
          </a:p>
          <a:p>
            <a:pPr algn="just">
              <a:spcAft>
                <a:spcPts val="200"/>
              </a:spcAft>
            </a:pPr>
            <a:r>
              <a:rPr lang="fr-FR" sz="1300" dirty="0">
                <a:latin typeface="Arial" pitchFamily="34" charset="0"/>
                <a:cs typeface="Arial" pitchFamily="34" charset="0"/>
              </a:rPr>
              <a:t>Surface de remontage des roches côté périmètre : ……………………………………m²</a:t>
            </a:r>
          </a:p>
          <a:p>
            <a:pPr algn="ctr">
              <a:spcAft>
                <a:spcPts val="200"/>
              </a:spcAft>
            </a:pPr>
            <a:r>
              <a:rPr lang="fr-FR" sz="1300" b="1" u="sng" dirty="0">
                <a:latin typeface="Arial" pitchFamily="34" charset="0"/>
                <a:cs typeface="Arial" pitchFamily="34" charset="0"/>
              </a:rPr>
              <a:t>TALUS EN TERRE</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Surface de remise en état côté réservoir : ……………………………………………. m²</a:t>
            </a:r>
          </a:p>
          <a:p>
            <a:pPr algn="just">
              <a:spcAft>
                <a:spcPts val="200"/>
              </a:spcAft>
            </a:pPr>
            <a:r>
              <a:rPr lang="fr-FR" sz="1300" dirty="0">
                <a:latin typeface="Arial" pitchFamily="34" charset="0"/>
                <a:cs typeface="Arial" pitchFamily="34" charset="0"/>
              </a:rPr>
              <a:t>Surface de remise en état côté périmètre : …………………………………………… m²</a:t>
            </a:r>
          </a:p>
          <a:p>
            <a:pPr algn="ctr">
              <a:spcAft>
                <a:spcPts val="200"/>
              </a:spcAft>
            </a:pPr>
            <a:r>
              <a:rPr lang="fr-FR" sz="1300" b="1" u="sng" dirty="0">
                <a:latin typeface="Arial" pitchFamily="34" charset="0"/>
                <a:cs typeface="Arial" pitchFamily="34" charset="0"/>
              </a:rPr>
              <a:t>COUPE DE VEGETATION</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Surface de végétation à couper côté réservoir : </a:t>
            </a:r>
            <a:r>
              <a:rPr lang="fr-FR" sz="1300" dirty="0" smtClean="0">
                <a:latin typeface="Arial" pitchFamily="34" charset="0"/>
                <a:cs typeface="Arial" pitchFamily="34" charset="0"/>
              </a:rPr>
              <a:t>……………………………………... </a:t>
            </a:r>
            <a:r>
              <a:rPr lang="fr-FR" sz="1300" dirty="0">
                <a:latin typeface="Arial" pitchFamily="34" charset="0"/>
                <a:cs typeface="Arial" pitchFamily="34" charset="0"/>
              </a:rPr>
              <a:t>m²</a:t>
            </a:r>
          </a:p>
          <a:p>
            <a:pPr algn="just">
              <a:spcAft>
                <a:spcPts val="200"/>
              </a:spcAft>
            </a:pPr>
            <a:r>
              <a:rPr lang="fr-FR" sz="1300" dirty="0">
                <a:latin typeface="Arial" pitchFamily="34" charset="0"/>
                <a:cs typeface="Arial" pitchFamily="34" charset="0"/>
              </a:rPr>
              <a:t>Surface de végétation à couper côté périmètre : </a:t>
            </a:r>
            <a:r>
              <a:rPr lang="fr-FR" sz="1300" dirty="0" smtClean="0">
                <a:latin typeface="Arial" pitchFamily="34" charset="0"/>
                <a:cs typeface="Arial" pitchFamily="34" charset="0"/>
              </a:rPr>
              <a:t>…………………………………..…..</a:t>
            </a:r>
            <a:r>
              <a:rPr lang="fr-FR" sz="1300" dirty="0">
                <a:latin typeface="Arial" pitchFamily="34" charset="0"/>
                <a:cs typeface="Arial" pitchFamily="34" charset="0"/>
              </a:rPr>
              <a:t>m²</a:t>
            </a:r>
          </a:p>
          <a:p>
            <a:pPr algn="just">
              <a:spcAft>
                <a:spcPts val="600"/>
              </a:spcAft>
            </a:pPr>
            <a:r>
              <a:rPr lang="fr-FR" sz="1300" dirty="0">
                <a:latin typeface="Arial" pitchFamily="34" charset="0"/>
                <a:cs typeface="Arial" pitchFamily="34" charset="0"/>
              </a:rPr>
              <a:t>Remarques :</a:t>
            </a:r>
          </a:p>
          <a:p>
            <a:pPr algn="just">
              <a:spcAft>
                <a:spcPts val="600"/>
              </a:spcAft>
            </a:pPr>
            <a:r>
              <a:rPr lang="fr-FR" sz="1300" dirty="0">
                <a:latin typeface="Arial" pitchFamily="34" charset="0"/>
                <a:cs typeface="Arial" pitchFamily="34" charset="0"/>
              </a:rPr>
              <a:t>Nom du chef de chantier :………………………………………………    </a:t>
            </a:r>
            <a:endParaRPr lang="fr-FR" sz="1300" dirty="0" smtClean="0">
              <a:latin typeface="Arial" pitchFamily="34" charset="0"/>
              <a:cs typeface="Arial" pitchFamily="34" charset="0"/>
            </a:endParaRPr>
          </a:p>
          <a:p>
            <a:pPr algn="just">
              <a:spcAft>
                <a:spcPts val="600"/>
              </a:spcAft>
            </a:pPr>
            <a:r>
              <a:rPr lang="fr-FR" sz="1300" dirty="0" smtClean="0">
                <a:latin typeface="Arial" pitchFamily="34" charset="0"/>
                <a:cs typeface="Arial" pitchFamily="34" charset="0"/>
              </a:rPr>
              <a:t>Signature </a:t>
            </a:r>
            <a:r>
              <a:rPr lang="fr-FR" sz="1300" dirty="0">
                <a:latin typeface="Arial" pitchFamily="34" charset="0"/>
                <a:cs typeface="Arial" pitchFamily="34" charset="0"/>
              </a:rPr>
              <a:t>du chef de chantier</a:t>
            </a:r>
          </a:p>
          <a:p>
            <a:pPr algn="just">
              <a:spcAft>
                <a:spcPts val="600"/>
              </a:spcAft>
            </a:pPr>
            <a:endParaRPr lang="fr-FR" sz="1200" dirty="0"/>
          </a:p>
          <a:p>
            <a:pPr algn="just">
              <a:spcAft>
                <a:spcPts val="600"/>
              </a:spcAft>
            </a:pPr>
            <a:endParaRPr lang="fr-FR" sz="1200" dirty="0"/>
          </a:p>
          <a:p>
            <a:pPr algn="just">
              <a:spcAft>
                <a:spcPts val="600"/>
              </a:spcAft>
            </a:pPr>
            <a:endParaRPr lang="fr-FR" sz="12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7">
                                            <p:bg/>
                                          </p:spTgt>
                                        </p:tgtEl>
                                        <p:attrNameLst>
                                          <p:attrName>style.visibility</p:attrName>
                                        </p:attrNameLst>
                                      </p:cBhvr>
                                      <p:to>
                                        <p:strVal val="visible"/>
                                      </p:to>
                                    </p:set>
                                    <p:animEffect transition="in" filter="fade">
                                      <p:cBhvr>
                                        <p:cTn id="7" dur="2000"/>
                                        <p:tgtEl>
                                          <p:spTgt spid="18534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347">
                                            <p:txEl>
                                              <p:pRg st="0" end="0"/>
                                            </p:txEl>
                                          </p:spTgt>
                                        </p:tgtEl>
                                        <p:attrNameLst>
                                          <p:attrName>style.visibility</p:attrName>
                                        </p:attrNameLst>
                                      </p:cBhvr>
                                      <p:to>
                                        <p:strVal val="visible"/>
                                      </p:to>
                                    </p:set>
                                    <p:animEffect transition="in" filter="fade">
                                      <p:cBhvr>
                                        <p:cTn id="10" dur="2000"/>
                                        <p:tgtEl>
                                          <p:spTgt spid="18534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Effect transition="in" filter="fade">
                                      <p:cBhvr>
                                        <p:cTn id="13" dur="2000"/>
                                        <p:tgtEl>
                                          <p:spTgt spid="18534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5347">
                                            <p:txEl>
                                              <p:pRg st="2" end="2"/>
                                            </p:txEl>
                                          </p:spTgt>
                                        </p:tgtEl>
                                        <p:attrNameLst>
                                          <p:attrName>style.visibility</p:attrName>
                                        </p:attrNameLst>
                                      </p:cBhvr>
                                      <p:to>
                                        <p:strVal val="visible"/>
                                      </p:to>
                                    </p:set>
                                    <p:animEffect transition="in" filter="fade">
                                      <p:cBhvr>
                                        <p:cTn id="16" dur="2000"/>
                                        <p:tgtEl>
                                          <p:spTgt spid="18534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animEffect transition="in" filter="fade">
                                      <p:cBhvr>
                                        <p:cTn id="19" dur="2000"/>
                                        <p:tgtEl>
                                          <p:spTgt spid="18534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5347">
                                            <p:txEl>
                                              <p:pRg st="4" end="4"/>
                                            </p:txEl>
                                          </p:spTgt>
                                        </p:tgtEl>
                                        <p:attrNameLst>
                                          <p:attrName>style.visibility</p:attrName>
                                        </p:attrNameLst>
                                      </p:cBhvr>
                                      <p:to>
                                        <p:strVal val="visible"/>
                                      </p:to>
                                    </p:set>
                                    <p:animEffect transition="in" filter="fade">
                                      <p:cBhvr>
                                        <p:cTn id="22" dur="2000"/>
                                        <p:tgtEl>
                                          <p:spTgt spid="18534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5347">
                                            <p:txEl>
                                              <p:pRg st="5" end="5"/>
                                            </p:txEl>
                                          </p:spTgt>
                                        </p:tgtEl>
                                        <p:attrNameLst>
                                          <p:attrName>style.visibility</p:attrName>
                                        </p:attrNameLst>
                                      </p:cBhvr>
                                      <p:to>
                                        <p:strVal val="visible"/>
                                      </p:to>
                                    </p:set>
                                    <p:animEffect transition="in" filter="fade">
                                      <p:cBhvr>
                                        <p:cTn id="25" dur="2000"/>
                                        <p:tgtEl>
                                          <p:spTgt spid="18534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2000"/>
                                        <p:tgtEl>
                                          <p:spTgt spid="18534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5347">
                                            <p:txEl>
                                              <p:pRg st="7" end="7"/>
                                            </p:txEl>
                                          </p:spTgt>
                                        </p:tgtEl>
                                        <p:attrNameLst>
                                          <p:attrName>style.visibility</p:attrName>
                                        </p:attrNameLst>
                                      </p:cBhvr>
                                      <p:to>
                                        <p:strVal val="visible"/>
                                      </p:to>
                                    </p:set>
                                    <p:animEffect transition="in" filter="fade">
                                      <p:cBhvr>
                                        <p:cTn id="31" dur="2000"/>
                                        <p:tgtEl>
                                          <p:spTgt spid="18534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5347">
                                            <p:txEl>
                                              <p:pRg st="8" end="8"/>
                                            </p:txEl>
                                          </p:spTgt>
                                        </p:tgtEl>
                                        <p:attrNameLst>
                                          <p:attrName>style.visibility</p:attrName>
                                        </p:attrNameLst>
                                      </p:cBhvr>
                                      <p:to>
                                        <p:strVal val="visible"/>
                                      </p:to>
                                    </p:set>
                                    <p:animEffect transition="in" filter="fade">
                                      <p:cBhvr>
                                        <p:cTn id="34" dur="2000"/>
                                        <p:tgtEl>
                                          <p:spTgt spid="18534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5347">
                                            <p:txEl>
                                              <p:pRg st="9" end="9"/>
                                            </p:txEl>
                                          </p:spTgt>
                                        </p:tgtEl>
                                        <p:attrNameLst>
                                          <p:attrName>style.visibility</p:attrName>
                                        </p:attrNameLst>
                                      </p:cBhvr>
                                      <p:to>
                                        <p:strVal val="visible"/>
                                      </p:to>
                                    </p:set>
                                    <p:animEffect transition="in" filter="fade">
                                      <p:cBhvr>
                                        <p:cTn id="37" dur="2000"/>
                                        <p:tgtEl>
                                          <p:spTgt spid="18534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5347">
                                            <p:txEl>
                                              <p:pRg st="10" end="10"/>
                                            </p:txEl>
                                          </p:spTgt>
                                        </p:tgtEl>
                                        <p:attrNameLst>
                                          <p:attrName>style.visibility</p:attrName>
                                        </p:attrNameLst>
                                      </p:cBhvr>
                                      <p:to>
                                        <p:strVal val="visible"/>
                                      </p:to>
                                    </p:set>
                                    <p:animEffect transition="in" filter="fade">
                                      <p:cBhvr>
                                        <p:cTn id="40" dur="2000"/>
                                        <p:tgtEl>
                                          <p:spTgt spid="18534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5347">
                                            <p:txEl>
                                              <p:pRg st="11" end="11"/>
                                            </p:txEl>
                                          </p:spTgt>
                                        </p:tgtEl>
                                        <p:attrNameLst>
                                          <p:attrName>style.visibility</p:attrName>
                                        </p:attrNameLst>
                                      </p:cBhvr>
                                      <p:to>
                                        <p:strVal val="visible"/>
                                      </p:to>
                                    </p:set>
                                    <p:animEffect transition="in" filter="fade">
                                      <p:cBhvr>
                                        <p:cTn id="43" dur="2000"/>
                                        <p:tgtEl>
                                          <p:spTgt spid="18534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5347">
                                            <p:txEl>
                                              <p:pRg st="12" end="12"/>
                                            </p:txEl>
                                          </p:spTgt>
                                        </p:tgtEl>
                                        <p:attrNameLst>
                                          <p:attrName>style.visibility</p:attrName>
                                        </p:attrNameLst>
                                      </p:cBhvr>
                                      <p:to>
                                        <p:strVal val="visible"/>
                                      </p:to>
                                    </p:set>
                                    <p:animEffect transition="in" filter="fade">
                                      <p:cBhvr>
                                        <p:cTn id="46" dur="2000"/>
                                        <p:tgtEl>
                                          <p:spTgt spid="18534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5347">
                                            <p:txEl>
                                              <p:pRg st="13" end="13"/>
                                            </p:txEl>
                                          </p:spTgt>
                                        </p:tgtEl>
                                        <p:attrNameLst>
                                          <p:attrName>style.visibility</p:attrName>
                                        </p:attrNameLst>
                                      </p:cBhvr>
                                      <p:to>
                                        <p:strVal val="visible"/>
                                      </p:to>
                                    </p:set>
                                    <p:animEffect transition="in" filter="fade">
                                      <p:cBhvr>
                                        <p:cTn id="49" dur="2000"/>
                                        <p:tgtEl>
                                          <p:spTgt spid="18534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5347">
                                            <p:txEl>
                                              <p:pRg st="14" end="14"/>
                                            </p:txEl>
                                          </p:spTgt>
                                        </p:tgtEl>
                                        <p:attrNameLst>
                                          <p:attrName>style.visibility</p:attrName>
                                        </p:attrNameLst>
                                      </p:cBhvr>
                                      <p:to>
                                        <p:strVal val="visible"/>
                                      </p:to>
                                    </p:set>
                                    <p:animEffect transition="in" filter="fade">
                                      <p:cBhvr>
                                        <p:cTn id="52" dur="2000"/>
                                        <p:tgtEl>
                                          <p:spTgt spid="18534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5347">
                                            <p:txEl>
                                              <p:pRg st="15" end="15"/>
                                            </p:txEl>
                                          </p:spTgt>
                                        </p:tgtEl>
                                        <p:attrNameLst>
                                          <p:attrName>style.visibility</p:attrName>
                                        </p:attrNameLst>
                                      </p:cBhvr>
                                      <p:to>
                                        <p:strVal val="visible"/>
                                      </p:to>
                                    </p:set>
                                    <p:animEffect transition="in" filter="fade">
                                      <p:cBhvr>
                                        <p:cTn id="55" dur="2000"/>
                                        <p:tgtEl>
                                          <p:spTgt spid="18534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5347">
                                            <p:txEl>
                                              <p:pRg st="16" end="16"/>
                                            </p:txEl>
                                          </p:spTgt>
                                        </p:tgtEl>
                                        <p:attrNameLst>
                                          <p:attrName>style.visibility</p:attrName>
                                        </p:attrNameLst>
                                      </p:cBhvr>
                                      <p:to>
                                        <p:strVal val="visible"/>
                                      </p:to>
                                    </p:set>
                                    <p:animEffect transition="in" filter="fade">
                                      <p:cBhvr>
                                        <p:cTn id="58" dur="2000"/>
                                        <p:tgtEl>
                                          <p:spTgt spid="18534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5347">
                                            <p:txEl>
                                              <p:pRg st="17" end="17"/>
                                            </p:txEl>
                                          </p:spTgt>
                                        </p:tgtEl>
                                        <p:attrNameLst>
                                          <p:attrName>style.visibility</p:attrName>
                                        </p:attrNameLst>
                                      </p:cBhvr>
                                      <p:to>
                                        <p:strVal val="visible"/>
                                      </p:to>
                                    </p:set>
                                    <p:animEffect transition="in" filter="fade">
                                      <p:cBhvr>
                                        <p:cTn id="61" dur="2000"/>
                                        <p:tgtEl>
                                          <p:spTgt spid="18534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347">
                                            <p:txEl>
                                              <p:pRg st="18" end="18"/>
                                            </p:txEl>
                                          </p:spTgt>
                                        </p:tgtEl>
                                        <p:attrNameLst>
                                          <p:attrName>style.visibility</p:attrName>
                                        </p:attrNameLst>
                                      </p:cBhvr>
                                      <p:to>
                                        <p:strVal val="visible"/>
                                      </p:to>
                                    </p:set>
                                    <p:animEffect transition="in" filter="fade">
                                      <p:cBhvr>
                                        <p:cTn id="64" dur="2000"/>
                                        <p:tgtEl>
                                          <p:spTgt spid="18534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5347">
                                            <p:txEl>
                                              <p:pRg st="19" end="19"/>
                                            </p:txEl>
                                          </p:spTgt>
                                        </p:tgtEl>
                                        <p:attrNameLst>
                                          <p:attrName>style.visibility</p:attrName>
                                        </p:attrNameLst>
                                      </p:cBhvr>
                                      <p:to>
                                        <p:strVal val="visible"/>
                                      </p:to>
                                    </p:set>
                                    <p:animEffect transition="in" filter="fade">
                                      <p:cBhvr>
                                        <p:cTn id="67" dur="2000"/>
                                        <p:tgtEl>
                                          <p:spTgt spid="18534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5347">
                                            <p:txEl>
                                              <p:pRg st="20" end="20"/>
                                            </p:txEl>
                                          </p:spTgt>
                                        </p:tgtEl>
                                        <p:attrNameLst>
                                          <p:attrName>style.visibility</p:attrName>
                                        </p:attrNameLst>
                                      </p:cBhvr>
                                      <p:to>
                                        <p:strVal val="visible"/>
                                      </p:to>
                                    </p:set>
                                    <p:animEffect transition="in" filter="fade">
                                      <p:cBhvr>
                                        <p:cTn id="70" dur="2000"/>
                                        <p:tgtEl>
                                          <p:spTgt spid="18534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5347">
                                            <p:txEl>
                                              <p:pRg st="21" end="21"/>
                                            </p:txEl>
                                          </p:spTgt>
                                        </p:tgtEl>
                                        <p:attrNameLst>
                                          <p:attrName>style.visibility</p:attrName>
                                        </p:attrNameLst>
                                      </p:cBhvr>
                                      <p:to>
                                        <p:strVal val="visible"/>
                                      </p:to>
                                    </p:set>
                                    <p:animEffect transition="in" filter="fade">
                                      <p:cBhvr>
                                        <p:cTn id="73" dur="2000"/>
                                        <p:tgtEl>
                                          <p:spTgt spid="185347">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5347">
                                            <p:txEl>
                                              <p:pRg st="22" end="22"/>
                                            </p:txEl>
                                          </p:spTgt>
                                        </p:tgtEl>
                                        <p:attrNameLst>
                                          <p:attrName>style.visibility</p:attrName>
                                        </p:attrNameLst>
                                      </p:cBhvr>
                                      <p:to>
                                        <p:strVal val="visible"/>
                                      </p:to>
                                    </p:set>
                                    <p:animEffect transition="in" filter="fade">
                                      <p:cBhvr>
                                        <p:cTn id="76" dur="2000"/>
                                        <p:tgtEl>
                                          <p:spTgt spid="185347">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5347">
                                            <p:txEl>
                                              <p:pRg st="23" end="23"/>
                                            </p:txEl>
                                          </p:spTgt>
                                        </p:tgtEl>
                                        <p:attrNameLst>
                                          <p:attrName>style.visibility</p:attrName>
                                        </p:attrNameLst>
                                      </p:cBhvr>
                                      <p:to>
                                        <p:strVal val="visible"/>
                                      </p:to>
                                    </p:set>
                                    <p:animEffect transition="in" filter="fade">
                                      <p:cBhvr>
                                        <p:cTn id="79" dur="2000"/>
                                        <p:tgtEl>
                                          <p:spTgt spid="185347">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5347">
                                            <p:txEl>
                                              <p:pRg st="24" end="24"/>
                                            </p:txEl>
                                          </p:spTgt>
                                        </p:tgtEl>
                                        <p:attrNameLst>
                                          <p:attrName>style.visibility</p:attrName>
                                        </p:attrNameLst>
                                      </p:cBhvr>
                                      <p:to>
                                        <p:strVal val="visible"/>
                                      </p:to>
                                    </p:set>
                                    <p:animEffect transition="in" filter="fade">
                                      <p:cBhvr>
                                        <p:cTn id="82" dur="2000"/>
                                        <p:tgtEl>
                                          <p:spTgt spid="185347">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5347">
                                            <p:txEl>
                                              <p:pRg st="25" end="25"/>
                                            </p:txEl>
                                          </p:spTgt>
                                        </p:tgtEl>
                                        <p:attrNameLst>
                                          <p:attrName>style.visibility</p:attrName>
                                        </p:attrNameLst>
                                      </p:cBhvr>
                                      <p:to>
                                        <p:strVal val="visible"/>
                                      </p:to>
                                    </p:set>
                                    <p:animEffect transition="in" filter="fade">
                                      <p:cBhvr>
                                        <p:cTn id="85" dur="2000"/>
                                        <p:tgtEl>
                                          <p:spTgt spid="185347">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E3FCE2D-C3C5-4157-A117-BEAB23B45A19}" type="slidenum">
              <a:rPr lang="en-US" smtClean="0"/>
              <a:pPr>
                <a:defRPr/>
              </a:pPr>
              <a:t>36</a:t>
            </a:fld>
            <a:endParaRPr lang="en-US" dirty="0"/>
          </a:p>
        </p:txBody>
      </p:sp>
      <p:sp>
        <p:nvSpPr>
          <p:cNvPr id="186371" name="Text Box 2"/>
          <p:cNvSpPr txBox="1">
            <a:spLocks noChangeArrowheads="1"/>
          </p:cNvSpPr>
          <p:nvPr/>
        </p:nvSpPr>
        <p:spPr bwMode="auto">
          <a:xfrm>
            <a:off x="914400" y="0"/>
            <a:ext cx="7391400" cy="6858000"/>
          </a:xfrm>
          <a:prstGeom prst="rect">
            <a:avLst/>
          </a:prstGeom>
          <a:solidFill>
            <a:schemeClr val="bg1"/>
          </a:solidFill>
          <a:ln w="38100" cmpd="dbl">
            <a:solidFill>
              <a:srgbClr val="FF0000"/>
            </a:solidFill>
            <a:miter lim="800000"/>
            <a:headEnd/>
            <a:tailEnd/>
          </a:ln>
        </p:spPr>
        <p:txBody>
          <a:bodyPr/>
          <a:lstStyle/>
          <a:p>
            <a:pPr algn="ctr">
              <a:spcAft>
                <a:spcPts val="400"/>
              </a:spcAft>
            </a:pPr>
            <a:r>
              <a:rPr lang="fr-FR" sz="1200" b="1" u="sng" dirty="0">
                <a:latin typeface="Arial" pitchFamily="34" charset="0"/>
                <a:cs typeface="Arial" pitchFamily="34" charset="0"/>
              </a:rPr>
              <a:t>RAPPORT DE TRAVAIL</a:t>
            </a:r>
          </a:p>
          <a:p>
            <a:pPr algn="ctr">
              <a:spcAft>
                <a:spcPts val="400"/>
              </a:spcAft>
            </a:pPr>
            <a:r>
              <a:rPr lang="fr-FR" sz="1200" b="1" u="sng" dirty="0">
                <a:latin typeface="Arial" pitchFamily="34" charset="0"/>
                <a:cs typeface="Arial" pitchFamily="34" charset="0"/>
              </a:rPr>
              <a:t>MAINTENANCE DES TALUS DE DIGUES</a:t>
            </a:r>
          </a:p>
          <a:p>
            <a:pPr algn="just">
              <a:spcAft>
                <a:spcPts val="400"/>
              </a:spcAft>
            </a:pPr>
            <a:r>
              <a:rPr lang="fr-FR" sz="1200" dirty="0">
                <a:latin typeface="Arial" pitchFamily="34" charset="0"/>
                <a:cs typeface="Arial" pitchFamily="34" charset="0"/>
              </a:rPr>
              <a:t>Fiche de travail n° …………………………………………………….Date :                        JJ/MM/AA</a:t>
            </a:r>
          </a:p>
          <a:p>
            <a:pPr algn="just">
              <a:spcAft>
                <a:spcPts val="400"/>
              </a:spcAft>
            </a:pPr>
            <a:r>
              <a:rPr lang="fr-FR" sz="1200" dirty="0">
                <a:latin typeface="Arial" pitchFamily="34" charset="0"/>
                <a:cs typeface="Arial" pitchFamily="34" charset="0"/>
              </a:rPr>
              <a:t>DIGUE n° ……………………………………………………………………….</a:t>
            </a:r>
          </a:p>
          <a:p>
            <a:pPr algn="just">
              <a:spcAft>
                <a:spcPts val="400"/>
              </a:spcAft>
            </a:pPr>
            <a:r>
              <a:rPr lang="fr-FR" sz="1200" dirty="0" smtClean="0">
                <a:latin typeface="Arial" pitchFamily="34" charset="0"/>
                <a:cs typeface="Arial" pitchFamily="34" charset="0"/>
              </a:rPr>
              <a:t>Situation……………………………………………………Zone</a:t>
            </a:r>
            <a:r>
              <a:rPr lang="fr-FR" sz="1200" dirty="0">
                <a:latin typeface="Arial" pitchFamily="34" charset="0"/>
                <a:cs typeface="Arial" pitchFamily="34" charset="0"/>
              </a:rPr>
              <a:t> : </a:t>
            </a:r>
            <a:r>
              <a:rPr lang="fr-FR" sz="1200" dirty="0" smtClean="0">
                <a:latin typeface="Arial" pitchFamily="34" charset="0"/>
                <a:cs typeface="Arial" pitchFamily="34" charset="0"/>
              </a:rPr>
              <a:t>……………………………………………………</a:t>
            </a:r>
            <a:endParaRPr lang="fr-FR" sz="1200" dirty="0">
              <a:latin typeface="Arial" pitchFamily="34" charset="0"/>
              <a:cs typeface="Arial" pitchFamily="34" charset="0"/>
            </a:endParaRPr>
          </a:p>
          <a:p>
            <a:pPr algn="just">
              <a:spcAft>
                <a:spcPts val="400"/>
              </a:spcAft>
            </a:pPr>
            <a:r>
              <a:rPr lang="fr-FR" sz="1200" dirty="0">
                <a:latin typeface="Arial" pitchFamily="34" charset="0"/>
                <a:cs typeface="Arial" pitchFamily="34" charset="0"/>
              </a:rPr>
              <a:t>De </a:t>
            </a:r>
            <a:r>
              <a:rPr lang="fr-FR" sz="1200" dirty="0" err="1">
                <a:latin typeface="Arial" pitchFamily="34" charset="0"/>
                <a:cs typeface="Arial" pitchFamily="34" charset="0"/>
              </a:rPr>
              <a:t>p.k</a:t>
            </a:r>
            <a:r>
              <a:rPr lang="fr-FR" sz="1200" dirty="0">
                <a:latin typeface="Arial" pitchFamily="34" charset="0"/>
                <a:cs typeface="Arial" pitchFamily="34" charset="0"/>
              </a:rPr>
              <a:t>. : …………………………….. A </a:t>
            </a:r>
            <a:r>
              <a:rPr lang="fr-FR" sz="1200" dirty="0" err="1">
                <a:latin typeface="Arial" pitchFamily="34" charset="0"/>
                <a:cs typeface="Arial" pitchFamily="34" charset="0"/>
              </a:rPr>
              <a:t>p.k</a:t>
            </a:r>
            <a:r>
              <a:rPr lang="fr-FR" sz="1200" dirty="0">
                <a:latin typeface="Arial" pitchFamily="34" charset="0"/>
                <a:cs typeface="Arial" pitchFamily="34" charset="0"/>
              </a:rPr>
              <a:t>:………………………….. </a:t>
            </a:r>
          </a:p>
          <a:p>
            <a:pPr algn="ctr">
              <a:spcAft>
                <a:spcPts val="400"/>
              </a:spcAft>
            </a:pPr>
            <a:r>
              <a:rPr lang="fr-FR" sz="1200" b="1" u="sng" dirty="0">
                <a:latin typeface="Arial" pitchFamily="34" charset="0"/>
                <a:cs typeface="Arial" pitchFamily="34" charset="0"/>
              </a:rPr>
              <a:t>LES CONDITIONS CLIMATIQUES</a:t>
            </a:r>
          </a:p>
          <a:p>
            <a:pPr algn="just">
              <a:spcAft>
                <a:spcPts val="400"/>
              </a:spcAft>
            </a:pPr>
            <a:r>
              <a:rPr lang="fr-FR" sz="1200" dirty="0">
                <a:latin typeface="Arial" pitchFamily="34" charset="0"/>
                <a:cs typeface="Arial" pitchFamily="34" charset="0"/>
              </a:rPr>
              <a:t>Soleil         			Nuages  		                            Pluie             </a:t>
            </a:r>
          </a:p>
          <a:p>
            <a:pPr algn="ctr">
              <a:spcAft>
                <a:spcPts val="400"/>
              </a:spcAft>
            </a:pPr>
            <a:r>
              <a:rPr lang="fr-FR" sz="1200" b="1" u="sng" dirty="0">
                <a:latin typeface="Arial" pitchFamily="34" charset="0"/>
                <a:cs typeface="Arial" pitchFamily="34" charset="0"/>
              </a:rPr>
              <a:t>LE VOLUME DE TRAVAIL ACHEVE</a:t>
            </a:r>
            <a:endParaRPr lang="fr-FR" sz="1200" dirty="0">
              <a:latin typeface="Arial" pitchFamily="34" charset="0"/>
              <a:cs typeface="Arial" pitchFamily="34" charset="0"/>
            </a:endParaRPr>
          </a:p>
          <a:p>
            <a:pPr>
              <a:spcAft>
                <a:spcPts val="200"/>
              </a:spcAft>
            </a:pPr>
            <a:r>
              <a:rPr lang="fr-FR" sz="1200" dirty="0">
                <a:latin typeface="Arial" pitchFamily="34" charset="0"/>
                <a:cs typeface="Arial" pitchFamily="34" charset="0"/>
              </a:rPr>
              <a:t>Largeur talus côté réservoir………………………(m)         Largeur talus côté périmètre………………..… (m)</a:t>
            </a:r>
          </a:p>
          <a:p>
            <a:pPr>
              <a:spcAft>
                <a:spcPts val="200"/>
              </a:spcAft>
            </a:pPr>
            <a:r>
              <a:rPr lang="fr-FR" sz="1200" dirty="0">
                <a:latin typeface="Arial" pitchFamily="34" charset="0"/>
                <a:cs typeface="Arial" pitchFamily="34" charset="0"/>
              </a:rPr>
              <a:t>Longueur talus côté réservoir…………………… (m)        Longueur talus côté périmètre………… …… ...(m)</a:t>
            </a:r>
          </a:p>
          <a:p>
            <a:pPr algn="ctr">
              <a:spcAft>
                <a:spcPts val="200"/>
              </a:spcAft>
            </a:pPr>
            <a:r>
              <a:rPr lang="fr-FR" sz="1200" b="1" u="sng" dirty="0">
                <a:latin typeface="Arial" pitchFamily="34" charset="0"/>
                <a:cs typeface="Arial" pitchFamily="34" charset="0"/>
              </a:rPr>
              <a:t>TALUS ENHERBES</a:t>
            </a:r>
          </a:p>
          <a:p>
            <a:pPr algn="just">
              <a:spcAft>
                <a:spcPts val="200"/>
              </a:spcAft>
            </a:pPr>
            <a:r>
              <a:rPr lang="fr-FR" sz="1200" dirty="0">
                <a:latin typeface="Arial" pitchFamily="34" charset="0"/>
                <a:cs typeface="Arial" pitchFamily="34" charset="0"/>
              </a:rPr>
              <a:t>Surface remise en herbe côté réservoir : ………………………………………….. m²</a:t>
            </a:r>
          </a:p>
          <a:p>
            <a:pPr algn="just">
              <a:spcAft>
                <a:spcPts val="200"/>
              </a:spcAft>
            </a:pPr>
            <a:r>
              <a:rPr lang="fr-FR" sz="1200" dirty="0">
                <a:latin typeface="Arial" pitchFamily="34" charset="0"/>
                <a:cs typeface="Arial" pitchFamily="34" charset="0"/>
              </a:rPr>
              <a:t>Surface remise en herbe côté périmètre : …………………………………………. m²</a:t>
            </a:r>
          </a:p>
          <a:p>
            <a:pPr algn="ctr">
              <a:spcAft>
                <a:spcPts val="200"/>
              </a:spcAft>
            </a:pPr>
            <a:r>
              <a:rPr lang="fr-FR" sz="1200" b="1" u="sng" dirty="0">
                <a:latin typeface="Arial" pitchFamily="34" charset="0"/>
                <a:cs typeface="Arial" pitchFamily="34" charset="0"/>
              </a:rPr>
              <a:t>TALUS ENROCHES</a:t>
            </a:r>
          </a:p>
          <a:p>
            <a:pPr algn="just">
              <a:spcAft>
                <a:spcPts val="200"/>
              </a:spcAft>
            </a:pPr>
            <a:r>
              <a:rPr lang="fr-FR" sz="1200" dirty="0">
                <a:latin typeface="Arial" pitchFamily="34" charset="0"/>
                <a:cs typeface="Arial" pitchFamily="34" charset="0"/>
              </a:rPr>
              <a:t>Surface remontée des roches côté réservoir : ……………………………………..m²</a:t>
            </a:r>
          </a:p>
          <a:p>
            <a:pPr algn="just">
              <a:spcAft>
                <a:spcPts val="200"/>
              </a:spcAft>
            </a:pPr>
            <a:r>
              <a:rPr lang="fr-FR" sz="1200" dirty="0">
                <a:latin typeface="Arial" pitchFamily="34" charset="0"/>
                <a:cs typeface="Arial" pitchFamily="34" charset="0"/>
              </a:rPr>
              <a:t>Surface remontée des roches côté périmètre : …………………………………  ...m²</a:t>
            </a:r>
          </a:p>
          <a:p>
            <a:pPr algn="ctr">
              <a:spcAft>
                <a:spcPts val="200"/>
              </a:spcAft>
            </a:pPr>
            <a:r>
              <a:rPr lang="fr-FR" sz="1200" b="1" u="sng" dirty="0">
                <a:latin typeface="Arial" pitchFamily="34" charset="0"/>
                <a:cs typeface="Arial" pitchFamily="34" charset="0"/>
              </a:rPr>
              <a:t>TALUS EN TERRE</a:t>
            </a:r>
          </a:p>
          <a:p>
            <a:pPr algn="just">
              <a:spcAft>
                <a:spcPts val="200"/>
              </a:spcAft>
            </a:pPr>
            <a:r>
              <a:rPr lang="fr-FR" sz="1200" dirty="0">
                <a:latin typeface="Arial" pitchFamily="34" charset="0"/>
                <a:cs typeface="Arial" pitchFamily="34" charset="0"/>
              </a:rPr>
              <a:t>Surface remise en état côté réservoir : ………………………………………..….. m²</a:t>
            </a:r>
          </a:p>
          <a:p>
            <a:pPr algn="just">
              <a:spcAft>
                <a:spcPts val="200"/>
              </a:spcAft>
            </a:pPr>
            <a:r>
              <a:rPr lang="fr-FR" sz="1200" dirty="0">
                <a:latin typeface="Arial" pitchFamily="34" charset="0"/>
                <a:cs typeface="Arial" pitchFamily="34" charset="0"/>
              </a:rPr>
              <a:t>Surface remise en état côté périmètre : ………………………………………..…. m²</a:t>
            </a:r>
          </a:p>
          <a:p>
            <a:pPr algn="ctr">
              <a:spcAft>
                <a:spcPts val="200"/>
              </a:spcAft>
            </a:pPr>
            <a:r>
              <a:rPr lang="fr-FR" sz="1200" b="1" u="sng" dirty="0">
                <a:latin typeface="Arial" pitchFamily="34" charset="0"/>
                <a:cs typeface="Arial" pitchFamily="34" charset="0"/>
              </a:rPr>
              <a:t>COUPE DE VEGETATION</a:t>
            </a:r>
          </a:p>
          <a:p>
            <a:pPr algn="just">
              <a:spcAft>
                <a:spcPts val="200"/>
              </a:spcAft>
            </a:pPr>
            <a:r>
              <a:rPr lang="fr-FR" sz="1200" dirty="0">
                <a:latin typeface="Arial" pitchFamily="34" charset="0"/>
                <a:cs typeface="Arial" pitchFamily="34" charset="0"/>
              </a:rPr>
              <a:t>Surface de végétation coupée côté réservoir : …………………………………… m²</a:t>
            </a:r>
          </a:p>
          <a:p>
            <a:pPr algn="just">
              <a:spcAft>
                <a:spcPts val="200"/>
              </a:spcAft>
            </a:pPr>
            <a:r>
              <a:rPr lang="fr-FR" sz="1200" dirty="0">
                <a:latin typeface="Arial" pitchFamily="34" charset="0"/>
                <a:cs typeface="Arial" pitchFamily="34" charset="0"/>
              </a:rPr>
              <a:t>Surface de végétation coupée côté périmètre : ……………………………………m²</a:t>
            </a:r>
          </a:p>
          <a:p>
            <a:pPr>
              <a:spcAft>
                <a:spcPts val="2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200"/>
              </a:spcAft>
            </a:pPr>
            <a:r>
              <a:rPr lang="fr-FR" sz="1200" dirty="0">
                <a:latin typeface="Arial" pitchFamily="34" charset="0"/>
                <a:cs typeface="Arial" pitchFamily="34" charset="0"/>
              </a:rPr>
              <a:t>……………………………………………… heures                               ………………………………… Litres</a:t>
            </a:r>
          </a:p>
          <a:p>
            <a:pPr algn="just">
              <a:spcAft>
                <a:spcPts val="200"/>
              </a:spcAft>
            </a:pPr>
            <a:r>
              <a:rPr lang="fr-FR" sz="1200" dirty="0">
                <a:latin typeface="Arial" pitchFamily="34" charset="0"/>
                <a:cs typeface="Arial" pitchFamily="34" charset="0"/>
              </a:rPr>
              <a:t>……………………………………………… heures                               ………………………………… Litres</a:t>
            </a:r>
          </a:p>
          <a:p>
            <a:pPr algn="just">
              <a:spcAft>
                <a:spcPts val="200"/>
              </a:spcAft>
            </a:pPr>
            <a:r>
              <a:rPr lang="fr-FR" sz="1200" dirty="0">
                <a:latin typeface="Arial" pitchFamily="34" charset="0"/>
                <a:cs typeface="Arial" pitchFamily="34" charset="0"/>
              </a:rPr>
              <a:t>……………………………………………… heures                               ………………………………… Litres</a:t>
            </a:r>
          </a:p>
          <a:p>
            <a:pPr algn="just">
              <a:spcAft>
                <a:spcPts val="1000"/>
              </a:spcAft>
            </a:pPr>
            <a:r>
              <a:rPr lang="fr-FR" sz="1200" b="1" u="sng" dirty="0" smtClean="0">
                <a:latin typeface="Arial" pitchFamily="34" charset="0"/>
                <a:cs typeface="Arial" pitchFamily="34" charset="0"/>
              </a:rPr>
              <a:t>MAIN </a:t>
            </a:r>
            <a:r>
              <a:rPr lang="fr-FR" sz="1200" b="1" u="sng" dirty="0">
                <a:latin typeface="Arial" pitchFamily="34" charset="0"/>
                <a:cs typeface="Arial" pitchFamily="34" charset="0"/>
              </a:rPr>
              <a:t>D’ŒUVRE UTILISEE </a:t>
            </a:r>
            <a:r>
              <a:rPr lang="fr-FR" sz="1200" dirty="0">
                <a:latin typeface="Arial" pitchFamily="34" charset="0"/>
                <a:cs typeface="Arial" pitchFamily="34" charset="0"/>
              </a:rPr>
              <a:t>……………………………………………………………………………………</a:t>
            </a:r>
          </a:p>
          <a:p>
            <a:pPr algn="just">
              <a:spcAft>
                <a:spcPts val="400"/>
              </a:spcAft>
            </a:pPr>
            <a:r>
              <a:rPr lang="fr-FR" sz="1200" b="1" u="sng" dirty="0">
                <a:latin typeface="Arial" pitchFamily="34" charset="0"/>
                <a:cs typeface="Arial" pitchFamily="34" charset="0"/>
              </a:rPr>
              <a:t>REMARQUES :</a:t>
            </a:r>
          </a:p>
          <a:p>
            <a:pPr algn="just">
              <a:spcAft>
                <a:spcPts val="400"/>
              </a:spcAft>
            </a:pPr>
            <a:endParaRPr lang="fr-FR" sz="800" b="1" u="sng" dirty="0">
              <a:latin typeface="Arial" pitchFamily="34" charset="0"/>
              <a:cs typeface="Arial" pitchFamily="34" charset="0"/>
            </a:endParaRPr>
          </a:p>
          <a:p>
            <a:pPr algn="just">
              <a:spcAft>
                <a:spcPts val="400"/>
              </a:spcAft>
            </a:pPr>
            <a:r>
              <a:rPr lang="fr-FR" sz="1200" b="1" u="sng" dirty="0">
                <a:latin typeface="Arial" pitchFamily="34" charset="0"/>
                <a:cs typeface="Arial" pitchFamily="34" charset="0"/>
              </a:rPr>
              <a:t>Le RESPONSABLE</a:t>
            </a:r>
            <a:r>
              <a:rPr lang="fr-FR" sz="1200" dirty="0">
                <a:latin typeface="Arial" pitchFamily="34" charset="0"/>
                <a:cs typeface="Arial" pitchFamily="34" charset="0"/>
              </a:rPr>
              <a:t> …………………………………..      Signature</a:t>
            </a:r>
          </a:p>
          <a:p>
            <a:pPr algn="just">
              <a:spcAft>
                <a:spcPts val="1000"/>
              </a:spcAft>
            </a:pPr>
            <a:r>
              <a:rPr lang="fr-FR" sz="1000" b="1" dirty="0"/>
              <a:t>							</a:t>
            </a: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5" name="Rectangle 4"/>
          <p:cNvSpPr/>
          <p:nvPr/>
        </p:nvSpPr>
        <p:spPr>
          <a:xfrm>
            <a:off x="1714480" y="1714488"/>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500562" y="1714488"/>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429520" y="1714488"/>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6371"/>
                                        </p:tgtEl>
                                        <p:attrNameLst>
                                          <p:attrName>style.visibility</p:attrName>
                                        </p:attrNameLst>
                                      </p:cBhvr>
                                      <p:to>
                                        <p:strVal val="visible"/>
                                      </p:to>
                                    </p:set>
                                    <p:animEffect transition="in" filter="fade">
                                      <p:cBhvr>
                                        <p:cTn id="10" dur="2000"/>
                                        <p:tgtEl>
                                          <p:spTgt spid="1863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6371"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798804-E819-4528-B04E-CA16620EB60F}" type="slidenum">
              <a:rPr lang="en-US" smtClean="0"/>
              <a:pPr>
                <a:defRPr/>
              </a:pPr>
              <a:t>37</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87397" name="Picture 2" descr="Svay Khoam reservoir n° 4#001"/>
          <p:cNvPicPr>
            <a:picLocks noChangeAspect="1" noChangeArrowheads="1"/>
          </p:cNvPicPr>
          <p:nvPr/>
        </p:nvPicPr>
        <p:blipFill>
          <a:blip r:embed="rId3" cstate="email"/>
          <a:srcRect/>
          <a:stretch>
            <a:fillRect/>
          </a:stretch>
        </p:blipFill>
        <p:spPr bwMode="auto">
          <a:xfrm>
            <a:off x="228600" y="914400"/>
            <a:ext cx="3860800" cy="2971800"/>
          </a:xfrm>
          <a:prstGeom prst="rect">
            <a:avLst/>
          </a:prstGeom>
          <a:noFill/>
          <a:ln w="28575">
            <a:solidFill>
              <a:srgbClr val="FF0000"/>
            </a:solidFill>
            <a:miter lim="800000"/>
            <a:headEnd/>
            <a:tailEnd/>
          </a:ln>
        </p:spPr>
      </p:pic>
      <p:pic>
        <p:nvPicPr>
          <p:cNvPr id="187398" name="Picture 3" descr="Img00002"/>
          <p:cNvPicPr>
            <a:picLocks noChangeAspect="1" noChangeArrowheads="1"/>
          </p:cNvPicPr>
          <p:nvPr/>
        </p:nvPicPr>
        <p:blipFill>
          <a:blip r:embed="rId4" cstate="email">
            <a:lum bright="6000"/>
          </a:blip>
          <a:srcRect/>
          <a:stretch>
            <a:fillRect/>
          </a:stretch>
        </p:blipFill>
        <p:spPr bwMode="auto">
          <a:xfrm>
            <a:off x="5029200" y="914400"/>
            <a:ext cx="3886200" cy="2971800"/>
          </a:xfrm>
          <a:prstGeom prst="rect">
            <a:avLst/>
          </a:prstGeom>
          <a:noFill/>
          <a:ln w="28575">
            <a:solidFill>
              <a:srgbClr val="FF0000"/>
            </a:solidFill>
            <a:miter lim="800000"/>
            <a:headEnd/>
            <a:tailEnd/>
          </a:ln>
        </p:spPr>
      </p:pic>
      <p:pic>
        <p:nvPicPr>
          <p:cNvPr id="187399" name="Picture 4" descr="C1"/>
          <p:cNvPicPr>
            <a:picLocks noChangeAspect="1" noChangeArrowheads="1"/>
          </p:cNvPicPr>
          <p:nvPr/>
        </p:nvPicPr>
        <p:blipFill>
          <a:blip r:embed="rId5" cstate="email"/>
          <a:srcRect/>
          <a:stretch>
            <a:fillRect/>
          </a:stretch>
        </p:blipFill>
        <p:spPr bwMode="auto">
          <a:xfrm>
            <a:off x="2590800" y="3940175"/>
            <a:ext cx="3860800" cy="2895600"/>
          </a:xfrm>
          <a:prstGeom prst="rect">
            <a:avLst/>
          </a:prstGeom>
          <a:noFill/>
          <a:ln w="28575">
            <a:solidFill>
              <a:srgbClr val="FF0000"/>
            </a:solidFill>
            <a:miter lim="800000"/>
            <a:headEnd/>
            <a:tailEnd/>
          </a:ln>
        </p:spPr>
      </p:pic>
      <p:sp>
        <p:nvSpPr>
          <p:cNvPr id="187400" name="Text Box 5"/>
          <p:cNvSpPr txBox="1">
            <a:spLocks noChangeArrowheads="1"/>
          </p:cNvSpPr>
          <p:nvPr/>
        </p:nvSpPr>
        <p:spPr bwMode="auto">
          <a:xfrm>
            <a:off x="3276600" y="6553200"/>
            <a:ext cx="3124200" cy="22860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Ravines </a:t>
            </a:r>
            <a:r>
              <a:rPr lang="fr-FR" sz="1200" i="1" dirty="0" err="1">
                <a:solidFill>
                  <a:schemeClr val="bg1"/>
                </a:solidFill>
                <a:latin typeface="Arial" pitchFamily="34" charset="0"/>
                <a:cs typeface="Arial" pitchFamily="34" charset="0"/>
              </a:rPr>
              <a:t>Tanou</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Svay</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Rieng</a:t>
            </a:r>
            <a:r>
              <a:rPr lang="fr-FR" sz="1200" i="1" dirty="0">
                <a:solidFill>
                  <a:schemeClr val="bg1"/>
                </a:solidFill>
                <a:latin typeface="Arial" pitchFamily="34" charset="0"/>
                <a:cs typeface="Arial" pitchFamily="34" charset="0"/>
              </a:rPr>
              <a:t>)</a:t>
            </a:r>
            <a:endParaRPr lang="fr-FR" sz="1200" dirty="0">
              <a:solidFill>
                <a:schemeClr val="bg1"/>
              </a:solidFill>
              <a:latin typeface="Arial" pitchFamily="34" charset="0"/>
              <a:cs typeface="Arial" pitchFamily="34" charset="0"/>
            </a:endParaRPr>
          </a:p>
        </p:txBody>
      </p:sp>
      <p:sp>
        <p:nvSpPr>
          <p:cNvPr id="187401" name="Text Box 6"/>
          <p:cNvSpPr txBox="1">
            <a:spLocks noChangeArrowheads="1"/>
          </p:cNvSpPr>
          <p:nvPr/>
        </p:nvSpPr>
        <p:spPr bwMode="auto">
          <a:xfrm>
            <a:off x="5410200" y="3657600"/>
            <a:ext cx="2895600" cy="22860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Renards  digue </a:t>
            </a:r>
            <a:r>
              <a:rPr lang="fr-FR" sz="1200" i="1" dirty="0" err="1">
                <a:solidFill>
                  <a:schemeClr val="bg1"/>
                </a:solidFill>
                <a:latin typeface="Arial" pitchFamily="34" charset="0"/>
                <a:cs typeface="Arial" pitchFamily="34" charset="0"/>
              </a:rPr>
              <a:t>Chak</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Klanh</a:t>
            </a:r>
            <a:r>
              <a:rPr lang="fr-FR" sz="1200" i="1" dirty="0">
                <a:solidFill>
                  <a:schemeClr val="bg1"/>
                </a:solidFill>
                <a:latin typeface="Arial" pitchFamily="34" charset="0"/>
                <a:cs typeface="Arial" pitchFamily="34" charset="0"/>
              </a:rPr>
              <a:t> (Prey </a:t>
            </a:r>
            <a:r>
              <a:rPr lang="fr-FR" sz="1200" i="1" dirty="0" err="1">
                <a:solidFill>
                  <a:schemeClr val="bg1"/>
                </a:solidFill>
                <a:latin typeface="Arial" pitchFamily="34" charset="0"/>
                <a:cs typeface="Arial" pitchFamily="34" charset="0"/>
              </a:rPr>
              <a:t>Veng</a:t>
            </a:r>
            <a:r>
              <a:rPr lang="fr-FR" sz="1200" i="1" dirty="0">
                <a:solidFill>
                  <a:schemeClr val="bg1"/>
                </a:solidFill>
                <a:latin typeface="Arial" pitchFamily="34" charset="0"/>
                <a:cs typeface="Arial" pitchFamily="34" charset="0"/>
              </a:rPr>
              <a:t>)</a:t>
            </a:r>
            <a:endParaRPr lang="fr-FR"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ppt_x"/>
                                          </p:val>
                                        </p:tav>
                                        <p:tav tm="100000">
                                          <p:val>
                                            <p:strVal val="#ppt_x"/>
                                          </p:val>
                                        </p:tav>
                                      </p:tavLst>
                                    </p:anim>
                                    <p:anim calcmode="lin" valueType="num">
                                      <p:cBhvr additive="base">
                                        <p:cTn id="8" dur="500" fill="hold"/>
                                        <p:tgtEl>
                                          <p:spTgt spid="1873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7398"/>
                                        </p:tgtEl>
                                        <p:attrNameLst>
                                          <p:attrName>style.visibility</p:attrName>
                                        </p:attrNameLst>
                                      </p:cBhvr>
                                      <p:to>
                                        <p:strVal val="visible"/>
                                      </p:to>
                                    </p:set>
                                    <p:anim calcmode="lin" valueType="num">
                                      <p:cBhvr additive="base">
                                        <p:cTn id="13" dur="500" fill="hold"/>
                                        <p:tgtEl>
                                          <p:spTgt spid="187398"/>
                                        </p:tgtEl>
                                        <p:attrNameLst>
                                          <p:attrName>ppt_x</p:attrName>
                                        </p:attrNameLst>
                                      </p:cBhvr>
                                      <p:tavLst>
                                        <p:tav tm="0">
                                          <p:val>
                                            <p:strVal val="#ppt_x"/>
                                          </p:val>
                                        </p:tav>
                                        <p:tav tm="100000">
                                          <p:val>
                                            <p:strVal val="#ppt_x"/>
                                          </p:val>
                                        </p:tav>
                                      </p:tavLst>
                                    </p:anim>
                                    <p:anim calcmode="lin" valueType="num">
                                      <p:cBhvr additive="base">
                                        <p:cTn id="14" dur="500" fill="hold"/>
                                        <p:tgtEl>
                                          <p:spTgt spid="1873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7401"/>
                                        </p:tgtEl>
                                        <p:attrNameLst>
                                          <p:attrName>style.visibility</p:attrName>
                                        </p:attrNameLst>
                                      </p:cBhvr>
                                      <p:to>
                                        <p:strVal val="visible"/>
                                      </p:to>
                                    </p:set>
                                    <p:anim calcmode="lin" valueType="num">
                                      <p:cBhvr additive="base">
                                        <p:cTn id="17" dur="500" fill="hold"/>
                                        <p:tgtEl>
                                          <p:spTgt spid="187401"/>
                                        </p:tgtEl>
                                        <p:attrNameLst>
                                          <p:attrName>ppt_x</p:attrName>
                                        </p:attrNameLst>
                                      </p:cBhvr>
                                      <p:tavLst>
                                        <p:tav tm="0">
                                          <p:val>
                                            <p:strVal val="#ppt_x"/>
                                          </p:val>
                                        </p:tav>
                                        <p:tav tm="100000">
                                          <p:val>
                                            <p:strVal val="#ppt_x"/>
                                          </p:val>
                                        </p:tav>
                                      </p:tavLst>
                                    </p:anim>
                                    <p:anim calcmode="lin" valueType="num">
                                      <p:cBhvr additive="base">
                                        <p:cTn id="18" dur="500" fill="hold"/>
                                        <p:tgtEl>
                                          <p:spTgt spid="1874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7399"/>
                                        </p:tgtEl>
                                        <p:attrNameLst>
                                          <p:attrName>style.visibility</p:attrName>
                                        </p:attrNameLst>
                                      </p:cBhvr>
                                      <p:to>
                                        <p:strVal val="visible"/>
                                      </p:to>
                                    </p:set>
                                    <p:anim calcmode="lin" valueType="num">
                                      <p:cBhvr additive="base">
                                        <p:cTn id="23" dur="500" fill="hold"/>
                                        <p:tgtEl>
                                          <p:spTgt spid="187399"/>
                                        </p:tgtEl>
                                        <p:attrNameLst>
                                          <p:attrName>ppt_x</p:attrName>
                                        </p:attrNameLst>
                                      </p:cBhvr>
                                      <p:tavLst>
                                        <p:tav tm="0">
                                          <p:val>
                                            <p:strVal val="#ppt_x"/>
                                          </p:val>
                                        </p:tav>
                                        <p:tav tm="100000">
                                          <p:val>
                                            <p:strVal val="#ppt_x"/>
                                          </p:val>
                                        </p:tav>
                                      </p:tavLst>
                                    </p:anim>
                                    <p:anim calcmode="lin" valueType="num">
                                      <p:cBhvr additive="base">
                                        <p:cTn id="24" dur="500" fill="hold"/>
                                        <p:tgtEl>
                                          <p:spTgt spid="1873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7400"/>
                                        </p:tgtEl>
                                        <p:attrNameLst>
                                          <p:attrName>style.visibility</p:attrName>
                                        </p:attrNameLst>
                                      </p:cBhvr>
                                      <p:to>
                                        <p:strVal val="visible"/>
                                      </p:to>
                                    </p:set>
                                    <p:anim calcmode="lin" valueType="num">
                                      <p:cBhvr additive="base">
                                        <p:cTn id="27" dur="500" fill="hold"/>
                                        <p:tgtEl>
                                          <p:spTgt spid="187400"/>
                                        </p:tgtEl>
                                        <p:attrNameLst>
                                          <p:attrName>ppt_x</p:attrName>
                                        </p:attrNameLst>
                                      </p:cBhvr>
                                      <p:tavLst>
                                        <p:tav tm="0">
                                          <p:val>
                                            <p:strVal val="#ppt_x"/>
                                          </p:val>
                                        </p:tav>
                                        <p:tav tm="100000">
                                          <p:val>
                                            <p:strVal val="#ppt_x"/>
                                          </p:val>
                                        </p:tav>
                                      </p:tavLst>
                                    </p:anim>
                                    <p:anim calcmode="lin" valueType="num">
                                      <p:cBhvr additive="base">
                                        <p:cTn id="28" dur="500" fill="hold"/>
                                        <p:tgtEl>
                                          <p:spTgt spid="187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P spid="1874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B6EC57D-E852-4838-A85A-C1ACCD6927A5}" type="slidenum">
              <a:rPr lang="en-US" smtClean="0"/>
              <a:pPr>
                <a:defRPr/>
              </a:pPr>
              <a:t>38</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88421" name="Picture 2" descr="C:\Users\Vincent DAVID\Documents\Scan00105a.tif"/>
          <p:cNvPicPr>
            <a:picLocks noChangeAspect="1" noChangeArrowheads="1"/>
          </p:cNvPicPr>
          <p:nvPr/>
        </p:nvPicPr>
        <p:blipFill>
          <a:blip r:embed="rId3"/>
          <a:srcRect/>
          <a:stretch>
            <a:fillRect/>
          </a:stretch>
        </p:blipFill>
        <p:spPr bwMode="auto">
          <a:xfrm>
            <a:off x="304800" y="990600"/>
            <a:ext cx="3638550" cy="3086100"/>
          </a:xfrm>
          <a:prstGeom prst="rect">
            <a:avLst/>
          </a:prstGeom>
          <a:noFill/>
          <a:ln w="28575">
            <a:solidFill>
              <a:srgbClr val="FF0000"/>
            </a:solidFill>
            <a:miter lim="800000"/>
            <a:headEnd/>
            <a:tailEnd/>
          </a:ln>
        </p:spPr>
      </p:pic>
      <p:pic>
        <p:nvPicPr>
          <p:cNvPr id="188422" name="Picture 3" descr="C:\Users\Vincent DAVID\Documents\Scan00109a.tif"/>
          <p:cNvPicPr>
            <a:picLocks noChangeAspect="1" noChangeArrowheads="1"/>
          </p:cNvPicPr>
          <p:nvPr/>
        </p:nvPicPr>
        <p:blipFill>
          <a:blip r:embed="rId4"/>
          <a:srcRect/>
          <a:stretch>
            <a:fillRect/>
          </a:stretch>
        </p:blipFill>
        <p:spPr bwMode="auto">
          <a:xfrm>
            <a:off x="5257800" y="990600"/>
            <a:ext cx="3592513" cy="3094038"/>
          </a:xfrm>
          <a:prstGeom prst="rect">
            <a:avLst/>
          </a:prstGeom>
          <a:noFill/>
          <a:ln w="28575">
            <a:solidFill>
              <a:srgbClr val="FF0000"/>
            </a:solidFill>
            <a:miter lim="800000"/>
            <a:headEnd/>
            <a:tailEnd/>
          </a:ln>
        </p:spPr>
      </p:pic>
      <p:sp>
        <p:nvSpPr>
          <p:cNvPr id="188423" name="ZoneTexte 8"/>
          <p:cNvSpPr txBox="1">
            <a:spLocks noChangeArrowheads="1"/>
          </p:cNvSpPr>
          <p:nvPr/>
        </p:nvSpPr>
        <p:spPr bwMode="auto">
          <a:xfrm>
            <a:off x="228600" y="4222158"/>
            <a:ext cx="8686800" cy="2492990"/>
          </a:xfrm>
          <a:prstGeom prst="rect">
            <a:avLst/>
          </a:prstGeom>
          <a:solidFill>
            <a:schemeClr val="bg1"/>
          </a:solidFill>
          <a:ln w="28575">
            <a:solidFill>
              <a:srgbClr val="FF0000"/>
            </a:solidFill>
            <a:miter lim="800000"/>
            <a:headEnd/>
            <a:tailEnd/>
          </a:ln>
        </p:spPr>
        <p:txBody>
          <a:bodyPr>
            <a:spAutoFit/>
          </a:bodyPr>
          <a:lstStyle/>
          <a:p>
            <a:pPr algn="ctr"/>
            <a:r>
              <a:rPr lang="fr-FR" sz="1300" b="1" u="sng" dirty="0">
                <a:latin typeface="Arial" pitchFamily="34" charset="0"/>
                <a:cs typeface="Arial" pitchFamily="34" charset="0"/>
              </a:rPr>
              <a:t>Maintenance des talus</a:t>
            </a:r>
          </a:p>
          <a:p>
            <a:pPr algn="just"/>
            <a:r>
              <a:rPr lang="fr-FR" sz="1300" dirty="0">
                <a:latin typeface="Arial" pitchFamily="34" charset="0"/>
                <a:cs typeface="Arial" pitchFamily="34" charset="0"/>
              </a:rPr>
              <a:t>Afin de renforcer les talus de digue, on peut considérer quelques solutions permettant de limiter les ravines dus à la très grande vitesse de ruissellement des eaux de pluie.</a:t>
            </a:r>
          </a:p>
          <a:p>
            <a:pPr algn="just"/>
            <a:endParaRPr lang="fr-FR" sz="1300" dirty="0">
              <a:latin typeface="Arial" pitchFamily="34" charset="0"/>
              <a:cs typeface="Arial" pitchFamily="34" charset="0"/>
            </a:endParaRPr>
          </a:p>
          <a:p>
            <a:pPr algn="just"/>
            <a:r>
              <a:rPr lang="fr-FR" sz="1300" b="1" u="sng" dirty="0" smtClean="0">
                <a:latin typeface="Arial" pitchFamily="34" charset="0"/>
                <a:cs typeface="Arial" pitchFamily="34" charset="0"/>
              </a:rPr>
              <a:t>Solution </a:t>
            </a:r>
            <a:r>
              <a:rPr lang="fr-FR" sz="1300" b="1" u="sng" dirty="0">
                <a:latin typeface="Arial" pitchFamily="34" charset="0"/>
                <a:cs typeface="Arial" pitchFamily="34" charset="0"/>
              </a:rPr>
              <a:t>n°1</a:t>
            </a:r>
          </a:p>
          <a:p>
            <a:pPr algn="just"/>
            <a:r>
              <a:rPr lang="fr-FR" sz="1300" dirty="0">
                <a:latin typeface="Arial" pitchFamily="34" charset="0"/>
                <a:cs typeface="Arial" pitchFamily="34" charset="0"/>
              </a:rPr>
              <a:t>Consiste à mettre en place des fascines horizontales constituées de fagots de bois </a:t>
            </a:r>
            <a:r>
              <a:rPr lang="fr-FR" sz="1300" dirty="0" smtClean="0">
                <a:latin typeface="Arial" pitchFamily="34" charset="0"/>
                <a:cs typeface="Arial" pitchFamily="34" charset="0"/>
              </a:rPr>
              <a:t>mis </a:t>
            </a:r>
            <a:r>
              <a:rPr lang="fr-FR" sz="1300" dirty="0">
                <a:latin typeface="Arial" pitchFamily="34" charset="0"/>
                <a:cs typeface="Arial" pitchFamily="34" charset="0"/>
              </a:rPr>
              <a:t>dans des espèces de sillons et fixés par des piquets plantés en terre. On peut remplacer les fagots par des barres de bois maintenus en place par des piquets. Ces systèmes permettent de freiner les veines d’eau et donc de limiter la formation de ravines.</a:t>
            </a:r>
          </a:p>
          <a:p>
            <a:pPr algn="just"/>
            <a:endParaRPr lang="fr-FR" sz="1300" dirty="0">
              <a:latin typeface="Arial" pitchFamily="34" charset="0"/>
              <a:cs typeface="Arial" pitchFamily="34" charset="0"/>
            </a:endParaRPr>
          </a:p>
          <a:p>
            <a:pPr algn="just"/>
            <a:r>
              <a:rPr lang="fr-FR" sz="1300" b="1" u="sng" dirty="0">
                <a:latin typeface="Arial" pitchFamily="34" charset="0"/>
                <a:cs typeface="Arial" pitchFamily="34" charset="0"/>
              </a:rPr>
              <a:t>Solution n°2</a:t>
            </a:r>
          </a:p>
          <a:p>
            <a:pPr algn="just"/>
            <a:r>
              <a:rPr lang="fr-FR" sz="1300" dirty="0">
                <a:latin typeface="Arial" pitchFamily="34" charset="0"/>
                <a:cs typeface="Arial" pitchFamily="34" charset="0"/>
              </a:rPr>
              <a:t>C’est un peu le même principe, avec le </a:t>
            </a:r>
            <a:r>
              <a:rPr lang="fr-FR" sz="1300" dirty="0" smtClean="0">
                <a:latin typeface="Arial" pitchFamily="34" charset="0"/>
                <a:cs typeface="Arial" pitchFamily="34" charset="0"/>
              </a:rPr>
              <a:t>système de </a:t>
            </a:r>
            <a:r>
              <a:rPr lang="fr-FR" sz="1300" dirty="0">
                <a:latin typeface="Arial" pitchFamily="34" charset="0"/>
                <a:cs typeface="Arial" pitchFamily="34" charset="0"/>
              </a:rPr>
              <a:t>freinage de la veine d’eau est constitué de plantation de raies de végétaux.</a:t>
            </a:r>
          </a:p>
        </p:txBody>
      </p:sp>
      <p:sp>
        <p:nvSpPr>
          <p:cNvPr id="188424" name="Text Box 6"/>
          <p:cNvSpPr txBox="1">
            <a:spLocks noChangeArrowheads="1"/>
          </p:cNvSpPr>
          <p:nvPr/>
        </p:nvSpPr>
        <p:spPr bwMode="auto">
          <a:xfrm>
            <a:off x="685800" y="3886200"/>
            <a:ext cx="2895600" cy="228600"/>
          </a:xfrm>
          <a:prstGeom prst="rect">
            <a:avLst/>
          </a:prstGeom>
          <a:noFill/>
          <a:ln w="9525">
            <a:noFill/>
            <a:miter lim="800000"/>
            <a:headEnd/>
            <a:tailEnd/>
          </a:ln>
        </p:spPr>
        <p:txBody>
          <a:bodyPr/>
          <a:lstStyle/>
          <a:p>
            <a:pPr algn="ctr">
              <a:spcAft>
                <a:spcPts val="1000"/>
              </a:spcAft>
            </a:pPr>
            <a:r>
              <a:rPr lang="fr-FR" sz="1100" b="1" dirty="0">
                <a:solidFill>
                  <a:srgbClr val="002060"/>
                </a:solidFill>
              </a:rPr>
              <a:t>SOLUTION N° </a:t>
            </a:r>
            <a:r>
              <a:rPr lang="fr-FR" sz="1200" b="1" dirty="0">
                <a:solidFill>
                  <a:srgbClr val="002060"/>
                </a:solidFill>
                <a:latin typeface="Arial" pitchFamily="34" charset="0"/>
                <a:cs typeface="Arial" pitchFamily="34" charset="0"/>
              </a:rPr>
              <a:t>2</a:t>
            </a:r>
          </a:p>
        </p:txBody>
      </p:sp>
      <p:sp>
        <p:nvSpPr>
          <p:cNvPr id="188425" name="Text Box 6"/>
          <p:cNvSpPr txBox="1">
            <a:spLocks noChangeArrowheads="1"/>
          </p:cNvSpPr>
          <p:nvPr/>
        </p:nvSpPr>
        <p:spPr bwMode="auto">
          <a:xfrm>
            <a:off x="5643570" y="1071546"/>
            <a:ext cx="2895600" cy="228600"/>
          </a:xfrm>
          <a:prstGeom prst="rect">
            <a:avLst/>
          </a:prstGeom>
          <a:noFill/>
          <a:ln w="9525">
            <a:noFill/>
            <a:miter lim="800000"/>
            <a:headEnd/>
            <a:tailEnd/>
          </a:ln>
        </p:spPr>
        <p:txBody>
          <a:bodyPr/>
          <a:lstStyle/>
          <a:p>
            <a:pPr algn="ctr">
              <a:spcAft>
                <a:spcPts val="1000"/>
              </a:spcAft>
            </a:pPr>
            <a:r>
              <a:rPr lang="fr-FR" sz="1100" b="1" dirty="0">
                <a:solidFill>
                  <a:srgbClr val="002060"/>
                </a:solidFill>
              </a:rPr>
              <a:t>SOLUTION N°</a:t>
            </a:r>
            <a:r>
              <a:rPr lang="fr-FR" sz="1200" b="1" dirty="0">
                <a:solidFill>
                  <a:srgbClr val="002060"/>
                </a:solidFill>
                <a:latin typeface="Arial" pitchFamily="34" charset="0"/>
                <a:cs typeface="Arial" pitchFamily="34" charset="0"/>
              </a:rPr>
              <a:t> </a:t>
            </a:r>
            <a:r>
              <a:rPr lang="fr-FR" sz="1200" b="1" dirty="0" smtClean="0">
                <a:solidFill>
                  <a:srgbClr val="002060"/>
                </a:solidFill>
                <a:latin typeface="Arial" pitchFamily="34" charset="0"/>
                <a:cs typeface="Arial" pitchFamily="34" charset="0"/>
              </a:rPr>
              <a:t>1</a:t>
            </a:r>
            <a:endParaRPr lang="fr-FR" sz="12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fade">
                                      <p:cBhvr>
                                        <p:cTn id="7" dur="2000"/>
                                        <p:tgtEl>
                                          <p:spTgt spid="1884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8424"/>
                                        </p:tgtEl>
                                        <p:attrNameLst>
                                          <p:attrName>style.visibility</p:attrName>
                                        </p:attrNameLst>
                                      </p:cBhvr>
                                      <p:to>
                                        <p:strVal val="visible"/>
                                      </p:to>
                                    </p:set>
                                    <p:animEffect transition="in" filter="fade">
                                      <p:cBhvr>
                                        <p:cTn id="10" dur="2000"/>
                                        <p:tgtEl>
                                          <p:spTgt spid="1884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422"/>
                                        </p:tgtEl>
                                        <p:attrNameLst>
                                          <p:attrName>style.visibility</p:attrName>
                                        </p:attrNameLst>
                                      </p:cBhvr>
                                      <p:to>
                                        <p:strVal val="visible"/>
                                      </p:to>
                                    </p:set>
                                    <p:animEffect transition="in" filter="fade">
                                      <p:cBhvr>
                                        <p:cTn id="15" dur="2000"/>
                                        <p:tgtEl>
                                          <p:spTgt spid="1884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8425"/>
                                        </p:tgtEl>
                                        <p:attrNameLst>
                                          <p:attrName>style.visibility</p:attrName>
                                        </p:attrNameLst>
                                      </p:cBhvr>
                                      <p:to>
                                        <p:strVal val="visible"/>
                                      </p:to>
                                    </p:set>
                                    <p:animEffect transition="in" filter="fade">
                                      <p:cBhvr>
                                        <p:cTn id="18" dur="2000"/>
                                        <p:tgtEl>
                                          <p:spTgt spid="1884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8423">
                                            <p:bg/>
                                          </p:spTgt>
                                        </p:tgtEl>
                                        <p:attrNameLst>
                                          <p:attrName>style.visibility</p:attrName>
                                        </p:attrNameLst>
                                      </p:cBhvr>
                                      <p:to>
                                        <p:strVal val="visible"/>
                                      </p:to>
                                    </p:set>
                                    <p:animEffect transition="in" filter="fade">
                                      <p:cBhvr>
                                        <p:cTn id="23" dur="2000"/>
                                        <p:tgtEl>
                                          <p:spTgt spid="18842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8423">
                                            <p:txEl>
                                              <p:pRg st="0" end="0"/>
                                            </p:txEl>
                                          </p:spTgt>
                                        </p:tgtEl>
                                        <p:attrNameLst>
                                          <p:attrName>style.visibility</p:attrName>
                                        </p:attrNameLst>
                                      </p:cBhvr>
                                      <p:to>
                                        <p:strVal val="visible"/>
                                      </p:to>
                                    </p:set>
                                    <p:animEffect transition="in" filter="fade">
                                      <p:cBhvr>
                                        <p:cTn id="26" dur="2000"/>
                                        <p:tgtEl>
                                          <p:spTgt spid="18842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8423">
                                            <p:txEl>
                                              <p:pRg st="1" end="1"/>
                                            </p:txEl>
                                          </p:spTgt>
                                        </p:tgtEl>
                                        <p:attrNameLst>
                                          <p:attrName>style.visibility</p:attrName>
                                        </p:attrNameLst>
                                      </p:cBhvr>
                                      <p:to>
                                        <p:strVal val="visible"/>
                                      </p:to>
                                    </p:set>
                                    <p:animEffect transition="in" filter="fade">
                                      <p:cBhvr>
                                        <p:cTn id="29" dur="2000"/>
                                        <p:tgtEl>
                                          <p:spTgt spid="18842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8423">
                                            <p:txEl>
                                              <p:pRg st="3" end="3"/>
                                            </p:txEl>
                                          </p:spTgt>
                                        </p:tgtEl>
                                        <p:attrNameLst>
                                          <p:attrName>style.visibility</p:attrName>
                                        </p:attrNameLst>
                                      </p:cBhvr>
                                      <p:to>
                                        <p:strVal val="visible"/>
                                      </p:to>
                                    </p:set>
                                    <p:animEffect transition="in" filter="fade">
                                      <p:cBhvr>
                                        <p:cTn id="32" dur="2000"/>
                                        <p:tgtEl>
                                          <p:spTgt spid="18842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8423">
                                            <p:txEl>
                                              <p:pRg st="4" end="4"/>
                                            </p:txEl>
                                          </p:spTgt>
                                        </p:tgtEl>
                                        <p:attrNameLst>
                                          <p:attrName>style.visibility</p:attrName>
                                        </p:attrNameLst>
                                      </p:cBhvr>
                                      <p:to>
                                        <p:strVal val="visible"/>
                                      </p:to>
                                    </p:set>
                                    <p:animEffect transition="in" filter="fade">
                                      <p:cBhvr>
                                        <p:cTn id="35" dur="2000"/>
                                        <p:tgtEl>
                                          <p:spTgt spid="18842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8423">
                                            <p:txEl>
                                              <p:pRg st="6" end="6"/>
                                            </p:txEl>
                                          </p:spTgt>
                                        </p:tgtEl>
                                        <p:attrNameLst>
                                          <p:attrName>style.visibility</p:attrName>
                                        </p:attrNameLst>
                                      </p:cBhvr>
                                      <p:to>
                                        <p:strVal val="visible"/>
                                      </p:to>
                                    </p:set>
                                    <p:animEffect transition="in" filter="fade">
                                      <p:cBhvr>
                                        <p:cTn id="38" dur="2000"/>
                                        <p:tgtEl>
                                          <p:spTgt spid="18842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8423">
                                            <p:txEl>
                                              <p:pRg st="7" end="7"/>
                                            </p:txEl>
                                          </p:spTgt>
                                        </p:tgtEl>
                                        <p:attrNameLst>
                                          <p:attrName>style.visibility</p:attrName>
                                        </p:attrNameLst>
                                      </p:cBhvr>
                                      <p:to>
                                        <p:strVal val="visible"/>
                                      </p:to>
                                    </p:set>
                                    <p:animEffect transition="in" filter="fade">
                                      <p:cBhvr>
                                        <p:cTn id="41" dur="2000"/>
                                        <p:tgtEl>
                                          <p:spTgt spid="1884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build="allAtOnce" animBg="1"/>
      <p:bldP spid="188424" grpId="0"/>
      <p:bldP spid="1884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DD46B2D-FB17-4CD8-93E2-4AD00579EE48}" type="slidenum">
              <a:rPr lang="en-US" smtClean="0"/>
              <a:pPr>
                <a:defRPr/>
              </a:pPr>
              <a:t>39</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89445" name="Picture 2" descr="C:\Users\Vincent DAVID\Documents\Scan00110a.tif"/>
          <p:cNvPicPr>
            <a:picLocks noChangeAspect="1" noChangeArrowheads="1"/>
          </p:cNvPicPr>
          <p:nvPr/>
        </p:nvPicPr>
        <p:blipFill>
          <a:blip r:embed="rId3"/>
          <a:srcRect/>
          <a:stretch>
            <a:fillRect/>
          </a:stretch>
        </p:blipFill>
        <p:spPr bwMode="auto">
          <a:xfrm>
            <a:off x="2743200" y="1219200"/>
            <a:ext cx="3475038" cy="2441575"/>
          </a:xfrm>
          <a:prstGeom prst="rect">
            <a:avLst/>
          </a:prstGeom>
          <a:noFill/>
          <a:ln w="28575">
            <a:solidFill>
              <a:srgbClr val="FF0000"/>
            </a:solidFill>
            <a:miter lim="800000"/>
            <a:headEnd/>
            <a:tailEnd/>
          </a:ln>
        </p:spPr>
      </p:pic>
      <p:sp>
        <p:nvSpPr>
          <p:cNvPr id="189446" name="Text Box 6"/>
          <p:cNvSpPr txBox="1">
            <a:spLocks noChangeArrowheads="1"/>
          </p:cNvSpPr>
          <p:nvPr/>
        </p:nvSpPr>
        <p:spPr bwMode="auto">
          <a:xfrm>
            <a:off x="3124200" y="3429000"/>
            <a:ext cx="2895600" cy="228600"/>
          </a:xfrm>
          <a:prstGeom prst="rect">
            <a:avLst/>
          </a:prstGeom>
          <a:noFill/>
          <a:ln w="9525">
            <a:noFill/>
            <a:miter lim="800000"/>
            <a:headEnd/>
            <a:tailEnd/>
          </a:ln>
        </p:spPr>
        <p:txBody>
          <a:bodyPr/>
          <a:lstStyle/>
          <a:p>
            <a:pPr algn="ctr">
              <a:spcAft>
                <a:spcPts val="1000"/>
              </a:spcAft>
            </a:pPr>
            <a:r>
              <a:rPr lang="fr-FR" sz="1200" b="1" dirty="0">
                <a:solidFill>
                  <a:srgbClr val="002060"/>
                </a:solidFill>
                <a:latin typeface="Arial" pitchFamily="34" charset="0"/>
                <a:cs typeface="Arial" pitchFamily="34" charset="0"/>
              </a:rPr>
              <a:t>Les gabions</a:t>
            </a:r>
          </a:p>
        </p:txBody>
      </p:sp>
      <p:sp>
        <p:nvSpPr>
          <p:cNvPr id="189447" name="ZoneTexte 6"/>
          <p:cNvSpPr txBox="1">
            <a:spLocks noChangeArrowheads="1"/>
          </p:cNvSpPr>
          <p:nvPr/>
        </p:nvSpPr>
        <p:spPr bwMode="auto">
          <a:xfrm>
            <a:off x="381000" y="4114800"/>
            <a:ext cx="8458200" cy="2215991"/>
          </a:xfrm>
          <a:prstGeom prst="rect">
            <a:avLst/>
          </a:prstGeom>
          <a:solidFill>
            <a:schemeClr val="bg1"/>
          </a:solidFill>
          <a:ln w="28575">
            <a:solidFill>
              <a:srgbClr val="FF0000"/>
            </a:solidFill>
            <a:miter lim="800000"/>
            <a:headEnd/>
            <a:tailEnd/>
          </a:ln>
        </p:spPr>
        <p:txBody>
          <a:bodyPr>
            <a:spAutoFit/>
          </a:bodyPr>
          <a:lstStyle/>
          <a:p>
            <a:pPr algn="ctr"/>
            <a:endParaRPr lang="fr-FR" sz="1400" b="1" u="sng" dirty="0"/>
          </a:p>
          <a:p>
            <a:pPr algn="ctr"/>
            <a:r>
              <a:rPr lang="fr-FR" sz="1400" b="1" u="sng" dirty="0">
                <a:latin typeface="Arial" pitchFamily="34" charset="0"/>
                <a:cs typeface="Arial" pitchFamily="34" charset="0"/>
              </a:rPr>
              <a:t>Les </a:t>
            </a:r>
            <a:r>
              <a:rPr lang="fr-FR" sz="1400" b="1" u="sng" dirty="0" smtClean="0">
                <a:latin typeface="Arial" pitchFamily="34" charset="0"/>
                <a:cs typeface="Arial" pitchFamily="34" charset="0"/>
              </a:rPr>
              <a:t>gabions</a:t>
            </a:r>
          </a:p>
          <a:p>
            <a:pPr algn="ctr"/>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Peu utilisés au Cambodge, il consistent en une cage </a:t>
            </a:r>
            <a:r>
              <a:rPr lang="fr-FR" sz="1400" dirty="0" smtClean="0">
                <a:latin typeface="Arial" pitchFamily="34" charset="0"/>
                <a:cs typeface="Arial" pitchFamily="34" charset="0"/>
              </a:rPr>
              <a:t>en grillage métallique (zingué ou plastifié) de </a:t>
            </a:r>
            <a:r>
              <a:rPr lang="fr-FR" sz="1400" dirty="0">
                <a:latin typeface="Arial" pitchFamily="34" charset="0"/>
                <a:cs typeface="Arial" pitchFamily="34" charset="0"/>
              </a:rPr>
              <a:t>forme parallélépipédique dans laquelle on entasse par </a:t>
            </a:r>
            <a:r>
              <a:rPr lang="fr-FR" sz="1400" dirty="0" smtClean="0">
                <a:latin typeface="Arial" pitchFamily="34" charset="0"/>
                <a:cs typeface="Arial" pitchFamily="34" charset="0"/>
              </a:rPr>
              <a:t>strates </a:t>
            </a:r>
            <a:r>
              <a:rPr lang="fr-FR" sz="1400" dirty="0">
                <a:latin typeface="Arial" pitchFamily="34" charset="0"/>
                <a:cs typeface="Arial" pitchFamily="34" charset="0"/>
              </a:rPr>
              <a:t>des pierres plates. </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Posés sur une semelle en gabion peu épaisse qui permet de se déformer sans se casser, décalés de façon à épouser la pente du talus, ils permettent de renforcer la stabilité dans des zones de digue fragilisées</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pPr algn="just"/>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2000"/>
                                        <p:tgtEl>
                                          <p:spTgt spid="1894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446"/>
                                        </p:tgtEl>
                                        <p:attrNameLst>
                                          <p:attrName>style.visibility</p:attrName>
                                        </p:attrNameLst>
                                      </p:cBhvr>
                                      <p:to>
                                        <p:strVal val="visible"/>
                                      </p:to>
                                    </p:set>
                                    <p:animEffect transition="in" filter="fade">
                                      <p:cBhvr>
                                        <p:cTn id="10" dur="2000"/>
                                        <p:tgtEl>
                                          <p:spTgt spid="1894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9447">
                                            <p:bg/>
                                          </p:spTgt>
                                        </p:tgtEl>
                                        <p:attrNameLst>
                                          <p:attrName>style.visibility</p:attrName>
                                        </p:attrNameLst>
                                      </p:cBhvr>
                                      <p:to>
                                        <p:strVal val="visible"/>
                                      </p:to>
                                    </p:set>
                                    <p:animEffect transition="in" filter="fade">
                                      <p:cBhvr>
                                        <p:cTn id="15" dur="2000"/>
                                        <p:tgtEl>
                                          <p:spTgt spid="189447">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9447">
                                            <p:txEl>
                                              <p:pRg st="1" end="1"/>
                                            </p:txEl>
                                          </p:spTgt>
                                        </p:tgtEl>
                                        <p:attrNameLst>
                                          <p:attrName>style.visibility</p:attrName>
                                        </p:attrNameLst>
                                      </p:cBhvr>
                                      <p:to>
                                        <p:strVal val="visible"/>
                                      </p:to>
                                    </p:set>
                                    <p:animEffect transition="in" filter="fade">
                                      <p:cBhvr>
                                        <p:cTn id="18" dur="2000"/>
                                        <p:tgtEl>
                                          <p:spTgt spid="18944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9447">
                                            <p:txEl>
                                              <p:pRg st="3" end="3"/>
                                            </p:txEl>
                                          </p:spTgt>
                                        </p:tgtEl>
                                        <p:attrNameLst>
                                          <p:attrName>style.visibility</p:attrName>
                                        </p:attrNameLst>
                                      </p:cBhvr>
                                      <p:to>
                                        <p:strVal val="visible"/>
                                      </p:to>
                                    </p:set>
                                    <p:animEffect transition="in" filter="fade">
                                      <p:cBhvr>
                                        <p:cTn id="21" dur="2000"/>
                                        <p:tgtEl>
                                          <p:spTgt spid="18944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9447">
                                            <p:txEl>
                                              <p:pRg st="5" end="5"/>
                                            </p:txEl>
                                          </p:spTgt>
                                        </p:tgtEl>
                                        <p:attrNameLst>
                                          <p:attrName>style.visibility</p:attrName>
                                        </p:attrNameLst>
                                      </p:cBhvr>
                                      <p:to>
                                        <p:strVal val="visible"/>
                                      </p:to>
                                    </p:set>
                                    <p:animEffect transition="in" filter="fade">
                                      <p:cBhvr>
                                        <p:cTn id="24" dur="2000"/>
                                        <p:tgtEl>
                                          <p:spTgt spid="1894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p:bldP spid="18944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E77874D-3EEF-41E3-B4E2-A1BA56BA8BEA}" type="slidenum">
              <a:rPr lang="en-US" smtClean="0"/>
              <a:pPr>
                <a:defRPr/>
              </a:pPr>
              <a:t>4</a:t>
            </a:fld>
            <a:endParaRPr lang="en-US" dirty="0"/>
          </a:p>
        </p:txBody>
      </p:sp>
      <p:sp>
        <p:nvSpPr>
          <p:cNvPr id="152579" name="ZoneTexte 37"/>
          <p:cNvSpPr txBox="1">
            <a:spLocks noChangeArrowheads="1"/>
          </p:cNvSpPr>
          <p:nvPr/>
        </p:nvSpPr>
        <p:spPr bwMode="auto">
          <a:xfrm>
            <a:off x="152400" y="609600"/>
            <a:ext cx="8991600" cy="369888"/>
          </a:xfrm>
          <a:prstGeom prst="rect">
            <a:avLst/>
          </a:prstGeom>
          <a:noFill/>
          <a:ln w="9525">
            <a:noFill/>
            <a:miter lim="800000"/>
            <a:headEnd/>
            <a:tailEnd/>
          </a:ln>
        </p:spPr>
        <p:txBody>
          <a:bodyPr>
            <a:spAutoFit/>
          </a:bodyPr>
          <a:lstStyle/>
          <a:p>
            <a:endParaRPr lang="fr-FR"/>
          </a:p>
        </p:txBody>
      </p:sp>
      <p:sp>
        <p:nvSpPr>
          <p:cNvPr id="71"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72"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73" name="Text Box 6"/>
          <p:cNvSpPr txBox="1">
            <a:spLocks noChangeArrowheads="1"/>
          </p:cNvSpPr>
          <p:nvPr/>
        </p:nvSpPr>
        <p:spPr bwMode="auto">
          <a:xfrm>
            <a:off x="1447800" y="2590800"/>
            <a:ext cx="63246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solidFill>
                  <a:sysClr val="windowText" lastClr="000000"/>
                </a:solidFill>
                <a:effectLst>
                  <a:outerShdw blurRad="38100" dist="38100" dir="2700000" algn="tl">
                    <a:srgbClr val="000000"/>
                  </a:outerShdw>
                </a:effectLst>
              </a:rPr>
              <a:t>MAINTENANCE ANNUELLE</a:t>
            </a:r>
          </a:p>
          <a:p>
            <a:pPr algn="ctr">
              <a:spcBef>
                <a:spcPct val="50000"/>
              </a:spcBef>
              <a:defRPr/>
            </a:pPr>
            <a:r>
              <a:rPr lang="en-US" sz="3600" b="1" dirty="0">
                <a:solidFill>
                  <a:sysClr val="windowText" lastClr="000000"/>
                </a:solidFill>
                <a:effectLst>
                  <a:outerShdw blurRad="38100" dist="38100" dir="2700000" algn="tl">
                    <a:srgbClr val="000000"/>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
                                            <p:bg/>
                                          </p:spTgt>
                                        </p:tgtEl>
                                        <p:attrNameLst>
                                          <p:attrName>style.visibility</p:attrName>
                                        </p:attrNameLst>
                                      </p:cBhvr>
                                      <p:to>
                                        <p:strVal val="visible"/>
                                      </p:to>
                                    </p:set>
                                    <p:animEffect transition="in" filter="wipe(down)">
                                      <p:cBhvr>
                                        <p:cTn id="7" dur="500"/>
                                        <p:tgtEl>
                                          <p:spTgt spid="7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3">
                                            <p:txEl>
                                              <p:pRg st="0" end="0"/>
                                            </p:txEl>
                                          </p:spTgt>
                                        </p:tgtEl>
                                        <p:attrNameLst>
                                          <p:attrName>style.visibility</p:attrName>
                                        </p:attrNameLst>
                                      </p:cBhvr>
                                      <p:to>
                                        <p:strVal val="visible"/>
                                      </p:to>
                                    </p:set>
                                    <p:animEffect transition="in" filter="wipe(down)">
                                      <p:cBhvr>
                                        <p:cTn id="10" dur="500"/>
                                        <p:tgtEl>
                                          <p:spTgt spid="7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3">
                                            <p:txEl>
                                              <p:pRg st="1" end="1"/>
                                            </p:txEl>
                                          </p:spTgt>
                                        </p:tgtEl>
                                        <p:attrNameLst>
                                          <p:attrName>style.visibility</p:attrName>
                                        </p:attrNameLst>
                                      </p:cBhvr>
                                      <p:to>
                                        <p:strVal val="visible"/>
                                      </p:to>
                                    </p:set>
                                    <p:animEffect transition="in" filter="wipe(down)">
                                      <p:cBhvr>
                                        <p:cTn id="13"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719D37F-6BDE-431B-A357-27A305407090}" type="slidenum">
              <a:rPr lang="en-US" smtClean="0"/>
              <a:pPr>
                <a:defRPr/>
              </a:pPr>
              <a:t>40</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DEVERSOIR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1C5986E-E2F3-4141-BC57-7936F2012AAF}" type="slidenum">
              <a:rPr lang="en-US" smtClean="0"/>
              <a:pPr>
                <a:defRPr/>
              </a:pPr>
              <a:t>41</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DEVERSOIR</a:t>
            </a:r>
          </a:p>
        </p:txBody>
      </p:sp>
      <p:sp>
        <p:nvSpPr>
          <p:cNvPr id="192518" name="ZoneTexte 7"/>
          <p:cNvSpPr txBox="1">
            <a:spLocks noChangeArrowheads="1"/>
          </p:cNvSpPr>
          <p:nvPr/>
        </p:nvSpPr>
        <p:spPr bwMode="auto">
          <a:xfrm>
            <a:off x="2667000" y="37338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DEVERSOIR STATIQUE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2518">
                                            <p:bg/>
                                          </p:spTgt>
                                        </p:tgtEl>
                                        <p:attrNameLst>
                                          <p:attrName>style.visibility</p:attrName>
                                        </p:attrNameLst>
                                      </p:cBhvr>
                                      <p:to>
                                        <p:strVal val="visible"/>
                                      </p:to>
                                    </p:set>
                                    <p:anim calcmode="lin" valueType="num">
                                      <p:cBhvr additive="base">
                                        <p:cTn id="18" dur="500" fill="hold"/>
                                        <p:tgtEl>
                                          <p:spTgt spid="192518">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92518">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2518">
                                            <p:txEl>
                                              <p:pRg st="0" end="0"/>
                                            </p:txEl>
                                          </p:spTgt>
                                        </p:tgtEl>
                                        <p:attrNameLst>
                                          <p:attrName>style.visibility</p:attrName>
                                        </p:attrNameLst>
                                      </p:cBhvr>
                                      <p:to>
                                        <p:strVal val="visible"/>
                                      </p:to>
                                    </p:set>
                                    <p:anim calcmode="lin" valueType="num">
                                      <p:cBhvr additive="base">
                                        <p:cTn id="22" dur="500" fill="hold"/>
                                        <p:tgtEl>
                                          <p:spTgt spid="19251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25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92518"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08BC7E6-95EF-4B2B-8B5D-577D583C1964}" type="slidenum">
              <a:rPr lang="en-US" smtClean="0"/>
              <a:pPr>
                <a:defRPr/>
              </a:pPr>
              <a:t>42</a:t>
            </a:fld>
            <a:endParaRPr lang="en-US" dirty="0"/>
          </a:p>
        </p:txBody>
      </p:sp>
      <p:sp>
        <p:nvSpPr>
          <p:cNvPr id="3" name="Text Box 4"/>
          <p:cNvSpPr txBox="1">
            <a:spLocks noChangeArrowheads="1"/>
          </p:cNvSpPr>
          <p:nvPr/>
        </p:nvSpPr>
        <p:spPr bwMode="auto">
          <a:xfrm>
            <a:off x="0" y="0"/>
            <a:ext cx="5429256" cy="506413"/>
          </a:xfrm>
          <a:prstGeom prst="rect">
            <a:avLst/>
          </a:prstGeom>
          <a:noFill/>
          <a:ln w="38100">
            <a:noFill/>
            <a:miter lim="800000"/>
            <a:headEnd/>
            <a:tailEnd/>
          </a:ln>
          <a:effectLst/>
        </p:spPr>
        <p:txBody>
          <a:bodyPr wrap="square">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4143372" y="142852"/>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93541" name="ZoneTexte 4"/>
          <p:cNvSpPr txBox="1">
            <a:spLocks noChangeArrowheads="1"/>
          </p:cNvSpPr>
          <p:nvPr/>
        </p:nvSpPr>
        <p:spPr bwMode="auto">
          <a:xfrm>
            <a:off x="285720" y="571480"/>
            <a:ext cx="8305800" cy="1600438"/>
          </a:xfrm>
          <a:prstGeom prst="rect">
            <a:avLst/>
          </a:prstGeom>
          <a:solidFill>
            <a:schemeClr val="bg1"/>
          </a:solidFill>
          <a:ln w="28575">
            <a:solidFill>
              <a:srgbClr val="FF0000"/>
            </a:solidFill>
            <a:miter lim="800000"/>
            <a:headEnd/>
            <a:tailEnd/>
          </a:ln>
        </p:spPr>
        <p:txBody>
          <a:bodyPr wrap="square">
            <a:spAutoFit/>
          </a:bodyPr>
          <a:lstStyle/>
          <a:p>
            <a:pPr algn="ctr"/>
            <a:r>
              <a:rPr lang="fr-FR" sz="1400" b="1" u="sng" dirty="0">
                <a:latin typeface="Arial" pitchFamily="34" charset="0"/>
                <a:cs typeface="Arial" pitchFamily="34" charset="0"/>
              </a:rPr>
              <a:t>Maintenance annuelle des déversoirs statiques</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Plusieurs travaux doivent être réalisés durant la période de la  maintenance annuelle:</a:t>
            </a:r>
          </a:p>
          <a:p>
            <a:pPr algn="just"/>
            <a:r>
              <a:rPr lang="fr-FR" sz="1400" dirty="0">
                <a:latin typeface="Arial" pitchFamily="34" charset="0"/>
                <a:cs typeface="Arial" pitchFamily="34" charset="0"/>
              </a:rPr>
              <a:t>	a- La remise en place des empierrements amont et aval</a:t>
            </a:r>
          </a:p>
          <a:p>
            <a:pPr algn="just"/>
            <a:r>
              <a:rPr lang="fr-FR" sz="1400" dirty="0">
                <a:latin typeface="Arial" pitchFamily="34" charset="0"/>
                <a:cs typeface="Arial" pitchFamily="34" charset="0"/>
              </a:rPr>
              <a:t>	b- Le contrôle et le scellement des pierres descellées des perrés amont et aval</a:t>
            </a:r>
          </a:p>
          <a:p>
            <a:pPr algn="just"/>
            <a:r>
              <a:rPr lang="fr-FR" sz="1400" dirty="0">
                <a:latin typeface="Arial" pitchFamily="34" charset="0"/>
                <a:cs typeface="Arial" pitchFamily="34" charset="0"/>
              </a:rPr>
              <a:t>	c- Coupe des végétaux encombrant l’amont et l’aval du déversoir</a:t>
            </a:r>
          </a:p>
          <a:p>
            <a:pPr algn="just"/>
            <a:r>
              <a:rPr lang="fr-FR" sz="1400" dirty="0">
                <a:latin typeface="Arial" pitchFamily="34" charset="0"/>
                <a:cs typeface="Arial" pitchFamily="34" charset="0"/>
              </a:rPr>
              <a:t>	d- Rechargement interface digue-déversoir</a:t>
            </a:r>
          </a:p>
        </p:txBody>
      </p:sp>
      <p:pic>
        <p:nvPicPr>
          <p:cNvPr id="193542" name="Picture 2" descr="Kap She Dike n° 22#001"/>
          <p:cNvPicPr>
            <a:picLocks noChangeAspect="1" noChangeArrowheads="1"/>
          </p:cNvPicPr>
          <p:nvPr/>
        </p:nvPicPr>
        <p:blipFill>
          <a:blip r:embed="rId3" cstate="email"/>
          <a:srcRect/>
          <a:stretch>
            <a:fillRect/>
          </a:stretch>
        </p:blipFill>
        <p:spPr bwMode="auto">
          <a:xfrm>
            <a:off x="15875" y="2362200"/>
            <a:ext cx="2925763" cy="2193925"/>
          </a:xfrm>
          <a:prstGeom prst="rect">
            <a:avLst/>
          </a:prstGeom>
          <a:noFill/>
          <a:ln w="28575">
            <a:solidFill>
              <a:srgbClr val="FF0000"/>
            </a:solidFill>
            <a:miter lim="800000"/>
            <a:headEnd/>
            <a:tailEnd/>
          </a:ln>
        </p:spPr>
      </p:pic>
      <p:pic>
        <p:nvPicPr>
          <p:cNvPr id="193543" name="Picture 5" descr="Kap She Dike n° 21#001"/>
          <p:cNvPicPr>
            <a:picLocks noChangeAspect="1" noChangeArrowheads="1"/>
          </p:cNvPicPr>
          <p:nvPr/>
        </p:nvPicPr>
        <p:blipFill>
          <a:blip r:embed="rId4" cstate="email"/>
          <a:srcRect/>
          <a:stretch>
            <a:fillRect/>
          </a:stretch>
        </p:blipFill>
        <p:spPr bwMode="auto">
          <a:xfrm>
            <a:off x="3094038" y="2362200"/>
            <a:ext cx="2925762" cy="2193925"/>
          </a:xfrm>
          <a:prstGeom prst="rect">
            <a:avLst/>
          </a:prstGeom>
          <a:noFill/>
          <a:ln w="28575">
            <a:solidFill>
              <a:srgbClr val="FF0000"/>
            </a:solidFill>
            <a:miter lim="800000"/>
            <a:headEnd/>
            <a:tailEnd/>
          </a:ln>
        </p:spPr>
      </p:pic>
      <p:pic>
        <p:nvPicPr>
          <p:cNvPr id="193544" name="Picture 6" descr="O Chek13"/>
          <p:cNvPicPr>
            <a:picLocks noChangeAspect="1" noChangeArrowheads="1"/>
          </p:cNvPicPr>
          <p:nvPr/>
        </p:nvPicPr>
        <p:blipFill>
          <a:blip r:embed="rId5" cstate="email"/>
          <a:srcRect/>
          <a:stretch>
            <a:fillRect/>
          </a:stretch>
        </p:blipFill>
        <p:spPr bwMode="auto">
          <a:xfrm>
            <a:off x="6157913" y="2362200"/>
            <a:ext cx="2957512" cy="2209800"/>
          </a:xfrm>
          <a:prstGeom prst="rect">
            <a:avLst/>
          </a:prstGeom>
          <a:noFill/>
          <a:ln w="28575">
            <a:solidFill>
              <a:srgbClr val="FF0000"/>
            </a:solidFill>
            <a:miter lim="800000"/>
            <a:headEnd/>
            <a:tailEnd/>
          </a:ln>
        </p:spPr>
      </p:pic>
      <p:sp>
        <p:nvSpPr>
          <p:cNvPr id="193545" name="Text Box 7"/>
          <p:cNvSpPr txBox="1">
            <a:spLocks noChangeArrowheads="1"/>
          </p:cNvSpPr>
          <p:nvPr/>
        </p:nvSpPr>
        <p:spPr bwMode="auto">
          <a:xfrm>
            <a:off x="1524000" y="45339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Enrochement en sortie du déversoir</a:t>
            </a:r>
            <a:endParaRPr lang="fr-FR" sz="1200" dirty="0">
              <a:solidFill>
                <a:schemeClr val="bg1"/>
              </a:solidFill>
              <a:latin typeface="Arial" pitchFamily="34" charset="0"/>
              <a:cs typeface="Arial" pitchFamily="34" charset="0"/>
            </a:endParaRPr>
          </a:p>
        </p:txBody>
      </p:sp>
      <p:sp>
        <p:nvSpPr>
          <p:cNvPr id="193546" name="Text Box 8"/>
          <p:cNvSpPr txBox="1">
            <a:spLocks noChangeArrowheads="1"/>
          </p:cNvSpPr>
          <p:nvPr/>
        </p:nvSpPr>
        <p:spPr bwMode="auto">
          <a:xfrm>
            <a:off x="6019800" y="45720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Destruction en sortie de déversoir.</a:t>
            </a:r>
            <a:endParaRPr lang="fr-FR" sz="1200" dirty="0">
              <a:solidFill>
                <a:schemeClr val="bg1"/>
              </a:solidFill>
              <a:latin typeface="Arial" pitchFamily="34" charset="0"/>
              <a:cs typeface="Arial" pitchFamily="34" charset="0"/>
            </a:endParaRPr>
          </a:p>
        </p:txBody>
      </p:sp>
      <p:pic>
        <p:nvPicPr>
          <p:cNvPr id="193547" name="Picture 9" descr="DSCF5055"/>
          <p:cNvPicPr>
            <a:picLocks noChangeAspect="1" noChangeArrowheads="1"/>
          </p:cNvPicPr>
          <p:nvPr/>
        </p:nvPicPr>
        <p:blipFill>
          <a:blip r:embed="rId6" cstate="email"/>
          <a:srcRect/>
          <a:stretch>
            <a:fillRect/>
          </a:stretch>
        </p:blipFill>
        <p:spPr bwMode="auto">
          <a:xfrm>
            <a:off x="152400" y="4800600"/>
            <a:ext cx="2590800" cy="1935163"/>
          </a:xfrm>
          <a:prstGeom prst="rect">
            <a:avLst/>
          </a:prstGeom>
          <a:noFill/>
          <a:ln w="28575">
            <a:solidFill>
              <a:srgbClr val="FF0000"/>
            </a:solidFill>
            <a:miter lim="800000"/>
            <a:headEnd/>
            <a:tailEnd/>
          </a:ln>
        </p:spPr>
      </p:pic>
      <p:sp>
        <p:nvSpPr>
          <p:cNvPr id="193548" name="Text Box 8"/>
          <p:cNvSpPr txBox="1">
            <a:spLocks noChangeArrowheads="1"/>
          </p:cNvSpPr>
          <p:nvPr/>
        </p:nvSpPr>
        <p:spPr bwMode="auto">
          <a:xfrm>
            <a:off x="0" y="6477000"/>
            <a:ext cx="28194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Destruction en sortie de déversoir.</a:t>
            </a:r>
            <a:endParaRPr lang="fr-FR" sz="1200" dirty="0">
              <a:solidFill>
                <a:schemeClr val="bg1"/>
              </a:solidFill>
              <a:latin typeface="Arial" pitchFamily="34" charset="0"/>
              <a:cs typeface="Arial" pitchFamily="34" charset="0"/>
            </a:endParaRPr>
          </a:p>
        </p:txBody>
      </p:sp>
      <p:pic>
        <p:nvPicPr>
          <p:cNvPr id="193549" name="Picture 10" descr="E:\Boeung Damnakk\DSCF4395.JPG"/>
          <p:cNvPicPr>
            <a:picLocks noChangeAspect="1" noChangeArrowheads="1"/>
          </p:cNvPicPr>
          <p:nvPr/>
        </p:nvPicPr>
        <p:blipFill>
          <a:blip r:embed="rId7" cstate="email"/>
          <a:srcRect/>
          <a:stretch>
            <a:fillRect/>
          </a:stretch>
        </p:blipFill>
        <p:spPr bwMode="auto">
          <a:xfrm>
            <a:off x="3014663" y="4800600"/>
            <a:ext cx="2700337" cy="1943100"/>
          </a:xfrm>
          <a:prstGeom prst="rect">
            <a:avLst/>
          </a:prstGeom>
          <a:noFill/>
          <a:ln w="28575">
            <a:solidFill>
              <a:srgbClr val="FF0000"/>
            </a:solidFill>
            <a:miter lim="800000"/>
            <a:headEnd/>
            <a:tailEnd/>
          </a:ln>
        </p:spPr>
      </p:pic>
      <p:sp>
        <p:nvSpPr>
          <p:cNvPr id="193550" name="Text Box 7"/>
          <p:cNvSpPr txBox="1">
            <a:spLocks noChangeArrowheads="1"/>
          </p:cNvSpPr>
          <p:nvPr/>
        </p:nvSpPr>
        <p:spPr bwMode="auto">
          <a:xfrm>
            <a:off x="2667000" y="6477000"/>
            <a:ext cx="3124200" cy="234950"/>
          </a:xfrm>
          <a:prstGeom prst="rect">
            <a:avLst/>
          </a:prstGeom>
          <a:noFill/>
          <a:ln w="9525">
            <a:noFill/>
            <a:miter lim="800000"/>
            <a:headEnd/>
            <a:tailEnd/>
          </a:ln>
        </p:spPr>
        <p:txBody>
          <a:bodyPr/>
          <a:lstStyle/>
          <a:p>
            <a:pPr algn="ctr">
              <a:spcAft>
                <a:spcPts val="1000"/>
              </a:spcAft>
            </a:pPr>
            <a:r>
              <a:rPr lang="fr-FR" sz="1200" i="1" dirty="0" err="1">
                <a:solidFill>
                  <a:schemeClr val="bg1"/>
                </a:solidFill>
                <a:latin typeface="Arial" pitchFamily="34" charset="0"/>
                <a:cs typeface="Arial" pitchFamily="34" charset="0"/>
              </a:rPr>
              <a:t>Boeung</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Damnakk</a:t>
            </a:r>
            <a:r>
              <a:rPr lang="fr-FR" sz="1200" i="1" dirty="0">
                <a:solidFill>
                  <a:schemeClr val="bg1"/>
                </a:solidFill>
                <a:latin typeface="Arial" pitchFamily="34" charset="0"/>
                <a:cs typeface="Arial" pitchFamily="34" charset="0"/>
              </a:rPr>
              <a:t> déversoir</a:t>
            </a:r>
            <a:endParaRPr lang="fr-FR" sz="1200" dirty="0">
              <a:solidFill>
                <a:schemeClr val="bg1"/>
              </a:solidFill>
              <a:latin typeface="Arial" pitchFamily="34" charset="0"/>
              <a:cs typeface="Arial" pitchFamily="34" charset="0"/>
            </a:endParaRPr>
          </a:p>
        </p:txBody>
      </p:sp>
      <p:pic>
        <p:nvPicPr>
          <p:cNvPr id="193551" name="Picture 11" descr="E:\Boss Phal\DSCF4897.JPG"/>
          <p:cNvPicPr>
            <a:picLocks noChangeAspect="1" noChangeArrowheads="1"/>
          </p:cNvPicPr>
          <p:nvPr/>
        </p:nvPicPr>
        <p:blipFill>
          <a:blip r:embed="rId8" cstate="email"/>
          <a:srcRect/>
          <a:stretch>
            <a:fillRect/>
          </a:stretch>
        </p:blipFill>
        <p:spPr bwMode="auto">
          <a:xfrm>
            <a:off x="6019800" y="4800600"/>
            <a:ext cx="2946400" cy="1981200"/>
          </a:xfrm>
          <a:prstGeom prst="rect">
            <a:avLst/>
          </a:prstGeom>
          <a:noFill/>
          <a:ln w="28575">
            <a:solidFill>
              <a:srgbClr val="FF0000"/>
            </a:solidFill>
            <a:miter lim="800000"/>
            <a:headEnd/>
            <a:tailEnd/>
          </a:ln>
        </p:spPr>
      </p:pic>
      <p:sp>
        <p:nvSpPr>
          <p:cNvPr id="193552" name="Text Box 7"/>
          <p:cNvSpPr txBox="1">
            <a:spLocks noChangeArrowheads="1"/>
          </p:cNvSpPr>
          <p:nvPr/>
        </p:nvSpPr>
        <p:spPr bwMode="auto">
          <a:xfrm>
            <a:off x="5943600" y="65532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Boss </a:t>
            </a:r>
            <a:r>
              <a:rPr lang="fr-FR" sz="1200" i="1" dirty="0" err="1">
                <a:solidFill>
                  <a:schemeClr val="bg1"/>
                </a:solidFill>
                <a:latin typeface="Arial" pitchFamily="34" charset="0"/>
                <a:cs typeface="Arial" pitchFamily="34" charset="0"/>
              </a:rPr>
              <a:t>Phal</a:t>
            </a:r>
            <a:r>
              <a:rPr lang="fr-FR" sz="1200" i="1" dirty="0">
                <a:solidFill>
                  <a:schemeClr val="bg1"/>
                </a:solidFill>
                <a:latin typeface="Arial" pitchFamily="34" charset="0"/>
                <a:cs typeface="Arial" pitchFamily="34" charset="0"/>
              </a:rPr>
              <a:t> déversoir</a:t>
            </a:r>
            <a:endParaRPr lang="fr-FR"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41">
                                            <p:bg/>
                                          </p:spTgt>
                                        </p:tgtEl>
                                        <p:attrNameLst>
                                          <p:attrName>style.visibility</p:attrName>
                                        </p:attrNameLst>
                                      </p:cBhvr>
                                      <p:to>
                                        <p:strVal val="visible"/>
                                      </p:to>
                                    </p:set>
                                    <p:animEffect transition="in" filter="fade">
                                      <p:cBhvr>
                                        <p:cTn id="7" dur="2000"/>
                                        <p:tgtEl>
                                          <p:spTgt spid="19354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541">
                                            <p:txEl>
                                              <p:pRg st="0" end="0"/>
                                            </p:txEl>
                                          </p:spTgt>
                                        </p:tgtEl>
                                        <p:attrNameLst>
                                          <p:attrName>style.visibility</p:attrName>
                                        </p:attrNameLst>
                                      </p:cBhvr>
                                      <p:to>
                                        <p:strVal val="visible"/>
                                      </p:to>
                                    </p:set>
                                    <p:animEffect transition="in" filter="fade">
                                      <p:cBhvr>
                                        <p:cTn id="10" dur="2000"/>
                                        <p:tgtEl>
                                          <p:spTgt spid="19354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3541">
                                            <p:txEl>
                                              <p:pRg st="2" end="2"/>
                                            </p:txEl>
                                          </p:spTgt>
                                        </p:tgtEl>
                                        <p:attrNameLst>
                                          <p:attrName>style.visibility</p:attrName>
                                        </p:attrNameLst>
                                      </p:cBhvr>
                                      <p:to>
                                        <p:strVal val="visible"/>
                                      </p:to>
                                    </p:set>
                                    <p:animEffect transition="in" filter="fade">
                                      <p:cBhvr>
                                        <p:cTn id="13" dur="2000"/>
                                        <p:tgtEl>
                                          <p:spTgt spid="19354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3541">
                                            <p:txEl>
                                              <p:pRg st="3" end="3"/>
                                            </p:txEl>
                                          </p:spTgt>
                                        </p:tgtEl>
                                        <p:attrNameLst>
                                          <p:attrName>style.visibility</p:attrName>
                                        </p:attrNameLst>
                                      </p:cBhvr>
                                      <p:to>
                                        <p:strVal val="visible"/>
                                      </p:to>
                                    </p:set>
                                    <p:animEffect transition="in" filter="fade">
                                      <p:cBhvr>
                                        <p:cTn id="16" dur="2000"/>
                                        <p:tgtEl>
                                          <p:spTgt spid="19354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3541">
                                            <p:txEl>
                                              <p:pRg st="4" end="4"/>
                                            </p:txEl>
                                          </p:spTgt>
                                        </p:tgtEl>
                                        <p:attrNameLst>
                                          <p:attrName>style.visibility</p:attrName>
                                        </p:attrNameLst>
                                      </p:cBhvr>
                                      <p:to>
                                        <p:strVal val="visible"/>
                                      </p:to>
                                    </p:set>
                                    <p:animEffect transition="in" filter="fade">
                                      <p:cBhvr>
                                        <p:cTn id="19" dur="2000"/>
                                        <p:tgtEl>
                                          <p:spTgt spid="19354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541">
                                            <p:txEl>
                                              <p:pRg st="5" end="5"/>
                                            </p:txEl>
                                          </p:spTgt>
                                        </p:tgtEl>
                                        <p:attrNameLst>
                                          <p:attrName>style.visibility</p:attrName>
                                        </p:attrNameLst>
                                      </p:cBhvr>
                                      <p:to>
                                        <p:strVal val="visible"/>
                                      </p:to>
                                    </p:set>
                                    <p:animEffect transition="in" filter="fade">
                                      <p:cBhvr>
                                        <p:cTn id="22" dur="2000"/>
                                        <p:tgtEl>
                                          <p:spTgt spid="19354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3541">
                                            <p:txEl>
                                              <p:pRg st="6" end="6"/>
                                            </p:txEl>
                                          </p:spTgt>
                                        </p:tgtEl>
                                        <p:attrNameLst>
                                          <p:attrName>style.visibility</p:attrName>
                                        </p:attrNameLst>
                                      </p:cBhvr>
                                      <p:to>
                                        <p:strVal val="visible"/>
                                      </p:to>
                                    </p:set>
                                    <p:animEffect transition="in" filter="fade">
                                      <p:cBhvr>
                                        <p:cTn id="25" dur="2000"/>
                                        <p:tgtEl>
                                          <p:spTgt spid="19354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3542"/>
                                        </p:tgtEl>
                                        <p:attrNameLst>
                                          <p:attrName>style.visibility</p:attrName>
                                        </p:attrNameLst>
                                      </p:cBhvr>
                                      <p:to>
                                        <p:strVal val="visible"/>
                                      </p:to>
                                    </p:set>
                                    <p:anim calcmode="lin" valueType="num">
                                      <p:cBhvr additive="base">
                                        <p:cTn id="30" dur="500" fill="hold"/>
                                        <p:tgtEl>
                                          <p:spTgt spid="193542"/>
                                        </p:tgtEl>
                                        <p:attrNameLst>
                                          <p:attrName>ppt_x</p:attrName>
                                        </p:attrNameLst>
                                      </p:cBhvr>
                                      <p:tavLst>
                                        <p:tav tm="0">
                                          <p:val>
                                            <p:strVal val="#ppt_x"/>
                                          </p:val>
                                        </p:tav>
                                        <p:tav tm="100000">
                                          <p:val>
                                            <p:strVal val="#ppt_x"/>
                                          </p:val>
                                        </p:tav>
                                      </p:tavLst>
                                    </p:anim>
                                    <p:anim calcmode="lin" valueType="num">
                                      <p:cBhvr additive="base">
                                        <p:cTn id="31" dur="500" fill="hold"/>
                                        <p:tgtEl>
                                          <p:spTgt spid="19354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3543"/>
                                        </p:tgtEl>
                                        <p:attrNameLst>
                                          <p:attrName>style.visibility</p:attrName>
                                        </p:attrNameLst>
                                      </p:cBhvr>
                                      <p:to>
                                        <p:strVal val="visible"/>
                                      </p:to>
                                    </p:set>
                                    <p:anim calcmode="lin" valueType="num">
                                      <p:cBhvr additive="base">
                                        <p:cTn id="34" dur="500" fill="hold"/>
                                        <p:tgtEl>
                                          <p:spTgt spid="193543"/>
                                        </p:tgtEl>
                                        <p:attrNameLst>
                                          <p:attrName>ppt_x</p:attrName>
                                        </p:attrNameLst>
                                      </p:cBhvr>
                                      <p:tavLst>
                                        <p:tav tm="0">
                                          <p:val>
                                            <p:strVal val="#ppt_x"/>
                                          </p:val>
                                        </p:tav>
                                        <p:tav tm="100000">
                                          <p:val>
                                            <p:strVal val="#ppt_x"/>
                                          </p:val>
                                        </p:tav>
                                      </p:tavLst>
                                    </p:anim>
                                    <p:anim calcmode="lin" valueType="num">
                                      <p:cBhvr additive="base">
                                        <p:cTn id="35" dur="500" fill="hold"/>
                                        <p:tgtEl>
                                          <p:spTgt spid="19354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3545"/>
                                        </p:tgtEl>
                                        <p:attrNameLst>
                                          <p:attrName>style.visibility</p:attrName>
                                        </p:attrNameLst>
                                      </p:cBhvr>
                                      <p:to>
                                        <p:strVal val="visible"/>
                                      </p:to>
                                    </p:set>
                                    <p:anim calcmode="lin" valueType="num">
                                      <p:cBhvr additive="base">
                                        <p:cTn id="38" dur="500" fill="hold"/>
                                        <p:tgtEl>
                                          <p:spTgt spid="193545"/>
                                        </p:tgtEl>
                                        <p:attrNameLst>
                                          <p:attrName>ppt_x</p:attrName>
                                        </p:attrNameLst>
                                      </p:cBhvr>
                                      <p:tavLst>
                                        <p:tav tm="0">
                                          <p:val>
                                            <p:strVal val="#ppt_x"/>
                                          </p:val>
                                        </p:tav>
                                        <p:tav tm="100000">
                                          <p:val>
                                            <p:strVal val="#ppt_x"/>
                                          </p:val>
                                        </p:tav>
                                      </p:tavLst>
                                    </p:anim>
                                    <p:anim calcmode="lin" valueType="num">
                                      <p:cBhvr additive="base">
                                        <p:cTn id="39" dur="500" fill="hold"/>
                                        <p:tgtEl>
                                          <p:spTgt spid="19354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3544"/>
                                        </p:tgtEl>
                                        <p:attrNameLst>
                                          <p:attrName>style.visibility</p:attrName>
                                        </p:attrNameLst>
                                      </p:cBhvr>
                                      <p:to>
                                        <p:strVal val="visible"/>
                                      </p:to>
                                    </p:set>
                                    <p:anim calcmode="lin" valueType="num">
                                      <p:cBhvr additive="base">
                                        <p:cTn id="44" dur="500" fill="hold"/>
                                        <p:tgtEl>
                                          <p:spTgt spid="193544"/>
                                        </p:tgtEl>
                                        <p:attrNameLst>
                                          <p:attrName>ppt_x</p:attrName>
                                        </p:attrNameLst>
                                      </p:cBhvr>
                                      <p:tavLst>
                                        <p:tav tm="0">
                                          <p:val>
                                            <p:strVal val="#ppt_x"/>
                                          </p:val>
                                        </p:tav>
                                        <p:tav tm="100000">
                                          <p:val>
                                            <p:strVal val="#ppt_x"/>
                                          </p:val>
                                        </p:tav>
                                      </p:tavLst>
                                    </p:anim>
                                    <p:anim calcmode="lin" valueType="num">
                                      <p:cBhvr additive="base">
                                        <p:cTn id="45" dur="500" fill="hold"/>
                                        <p:tgtEl>
                                          <p:spTgt spid="19354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3546"/>
                                        </p:tgtEl>
                                        <p:attrNameLst>
                                          <p:attrName>style.visibility</p:attrName>
                                        </p:attrNameLst>
                                      </p:cBhvr>
                                      <p:to>
                                        <p:strVal val="visible"/>
                                      </p:to>
                                    </p:set>
                                    <p:anim calcmode="lin" valueType="num">
                                      <p:cBhvr additive="base">
                                        <p:cTn id="48" dur="500" fill="hold"/>
                                        <p:tgtEl>
                                          <p:spTgt spid="193546"/>
                                        </p:tgtEl>
                                        <p:attrNameLst>
                                          <p:attrName>ppt_x</p:attrName>
                                        </p:attrNameLst>
                                      </p:cBhvr>
                                      <p:tavLst>
                                        <p:tav tm="0">
                                          <p:val>
                                            <p:strVal val="#ppt_x"/>
                                          </p:val>
                                        </p:tav>
                                        <p:tav tm="100000">
                                          <p:val>
                                            <p:strVal val="#ppt_x"/>
                                          </p:val>
                                        </p:tav>
                                      </p:tavLst>
                                    </p:anim>
                                    <p:anim calcmode="lin" valueType="num">
                                      <p:cBhvr additive="base">
                                        <p:cTn id="49" dur="500" fill="hold"/>
                                        <p:tgtEl>
                                          <p:spTgt spid="19354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93547"/>
                                        </p:tgtEl>
                                        <p:attrNameLst>
                                          <p:attrName>style.visibility</p:attrName>
                                        </p:attrNameLst>
                                      </p:cBhvr>
                                      <p:to>
                                        <p:strVal val="visible"/>
                                      </p:to>
                                    </p:set>
                                    <p:anim calcmode="lin" valueType="num">
                                      <p:cBhvr additive="base">
                                        <p:cTn id="54" dur="500" fill="hold"/>
                                        <p:tgtEl>
                                          <p:spTgt spid="193547"/>
                                        </p:tgtEl>
                                        <p:attrNameLst>
                                          <p:attrName>ppt_x</p:attrName>
                                        </p:attrNameLst>
                                      </p:cBhvr>
                                      <p:tavLst>
                                        <p:tav tm="0">
                                          <p:val>
                                            <p:strVal val="#ppt_x"/>
                                          </p:val>
                                        </p:tav>
                                        <p:tav tm="100000">
                                          <p:val>
                                            <p:strVal val="#ppt_x"/>
                                          </p:val>
                                        </p:tav>
                                      </p:tavLst>
                                    </p:anim>
                                    <p:anim calcmode="lin" valueType="num">
                                      <p:cBhvr additive="base">
                                        <p:cTn id="55" dur="500" fill="hold"/>
                                        <p:tgtEl>
                                          <p:spTgt spid="1935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93548"/>
                                        </p:tgtEl>
                                        <p:attrNameLst>
                                          <p:attrName>style.visibility</p:attrName>
                                        </p:attrNameLst>
                                      </p:cBhvr>
                                      <p:to>
                                        <p:strVal val="visible"/>
                                      </p:to>
                                    </p:set>
                                    <p:anim calcmode="lin" valueType="num">
                                      <p:cBhvr additive="base">
                                        <p:cTn id="58" dur="500" fill="hold"/>
                                        <p:tgtEl>
                                          <p:spTgt spid="193548"/>
                                        </p:tgtEl>
                                        <p:attrNameLst>
                                          <p:attrName>ppt_x</p:attrName>
                                        </p:attrNameLst>
                                      </p:cBhvr>
                                      <p:tavLst>
                                        <p:tav tm="0">
                                          <p:val>
                                            <p:strVal val="#ppt_x"/>
                                          </p:val>
                                        </p:tav>
                                        <p:tav tm="100000">
                                          <p:val>
                                            <p:strVal val="#ppt_x"/>
                                          </p:val>
                                        </p:tav>
                                      </p:tavLst>
                                    </p:anim>
                                    <p:anim calcmode="lin" valueType="num">
                                      <p:cBhvr additive="base">
                                        <p:cTn id="59" dur="500" fill="hold"/>
                                        <p:tgtEl>
                                          <p:spTgt spid="19354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93549"/>
                                        </p:tgtEl>
                                        <p:attrNameLst>
                                          <p:attrName>style.visibility</p:attrName>
                                        </p:attrNameLst>
                                      </p:cBhvr>
                                      <p:to>
                                        <p:strVal val="visible"/>
                                      </p:to>
                                    </p:set>
                                    <p:anim calcmode="lin" valueType="num">
                                      <p:cBhvr additive="base">
                                        <p:cTn id="64" dur="500" fill="hold"/>
                                        <p:tgtEl>
                                          <p:spTgt spid="193549"/>
                                        </p:tgtEl>
                                        <p:attrNameLst>
                                          <p:attrName>ppt_x</p:attrName>
                                        </p:attrNameLst>
                                      </p:cBhvr>
                                      <p:tavLst>
                                        <p:tav tm="0">
                                          <p:val>
                                            <p:strVal val="#ppt_x"/>
                                          </p:val>
                                        </p:tav>
                                        <p:tav tm="100000">
                                          <p:val>
                                            <p:strVal val="#ppt_x"/>
                                          </p:val>
                                        </p:tav>
                                      </p:tavLst>
                                    </p:anim>
                                    <p:anim calcmode="lin" valueType="num">
                                      <p:cBhvr additive="base">
                                        <p:cTn id="65" dur="500" fill="hold"/>
                                        <p:tgtEl>
                                          <p:spTgt spid="1935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93550"/>
                                        </p:tgtEl>
                                        <p:attrNameLst>
                                          <p:attrName>style.visibility</p:attrName>
                                        </p:attrNameLst>
                                      </p:cBhvr>
                                      <p:to>
                                        <p:strVal val="visible"/>
                                      </p:to>
                                    </p:set>
                                    <p:anim calcmode="lin" valueType="num">
                                      <p:cBhvr additive="base">
                                        <p:cTn id="68" dur="500" fill="hold"/>
                                        <p:tgtEl>
                                          <p:spTgt spid="193550"/>
                                        </p:tgtEl>
                                        <p:attrNameLst>
                                          <p:attrName>ppt_x</p:attrName>
                                        </p:attrNameLst>
                                      </p:cBhvr>
                                      <p:tavLst>
                                        <p:tav tm="0">
                                          <p:val>
                                            <p:strVal val="#ppt_x"/>
                                          </p:val>
                                        </p:tav>
                                        <p:tav tm="100000">
                                          <p:val>
                                            <p:strVal val="#ppt_x"/>
                                          </p:val>
                                        </p:tav>
                                      </p:tavLst>
                                    </p:anim>
                                    <p:anim calcmode="lin" valueType="num">
                                      <p:cBhvr additive="base">
                                        <p:cTn id="69" dur="500" fill="hold"/>
                                        <p:tgtEl>
                                          <p:spTgt spid="19355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93551"/>
                                        </p:tgtEl>
                                        <p:attrNameLst>
                                          <p:attrName>style.visibility</p:attrName>
                                        </p:attrNameLst>
                                      </p:cBhvr>
                                      <p:to>
                                        <p:strVal val="visible"/>
                                      </p:to>
                                    </p:set>
                                    <p:anim calcmode="lin" valueType="num">
                                      <p:cBhvr additive="base">
                                        <p:cTn id="78" dur="500" fill="hold"/>
                                        <p:tgtEl>
                                          <p:spTgt spid="193551"/>
                                        </p:tgtEl>
                                        <p:attrNameLst>
                                          <p:attrName>ppt_x</p:attrName>
                                        </p:attrNameLst>
                                      </p:cBhvr>
                                      <p:tavLst>
                                        <p:tav tm="0">
                                          <p:val>
                                            <p:strVal val="#ppt_x"/>
                                          </p:val>
                                        </p:tav>
                                        <p:tav tm="100000">
                                          <p:val>
                                            <p:strVal val="#ppt_x"/>
                                          </p:val>
                                        </p:tav>
                                      </p:tavLst>
                                    </p:anim>
                                    <p:anim calcmode="lin" valueType="num">
                                      <p:cBhvr additive="base">
                                        <p:cTn id="79" dur="500" fill="hold"/>
                                        <p:tgtEl>
                                          <p:spTgt spid="19355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3552"/>
                                        </p:tgtEl>
                                        <p:attrNameLst>
                                          <p:attrName>style.visibility</p:attrName>
                                        </p:attrNameLst>
                                      </p:cBhvr>
                                      <p:to>
                                        <p:strVal val="visible"/>
                                      </p:to>
                                    </p:set>
                                    <p:anim calcmode="lin" valueType="num">
                                      <p:cBhvr additive="base">
                                        <p:cTn id="82" dur="500" fill="hold"/>
                                        <p:tgtEl>
                                          <p:spTgt spid="193552"/>
                                        </p:tgtEl>
                                        <p:attrNameLst>
                                          <p:attrName>ppt_x</p:attrName>
                                        </p:attrNameLst>
                                      </p:cBhvr>
                                      <p:tavLst>
                                        <p:tav tm="0">
                                          <p:val>
                                            <p:strVal val="#ppt_x"/>
                                          </p:val>
                                        </p:tav>
                                        <p:tav tm="100000">
                                          <p:val>
                                            <p:strVal val="#ppt_x"/>
                                          </p:val>
                                        </p:tav>
                                      </p:tavLst>
                                    </p:anim>
                                    <p:anim calcmode="lin" valueType="num">
                                      <p:cBhvr additive="base">
                                        <p:cTn id="83" dur="500" fill="hold"/>
                                        <p:tgtEl>
                                          <p:spTgt spid="193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3541" grpId="0" build="allAtOnce" animBg="1"/>
      <p:bldP spid="193545" grpId="0"/>
      <p:bldP spid="193546" grpId="0"/>
      <p:bldP spid="193548" grpId="0"/>
      <p:bldP spid="193550" grpId="0"/>
      <p:bldP spid="1935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DE7F4C8-FA76-4903-A29A-F9B0247E8CA1}" type="slidenum">
              <a:rPr lang="en-US" smtClean="0"/>
              <a:pPr>
                <a:defRPr/>
              </a:pPr>
              <a:t>43</a:t>
            </a:fld>
            <a:endParaRPr lang="en-US" dirty="0"/>
          </a:p>
        </p:txBody>
      </p:sp>
      <p:sp>
        <p:nvSpPr>
          <p:cNvPr id="194563" name="Text Box 1"/>
          <p:cNvSpPr txBox="1">
            <a:spLocks noChangeArrowheads="1"/>
          </p:cNvSpPr>
          <p:nvPr/>
        </p:nvSpPr>
        <p:spPr bwMode="auto">
          <a:xfrm>
            <a:off x="642910" y="80986"/>
            <a:ext cx="7858180" cy="6705600"/>
          </a:xfrm>
          <a:prstGeom prst="rect">
            <a:avLst/>
          </a:prstGeom>
          <a:solidFill>
            <a:schemeClr val="bg1"/>
          </a:solidFill>
          <a:ln w="38100" cmpd="dbl">
            <a:solidFill>
              <a:srgbClr val="FF0000"/>
            </a:solidFill>
            <a:miter lim="800000"/>
            <a:headEnd/>
            <a:tailEnd/>
          </a:ln>
        </p:spPr>
        <p:txBody>
          <a:bodyPr/>
          <a:lstStyle/>
          <a:p>
            <a:pPr algn="ctr">
              <a:spcAft>
                <a:spcPts val="1000"/>
              </a:spcAft>
            </a:pPr>
            <a:r>
              <a:rPr lang="fr-FR" sz="1400" b="1" u="sng" dirty="0" smtClean="0">
                <a:latin typeface="Arial" pitchFamily="34" charset="0"/>
                <a:cs typeface="Arial" pitchFamily="34" charset="0"/>
              </a:rPr>
              <a:t>FICHE </a:t>
            </a:r>
            <a:r>
              <a:rPr lang="fr-FR" sz="1400" b="1" u="sng" dirty="0">
                <a:latin typeface="Arial" pitchFamily="34" charset="0"/>
                <a:cs typeface="Arial" pitchFamily="34" charset="0"/>
              </a:rPr>
              <a:t>DE TRAVAIL</a:t>
            </a:r>
          </a:p>
          <a:p>
            <a:pPr algn="ctr">
              <a:spcAft>
                <a:spcPts val="1000"/>
              </a:spcAft>
            </a:pPr>
            <a:r>
              <a:rPr lang="fr-FR" sz="1400" b="1" u="sng" dirty="0">
                <a:latin typeface="Arial" pitchFamily="34" charset="0"/>
                <a:cs typeface="Arial" pitchFamily="34" charset="0"/>
              </a:rPr>
              <a:t>MAINTENANCE DES DEVERSOIRS STATIQUES</a:t>
            </a:r>
          </a:p>
          <a:p>
            <a:pPr algn="ctr">
              <a:spcAft>
                <a:spcPts val="1000"/>
              </a:spcAft>
            </a:pPr>
            <a:r>
              <a:rPr lang="fr-FR" sz="1400" b="1" u="sng" dirty="0">
                <a:latin typeface="Arial" pitchFamily="34" charset="0"/>
                <a:cs typeface="Arial" pitchFamily="34" charset="0"/>
              </a:rPr>
              <a:t>Le Béton, les perrés et enrochements</a:t>
            </a:r>
          </a:p>
          <a:p>
            <a:pPr algn="just">
              <a:spcAft>
                <a:spcPts val="400"/>
              </a:spcAft>
            </a:pPr>
            <a:r>
              <a:rPr lang="fr-FR" sz="1400" dirty="0">
                <a:latin typeface="Arial" pitchFamily="34" charset="0"/>
                <a:cs typeface="Arial" pitchFamily="34" charset="0"/>
              </a:rPr>
              <a:t>Fiche de travail n° …………………………………………………….Date :                        JJ/MM/AA</a:t>
            </a:r>
          </a:p>
          <a:p>
            <a:pPr algn="just">
              <a:spcAft>
                <a:spcPts val="400"/>
              </a:spcAft>
            </a:pPr>
            <a:r>
              <a:rPr lang="fr-FR" sz="1400" dirty="0">
                <a:latin typeface="Arial" pitchFamily="34" charset="0"/>
                <a:cs typeface="Arial" pitchFamily="34" charset="0"/>
              </a:rPr>
              <a:t>Déversoir n° </a:t>
            </a:r>
            <a:r>
              <a:rPr lang="fr-FR" sz="1400" dirty="0" smtClean="0">
                <a:latin typeface="Arial" pitchFamily="34" charset="0"/>
                <a:cs typeface="Arial" pitchFamily="34" charset="0"/>
              </a:rPr>
              <a:t>………………………………Type </a:t>
            </a:r>
            <a:r>
              <a:rPr lang="fr-FR" sz="1400" dirty="0">
                <a:latin typeface="Arial" pitchFamily="34" charset="0"/>
                <a:cs typeface="Arial" pitchFamily="34" charset="0"/>
              </a:rPr>
              <a:t>de déversoir  : ………………………………………..</a:t>
            </a:r>
          </a:p>
          <a:p>
            <a:pPr algn="just">
              <a:spcAft>
                <a:spcPts val="400"/>
              </a:spcAft>
            </a:pPr>
            <a:r>
              <a:rPr lang="fr-FR" sz="1400" dirty="0">
                <a:latin typeface="Arial" pitchFamily="34" charset="0"/>
                <a:cs typeface="Arial" pitchFamily="34" charset="0"/>
              </a:rPr>
              <a:t>Situation : </a:t>
            </a:r>
            <a:r>
              <a:rPr lang="fr-FR" sz="1400" dirty="0" smtClean="0">
                <a:latin typeface="Arial" pitchFamily="34" charset="0"/>
                <a:cs typeface="Arial" pitchFamily="34" charset="0"/>
              </a:rPr>
              <a:t>……………………………………………………………………………………………………        </a:t>
            </a:r>
            <a:endParaRPr lang="fr-FR" sz="1400" dirty="0">
              <a:latin typeface="Arial" pitchFamily="34" charset="0"/>
              <a:cs typeface="Arial" pitchFamily="34" charset="0"/>
            </a:endParaRPr>
          </a:p>
          <a:p>
            <a:pPr algn="just">
              <a:spcAft>
                <a:spcPts val="400"/>
              </a:spcAft>
            </a:pPr>
            <a:r>
              <a:rPr lang="fr-FR" sz="1400" dirty="0">
                <a:latin typeface="Arial" pitchFamily="34" charset="0"/>
                <a:cs typeface="Arial" pitchFamily="34" charset="0"/>
              </a:rPr>
              <a:t>Position : </a:t>
            </a:r>
            <a:r>
              <a:rPr lang="fr-FR" sz="1400" dirty="0" err="1">
                <a:latin typeface="Arial" pitchFamily="34" charset="0"/>
                <a:cs typeface="Arial" pitchFamily="34" charset="0"/>
              </a:rPr>
              <a:t>p.k</a:t>
            </a:r>
            <a:r>
              <a:rPr lang="fr-FR" sz="1400" dirty="0">
                <a:latin typeface="Arial" pitchFamily="34" charset="0"/>
                <a:cs typeface="Arial" pitchFamily="34" charset="0"/>
              </a:rPr>
              <a:t>.  …………  Longueur  de la lame …….. m, Largeur ………. m, Hauteur ……… m</a:t>
            </a:r>
          </a:p>
          <a:p>
            <a:pPr algn="ctr">
              <a:spcAft>
                <a:spcPts val="400"/>
              </a:spcAft>
            </a:pPr>
            <a:r>
              <a:rPr lang="fr-FR" sz="1400" b="1" u="sng" dirty="0">
                <a:latin typeface="Arial" pitchFamily="34" charset="0"/>
                <a:cs typeface="Arial" pitchFamily="34" charset="0"/>
              </a:rPr>
              <a:t>TRAVAUX A REALISER</a:t>
            </a:r>
            <a:endParaRPr lang="fr-FR" sz="1400" dirty="0">
              <a:latin typeface="Arial" pitchFamily="34" charset="0"/>
              <a:cs typeface="Arial" pitchFamily="34" charset="0"/>
            </a:endParaRPr>
          </a:p>
          <a:p>
            <a:pPr algn="just">
              <a:spcAft>
                <a:spcPts val="400"/>
              </a:spcAft>
            </a:pPr>
            <a:r>
              <a:rPr lang="fr-FR" sz="1400" dirty="0">
                <a:latin typeface="Arial" pitchFamily="34" charset="0"/>
                <a:cs typeface="Arial" pitchFamily="34" charset="0"/>
              </a:rPr>
              <a:t>Remontage des enrochements avals : …………heures, ………………m3</a:t>
            </a:r>
          </a:p>
          <a:p>
            <a:pPr algn="just">
              <a:spcAft>
                <a:spcPts val="400"/>
              </a:spcAft>
            </a:pPr>
            <a:r>
              <a:rPr lang="fr-FR" sz="1400" dirty="0">
                <a:latin typeface="Arial" pitchFamily="34" charset="0"/>
                <a:cs typeface="Arial" pitchFamily="34" charset="0"/>
              </a:rPr>
              <a:t>Recèlement des perrés si fissurés ou </a:t>
            </a:r>
            <a:r>
              <a:rPr lang="fr-FR" sz="1400" dirty="0" smtClean="0">
                <a:latin typeface="Arial" pitchFamily="34" charset="0"/>
                <a:cs typeface="Arial" pitchFamily="34" charset="0"/>
              </a:rPr>
              <a:t>cassés: </a:t>
            </a:r>
            <a:r>
              <a:rPr lang="fr-FR" sz="1400" dirty="0">
                <a:latin typeface="Arial" pitchFamily="34" charset="0"/>
                <a:cs typeface="Arial" pitchFamily="34" charset="0"/>
              </a:rPr>
              <a:t>Sable </a:t>
            </a:r>
            <a:r>
              <a:rPr lang="fr-FR" sz="1400" dirty="0" smtClean="0">
                <a:latin typeface="Arial" pitchFamily="34" charset="0"/>
                <a:cs typeface="Arial" pitchFamily="34" charset="0"/>
              </a:rPr>
              <a:t>…….litres Ciment ……..Kg Eau ……. </a:t>
            </a:r>
            <a:r>
              <a:rPr lang="fr-FR" sz="1400" dirty="0">
                <a:latin typeface="Arial" pitchFamily="34" charset="0"/>
                <a:cs typeface="Arial" pitchFamily="34" charset="0"/>
              </a:rPr>
              <a:t>Litres</a:t>
            </a:r>
          </a:p>
          <a:p>
            <a:pPr algn="just">
              <a:spcAft>
                <a:spcPts val="400"/>
              </a:spcAft>
            </a:pPr>
            <a:r>
              <a:rPr lang="fr-FR" sz="1400" dirty="0">
                <a:latin typeface="Arial" pitchFamily="34" charset="0"/>
                <a:cs typeface="Arial" pitchFamily="34" charset="0"/>
              </a:rPr>
              <a:t>Pierres ……….. m3  Temps…………. Heures</a:t>
            </a:r>
          </a:p>
          <a:p>
            <a:pPr algn="just">
              <a:spcAft>
                <a:spcPts val="400"/>
              </a:spcAft>
            </a:pPr>
            <a:r>
              <a:rPr lang="fr-FR" sz="1400" dirty="0">
                <a:latin typeface="Arial" pitchFamily="34" charset="0"/>
                <a:cs typeface="Arial" pitchFamily="34" charset="0"/>
              </a:rPr>
              <a:t>Reprise du béton armé : ………………..heures, …………………. m3 de B.A.</a:t>
            </a:r>
          </a:p>
          <a:p>
            <a:pPr algn="just">
              <a:spcAft>
                <a:spcPts val="400"/>
              </a:spcAft>
            </a:pPr>
            <a:r>
              <a:rPr lang="fr-FR" sz="1400" dirty="0">
                <a:latin typeface="Arial" pitchFamily="34" charset="0"/>
                <a:cs typeface="Arial" pitchFamily="34" charset="0"/>
              </a:rPr>
              <a:t>Affouillement du remblai des murs en aile </a:t>
            </a:r>
            <a:r>
              <a:rPr lang="fr-FR" sz="1400" dirty="0" smtClean="0">
                <a:latin typeface="Arial" pitchFamily="34" charset="0"/>
                <a:cs typeface="Arial" pitchFamily="34" charset="0"/>
              </a:rPr>
              <a:t>:Terre </a:t>
            </a:r>
            <a:r>
              <a:rPr lang="fr-FR" sz="1400" dirty="0">
                <a:latin typeface="Arial" pitchFamily="34" charset="0"/>
                <a:cs typeface="Arial" pitchFamily="34" charset="0"/>
              </a:rPr>
              <a:t>……………….. m3  Temps ………………..heures</a:t>
            </a:r>
          </a:p>
          <a:p>
            <a:pPr algn="just">
              <a:spcAft>
                <a:spcPts val="400"/>
              </a:spcAft>
            </a:pPr>
            <a:r>
              <a:rPr lang="fr-FR" sz="1400" dirty="0">
                <a:latin typeface="Arial" pitchFamily="34" charset="0"/>
                <a:cs typeface="Arial" pitchFamily="34" charset="0"/>
              </a:rPr>
              <a:t>Affouillent aval en sortie de l’ouvrage : Enrochement ……………m3  Temps ………………..heures</a:t>
            </a:r>
          </a:p>
          <a:p>
            <a:pPr algn="just">
              <a:spcAft>
                <a:spcPts val="400"/>
              </a:spcAft>
            </a:pPr>
            <a:r>
              <a:rPr lang="fr-FR" sz="1400" dirty="0">
                <a:latin typeface="Arial" pitchFamily="34" charset="0"/>
                <a:cs typeface="Arial" pitchFamily="34" charset="0"/>
              </a:rPr>
              <a:t>Désherbage :  ………………………. m2</a:t>
            </a:r>
          </a:p>
          <a:p>
            <a:pPr algn="just">
              <a:spcAft>
                <a:spcPts val="400"/>
              </a:spcAft>
            </a:pPr>
            <a:r>
              <a:rPr lang="fr-FR" sz="1400" dirty="0">
                <a:latin typeface="Arial" pitchFamily="34" charset="0"/>
                <a:cs typeface="Arial" pitchFamily="34" charset="0"/>
              </a:rPr>
              <a:t>Remise en état de l’interface Béton ouvrage et Terre </a:t>
            </a:r>
            <a:r>
              <a:rPr lang="fr-FR" sz="1400" dirty="0" smtClean="0">
                <a:latin typeface="Arial" pitchFamily="34" charset="0"/>
                <a:cs typeface="Arial" pitchFamily="34" charset="0"/>
              </a:rPr>
              <a:t>digue: Terre …………m3</a:t>
            </a:r>
          </a:p>
          <a:p>
            <a:pPr algn="just">
              <a:spcAft>
                <a:spcPts val="400"/>
              </a:spcAft>
            </a:pPr>
            <a:r>
              <a:rPr lang="fr-FR" sz="1400" dirty="0" smtClean="0">
                <a:latin typeface="Arial" pitchFamily="34" charset="0"/>
                <a:cs typeface="Arial" pitchFamily="34" charset="0"/>
              </a:rPr>
              <a:t>Temps ………heures</a:t>
            </a:r>
            <a:endParaRPr lang="fr-FR" sz="1400" dirty="0">
              <a:latin typeface="Arial" pitchFamily="34" charset="0"/>
              <a:cs typeface="Arial" pitchFamily="34" charset="0"/>
            </a:endParaRPr>
          </a:p>
          <a:p>
            <a:pPr algn="just">
              <a:spcAft>
                <a:spcPts val="400"/>
              </a:spcAft>
            </a:pPr>
            <a:r>
              <a:rPr lang="fr-FR" sz="1400" dirty="0">
                <a:latin typeface="Arial" pitchFamily="34" charset="0"/>
                <a:cs typeface="Arial" pitchFamily="34" charset="0"/>
              </a:rPr>
              <a:t>Remarques :</a:t>
            </a:r>
          </a:p>
          <a:p>
            <a:pPr algn="just">
              <a:spcAft>
                <a:spcPts val="400"/>
              </a:spcAft>
            </a:pPr>
            <a:endParaRPr lang="fr-FR" sz="1400" dirty="0">
              <a:latin typeface="Arial" pitchFamily="34" charset="0"/>
              <a:cs typeface="Arial" pitchFamily="34" charset="0"/>
            </a:endParaRPr>
          </a:p>
          <a:p>
            <a:pPr algn="just">
              <a:spcAft>
                <a:spcPts val="400"/>
              </a:spcAft>
            </a:pPr>
            <a:endParaRPr lang="fr-FR" sz="1400" dirty="0">
              <a:latin typeface="Arial" pitchFamily="34" charset="0"/>
              <a:cs typeface="Arial" pitchFamily="34" charset="0"/>
            </a:endParaRPr>
          </a:p>
          <a:p>
            <a:pPr algn="just">
              <a:spcAft>
                <a:spcPts val="400"/>
              </a:spcAft>
            </a:pPr>
            <a:r>
              <a:rPr lang="fr-FR" sz="1400" dirty="0" smtClean="0">
                <a:latin typeface="Arial" pitchFamily="34" charset="0"/>
                <a:cs typeface="Arial" pitchFamily="34" charset="0"/>
              </a:rPr>
              <a:t>Nom </a:t>
            </a:r>
            <a:r>
              <a:rPr lang="fr-FR" sz="1400" dirty="0">
                <a:latin typeface="Arial" pitchFamily="34" charset="0"/>
                <a:cs typeface="Arial" pitchFamily="34" charset="0"/>
              </a:rPr>
              <a:t>du chef de chantier :………………………………………………</a:t>
            </a:r>
          </a:p>
          <a:p>
            <a:pPr algn="just">
              <a:spcAft>
                <a:spcPts val="400"/>
              </a:spcAft>
            </a:pPr>
            <a:endParaRPr lang="fr-FR" sz="1400" dirty="0">
              <a:latin typeface="Arial" pitchFamily="34" charset="0"/>
              <a:cs typeface="Arial" pitchFamily="34" charset="0"/>
            </a:endParaRPr>
          </a:p>
          <a:p>
            <a:pPr algn="just">
              <a:spcAft>
                <a:spcPts val="400"/>
              </a:spcAft>
            </a:pPr>
            <a:r>
              <a:rPr lang="fr-FR" sz="1400" dirty="0" smtClean="0">
                <a:latin typeface="Arial" pitchFamily="34" charset="0"/>
                <a:cs typeface="Arial" pitchFamily="34" charset="0"/>
              </a:rPr>
              <a:t>Signature </a:t>
            </a:r>
            <a:r>
              <a:rPr lang="fr-FR" sz="1400" dirty="0">
                <a:latin typeface="Arial" pitchFamily="34" charset="0"/>
                <a:cs typeface="Arial" pitchFamily="34" charset="0"/>
              </a:rPr>
              <a:t>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63">
                                            <p:bg/>
                                          </p:spTgt>
                                        </p:tgtEl>
                                        <p:attrNameLst>
                                          <p:attrName>style.visibility</p:attrName>
                                        </p:attrNameLst>
                                      </p:cBhvr>
                                      <p:to>
                                        <p:strVal val="visible"/>
                                      </p:to>
                                    </p:set>
                                    <p:animEffect transition="in" filter="fade">
                                      <p:cBhvr>
                                        <p:cTn id="7" dur="2000"/>
                                        <p:tgtEl>
                                          <p:spTgt spid="19456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63">
                                            <p:txEl>
                                              <p:pRg st="0" end="0"/>
                                            </p:txEl>
                                          </p:spTgt>
                                        </p:tgtEl>
                                        <p:attrNameLst>
                                          <p:attrName>style.visibility</p:attrName>
                                        </p:attrNameLst>
                                      </p:cBhvr>
                                      <p:to>
                                        <p:strVal val="visible"/>
                                      </p:to>
                                    </p:set>
                                    <p:animEffect transition="in" filter="fade">
                                      <p:cBhvr>
                                        <p:cTn id="10" dur="2000"/>
                                        <p:tgtEl>
                                          <p:spTgt spid="1945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Effect transition="in" filter="fade">
                                      <p:cBhvr>
                                        <p:cTn id="13" dur="2000"/>
                                        <p:tgtEl>
                                          <p:spTgt spid="19456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563">
                                            <p:txEl>
                                              <p:pRg st="2" end="2"/>
                                            </p:txEl>
                                          </p:spTgt>
                                        </p:tgtEl>
                                        <p:attrNameLst>
                                          <p:attrName>style.visibility</p:attrName>
                                        </p:attrNameLst>
                                      </p:cBhvr>
                                      <p:to>
                                        <p:strVal val="visible"/>
                                      </p:to>
                                    </p:set>
                                    <p:animEffect transition="in" filter="fade">
                                      <p:cBhvr>
                                        <p:cTn id="16" dur="2000"/>
                                        <p:tgtEl>
                                          <p:spTgt spid="19456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animEffect transition="in" filter="fade">
                                      <p:cBhvr>
                                        <p:cTn id="19" dur="2000"/>
                                        <p:tgtEl>
                                          <p:spTgt spid="19456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563">
                                            <p:txEl>
                                              <p:pRg st="4" end="4"/>
                                            </p:txEl>
                                          </p:spTgt>
                                        </p:tgtEl>
                                        <p:attrNameLst>
                                          <p:attrName>style.visibility</p:attrName>
                                        </p:attrNameLst>
                                      </p:cBhvr>
                                      <p:to>
                                        <p:strVal val="visible"/>
                                      </p:to>
                                    </p:set>
                                    <p:animEffect transition="in" filter="fade">
                                      <p:cBhvr>
                                        <p:cTn id="22" dur="2000"/>
                                        <p:tgtEl>
                                          <p:spTgt spid="19456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563">
                                            <p:txEl>
                                              <p:pRg st="5" end="5"/>
                                            </p:txEl>
                                          </p:spTgt>
                                        </p:tgtEl>
                                        <p:attrNameLst>
                                          <p:attrName>style.visibility</p:attrName>
                                        </p:attrNameLst>
                                      </p:cBhvr>
                                      <p:to>
                                        <p:strVal val="visible"/>
                                      </p:to>
                                    </p:set>
                                    <p:animEffect transition="in" filter="fade">
                                      <p:cBhvr>
                                        <p:cTn id="25" dur="2000"/>
                                        <p:tgtEl>
                                          <p:spTgt spid="19456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4563">
                                            <p:txEl>
                                              <p:pRg st="6" end="6"/>
                                            </p:txEl>
                                          </p:spTgt>
                                        </p:tgtEl>
                                        <p:attrNameLst>
                                          <p:attrName>style.visibility</p:attrName>
                                        </p:attrNameLst>
                                      </p:cBhvr>
                                      <p:to>
                                        <p:strVal val="visible"/>
                                      </p:to>
                                    </p:set>
                                    <p:animEffect transition="in" filter="fade">
                                      <p:cBhvr>
                                        <p:cTn id="28" dur="2000"/>
                                        <p:tgtEl>
                                          <p:spTgt spid="19456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4563">
                                            <p:txEl>
                                              <p:pRg st="7" end="7"/>
                                            </p:txEl>
                                          </p:spTgt>
                                        </p:tgtEl>
                                        <p:attrNameLst>
                                          <p:attrName>style.visibility</p:attrName>
                                        </p:attrNameLst>
                                      </p:cBhvr>
                                      <p:to>
                                        <p:strVal val="visible"/>
                                      </p:to>
                                    </p:set>
                                    <p:animEffect transition="in" filter="fade">
                                      <p:cBhvr>
                                        <p:cTn id="31" dur="2000"/>
                                        <p:tgtEl>
                                          <p:spTgt spid="19456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4563">
                                            <p:txEl>
                                              <p:pRg st="8" end="8"/>
                                            </p:txEl>
                                          </p:spTgt>
                                        </p:tgtEl>
                                        <p:attrNameLst>
                                          <p:attrName>style.visibility</p:attrName>
                                        </p:attrNameLst>
                                      </p:cBhvr>
                                      <p:to>
                                        <p:strVal val="visible"/>
                                      </p:to>
                                    </p:set>
                                    <p:animEffect transition="in" filter="fade">
                                      <p:cBhvr>
                                        <p:cTn id="34" dur="2000"/>
                                        <p:tgtEl>
                                          <p:spTgt spid="19456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4563">
                                            <p:txEl>
                                              <p:pRg st="9" end="9"/>
                                            </p:txEl>
                                          </p:spTgt>
                                        </p:tgtEl>
                                        <p:attrNameLst>
                                          <p:attrName>style.visibility</p:attrName>
                                        </p:attrNameLst>
                                      </p:cBhvr>
                                      <p:to>
                                        <p:strVal val="visible"/>
                                      </p:to>
                                    </p:set>
                                    <p:animEffect transition="in" filter="fade">
                                      <p:cBhvr>
                                        <p:cTn id="37" dur="2000"/>
                                        <p:tgtEl>
                                          <p:spTgt spid="19456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4563">
                                            <p:txEl>
                                              <p:pRg st="10" end="10"/>
                                            </p:txEl>
                                          </p:spTgt>
                                        </p:tgtEl>
                                        <p:attrNameLst>
                                          <p:attrName>style.visibility</p:attrName>
                                        </p:attrNameLst>
                                      </p:cBhvr>
                                      <p:to>
                                        <p:strVal val="visible"/>
                                      </p:to>
                                    </p:set>
                                    <p:animEffect transition="in" filter="fade">
                                      <p:cBhvr>
                                        <p:cTn id="40" dur="2000"/>
                                        <p:tgtEl>
                                          <p:spTgt spid="19456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4563">
                                            <p:txEl>
                                              <p:pRg st="11" end="11"/>
                                            </p:txEl>
                                          </p:spTgt>
                                        </p:tgtEl>
                                        <p:attrNameLst>
                                          <p:attrName>style.visibility</p:attrName>
                                        </p:attrNameLst>
                                      </p:cBhvr>
                                      <p:to>
                                        <p:strVal val="visible"/>
                                      </p:to>
                                    </p:set>
                                    <p:animEffect transition="in" filter="fade">
                                      <p:cBhvr>
                                        <p:cTn id="43" dur="2000"/>
                                        <p:tgtEl>
                                          <p:spTgt spid="19456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4563">
                                            <p:txEl>
                                              <p:pRg st="12" end="12"/>
                                            </p:txEl>
                                          </p:spTgt>
                                        </p:tgtEl>
                                        <p:attrNameLst>
                                          <p:attrName>style.visibility</p:attrName>
                                        </p:attrNameLst>
                                      </p:cBhvr>
                                      <p:to>
                                        <p:strVal val="visible"/>
                                      </p:to>
                                    </p:set>
                                    <p:animEffect transition="in" filter="fade">
                                      <p:cBhvr>
                                        <p:cTn id="46" dur="2000"/>
                                        <p:tgtEl>
                                          <p:spTgt spid="19456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4563">
                                            <p:txEl>
                                              <p:pRg st="13" end="13"/>
                                            </p:txEl>
                                          </p:spTgt>
                                        </p:tgtEl>
                                        <p:attrNameLst>
                                          <p:attrName>style.visibility</p:attrName>
                                        </p:attrNameLst>
                                      </p:cBhvr>
                                      <p:to>
                                        <p:strVal val="visible"/>
                                      </p:to>
                                    </p:set>
                                    <p:animEffect transition="in" filter="fade">
                                      <p:cBhvr>
                                        <p:cTn id="49" dur="2000"/>
                                        <p:tgtEl>
                                          <p:spTgt spid="19456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4563">
                                            <p:txEl>
                                              <p:pRg st="14" end="14"/>
                                            </p:txEl>
                                          </p:spTgt>
                                        </p:tgtEl>
                                        <p:attrNameLst>
                                          <p:attrName>style.visibility</p:attrName>
                                        </p:attrNameLst>
                                      </p:cBhvr>
                                      <p:to>
                                        <p:strVal val="visible"/>
                                      </p:to>
                                    </p:set>
                                    <p:animEffect transition="in" filter="fade">
                                      <p:cBhvr>
                                        <p:cTn id="52" dur="2000"/>
                                        <p:tgtEl>
                                          <p:spTgt spid="19456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4563">
                                            <p:txEl>
                                              <p:pRg st="15" end="15"/>
                                            </p:txEl>
                                          </p:spTgt>
                                        </p:tgtEl>
                                        <p:attrNameLst>
                                          <p:attrName>style.visibility</p:attrName>
                                        </p:attrNameLst>
                                      </p:cBhvr>
                                      <p:to>
                                        <p:strVal val="visible"/>
                                      </p:to>
                                    </p:set>
                                    <p:animEffect transition="in" filter="fade">
                                      <p:cBhvr>
                                        <p:cTn id="55" dur="2000"/>
                                        <p:tgtEl>
                                          <p:spTgt spid="19456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4563">
                                            <p:txEl>
                                              <p:pRg st="16" end="16"/>
                                            </p:txEl>
                                          </p:spTgt>
                                        </p:tgtEl>
                                        <p:attrNameLst>
                                          <p:attrName>style.visibility</p:attrName>
                                        </p:attrNameLst>
                                      </p:cBhvr>
                                      <p:to>
                                        <p:strVal val="visible"/>
                                      </p:to>
                                    </p:set>
                                    <p:animEffect transition="in" filter="fade">
                                      <p:cBhvr>
                                        <p:cTn id="58" dur="2000"/>
                                        <p:tgtEl>
                                          <p:spTgt spid="194563">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4563">
                                            <p:txEl>
                                              <p:pRg st="17" end="17"/>
                                            </p:txEl>
                                          </p:spTgt>
                                        </p:tgtEl>
                                        <p:attrNameLst>
                                          <p:attrName>style.visibility</p:attrName>
                                        </p:attrNameLst>
                                      </p:cBhvr>
                                      <p:to>
                                        <p:strVal val="visible"/>
                                      </p:to>
                                    </p:set>
                                    <p:animEffect transition="in" filter="fade">
                                      <p:cBhvr>
                                        <p:cTn id="61" dur="2000"/>
                                        <p:tgtEl>
                                          <p:spTgt spid="194563">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4563">
                                            <p:txEl>
                                              <p:pRg st="20" end="20"/>
                                            </p:txEl>
                                          </p:spTgt>
                                        </p:tgtEl>
                                        <p:attrNameLst>
                                          <p:attrName>style.visibility</p:attrName>
                                        </p:attrNameLst>
                                      </p:cBhvr>
                                      <p:to>
                                        <p:strVal val="visible"/>
                                      </p:to>
                                    </p:set>
                                    <p:animEffect transition="in" filter="fade">
                                      <p:cBhvr>
                                        <p:cTn id="64" dur="2000"/>
                                        <p:tgtEl>
                                          <p:spTgt spid="194563">
                                            <p:txEl>
                                              <p:pRg st="20" end="2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4563">
                                            <p:txEl>
                                              <p:pRg st="22" end="22"/>
                                            </p:txEl>
                                          </p:spTgt>
                                        </p:tgtEl>
                                        <p:attrNameLst>
                                          <p:attrName>style.visibility</p:attrName>
                                        </p:attrNameLst>
                                      </p:cBhvr>
                                      <p:to>
                                        <p:strVal val="visible"/>
                                      </p:to>
                                    </p:set>
                                    <p:animEffect transition="in" filter="fade">
                                      <p:cBhvr>
                                        <p:cTn id="67" dur="2000"/>
                                        <p:tgtEl>
                                          <p:spTgt spid="19456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noFill/>
        </p:spPr>
        <p:txBody>
          <a:bodyPr/>
          <a:lstStyle/>
          <a:p>
            <a:pPr>
              <a:defRPr/>
            </a:pPr>
            <a:fld id="{C9852828-B5D8-470F-96A3-D366FEC3B6EA}" type="slidenum">
              <a:rPr lang="en-US" smtClean="0"/>
              <a:pPr>
                <a:defRPr/>
              </a:pPr>
              <a:t>44</a:t>
            </a:fld>
            <a:endParaRPr lang="en-US" dirty="0"/>
          </a:p>
        </p:txBody>
      </p:sp>
      <p:sp>
        <p:nvSpPr>
          <p:cNvPr id="195587" name="Text Box 3"/>
          <p:cNvSpPr txBox="1">
            <a:spLocks noChangeArrowheads="1"/>
          </p:cNvSpPr>
          <p:nvPr/>
        </p:nvSpPr>
        <p:spPr bwMode="auto">
          <a:xfrm>
            <a:off x="762000" y="85748"/>
            <a:ext cx="7543800" cy="6629400"/>
          </a:xfrm>
          <a:prstGeom prst="rect">
            <a:avLst/>
          </a:prstGeom>
          <a:solidFill>
            <a:schemeClr val="bg1"/>
          </a:solidFill>
          <a:ln w="28575" cmpd="dbl">
            <a:solidFill>
              <a:srgbClr val="FF0000"/>
            </a:solidFill>
            <a:miter lim="800000"/>
            <a:headEnd/>
            <a:tailEnd/>
          </a:ln>
        </p:spPr>
        <p:txBody>
          <a:bodyPr/>
          <a:lstStyle/>
          <a:p>
            <a:pPr algn="ctr">
              <a:spcAft>
                <a:spcPts val="200"/>
              </a:spcAft>
            </a:pPr>
            <a:r>
              <a:rPr lang="fr-FR" sz="1200" b="1" u="sng" dirty="0"/>
              <a:t>RAPPORT DE TRAVAIL</a:t>
            </a:r>
          </a:p>
          <a:p>
            <a:pPr algn="ctr">
              <a:spcAft>
                <a:spcPts val="200"/>
              </a:spcAft>
            </a:pPr>
            <a:r>
              <a:rPr lang="fr-FR" sz="1200" b="1" u="sng" dirty="0"/>
              <a:t>MAINTENANCE DES DEVERSOIRS STATIQUES</a:t>
            </a:r>
          </a:p>
          <a:p>
            <a:pPr algn="ctr">
              <a:spcAft>
                <a:spcPts val="200"/>
              </a:spcAft>
            </a:pPr>
            <a:r>
              <a:rPr lang="fr-FR" sz="1200" b="1" u="sng" dirty="0">
                <a:latin typeface="Arial" pitchFamily="34" charset="0"/>
                <a:cs typeface="Arial" pitchFamily="34" charset="0"/>
              </a:rPr>
              <a:t>Le Béton, les perrés et enrochement</a:t>
            </a:r>
          </a:p>
          <a:p>
            <a:pPr algn="just">
              <a:spcAft>
                <a:spcPts val="200"/>
              </a:spcAft>
            </a:pPr>
            <a:r>
              <a:rPr lang="fr-FR" sz="1200" dirty="0">
                <a:latin typeface="Arial" pitchFamily="34" charset="0"/>
                <a:cs typeface="Arial" pitchFamily="34" charset="0"/>
              </a:rPr>
              <a:t>Fiche de travail n° …………………………………………………….Date :                        JJ/MM/AA</a:t>
            </a:r>
          </a:p>
          <a:p>
            <a:pPr algn="just">
              <a:spcAft>
                <a:spcPts val="200"/>
              </a:spcAft>
            </a:pPr>
            <a:r>
              <a:rPr lang="fr-FR" sz="1200" dirty="0">
                <a:latin typeface="Arial" pitchFamily="34" charset="0"/>
                <a:cs typeface="Arial" pitchFamily="34" charset="0"/>
              </a:rPr>
              <a:t>Déversoir n° …………………………………Type de déversoir  : ……………………………………….</a:t>
            </a:r>
          </a:p>
          <a:p>
            <a:pPr algn="just">
              <a:spcAft>
                <a:spcPts val="200"/>
              </a:spcAft>
            </a:pPr>
            <a:r>
              <a:rPr lang="fr-FR" sz="1200" dirty="0">
                <a:latin typeface="Arial" pitchFamily="34" charset="0"/>
                <a:cs typeface="Arial" pitchFamily="34" charset="0"/>
              </a:rPr>
              <a:t>Situation : ………………………………………………………………………………………………………………          </a:t>
            </a:r>
          </a:p>
          <a:p>
            <a:pPr algn="just">
              <a:spcAft>
                <a:spcPts val="200"/>
              </a:spcAft>
            </a:pPr>
            <a:r>
              <a:rPr lang="fr-FR" sz="1200" dirty="0">
                <a:latin typeface="Arial" pitchFamily="34" charset="0"/>
                <a:cs typeface="Arial" pitchFamily="34" charset="0"/>
              </a:rPr>
              <a:t>Position : </a:t>
            </a:r>
            <a:r>
              <a:rPr lang="fr-FR" sz="1200" dirty="0" err="1">
                <a:latin typeface="Arial" pitchFamily="34" charset="0"/>
                <a:cs typeface="Arial" pitchFamily="34" charset="0"/>
              </a:rPr>
              <a:t>p.k</a:t>
            </a:r>
            <a:r>
              <a:rPr lang="fr-FR" sz="1200" dirty="0">
                <a:latin typeface="Arial" pitchFamily="34" charset="0"/>
                <a:cs typeface="Arial" pitchFamily="34" charset="0"/>
              </a:rPr>
              <a:t>.  ………… Longueur  de la lame …….. m, Largeur ………. m, Hauteur ……… m</a:t>
            </a:r>
          </a:p>
          <a:p>
            <a:pPr algn="ctr">
              <a:spcAft>
                <a:spcPts val="200"/>
              </a:spcAft>
            </a:pPr>
            <a:endParaRPr lang="fr-FR" sz="1200" b="1" u="sng" dirty="0" smtClean="0"/>
          </a:p>
          <a:p>
            <a:pPr algn="ctr">
              <a:spcAft>
                <a:spcPts val="200"/>
              </a:spcAft>
            </a:pPr>
            <a:r>
              <a:rPr lang="fr-FR" sz="1200" b="1" u="sng" dirty="0" smtClean="0"/>
              <a:t>LES </a:t>
            </a:r>
            <a:r>
              <a:rPr lang="fr-FR" sz="1200" b="1" u="sng" dirty="0"/>
              <a:t>CONDITIONS CLIMATIQUES</a:t>
            </a:r>
          </a:p>
          <a:p>
            <a:pPr algn="just">
              <a:spcAft>
                <a:spcPts val="200"/>
              </a:spcAft>
            </a:pPr>
            <a:r>
              <a:rPr lang="fr-FR" sz="1200" dirty="0"/>
              <a:t>Soleil         			Nuages  		                            Pluie             </a:t>
            </a:r>
            <a:endParaRPr lang="fr-FR" sz="1000" dirty="0"/>
          </a:p>
          <a:p>
            <a:pPr algn="ctr">
              <a:spcAft>
                <a:spcPts val="200"/>
              </a:spcAft>
            </a:pPr>
            <a:r>
              <a:rPr lang="fr-FR" sz="1200" b="1" u="sng" dirty="0"/>
              <a:t>TRAVAUX REALISES</a:t>
            </a:r>
            <a:endParaRPr lang="fr-FR" sz="1200" dirty="0"/>
          </a:p>
          <a:p>
            <a:pPr algn="just">
              <a:spcAft>
                <a:spcPts val="200"/>
              </a:spcAft>
            </a:pPr>
            <a:r>
              <a:rPr lang="fr-FR" sz="1200" dirty="0">
                <a:latin typeface="Arial" pitchFamily="34" charset="0"/>
                <a:cs typeface="Arial" pitchFamily="34" charset="0"/>
              </a:rPr>
              <a:t>Remontage des enrochements avals : …………heures, ………………m3</a:t>
            </a:r>
          </a:p>
          <a:p>
            <a:pPr algn="just">
              <a:spcAft>
                <a:spcPts val="200"/>
              </a:spcAft>
            </a:pPr>
            <a:r>
              <a:rPr lang="fr-FR" sz="1200" dirty="0">
                <a:latin typeface="Arial" pitchFamily="34" charset="0"/>
                <a:cs typeface="Arial" pitchFamily="34" charset="0"/>
              </a:rPr>
              <a:t>Recèlement des perrés si fissurés ou cassés : Sable ………. litres  Ciment …….. Kg   Eau …………. Litres</a:t>
            </a:r>
          </a:p>
          <a:p>
            <a:pPr algn="just">
              <a:spcAft>
                <a:spcPts val="200"/>
              </a:spcAft>
            </a:pPr>
            <a:r>
              <a:rPr lang="fr-FR" sz="1200" dirty="0">
                <a:latin typeface="Arial" pitchFamily="34" charset="0"/>
                <a:cs typeface="Arial" pitchFamily="34" charset="0"/>
              </a:rPr>
              <a:t>Pierres ……….. m3  Temps…………. Heures</a:t>
            </a:r>
          </a:p>
          <a:p>
            <a:pPr algn="just">
              <a:spcAft>
                <a:spcPts val="200"/>
              </a:spcAft>
            </a:pPr>
            <a:r>
              <a:rPr lang="fr-FR" sz="1200" dirty="0">
                <a:latin typeface="Arial" pitchFamily="34" charset="0"/>
                <a:cs typeface="Arial" pitchFamily="34" charset="0"/>
              </a:rPr>
              <a:t>Reprise du béton armé : ………………..heures, …………………. m3 de B.A.</a:t>
            </a:r>
          </a:p>
          <a:p>
            <a:pPr algn="just">
              <a:spcAft>
                <a:spcPts val="200"/>
              </a:spcAft>
            </a:pPr>
            <a:r>
              <a:rPr lang="fr-FR" sz="1200" dirty="0">
                <a:latin typeface="Arial" pitchFamily="34" charset="0"/>
                <a:cs typeface="Arial" pitchFamily="34" charset="0"/>
              </a:rPr>
              <a:t>Affouillement du remblai des murs en aile : Terre ……………….. m3  Temps ………………..heures</a:t>
            </a:r>
          </a:p>
          <a:p>
            <a:pPr algn="just">
              <a:spcAft>
                <a:spcPts val="200"/>
              </a:spcAft>
            </a:pPr>
            <a:r>
              <a:rPr lang="fr-FR" sz="1200" dirty="0">
                <a:latin typeface="Arial" pitchFamily="34" charset="0"/>
                <a:cs typeface="Arial" pitchFamily="34" charset="0"/>
              </a:rPr>
              <a:t>Affouillent aval en sortie de l’ouvrage : Enrochement ……………m3  Temps ………………..heures</a:t>
            </a:r>
          </a:p>
          <a:p>
            <a:pPr algn="just">
              <a:spcAft>
                <a:spcPts val="200"/>
              </a:spcAft>
            </a:pPr>
            <a:r>
              <a:rPr lang="fr-FR" sz="1200" dirty="0">
                <a:latin typeface="Arial" pitchFamily="34" charset="0"/>
                <a:cs typeface="Arial" pitchFamily="34" charset="0"/>
              </a:rPr>
              <a:t>Désherbage :  ………………………. m2</a:t>
            </a:r>
          </a:p>
          <a:p>
            <a:pPr algn="just">
              <a:spcAft>
                <a:spcPts val="200"/>
              </a:spcAft>
            </a:pPr>
            <a:r>
              <a:rPr lang="fr-FR" sz="1200" dirty="0">
                <a:latin typeface="Arial" pitchFamily="34" charset="0"/>
                <a:cs typeface="Arial" pitchFamily="34" charset="0"/>
              </a:rPr>
              <a:t>Remise en état de l’interface Béton ouvrage et Terre digue :  Terre ……………… m3  Temps ………..heures</a:t>
            </a:r>
          </a:p>
          <a:p>
            <a:pPr>
              <a:spcAft>
                <a:spcPts val="2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200"/>
              </a:spcAft>
            </a:pPr>
            <a:r>
              <a:rPr lang="fr-FR" sz="1200" dirty="0">
                <a:latin typeface="Arial" pitchFamily="34" charset="0"/>
                <a:cs typeface="Arial" pitchFamily="34" charset="0"/>
              </a:rPr>
              <a:t>……………………………………………… heures                               ………………………………… Litres</a:t>
            </a:r>
          </a:p>
          <a:p>
            <a:pPr algn="just">
              <a:spcAft>
                <a:spcPts val="200"/>
              </a:spcAft>
            </a:pPr>
            <a:r>
              <a:rPr lang="fr-FR" sz="1200" dirty="0">
                <a:latin typeface="Arial" pitchFamily="34" charset="0"/>
                <a:cs typeface="Arial" pitchFamily="34" charset="0"/>
              </a:rPr>
              <a:t>……………………………………………… heures                               ………………………………… Litres</a:t>
            </a:r>
          </a:p>
          <a:p>
            <a:pPr algn="just">
              <a:spcAft>
                <a:spcPts val="200"/>
              </a:spcAft>
            </a:pPr>
            <a:r>
              <a:rPr lang="fr-FR" sz="1200" dirty="0">
                <a:latin typeface="Arial" pitchFamily="34" charset="0"/>
                <a:cs typeface="Arial" pitchFamily="34" charset="0"/>
              </a:rPr>
              <a:t>……………………………………………… heures                               ………………………………… Litres</a:t>
            </a:r>
          </a:p>
          <a:p>
            <a:pPr algn="just">
              <a:spcAft>
                <a:spcPts val="200"/>
              </a:spcAft>
            </a:pPr>
            <a:r>
              <a:rPr lang="fr-FR" sz="1200" dirty="0">
                <a:latin typeface="Arial" pitchFamily="34" charset="0"/>
                <a:cs typeface="Arial" pitchFamily="34" charset="0"/>
              </a:rPr>
              <a:t>……………………………………………… heures                               ………………………………… Litres</a:t>
            </a:r>
          </a:p>
          <a:p>
            <a:pPr>
              <a:spcAft>
                <a:spcPts val="200"/>
              </a:spcAft>
            </a:pPr>
            <a:r>
              <a:rPr lang="fr-FR" sz="1200" b="1" u="sng" dirty="0"/>
              <a:t>MAIN D’ŒUVRE UTILISEE </a:t>
            </a:r>
            <a:r>
              <a:rPr lang="fr-FR" sz="1200" dirty="0"/>
              <a:t>……………………………..………………………………………………………………</a:t>
            </a:r>
          </a:p>
          <a:p>
            <a:pPr algn="just">
              <a:spcAft>
                <a:spcPts val="200"/>
              </a:spcAft>
            </a:pPr>
            <a:r>
              <a:rPr lang="fr-FR" sz="1200" b="1" u="sng" dirty="0"/>
              <a:t>REMARQUES :</a:t>
            </a:r>
          </a:p>
          <a:p>
            <a:pPr algn="just">
              <a:spcAft>
                <a:spcPts val="1000"/>
              </a:spcAft>
            </a:pPr>
            <a:endParaRPr lang="fr-FR" sz="1000" b="1" u="sng" dirty="0"/>
          </a:p>
          <a:p>
            <a:pPr algn="just">
              <a:spcAft>
                <a:spcPts val="1000"/>
              </a:spcAft>
            </a:pPr>
            <a:endParaRPr lang="fr-FR" sz="1000" b="1" u="sng" dirty="0"/>
          </a:p>
          <a:p>
            <a:pPr algn="just">
              <a:spcAft>
                <a:spcPts val="1000"/>
              </a:spcAft>
            </a:pPr>
            <a:r>
              <a:rPr lang="fr-FR" sz="1200" b="1" u="sng" dirty="0"/>
              <a:t>Le RESPONSABLE</a:t>
            </a:r>
            <a:r>
              <a:rPr lang="fr-FR" sz="1200" dirty="0"/>
              <a:t> …………………………………..      </a:t>
            </a:r>
            <a:r>
              <a:rPr lang="fr-FR" sz="1200" dirty="0">
                <a:latin typeface="Arial" pitchFamily="34" charset="0"/>
                <a:cs typeface="Arial" pitchFamily="34" charset="0"/>
              </a:rPr>
              <a:t>Signature</a:t>
            </a:r>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195588" name="Rectangle 4"/>
          <p:cNvSpPr>
            <a:spLocks noChangeArrowheads="1"/>
          </p:cNvSpPr>
          <p:nvPr/>
        </p:nvSpPr>
        <p:spPr bwMode="auto">
          <a:xfrm>
            <a:off x="1524000" y="200024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195589" name="Rectangle 5"/>
          <p:cNvSpPr>
            <a:spLocks noChangeArrowheads="1"/>
          </p:cNvSpPr>
          <p:nvPr/>
        </p:nvSpPr>
        <p:spPr bwMode="auto">
          <a:xfrm>
            <a:off x="4343400" y="200024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195590" name="Rectangle 6"/>
          <p:cNvSpPr>
            <a:spLocks noChangeArrowheads="1"/>
          </p:cNvSpPr>
          <p:nvPr/>
        </p:nvSpPr>
        <p:spPr bwMode="auto">
          <a:xfrm>
            <a:off x="7162800" y="200024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5587"/>
                                        </p:tgtEl>
                                        <p:attrNameLst>
                                          <p:attrName>style.visibility</p:attrName>
                                        </p:attrNameLst>
                                      </p:cBhvr>
                                      <p:to>
                                        <p:strVal val="visible"/>
                                      </p:to>
                                    </p:set>
                                    <p:animEffect transition="in" filter="fade">
                                      <p:cBhvr>
                                        <p:cTn id="10" dur="2000"/>
                                        <p:tgtEl>
                                          <p:spTgt spid="1955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5588"/>
                                        </p:tgtEl>
                                        <p:attrNameLst>
                                          <p:attrName>style.visibility</p:attrName>
                                        </p:attrNameLst>
                                      </p:cBhvr>
                                      <p:to>
                                        <p:strVal val="visible"/>
                                      </p:to>
                                    </p:set>
                                    <p:animEffect transition="in" filter="fade">
                                      <p:cBhvr>
                                        <p:cTn id="13" dur="2000"/>
                                        <p:tgtEl>
                                          <p:spTgt spid="1955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5589"/>
                                        </p:tgtEl>
                                        <p:attrNameLst>
                                          <p:attrName>style.visibility</p:attrName>
                                        </p:attrNameLst>
                                      </p:cBhvr>
                                      <p:to>
                                        <p:strVal val="visible"/>
                                      </p:to>
                                    </p:set>
                                    <p:animEffect transition="in" filter="fade">
                                      <p:cBhvr>
                                        <p:cTn id="16" dur="2000"/>
                                        <p:tgtEl>
                                          <p:spTgt spid="1955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5590"/>
                                        </p:tgtEl>
                                        <p:attrNameLst>
                                          <p:attrName>style.visibility</p:attrName>
                                        </p:attrNameLst>
                                      </p:cBhvr>
                                      <p:to>
                                        <p:strVal val="visible"/>
                                      </p:to>
                                    </p:set>
                                    <p:animEffect transition="in" filter="fade">
                                      <p:cBhvr>
                                        <p:cTn id="19" dur="20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5587" grpId="0" animBg="1"/>
      <p:bldP spid="195588" grpId="0" animBg="1"/>
      <p:bldP spid="195589" grpId="0" animBg="1"/>
      <p:bldP spid="1955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C8C1EBD-192B-4832-B2A9-B712CE8E8DDC}" type="slidenum">
              <a:rPr lang="en-US" smtClean="0"/>
              <a:pPr>
                <a:defRPr/>
              </a:pPr>
              <a:t>45</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DEVERSOIR</a:t>
            </a:r>
          </a:p>
        </p:txBody>
      </p:sp>
      <p:sp>
        <p:nvSpPr>
          <p:cNvPr id="197638" name="ZoneTexte 7"/>
          <p:cNvSpPr txBox="1">
            <a:spLocks noChangeArrowheads="1"/>
          </p:cNvSpPr>
          <p:nvPr/>
        </p:nvSpPr>
        <p:spPr bwMode="auto">
          <a:xfrm>
            <a:off x="2667000" y="37338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dirty="0"/>
              <a:t>DEVERSOIR AUTOMATIQUE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7638">
                                            <p:bg/>
                                          </p:spTgt>
                                        </p:tgtEl>
                                        <p:attrNameLst>
                                          <p:attrName>style.visibility</p:attrName>
                                        </p:attrNameLst>
                                      </p:cBhvr>
                                      <p:to>
                                        <p:strVal val="visible"/>
                                      </p:to>
                                    </p:set>
                                    <p:anim calcmode="lin" valueType="num">
                                      <p:cBhvr additive="base">
                                        <p:cTn id="18" dur="500" fill="hold"/>
                                        <p:tgtEl>
                                          <p:spTgt spid="197638">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8">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7638">
                                            <p:txEl>
                                              <p:pRg st="0" end="0"/>
                                            </p:txEl>
                                          </p:spTgt>
                                        </p:tgtEl>
                                        <p:attrNameLst>
                                          <p:attrName>style.visibility</p:attrName>
                                        </p:attrNameLst>
                                      </p:cBhvr>
                                      <p:to>
                                        <p:strVal val="visible"/>
                                      </p:to>
                                    </p:set>
                                    <p:anim calcmode="lin" valueType="num">
                                      <p:cBhvr additive="base">
                                        <p:cTn id="22" dur="500" fill="hold"/>
                                        <p:tgtEl>
                                          <p:spTgt spid="19763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76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97638"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pic>
        <p:nvPicPr>
          <p:cNvPr id="198660" name="Picture 2" descr="Chitok Irrigation n° 11#001"/>
          <p:cNvPicPr>
            <a:picLocks noChangeAspect="1" noChangeArrowheads="1"/>
          </p:cNvPicPr>
          <p:nvPr/>
        </p:nvPicPr>
        <p:blipFill>
          <a:blip r:embed="rId3" cstate="email"/>
          <a:srcRect/>
          <a:stretch>
            <a:fillRect/>
          </a:stretch>
        </p:blipFill>
        <p:spPr bwMode="auto">
          <a:xfrm>
            <a:off x="22225" y="1295400"/>
            <a:ext cx="3025775" cy="2212975"/>
          </a:xfrm>
          <a:prstGeom prst="rect">
            <a:avLst/>
          </a:prstGeom>
          <a:noFill/>
          <a:ln w="28575">
            <a:solidFill>
              <a:srgbClr val="FF0000"/>
            </a:solidFill>
            <a:miter lim="800000"/>
            <a:headEnd/>
            <a:tailEnd/>
          </a:ln>
        </p:spPr>
      </p:pic>
      <p:pic>
        <p:nvPicPr>
          <p:cNvPr id="198661" name="Picture 2" descr="E:\Chitoc et Po Nil\Chitok Irrigation n° 13.JPG"/>
          <p:cNvPicPr>
            <a:picLocks noChangeAspect="1" noChangeArrowheads="1"/>
          </p:cNvPicPr>
          <p:nvPr/>
        </p:nvPicPr>
        <p:blipFill>
          <a:blip r:embed="rId4" cstate="email"/>
          <a:srcRect/>
          <a:stretch>
            <a:fillRect/>
          </a:stretch>
        </p:blipFill>
        <p:spPr bwMode="auto">
          <a:xfrm>
            <a:off x="30163" y="3810000"/>
            <a:ext cx="3009900" cy="2209800"/>
          </a:xfrm>
          <a:prstGeom prst="rect">
            <a:avLst/>
          </a:prstGeom>
          <a:noFill/>
          <a:ln w="28575">
            <a:solidFill>
              <a:srgbClr val="FF0000"/>
            </a:solidFill>
            <a:miter lim="800000"/>
            <a:headEnd/>
            <a:tailEnd/>
          </a:ln>
        </p:spPr>
      </p:pic>
      <p:pic>
        <p:nvPicPr>
          <p:cNvPr id="198662" name="Picture 3" descr="E:\Chitoc et Po Nil\Chitok Irrigation n° 9.JPG"/>
          <p:cNvPicPr>
            <a:picLocks noChangeAspect="1" noChangeArrowheads="1"/>
          </p:cNvPicPr>
          <p:nvPr/>
        </p:nvPicPr>
        <p:blipFill>
          <a:blip r:embed="rId5" cstate="email"/>
          <a:srcRect/>
          <a:stretch>
            <a:fillRect/>
          </a:stretch>
        </p:blipFill>
        <p:spPr bwMode="auto">
          <a:xfrm>
            <a:off x="3124200" y="1295400"/>
            <a:ext cx="2971800" cy="2209800"/>
          </a:xfrm>
          <a:prstGeom prst="rect">
            <a:avLst/>
          </a:prstGeom>
          <a:noFill/>
          <a:ln w="28575">
            <a:solidFill>
              <a:srgbClr val="FF0000"/>
            </a:solidFill>
            <a:miter lim="800000"/>
            <a:headEnd/>
            <a:tailEnd/>
          </a:ln>
        </p:spPr>
      </p:pic>
      <p:pic>
        <p:nvPicPr>
          <p:cNvPr id="198663" name="Picture 4" descr="E:\Chitoc et Po Nil\Chitok Irrigation n° 8.JPG"/>
          <p:cNvPicPr>
            <a:picLocks noChangeAspect="1" noChangeArrowheads="1"/>
          </p:cNvPicPr>
          <p:nvPr/>
        </p:nvPicPr>
        <p:blipFill>
          <a:blip r:embed="rId6" cstate="email"/>
          <a:srcRect/>
          <a:stretch>
            <a:fillRect/>
          </a:stretch>
        </p:blipFill>
        <p:spPr bwMode="auto">
          <a:xfrm>
            <a:off x="3124200" y="3810000"/>
            <a:ext cx="2971800" cy="2228850"/>
          </a:xfrm>
          <a:prstGeom prst="rect">
            <a:avLst/>
          </a:prstGeom>
          <a:noFill/>
          <a:ln w="28575">
            <a:solidFill>
              <a:srgbClr val="FF0000"/>
            </a:solidFill>
            <a:miter lim="800000"/>
            <a:headEnd/>
            <a:tailEnd/>
          </a:ln>
        </p:spPr>
      </p:pic>
      <p:pic>
        <p:nvPicPr>
          <p:cNvPr id="198664" name="Picture 5" descr="E:\Chitoc et Po Nil\Chitok Irrigation n° 7.JPG"/>
          <p:cNvPicPr>
            <a:picLocks noChangeAspect="1" noChangeArrowheads="1"/>
          </p:cNvPicPr>
          <p:nvPr/>
        </p:nvPicPr>
        <p:blipFill>
          <a:blip r:embed="rId7" cstate="email"/>
          <a:srcRect/>
          <a:stretch>
            <a:fillRect/>
          </a:stretch>
        </p:blipFill>
        <p:spPr bwMode="auto">
          <a:xfrm>
            <a:off x="6172200" y="3810000"/>
            <a:ext cx="2946400" cy="2209800"/>
          </a:xfrm>
          <a:prstGeom prst="rect">
            <a:avLst/>
          </a:prstGeom>
          <a:noFill/>
          <a:ln w="28575">
            <a:solidFill>
              <a:srgbClr val="FF0000"/>
            </a:solidFill>
            <a:miter lim="800000"/>
            <a:headEnd/>
            <a:tailEnd/>
          </a:ln>
        </p:spPr>
      </p:pic>
      <p:pic>
        <p:nvPicPr>
          <p:cNvPr id="198665" name="Picture 6" descr="E:\Chitoc et Po Nil\Chitok Irrigation n° 3.JPG"/>
          <p:cNvPicPr>
            <a:picLocks noChangeAspect="1" noChangeArrowheads="1"/>
          </p:cNvPicPr>
          <p:nvPr/>
        </p:nvPicPr>
        <p:blipFill>
          <a:blip r:embed="rId8" cstate="email"/>
          <a:srcRect/>
          <a:stretch>
            <a:fillRect/>
          </a:stretch>
        </p:blipFill>
        <p:spPr bwMode="auto">
          <a:xfrm>
            <a:off x="6156325" y="1295400"/>
            <a:ext cx="2971800" cy="2209800"/>
          </a:xfrm>
          <a:prstGeom prst="rect">
            <a:avLst/>
          </a:prstGeom>
          <a:noFill/>
          <a:ln w="28575">
            <a:solidFill>
              <a:srgbClr val="FF0000"/>
            </a:solidFill>
            <a:miter lim="800000"/>
            <a:headEnd/>
            <a:tailEnd/>
          </a:ln>
        </p:spPr>
      </p:pic>
      <p:sp>
        <p:nvSpPr>
          <p:cNvPr id="198666" name="ZoneTexte 10"/>
          <p:cNvSpPr txBox="1">
            <a:spLocks noChangeArrowheads="1"/>
          </p:cNvSpPr>
          <p:nvPr/>
        </p:nvSpPr>
        <p:spPr bwMode="auto">
          <a:xfrm>
            <a:off x="3048000" y="3505200"/>
            <a:ext cx="3048000" cy="276225"/>
          </a:xfrm>
          <a:prstGeom prst="rect">
            <a:avLst/>
          </a:prstGeom>
          <a:noFill/>
          <a:ln w="9525">
            <a:noFill/>
            <a:miter lim="800000"/>
            <a:headEnd/>
            <a:tailEnd/>
          </a:ln>
        </p:spPr>
        <p:txBody>
          <a:bodyPr>
            <a:spAutoFit/>
          </a:bodyPr>
          <a:lstStyle/>
          <a:p>
            <a:pPr algn="ctr"/>
            <a:r>
              <a:rPr lang="fr-FR" sz="1200" b="1" u="sng" dirty="0" err="1">
                <a:solidFill>
                  <a:schemeClr val="bg1"/>
                </a:solidFill>
                <a:latin typeface="Arial" pitchFamily="34" charset="0"/>
                <a:cs typeface="Arial" pitchFamily="34" charset="0"/>
              </a:rPr>
              <a:t>Chitok</a:t>
            </a:r>
            <a:r>
              <a:rPr lang="fr-FR" sz="1200" b="1" u="sng" dirty="0">
                <a:solidFill>
                  <a:schemeClr val="bg1"/>
                </a:solidFill>
                <a:latin typeface="Arial" pitchFamily="34" charset="0"/>
                <a:cs typeface="Arial" pitchFamily="34" charset="0"/>
              </a:rPr>
              <a:t> Irrigation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additive="base">
                                        <p:cTn id="7" dur="500" fill="hold"/>
                                        <p:tgtEl>
                                          <p:spTgt spid="198660"/>
                                        </p:tgtEl>
                                        <p:attrNameLst>
                                          <p:attrName>ppt_x</p:attrName>
                                        </p:attrNameLst>
                                      </p:cBhvr>
                                      <p:tavLst>
                                        <p:tav tm="0">
                                          <p:val>
                                            <p:strVal val="#ppt_x"/>
                                          </p:val>
                                        </p:tav>
                                        <p:tav tm="100000">
                                          <p:val>
                                            <p:strVal val="#ppt_x"/>
                                          </p:val>
                                        </p:tav>
                                      </p:tavLst>
                                    </p:anim>
                                    <p:anim calcmode="lin" valueType="num">
                                      <p:cBhvr additive="base">
                                        <p:cTn id="8" dur="500" fill="hold"/>
                                        <p:tgtEl>
                                          <p:spTgt spid="1986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8662"/>
                                        </p:tgtEl>
                                        <p:attrNameLst>
                                          <p:attrName>style.visibility</p:attrName>
                                        </p:attrNameLst>
                                      </p:cBhvr>
                                      <p:to>
                                        <p:strVal val="visible"/>
                                      </p:to>
                                    </p:set>
                                    <p:anim calcmode="lin" valueType="num">
                                      <p:cBhvr additive="base">
                                        <p:cTn id="11" dur="500" fill="hold"/>
                                        <p:tgtEl>
                                          <p:spTgt spid="198662"/>
                                        </p:tgtEl>
                                        <p:attrNameLst>
                                          <p:attrName>ppt_x</p:attrName>
                                        </p:attrNameLst>
                                      </p:cBhvr>
                                      <p:tavLst>
                                        <p:tav tm="0">
                                          <p:val>
                                            <p:strVal val="#ppt_x"/>
                                          </p:val>
                                        </p:tav>
                                        <p:tav tm="100000">
                                          <p:val>
                                            <p:strVal val="#ppt_x"/>
                                          </p:val>
                                        </p:tav>
                                      </p:tavLst>
                                    </p:anim>
                                    <p:anim calcmode="lin" valueType="num">
                                      <p:cBhvr additive="base">
                                        <p:cTn id="12" dur="500" fill="hold"/>
                                        <p:tgtEl>
                                          <p:spTgt spid="1986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8665"/>
                                        </p:tgtEl>
                                        <p:attrNameLst>
                                          <p:attrName>style.visibility</p:attrName>
                                        </p:attrNameLst>
                                      </p:cBhvr>
                                      <p:to>
                                        <p:strVal val="visible"/>
                                      </p:to>
                                    </p:set>
                                    <p:anim calcmode="lin" valueType="num">
                                      <p:cBhvr additive="base">
                                        <p:cTn id="15" dur="500" fill="hold"/>
                                        <p:tgtEl>
                                          <p:spTgt spid="198665"/>
                                        </p:tgtEl>
                                        <p:attrNameLst>
                                          <p:attrName>ppt_x</p:attrName>
                                        </p:attrNameLst>
                                      </p:cBhvr>
                                      <p:tavLst>
                                        <p:tav tm="0">
                                          <p:val>
                                            <p:strVal val="#ppt_x"/>
                                          </p:val>
                                        </p:tav>
                                        <p:tav tm="100000">
                                          <p:val>
                                            <p:strVal val="#ppt_x"/>
                                          </p:val>
                                        </p:tav>
                                      </p:tavLst>
                                    </p:anim>
                                    <p:anim calcmode="lin" valueType="num">
                                      <p:cBhvr additive="base">
                                        <p:cTn id="16" dur="500" fill="hold"/>
                                        <p:tgtEl>
                                          <p:spTgt spid="1986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8666"/>
                                        </p:tgtEl>
                                        <p:attrNameLst>
                                          <p:attrName>style.visibility</p:attrName>
                                        </p:attrNameLst>
                                      </p:cBhvr>
                                      <p:to>
                                        <p:strVal val="visible"/>
                                      </p:to>
                                    </p:set>
                                    <p:anim calcmode="lin" valueType="num">
                                      <p:cBhvr additive="base">
                                        <p:cTn id="19" dur="500" fill="hold"/>
                                        <p:tgtEl>
                                          <p:spTgt spid="198666"/>
                                        </p:tgtEl>
                                        <p:attrNameLst>
                                          <p:attrName>ppt_x</p:attrName>
                                        </p:attrNameLst>
                                      </p:cBhvr>
                                      <p:tavLst>
                                        <p:tav tm="0">
                                          <p:val>
                                            <p:strVal val="#ppt_x"/>
                                          </p:val>
                                        </p:tav>
                                        <p:tav tm="100000">
                                          <p:val>
                                            <p:strVal val="#ppt_x"/>
                                          </p:val>
                                        </p:tav>
                                      </p:tavLst>
                                    </p:anim>
                                    <p:anim calcmode="lin" valueType="num">
                                      <p:cBhvr additive="base">
                                        <p:cTn id="20" dur="500" fill="hold"/>
                                        <p:tgtEl>
                                          <p:spTgt spid="1986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661"/>
                                        </p:tgtEl>
                                        <p:attrNameLst>
                                          <p:attrName>style.visibility</p:attrName>
                                        </p:attrNameLst>
                                      </p:cBhvr>
                                      <p:to>
                                        <p:strVal val="visible"/>
                                      </p:to>
                                    </p:set>
                                    <p:anim calcmode="lin" valueType="num">
                                      <p:cBhvr additive="base">
                                        <p:cTn id="25" dur="500" fill="hold"/>
                                        <p:tgtEl>
                                          <p:spTgt spid="198661"/>
                                        </p:tgtEl>
                                        <p:attrNameLst>
                                          <p:attrName>ppt_x</p:attrName>
                                        </p:attrNameLst>
                                      </p:cBhvr>
                                      <p:tavLst>
                                        <p:tav tm="0">
                                          <p:val>
                                            <p:strVal val="#ppt_x"/>
                                          </p:val>
                                        </p:tav>
                                        <p:tav tm="100000">
                                          <p:val>
                                            <p:strVal val="#ppt_x"/>
                                          </p:val>
                                        </p:tav>
                                      </p:tavLst>
                                    </p:anim>
                                    <p:anim calcmode="lin" valueType="num">
                                      <p:cBhvr additive="base">
                                        <p:cTn id="26" dur="500" fill="hold"/>
                                        <p:tgtEl>
                                          <p:spTgt spid="19866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8663"/>
                                        </p:tgtEl>
                                        <p:attrNameLst>
                                          <p:attrName>style.visibility</p:attrName>
                                        </p:attrNameLst>
                                      </p:cBhvr>
                                      <p:to>
                                        <p:strVal val="visible"/>
                                      </p:to>
                                    </p:set>
                                    <p:anim calcmode="lin" valueType="num">
                                      <p:cBhvr additive="base">
                                        <p:cTn id="29" dur="500" fill="hold"/>
                                        <p:tgtEl>
                                          <p:spTgt spid="198663"/>
                                        </p:tgtEl>
                                        <p:attrNameLst>
                                          <p:attrName>ppt_x</p:attrName>
                                        </p:attrNameLst>
                                      </p:cBhvr>
                                      <p:tavLst>
                                        <p:tav tm="0">
                                          <p:val>
                                            <p:strVal val="#ppt_x"/>
                                          </p:val>
                                        </p:tav>
                                        <p:tav tm="100000">
                                          <p:val>
                                            <p:strVal val="#ppt_x"/>
                                          </p:val>
                                        </p:tav>
                                      </p:tavLst>
                                    </p:anim>
                                    <p:anim calcmode="lin" valueType="num">
                                      <p:cBhvr additive="base">
                                        <p:cTn id="30" dur="500" fill="hold"/>
                                        <p:tgtEl>
                                          <p:spTgt spid="19866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8664"/>
                                        </p:tgtEl>
                                        <p:attrNameLst>
                                          <p:attrName>style.visibility</p:attrName>
                                        </p:attrNameLst>
                                      </p:cBhvr>
                                      <p:to>
                                        <p:strVal val="visible"/>
                                      </p:to>
                                    </p:set>
                                    <p:anim calcmode="lin" valueType="num">
                                      <p:cBhvr additive="base">
                                        <p:cTn id="33" dur="500" fill="hold"/>
                                        <p:tgtEl>
                                          <p:spTgt spid="198664"/>
                                        </p:tgtEl>
                                        <p:attrNameLst>
                                          <p:attrName>ppt_x</p:attrName>
                                        </p:attrNameLst>
                                      </p:cBhvr>
                                      <p:tavLst>
                                        <p:tav tm="0">
                                          <p:val>
                                            <p:strVal val="#ppt_x"/>
                                          </p:val>
                                        </p:tav>
                                        <p:tav tm="100000">
                                          <p:val>
                                            <p:strVal val="#ppt_x"/>
                                          </p:val>
                                        </p:tav>
                                      </p:tavLst>
                                    </p:anim>
                                    <p:anim calcmode="lin" valueType="num">
                                      <p:cBhvr additive="base">
                                        <p:cTn id="34" dur="500" fill="hold"/>
                                        <p:tgtEl>
                                          <p:spTgt spid="198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5C67DA5-9017-44AF-A975-607C605C6B4E}" type="slidenum">
              <a:rPr lang="en-US" smtClean="0"/>
              <a:pPr>
                <a:defRPr/>
              </a:pPr>
              <a:t>47</a:t>
            </a:fld>
            <a:endParaRPr lang="en-US" dirty="0"/>
          </a:p>
        </p:txBody>
      </p:sp>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3810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99685" name="ZoneTexte 5"/>
          <p:cNvSpPr txBox="1">
            <a:spLocks noChangeArrowheads="1"/>
          </p:cNvSpPr>
          <p:nvPr/>
        </p:nvSpPr>
        <p:spPr bwMode="auto">
          <a:xfrm>
            <a:off x="304800" y="762000"/>
            <a:ext cx="8534400" cy="3262313"/>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t>Maintenance des déversoirs automatiques</a:t>
            </a:r>
          </a:p>
          <a:p>
            <a:pPr algn="just"/>
            <a:endParaRPr lang="fr-FR" sz="1200" dirty="0"/>
          </a:p>
          <a:p>
            <a:pPr algn="just"/>
            <a:r>
              <a:rPr lang="fr-FR" sz="1200" dirty="0">
                <a:latin typeface="Arial" pitchFamily="34" charset="0"/>
                <a:cs typeface="Arial" pitchFamily="34" charset="0"/>
              </a:rPr>
              <a:t>Le système de ces déversoirs </a:t>
            </a:r>
            <a:r>
              <a:rPr lang="fr-FR" sz="1200" dirty="0" smtClean="0">
                <a:latin typeface="Arial" pitchFamily="34" charset="0"/>
                <a:cs typeface="Arial" pitchFamily="34" charset="0"/>
              </a:rPr>
              <a:t>automatiques a un fonctionnement satisfaisant, </a:t>
            </a:r>
            <a:r>
              <a:rPr lang="fr-FR" sz="1200" dirty="0">
                <a:latin typeface="Arial" pitchFamily="34" charset="0"/>
                <a:cs typeface="Arial" pitchFamily="34" charset="0"/>
              </a:rPr>
              <a:t>mais on a pu constater durant </a:t>
            </a:r>
            <a:r>
              <a:rPr lang="fr-FR" sz="1200" dirty="0" smtClean="0">
                <a:latin typeface="Arial" pitchFamily="34" charset="0"/>
                <a:cs typeface="Arial" pitchFamily="34" charset="0"/>
              </a:rPr>
              <a:t>la </a:t>
            </a:r>
            <a:r>
              <a:rPr lang="fr-FR" sz="1200" dirty="0">
                <a:latin typeface="Arial" pitchFamily="34" charset="0"/>
                <a:cs typeface="Arial" pitchFamily="34" charset="0"/>
              </a:rPr>
              <a:t>visites </a:t>
            </a:r>
            <a:r>
              <a:rPr lang="fr-FR" sz="1200" dirty="0" smtClean="0">
                <a:latin typeface="Arial" pitchFamily="34" charset="0"/>
                <a:cs typeface="Arial" pitchFamily="34" charset="0"/>
              </a:rPr>
              <a:t>des </a:t>
            </a:r>
            <a:r>
              <a:rPr lang="fr-FR" sz="1200" dirty="0">
                <a:latin typeface="Arial" pitchFamily="34" charset="0"/>
                <a:cs typeface="Arial" pitchFamily="34" charset="0"/>
              </a:rPr>
              <a:t>périmètres entre 2008 et 2009 les problèmes suivants:</a:t>
            </a:r>
          </a:p>
          <a:p>
            <a:pPr algn="just"/>
            <a:endParaRPr lang="fr-FR" sz="1200" dirty="0">
              <a:latin typeface="Arial" pitchFamily="34" charset="0"/>
              <a:cs typeface="Arial" pitchFamily="34" charset="0"/>
            </a:endParaRPr>
          </a:p>
          <a:p>
            <a:pPr algn="just"/>
            <a:r>
              <a:rPr lang="fr-FR" sz="1200" dirty="0">
                <a:latin typeface="Arial" pitchFamily="34" charset="0"/>
                <a:cs typeface="Arial" pitchFamily="34" charset="0"/>
              </a:rPr>
              <a:t>	a- Le suivi de l’état général des câbles de rappel entre la porte et le contrepoids </a:t>
            </a:r>
            <a:r>
              <a:rPr lang="fr-FR" sz="1200" dirty="0" smtClean="0">
                <a:latin typeface="Arial" pitchFamily="34" charset="0"/>
                <a:cs typeface="Arial" pitchFamily="34" charset="0"/>
              </a:rPr>
              <a:t> </a:t>
            </a:r>
            <a:r>
              <a:rPr lang="fr-FR" sz="1200" dirty="0">
                <a:latin typeface="Arial" pitchFamily="34" charset="0"/>
                <a:cs typeface="Arial" pitchFamily="34" charset="0"/>
              </a:rPr>
              <a:t>reste un problème 	récurant sur toutes les installations de ce type,</a:t>
            </a:r>
          </a:p>
          <a:p>
            <a:pPr algn="just"/>
            <a:r>
              <a:rPr lang="fr-FR" sz="1200" dirty="0">
                <a:latin typeface="Arial" pitchFamily="34" charset="0"/>
                <a:cs typeface="Arial" pitchFamily="34" charset="0"/>
              </a:rPr>
              <a:t>	b- Le manque de graissage et de contrôle des câbles,</a:t>
            </a:r>
          </a:p>
          <a:p>
            <a:pPr algn="just"/>
            <a:r>
              <a:rPr lang="fr-FR" sz="1200" dirty="0">
                <a:latin typeface="Arial" pitchFamily="34" charset="0"/>
                <a:cs typeface="Arial" pitchFamily="34" charset="0"/>
              </a:rPr>
              <a:t>	c- Le graissage des poulies,</a:t>
            </a:r>
          </a:p>
          <a:p>
            <a:pPr algn="just"/>
            <a:r>
              <a:rPr lang="fr-FR" sz="1200" dirty="0">
                <a:latin typeface="Arial" pitchFamily="34" charset="0"/>
                <a:cs typeface="Arial" pitchFamily="34" charset="0"/>
              </a:rPr>
              <a:t>	d- Le nettoyage des flottants qui se coincent dans les portes,</a:t>
            </a:r>
          </a:p>
          <a:p>
            <a:pPr algn="just"/>
            <a:r>
              <a:rPr lang="fr-FR" sz="1200" dirty="0">
                <a:latin typeface="Arial" pitchFamily="34" charset="0"/>
                <a:cs typeface="Arial" pitchFamily="34" charset="0"/>
              </a:rPr>
              <a:t>	e- L’ouverture aléatoire et surtout leur fermeture, par des contrepoids de rappel trop légers pour assurer un </a:t>
            </a:r>
          </a:p>
          <a:p>
            <a:pPr algn="just"/>
            <a:r>
              <a:rPr lang="fr-FR" sz="1200" dirty="0">
                <a:latin typeface="Arial" pitchFamily="34" charset="0"/>
                <a:cs typeface="Arial" pitchFamily="34" charset="0"/>
              </a:rPr>
              <a:t>	travail de fermeture correcte et qui peut entraîner la vidange du réservoir.</a:t>
            </a:r>
          </a:p>
          <a:p>
            <a:pPr algn="just"/>
            <a:r>
              <a:rPr lang="fr-FR" sz="1200" dirty="0">
                <a:latin typeface="Arial" pitchFamily="34" charset="0"/>
                <a:cs typeface="Arial" pitchFamily="34" charset="0"/>
              </a:rPr>
              <a:t>	f- La peinture de la structure métallique,</a:t>
            </a:r>
          </a:p>
          <a:p>
            <a:pPr algn="just"/>
            <a:r>
              <a:rPr lang="fr-FR" sz="1200" dirty="0">
                <a:latin typeface="Arial" pitchFamily="34" charset="0"/>
                <a:cs typeface="Arial" pitchFamily="34" charset="0"/>
              </a:rPr>
              <a:t>	g- Le remontage des enrochements de protection aval,</a:t>
            </a:r>
          </a:p>
          <a:p>
            <a:pPr algn="just"/>
            <a:r>
              <a:rPr lang="fr-FR" sz="1200" dirty="0">
                <a:latin typeface="Arial" pitchFamily="34" charset="0"/>
                <a:cs typeface="Arial" pitchFamily="34" charset="0"/>
              </a:rPr>
              <a:t>	h- Reprise des perrés (scellement pour ceux descellés),</a:t>
            </a:r>
          </a:p>
          <a:p>
            <a:pPr algn="just"/>
            <a:r>
              <a:rPr lang="fr-FR" sz="1200" dirty="0">
                <a:latin typeface="Arial" pitchFamily="34" charset="0"/>
                <a:cs typeface="Arial" pitchFamily="34" charset="0"/>
              </a:rPr>
              <a:t>	I- Vérification et nettoyage de la superstructure,</a:t>
            </a:r>
          </a:p>
          <a:p>
            <a:pPr algn="just"/>
            <a:r>
              <a:rPr lang="fr-FR" sz="1200" dirty="0">
                <a:latin typeface="Arial" pitchFamily="34" charset="0"/>
                <a:cs typeface="Arial" pitchFamily="34" charset="0"/>
              </a:rPr>
              <a:t>	j- Coupe des végétaux pouvant gêner l’écoulement des eaux.</a:t>
            </a:r>
          </a:p>
        </p:txBody>
      </p:sp>
      <p:pic>
        <p:nvPicPr>
          <p:cNvPr id="199686" name="Picture 3" descr="E:\Boeung Nimul Dam\Boeung Nimul déversoir n° 1#001.jpg"/>
          <p:cNvPicPr>
            <a:picLocks noChangeAspect="1" noChangeArrowheads="1"/>
          </p:cNvPicPr>
          <p:nvPr/>
        </p:nvPicPr>
        <p:blipFill>
          <a:blip r:embed="rId3" cstate="email"/>
          <a:srcRect/>
          <a:stretch>
            <a:fillRect/>
          </a:stretch>
        </p:blipFill>
        <p:spPr bwMode="auto">
          <a:xfrm>
            <a:off x="228600" y="4191000"/>
            <a:ext cx="3454400" cy="2590800"/>
          </a:xfrm>
          <a:prstGeom prst="rect">
            <a:avLst/>
          </a:prstGeom>
          <a:noFill/>
          <a:ln w="28575">
            <a:solidFill>
              <a:srgbClr val="FF0000"/>
            </a:solidFill>
            <a:miter lim="800000"/>
            <a:headEnd/>
            <a:tailEnd/>
          </a:ln>
        </p:spPr>
      </p:pic>
      <p:sp>
        <p:nvSpPr>
          <p:cNvPr id="199687" name="ZoneTexte 7"/>
          <p:cNvSpPr txBox="1">
            <a:spLocks noChangeArrowheads="1"/>
          </p:cNvSpPr>
          <p:nvPr/>
        </p:nvSpPr>
        <p:spPr bwMode="auto">
          <a:xfrm>
            <a:off x="228600" y="6519863"/>
            <a:ext cx="3505200" cy="461665"/>
          </a:xfrm>
          <a:prstGeom prst="rect">
            <a:avLst/>
          </a:prstGeom>
          <a:noFill/>
          <a:ln w="9525">
            <a:noFill/>
            <a:miter lim="800000"/>
            <a:headEnd/>
            <a:tailEnd/>
          </a:ln>
        </p:spPr>
        <p:txBody>
          <a:bodyPr>
            <a:spAutoFit/>
          </a:bodyPr>
          <a:lstStyle/>
          <a:p>
            <a:r>
              <a:rPr lang="fr-FR" sz="1200" dirty="0">
                <a:solidFill>
                  <a:schemeClr val="bg1"/>
                </a:solidFill>
                <a:latin typeface="Arial" pitchFamily="34" charset="0"/>
                <a:cs typeface="Arial" pitchFamily="34" charset="0"/>
              </a:rPr>
              <a:t>Le remontage des enrochements de protection aval</a:t>
            </a:r>
          </a:p>
        </p:txBody>
      </p:sp>
      <p:pic>
        <p:nvPicPr>
          <p:cNvPr id="199688" name="Picture 4" descr="E:\Canal Kg Speu et memot\106_FUJI\DSCF3415.JPG"/>
          <p:cNvPicPr>
            <a:picLocks noChangeAspect="1" noChangeArrowheads="1"/>
          </p:cNvPicPr>
          <p:nvPr/>
        </p:nvPicPr>
        <p:blipFill>
          <a:blip r:embed="rId4" cstate="email"/>
          <a:srcRect/>
          <a:stretch>
            <a:fillRect/>
          </a:stretch>
        </p:blipFill>
        <p:spPr bwMode="auto">
          <a:xfrm>
            <a:off x="5257800" y="4191000"/>
            <a:ext cx="3505200" cy="25908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9686"/>
                                        </p:tgtEl>
                                        <p:attrNameLst>
                                          <p:attrName>style.visibility</p:attrName>
                                        </p:attrNameLst>
                                      </p:cBhvr>
                                      <p:to>
                                        <p:strVal val="visible"/>
                                      </p:to>
                                    </p:set>
                                    <p:anim calcmode="lin" valueType="num">
                                      <p:cBhvr additive="base">
                                        <p:cTn id="11" dur="500" fill="hold"/>
                                        <p:tgtEl>
                                          <p:spTgt spid="199686"/>
                                        </p:tgtEl>
                                        <p:attrNameLst>
                                          <p:attrName>ppt_x</p:attrName>
                                        </p:attrNameLst>
                                      </p:cBhvr>
                                      <p:tavLst>
                                        <p:tav tm="0">
                                          <p:val>
                                            <p:strVal val="#ppt_x"/>
                                          </p:val>
                                        </p:tav>
                                        <p:tav tm="100000">
                                          <p:val>
                                            <p:strVal val="#ppt_x"/>
                                          </p:val>
                                        </p:tav>
                                      </p:tavLst>
                                    </p:anim>
                                    <p:anim calcmode="lin" valueType="num">
                                      <p:cBhvr additive="base">
                                        <p:cTn id="12" dur="500" fill="hold"/>
                                        <p:tgtEl>
                                          <p:spTgt spid="1996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9687"/>
                                        </p:tgtEl>
                                        <p:attrNameLst>
                                          <p:attrName>style.visibility</p:attrName>
                                        </p:attrNameLst>
                                      </p:cBhvr>
                                      <p:to>
                                        <p:strVal val="visible"/>
                                      </p:to>
                                    </p:set>
                                    <p:anim calcmode="lin" valueType="num">
                                      <p:cBhvr additive="base">
                                        <p:cTn id="15" dur="500" fill="hold"/>
                                        <p:tgtEl>
                                          <p:spTgt spid="199687"/>
                                        </p:tgtEl>
                                        <p:attrNameLst>
                                          <p:attrName>ppt_x</p:attrName>
                                        </p:attrNameLst>
                                      </p:cBhvr>
                                      <p:tavLst>
                                        <p:tav tm="0">
                                          <p:val>
                                            <p:strVal val="#ppt_x"/>
                                          </p:val>
                                        </p:tav>
                                        <p:tav tm="100000">
                                          <p:val>
                                            <p:strVal val="#ppt_x"/>
                                          </p:val>
                                        </p:tav>
                                      </p:tavLst>
                                    </p:anim>
                                    <p:anim calcmode="lin" valueType="num">
                                      <p:cBhvr additive="base">
                                        <p:cTn id="16" dur="500" fill="hold"/>
                                        <p:tgtEl>
                                          <p:spTgt spid="1996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9688"/>
                                        </p:tgtEl>
                                        <p:attrNameLst>
                                          <p:attrName>style.visibility</p:attrName>
                                        </p:attrNameLst>
                                      </p:cBhvr>
                                      <p:to>
                                        <p:strVal val="visible"/>
                                      </p:to>
                                    </p:set>
                                    <p:anim calcmode="lin" valueType="num">
                                      <p:cBhvr additive="base">
                                        <p:cTn id="19" dur="500" fill="hold"/>
                                        <p:tgtEl>
                                          <p:spTgt spid="199688"/>
                                        </p:tgtEl>
                                        <p:attrNameLst>
                                          <p:attrName>ppt_x</p:attrName>
                                        </p:attrNameLst>
                                      </p:cBhvr>
                                      <p:tavLst>
                                        <p:tav tm="0">
                                          <p:val>
                                            <p:strVal val="#ppt_x"/>
                                          </p:val>
                                        </p:tav>
                                        <p:tav tm="100000">
                                          <p:val>
                                            <p:strVal val="#ppt_x"/>
                                          </p:val>
                                        </p:tav>
                                      </p:tavLst>
                                    </p:anim>
                                    <p:anim calcmode="lin" valueType="num">
                                      <p:cBhvr additive="base">
                                        <p:cTn id="20" dur="500" fill="hold"/>
                                        <p:tgtEl>
                                          <p:spTgt spid="199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96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14DB3D8-4710-4240-BF6B-5607A9ADDD9E}" type="slidenum">
              <a:rPr lang="en-US" smtClean="0"/>
              <a:pPr>
                <a:defRPr/>
              </a:pPr>
              <a:t>48</a:t>
            </a:fld>
            <a:endParaRPr lang="en-US" dirty="0"/>
          </a:p>
        </p:txBody>
      </p:sp>
      <p:sp>
        <p:nvSpPr>
          <p:cNvPr id="200707" name="Text Box 1"/>
          <p:cNvSpPr txBox="1">
            <a:spLocks noChangeArrowheads="1"/>
          </p:cNvSpPr>
          <p:nvPr/>
        </p:nvSpPr>
        <p:spPr bwMode="auto">
          <a:xfrm>
            <a:off x="819150" y="80986"/>
            <a:ext cx="7486650" cy="6705600"/>
          </a:xfrm>
          <a:prstGeom prst="rect">
            <a:avLst/>
          </a:prstGeom>
          <a:solidFill>
            <a:schemeClr val="bg1"/>
          </a:solidFill>
          <a:ln w="38100" cmpd="dbl">
            <a:solidFill>
              <a:srgbClr val="FF0000"/>
            </a:solidFill>
            <a:miter lim="800000"/>
            <a:headEnd/>
            <a:tailEnd/>
          </a:ln>
        </p:spPr>
        <p:txBody>
          <a:bodyPr/>
          <a:lstStyle/>
          <a:p>
            <a:pPr algn="ctr">
              <a:spcAft>
                <a:spcPts val="1000"/>
              </a:spcAft>
            </a:pPr>
            <a:r>
              <a:rPr lang="fr-FR" sz="1400" b="1" u="sng" dirty="0"/>
              <a:t>FICHE DE TRAVAIL</a:t>
            </a:r>
          </a:p>
          <a:p>
            <a:pPr algn="ctr">
              <a:spcAft>
                <a:spcPts val="1000"/>
              </a:spcAft>
            </a:pPr>
            <a:r>
              <a:rPr lang="fr-FR" sz="1400" b="1" u="sng" dirty="0">
                <a:latin typeface="Arial" pitchFamily="34" charset="0"/>
                <a:cs typeface="Arial" pitchFamily="34" charset="0"/>
              </a:rPr>
              <a:t>MAINTENANCE DES DEVERSOIRS AUTOMATIQUES</a:t>
            </a:r>
          </a:p>
          <a:p>
            <a:pPr algn="ctr">
              <a:spcAft>
                <a:spcPts val="1000"/>
              </a:spcAft>
            </a:pPr>
            <a:r>
              <a:rPr lang="fr-FR" sz="1400" b="1" u="sng" dirty="0">
                <a:latin typeface="Arial" pitchFamily="34" charset="0"/>
                <a:cs typeface="Arial" pitchFamily="34" charset="0"/>
              </a:rPr>
              <a:t>Le système automatique et le béton</a:t>
            </a:r>
          </a:p>
          <a:p>
            <a:pPr algn="just">
              <a:spcAft>
                <a:spcPts val="400"/>
              </a:spcAft>
            </a:pPr>
            <a:r>
              <a:rPr lang="fr-FR" sz="1200" dirty="0">
                <a:latin typeface="Arial" pitchFamily="34" charset="0"/>
                <a:cs typeface="Arial" pitchFamily="34" charset="0"/>
              </a:rPr>
              <a:t>Fiche de travail n° …………………………………………………….Date :                        JJ/MM/AA</a:t>
            </a:r>
          </a:p>
          <a:p>
            <a:pPr algn="just">
              <a:spcAft>
                <a:spcPts val="400"/>
              </a:spcAft>
            </a:pPr>
            <a:r>
              <a:rPr lang="fr-FR" sz="1200" dirty="0">
                <a:latin typeface="Arial" pitchFamily="34" charset="0"/>
                <a:cs typeface="Arial" pitchFamily="34" charset="0"/>
              </a:rPr>
              <a:t>Déversoir n° …………………………………Type de déversoir  : ………………………………………..</a:t>
            </a:r>
          </a:p>
          <a:p>
            <a:pPr algn="just">
              <a:spcAft>
                <a:spcPts val="400"/>
              </a:spcAft>
            </a:pPr>
            <a:r>
              <a:rPr lang="fr-FR" sz="1200" dirty="0">
                <a:latin typeface="Arial" pitchFamily="34" charset="0"/>
                <a:cs typeface="Arial" pitchFamily="34" charset="0"/>
              </a:rPr>
              <a:t>Situation : ………………………………………………………………………………………………………………        </a:t>
            </a:r>
          </a:p>
          <a:p>
            <a:pPr algn="just">
              <a:spcAft>
                <a:spcPts val="400"/>
              </a:spcAft>
            </a:pPr>
            <a:r>
              <a:rPr lang="fr-FR" sz="1200" dirty="0">
                <a:latin typeface="Arial" pitchFamily="34" charset="0"/>
                <a:cs typeface="Arial" pitchFamily="34" charset="0"/>
              </a:rPr>
              <a:t>Position : </a:t>
            </a:r>
            <a:r>
              <a:rPr lang="fr-FR" sz="1200" dirty="0" err="1">
                <a:latin typeface="Arial" pitchFamily="34" charset="0"/>
                <a:cs typeface="Arial" pitchFamily="34" charset="0"/>
              </a:rPr>
              <a:t>p.k</a:t>
            </a:r>
            <a:r>
              <a:rPr lang="fr-FR" sz="1200" dirty="0">
                <a:latin typeface="Arial" pitchFamily="34" charset="0"/>
                <a:cs typeface="Arial" pitchFamily="34" charset="0"/>
              </a:rPr>
              <a:t>.  …………  Longueur  de la lame …….. m, Largeur ………. m, Hauteur ……… m</a:t>
            </a:r>
          </a:p>
          <a:p>
            <a:pPr algn="ctr">
              <a:spcAft>
                <a:spcPts val="400"/>
              </a:spcAft>
            </a:pPr>
            <a:r>
              <a:rPr lang="fr-FR" sz="1200" b="1" u="sng" dirty="0">
                <a:latin typeface="Arial" pitchFamily="34" charset="0"/>
                <a:cs typeface="Arial" pitchFamily="34" charset="0"/>
              </a:rPr>
              <a:t>TRAVAUX A REALISER</a:t>
            </a:r>
            <a:endParaRPr lang="fr-FR" sz="1200" dirty="0">
              <a:latin typeface="Arial" pitchFamily="34" charset="0"/>
              <a:cs typeface="Arial" pitchFamily="34" charset="0"/>
            </a:endParaRPr>
          </a:p>
          <a:p>
            <a:pPr algn="just">
              <a:spcAft>
                <a:spcPts val="400"/>
              </a:spcAft>
            </a:pPr>
            <a:r>
              <a:rPr lang="fr-FR" sz="1200" dirty="0">
                <a:latin typeface="Arial" pitchFamily="34" charset="0"/>
                <a:cs typeface="Arial" pitchFamily="34" charset="0"/>
              </a:rPr>
              <a:t>Remontage des enrochements avals : …………heures, ………………m3</a:t>
            </a:r>
          </a:p>
          <a:p>
            <a:pPr algn="just">
              <a:spcAft>
                <a:spcPts val="400"/>
              </a:spcAft>
            </a:pPr>
            <a:r>
              <a:rPr lang="fr-FR" sz="1200" dirty="0" err="1" smtClean="0">
                <a:latin typeface="Arial" pitchFamily="34" charset="0"/>
                <a:cs typeface="Arial" pitchFamily="34" charset="0"/>
              </a:rPr>
              <a:t>Rescèlement</a:t>
            </a:r>
            <a:r>
              <a:rPr lang="fr-FR" sz="1200" dirty="0" smtClean="0">
                <a:latin typeface="Arial" pitchFamily="34" charset="0"/>
                <a:cs typeface="Arial" pitchFamily="34" charset="0"/>
              </a:rPr>
              <a:t> </a:t>
            </a:r>
            <a:r>
              <a:rPr lang="fr-FR" sz="1200" dirty="0">
                <a:latin typeface="Arial" pitchFamily="34" charset="0"/>
                <a:cs typeface="Arial" pitchFamily="34" charset="0"/>
              </a:rPr>
              <a:t>des perrés si fissurés ou cassés : Sable ………. litres  Ciment …….. Kg   Eau …………. Litres</a:t>
            </a:r>
          </a:p>
          <a:p>
            <a:pPr algn="just">
              <a:spcAft>
                <a:spcPts val="400"/>
              </a:spcAft>
            </a:pPr>
            <a:r>
              <a:rPr lang="fr-FR" sz="1200" dirty="0">
                <a:latin typeface="Arial" pitchFamily="34" charset="0"/>
                <a:cs typeface="Arial" pitchFamily="34" charset="0"/>
              </a:rPr>
              <a:t>Pierres ……….. m3  Temps…………. Heures</a:t>
            </a:r>
          </a:p>
          <a:p>
            <a:pPr algn="just">
              <a:spcAft>
                <a:spcPts val="400"/>
              </a:spcAft>
            </a:pPr>
            <a:r>
              <a:rPr lang="fr-FR" sz="1200" dirty="0">
                <a:latin typeface="Arial" pitchFamily="34" charset="0"/>
                <a:cs typeface="Arial" pitchFamily="34" charset="0"/>
              </a:rPr>
              <a:t>Reprise du béton armé : ………………..heures, …………………. m3 de B.A.</a:t>
            </a:r>
          </a:p>
          <a:p>
            <a:pPr algn="just">
              <a:spcAft>
                <a:spcPts val="400"/>
              </a:spcAft>
            </a:pPr>
            <a:r>
              <a:rPr lang="fr-FR" sz="1200" dirty="0">
                <a:latin typeface="Arial" pitchFamily="34" charset="0"/>
                <a:cs typeface="Arial" pitchFamily="34" charset="0"/>
              </a:rPr>
              <a:t>Affouillement du remblai des murs en aile : Terre ……………….. m3  Temps ………………..heures</a:t>
            </a:r>
          </a:p>
          <a:p>
            <a:pPr algn="just">
              <a:spcAft>
                <a:spcPts val="400"/>
              </a:spcAft>
            </a:pPr>
            <a:r>
              <a:rPr lang="fr-FR" sz="1200" dirty="0">
                <a:latin typeface="Arial" pitchFamily="34" charset="0"/>
                <a:cs typeface="Arial" pitchFamily="34" charset="0"/>
              </a:rPr>
              <a:t>Affouillent aval en sortie de l’ouvrage : Enrochement ……………m3  Temps ………………..heures</a:t>
            </a:r>
          </a:p>
          <a:p>
            <a:pPr algn="just">
              <a:spcAft>
                <a:spcPts val="400"/>
              </a:spcAft>
            </a:pPr>
            <a:r>
              <a:rPr lang="fr-FR" sz="1200" dirty="0">
                <a:latin typeface="Arial" pitchFamily="34" charset="0"/>
                <a:cs typeface="Arial" pitchFamily="34" charset="0"/>
              </a:rPr>
              <a:t>Désherbage :  ………………………. m2</a:t>
            </a:r>
          </a:p>
          <a:p>
            <a:pPr algn="just">
              <a:spcAft>
                <a:spcPts val="400"/>
              </a:spcAft>
            </a:pPr>
            <a:r>
              <a:rPr lang="fr-FR" sz="1200" dirty="0">
                <a:latin typeface="Arial" pitchFamily="34" charset="0"/>
                <a:cs typeface="Arial" pitchFamily="34" charset="0"/>
              </a:rPr>
              <a:t>Remise en état de l’interface Béton ouvrage et Terre digue :  Terre ……………… m3  Temps ………..heures</a:t>
            </a:r>
          </a:p>
          <a:p>
            <a:pPr algn="just">
              <a:spcAft>
                <a:spcPts val="400"/>
              </a:spcAft>
            </a:pPr>
            <a:r>
              <a:rPr lang="fr-FR" sz="1200" dirty="0">
                <a:latin typeface="Arial" pitchFamily="34" charset="0"/>
                <a:cs typeface="Arial" pitchFamily="34" charset="0"/>
              </a:rPr>
              <a:t>Changement des câbles défectueux: …………………………m  …………………… heures</a:t>
            </a:r>
          </a:p>
          <a:p>
            <a:pPr algn="just">
              <a:spcAft>
                <a:spcPts val="400"/>
              </a:spcAft>
            </a:pPr>
            <a:r>
              <a:rPr lang="fr-FR" sz="1200" dirty="0">
                <a:latin typeface="Arial" pitchFamily="34" charset="0"/>
                <a:cs typeface="Arial" pitchFamily="34" charset="0"/>
              </a:rPr>
              <a:t>Graissage général : ………………………kg de graisse   Peinture de la structure métallique …………kg</a:t>
            </a:r>
          </a:p>
          <a:p>
            <a:pPr algn="just">
              <a:spcAft>
                <a:spcPts val="400"/>
              </a:spcAft>
            </a:pPr>
            <a:r>
              <a:rPr lang="fr-FR" sz="1200" dirty="0">
                <a:latin typeface="Arial" pitchFamily="34" charset="0"/>
                <a:cs typeface="Arial" pitchFamily="34" charset="0"/>
              </a:rPr>
              <a:t>Changement des joints défectueux ……………….. m    Nettoyage de l’ouvrage: ………………………Heures</a:t>
            </a:r>
          </a:p>
          <a:p>
            <a:pPr algn="just">
              <a:spcAft>
                <a:spcPts val="400"/>
              </a:spcAft>
            </a:pPr>
            <a:r>
              <a:rPr lang="fr-FR" sz="1200" dirty="0">
                <a:latin typeface="Arial" pitchFamily="34" charset="0"/>
                <a:cs typeface="Arial" pitchFamily="34" charset="0"/>
              </a:rPr>
              <a:t>Vérification générale : ……………………………….. heures</a:t>
            </a:r>
          </a:p>
          <a:p>
            <a:pPr algn="just">
              <a:spcAft>
                <a:spcPts val="400"/>
              </a:spcAft>
            </a:pPr>
            <a:r>
              <a:rPr lang="fr-FR" sz="1200" dirty="0">
                <a:latin typeface="Arial" pitchFamily="34" charset="0"/>
                <a:cs typeface="Arial" pitchFamily="34" charset="0"/>
              </a:rPr>
              <a:t>Remarques :</a:t>
            </a:r>
          </a:p>
          <a:p>
            <a:pPr algn="just">
              <a:spcAft>
                <a:spcPts val="400"/>
              </a:spcAft>
            </a:pPr>
            <a:endParaRPr lang="fr-FR" sz="1200" dirty="0">
              <a:latin typeface="Arial" pitchFamily="34" charset="0"/>
              <a:cs typeface="Arial" pitchFamily="34" charset="0"/>
            </a:endParaRPr>
          </a:p>
          <a:p>
            <a:pPr algn="just">
              <a:spcAft>
                <a:spcPts val="400"/>
              </a:spcAft>
            </a:pPr>
            <a:r>
              <a:rPr lang="fr-FR" sz="1200" dirty="0">
                <a:latin typeface="Arial" pitchFamily="34" charset="0"/>
                <a:cs typeface="Arial" pitchFamily="34" charset="0"/>
              </a:rPr>
              <a:t>Nom du chef de chantier :………………………………………………</a:t>
            </a:r>
          </a:p>
          <a:p>
            <a:pPr algn="just">
              <a:spcAft>
                <a:spcPts val="400"/>
              </a:spcAft>
            </a:pPr>
            <a:endParaRPr lang="fr-FR" sz="1200" dirty="0">
              <a:latin typeface="Arial" pitchFamily="34" charset="0"/>
              <a:cs typeface="Arial" pitchFamily="34" charset="0"/>
            </a:endParaRPr>
          </a:p>
          <a:p>
            <a:pPr algn="just">
              <a:spcAft>
                <a:spcPts val="400"/>
              </a:spcAft>
            </a:pPr>
            <a:r>
              <a:rPr lang="fr-FR" sz="12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07">
                                            <p:bg/>
                                          </p:spTgt>
                                        </p:tgtEl>
                                        <p:attrNameLst>
                                          <p:attrName>style.visibility</p:attrName>
                                        </p:attrNameLst>
                                      </p:cBhvr>
                                      <p:to>
                                        <p:strVal val="visible"/>
                                      </p:to>
                                    </p:set>
                                    <p:animEffect transition="in" filter="fade">
                                      <p:cBhvr>
                                        <p:cTn id="7" dur="2000"/>
                                        <p:tgtEl>
                                          <p:spTgt spid="20070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707">
                                            <p:txEl>
                                              <p:pRg st="0" end="0"/>
                                            </p:txEl>
                                          </p:spTgt>
                                        </p:tgtEl>
                                        <p:attrNameLst>
                                          <p:attrName>style.visibility</p:attrName>
                                        </p:attrNameLst>
                                      </p:cBhvr>
                                      <p:to>
                                        <p:strVal val="visible"/>
                                      </p:to>
                                    </p:set>
                                    <p:animEffect transition="in" filter="fade">
                                      <p:cBhvr>
                                        <p:cTn id="10" dur="2000"/>
                                        <p:tgtEl>
                                          <p:spTgt spid="2007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Effect transition="in" filter="fade">
                                      <p:cBhvr>
                                        <p:cTn id="13" dur="2000"/>
                                        <p:tgtEl>
                                          <p:spTgt spid="20070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0707">
                                            <p:txEl>
                                              <p:pRg st="2" end="2"/>
                                            </p:txEl>
                                          </p:spTgt>
                                        </p:tgtEl>
                                        <p:attrNameLst>
                                          <p:attrName>style.visibility</p:attrName>
                                        </p:attrNameLst>
                                      </p:cBhvr>
                                      <p:to>
                                        <p:strVal val="visible"/>
                                      </p:to>
                                    </p:set>
                                    <p:animEffect transition="in" filter="fade">
                                      <p:cBhvr>
                                        <p:cTn id="16" dur="2000"/>
                                        <p:tgtEl>
                                          <p:spTgt spid="20070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0707">
                                            <p:txEl>
                                              <p:pRg st="3" end="3"/>
                                            </p:txEl>
                                          </p:spTgt>
                                        </p:tgtEl>
                                        <p:attrNameLst>
                                          <p:attrName>style.visibility</p:attrName>
                                        </p:attrNameLst>
                                      </p:cBhvr>
                                      <p:to>
                                        <p:strVal val="visible"/>
                                      </p:to>
                                    </p:set>
                                    <p:animEffect transition="in" filter="fade">
                                      <p:cBhvr>
                                        <p:cTn id="19" dur="2000"/>
                                        <p:tgtEl>
                                          <p:spTgt spid="20070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0707">
                                            <p:txEl>
                                              <p:pRg st="4" end="4"/>
                                            </p:txEl>
                                          </p:spTgt>
                                        </p:tgtEl>
                                        <p:attrNameLst>
                                          <p:attrName>style.visibility</p:attrName>
                                        </p:attrNameLst>
                                      </p:cBhvr>
                                      <p:to>
                                        <p:strVal val="visible"/>
                                      </p:to>
                                    </p:set>
                                    <p:animEffect transition="in" filter="fade">
                                      <p:cBhvr>
                                        <p:cTn id="22" dur="2000"/>
                                        <p:tgtEl>
                                          <p:spTgt spid="20070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0707">
                                            <p:txEl>
                                              <p:pRg st="5" end="5"/>
                                            </p:txEl>
                                          </p:spTgt>
                                        </p:tgtEl>
                                        <p:attrNameLst>
                                          <p:attrName>style.visibility</p:attrName>
                                        </p:attrNameLst>
                                      </p:cBhvr>
                                      <p:to>
                                        <p:strVal val="visible"/>
                                      </p:to>
                                    </p:set>
                                    <p:animEffect transition="in" filter="fade">
                                      <p:cBhvr>
                                        <p:cTn id="25" dur="2000"/>
                                        <p:tgtEl>
                                          <p:spTgt spid="20070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0707">
                                            <p:txEl>
                                              <p:pRg st="6" end="6"/>
                                            </p:txEl>
                                          </p:spTgt>
                                        </p:tgtEl>
                                        <p:attrNameLst>
                                          <p:attrName>style.visibility</p:attrName>
                                        </p:attrNameLst>
                                      </p:cBhvr>
                                      <p:to>
                                        <p:strVal val="visible"/>
                                      </p:to>
                                    </p:set>
                                    <p:animEffect transition="in" filter="fade">
                                      <p:cBhvr>
                                        <p:cTn id="28" dur="2000"/>
                                        <p:tgtEl>
                                          <p:spTgt spid="20070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0707">
                                            <p:txEl>
                                              <p:pRg st="7" end="7"/>
                                            </p:txEl>
                                          </p:spTgt>
                                        </p:tgtEl>
                                        <p:attrNameLst>
                                          <p:attrName>style.visibility</p:attrName>
                                        </p:attrNameLst>
                                      </p:cBhvr>
                                      <p:to>
                                        <p:strVal val="visible"/>
                                      </p:to>
                                    </p:set>
                                    <p:animEffect transition="in" filter="fade">
                                      <p:cBhvr>
                                        <p:cTn id="31" dur="2000"/>
                                        <p:tgtEl>
                                          <p:spTgt spid="20070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0707">
                                            <p:txEl>
                                              <p:pRg st="8" end="8"/>
                                            </p:txEl>
                                          </p:spTgt>
                                        </p:tgtEl>
                                        <p:attrNameLst>
                                          <p:attrName>style.visibility</p:attrName>
                                        </p:attrNameLst>
                                      </p:cBhvr>
                                      <p:to>
                                        <p:strVal val="visible"/>
                                      </p:to>
                                    </p:set>
                                    <p:animEffect transition="in" filter="fade">
                                      <p:cBhvr>
                                        <p:cTn id="34" dur="2000"/>
                                        <p:tgtEl>
                                          <p:spTgt spid="20070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0707">
                                            <p:txEl>
                                              <p:pRg st="9" end="9"/>
                                            </p:txEl>
                                          </p:spTgt>
                                        </p:tgtEl>
                                        <p:attrNameLst>
                                          <p:attrName>style.visibility</p:attrName>
                                        </p:attrNameLst>
                                      </p:cBhvr>
                                      <p:to>
                                        <p:strVal val="visible"/>
                                      </p:to>
                                    </p:set>
                                    <p:animEffect transition="in" filter="fade">
                                      <p:cBhvr>
                                        <p:cTn id="37" dur="2000"/>
                                        <p:tgtEl>
                                          <p:spTgt spid="20070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0707">
                                            <p:txEl>
                                              <p:pRg st="10" end="10"/>
                                            </p:txEl>
                                          </p:spTgt>
                                        </p:tgtEl>
                                        <p:attrNameLst>
                                          <p:attrName>style.visibility</p:attrName>
                                        </p:attrNameLst>
                                      </p:cBhvr>
                                      <p:to>
                                        <p:strVal val="visible"/>
                                      </p:to>
                                    </p:set>
                                    <p:animEffect transition="in" filter="fade">
                                      <p:cBhvr>
                                        <p:cTn id="40" dur="2000"/>
                                        <p:tgtEl>
                                          <p:spTgt spid="20070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0707">
                                            <p:txEl>
                                              <p:pRg st="11" end="11"/>
                                            </p:txEl>
                                          </p:spTgt>
                                        </p:tgtEl>
                                        <p:attrNameLst>
                                          <p:attrName>style.visibility</p:attrName>
                                        </p:attrNameLst>
                                      </p:cBhvr>
                                      <p:to>
                                        <p:strVal val="visible"/>
                                      </p:to>
                                    </p:set>
                                    <p:animEffect transition="in" filter="fade">
                                      <p:cBhvr>
                                        <p:cTn id="43" dur="2000"/>
                                        <p:tgtEl>
                                          <p:spTgt spid="20070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0707">
                                            <p:txEl>
                                              <p:pRg st="12" end="12"/>
                                            </p:txEl>
                                          </p:spTgt>
                                        </p:tgtEl>
                                        <p:attrNameLst>
                                          <p:attrName>style.visibility</p:attrName>
                                        </p:attrNameLst>
                                      </p:cBhvr>
                                      <p:to>
                                        <p:strVal val="visible"/>
                                      </p:to>
                                    </p:set>
                                    <p:animEffect transition="in" filter="fade">
                                      <p:cBhvr>
                                        <p:cTn id="46" dur="2000"/>
                                        <p:tgtEl>
                                          <p:spTgt spid="20070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0707">
                                            <p:txEl>
                                              <p:pRg st="13" end="13"/>
                                            </p:txEl>
                                          </p:spTgt>
                                        </p:tgtEl>
                                        <p:attrNameLst>
                                          <p:attrName>style.visibility</p:attrName>
                                        </p:attrNameLst>
                                      </p:cBhvr>
                                      <p:to>
                                        <p:strVal val="visible"/>
                                      </p:to>
                                    </p:set>
                                    <p:animEffect transition="in" filter="fade">
                                      <p:cBhvr>
                                        <p:cTn id="49" dur="2000"/>
                                        <p:tgtEl>
                                          <p:spTgt spid="20070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0707">
                                            <p:txEl>
                                              <p:pRg st="14" end="14"/>
                                            </p:txEl>
                                          </p:spTgt>
                                        </p:tgtEl>
                                        <p:attrNameLst>
                                          <p:attrName>style.visibility</p:attrName>
                                        </p:attrNameLst>
                                      </p:cBhvr>
                                      <p:to>
                                        <p:strVal val="visible"/>
                                      </p:to>
                                    </p:set>
                                    <p:animEffect transition="in" filter="fade">
                                      <p:cBhvr>
                                        <p:cTn id="52" dur="2000"/>
                                        <p:tgtEl>
                                          <p:spTgt spid="20070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0707">
                                            <p:txEl>
                                              <p:pRg st="15" end="15"/>
                                            </p:txEl>
                                          </p:spTgt>
                                        </p:tgtEl>
                                        <p:attrNameLst>
                                          <p:attrName>style.visibility</p:attrName>
                                        </p:attrNameLst>
                                      </p:cBhvr>
                                      <p:to>
                                        <p:strVal val="visible"/>
                                      </p:to>
                                    </p:set>
                                    <p:animEffect transition="in" filter="fade">
                                      <p:cBhvr>
                                        <p:cTn id="55" dur="2000"/>
                                        <p:tgtEl>
                                          <p:spTgt spid="20070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0707">
                                            <p:txEl>
                                              <p:pRg st="16" end="16"/>
                                            </p:txEl>
                                          </p:spTgt>
                                        </p:tgtEl>
                                        <p:attrNameLst>
                                          <p:attrName>style.visibility</p:attrName>
                                        </p:attrNameLst>
                                      </p:cBhvr>
                                      <p:to>
                                        <p:strVal val="visible"/>
                                      </p:to>
                                    </p:set>
                                    <p:animEffect transition="in" filter="fade">
                                      <p:cBhvr>
                                        <p:cTn id="58" dur="2000"/>
                                        <p:tgtEl>
                                          <p:spTgt spid="20070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0707">
                                            <p:txEl>
                                              <p:pRg st="17" end="17"/>
                                            </p:txEl>
                                          </p:spTgt>
                                        </p:tgtEl>
                                        <p:attrNameLst>
                                          <p:attrName>style.visibility</p:attrName>
                                        </p:attrNameLst>
                                      </p:cBhvr>
                                      <p:to>
                                        <p:strVal val="visible"/>
                                      </p:to>
                                    </p:set>
                                    <p:animEffect transition="in" filter="fade">
                                      <p:cBhvr>
                                        <p:cTn id="61" dur="2000"/>
                                        <p:tgtEl>
                                          <p:spTgt spid="20070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0707">
                                            <p:txEl>
                                              <p:pRg st="18" end="18"/>
                                            </p:txEl>
                                          </p:spTgt>
                                        </p:tgtEl>
                                        <p:attrNameLst>
                                          <p:attrName>style.visibility</p:attrName>
                                        </p:attrNameLst>
                                      </p:cBhvr>
                                      <p:to>
                                        <p:strVal val="visible"/>
                                      </p:to>
                                    </p:set>
                                    <p:animEffect transition="in" filter="fade">
                                      <p:cBhvr>
                                        <p:cTn id="64" dur="2000"/>
                                        <p:tgtEl>
                                          <p:spTgt spid="20070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0707">
                                            <p:txEl>
                                              <p:pRg st="19" end="19"/>
                                            </p:txEl>
                                          </p:spTgt>
                                        </p:tgtEl>
                                        <p:attrNameLst>
                                          <p:attrName>style.visibility</p:attrName>
                                        </p:attrNameLst>
                                      </p:cBhvr>
                                      <p:to>
                                        <p:strVal val="visible"/>
                                      </p:to>
                                    </p:set>
                                    <p:animEffect transition="in" filter="fade">
                                      <p:cBhvr>
                                        <p:cTn id="67" dur="2000"/>
                                        <p:tgtEl>
                                          <p:spTgt spid="20070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0707">
                                            <p:txEl>
                                              <p:pRg st="20" end="20"/>
                                            </p:txEl>
                                          </p:spTgt>
                                        </p:tgtEl>
                                        <p:attrNameLst>
                                          <p:attrName>style.visibility</p:attrName>
                                        </p:attrNameLst>
                                      </p:cBhvr>
                                      <p:to>
                                        <p:strVal val="visible"/>
                                      </p:to>
                                    </p:set>
                                    <p:animEffect transition="in" filter="fade">
                                      <p:cBhvr>
                                        <p:cTn id="70" dur="2000"/>
                                        <p:tgtEl>
                                          <p:spTgt spid="20070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0707">
                                            <p:txEl>
                                              <p:pRg st="22" end="22"/>
                                            </p:txEl>
                                          </p:spTgt>
                                        </p:tgtEl>
                                        <p:attrNameLst>
                                          <p:attrName>style.visibility</p:attrName>
                                        </p:attrNameLst>
                                      </p:cBhvr>
                                      <p:to>
                                        <p:strVal val="visible"/>
                                      </p:to>
                                    </p:set>
                                    <p:animEffect transition="in" filter="fade">
                                      <p:cBhvr>
                                        <p:cTn id="73" dur="2000"/>
                                        <p:tgtEl>
                                          <p:spTgt spid="200707">
                                            <p:txEl>
                                              <p:pRg st="22" end="2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0707">
                                            <p:txEl>
                                              <p:pRg st="24" end="24"/>
                                            </p:txEl>
                                          </p:spTgt>
                                        </p:tgtEl>
                                        <p:attrNameLst>
                                          <p:attrName>style.visibility</p:attrName>
                                        </p:attrNameLst>
                                      </p:cBhvr>
                                      <p:to>
                                        <p:strVal val="visible"/>
                                      </p:to>
                                    </p:set>
                                    <p:animEffect transition="in" filter="fade">
                                      <p:cBhvr>
                                        <p:cTn id="76" dur="2000"/>
                                        <p:tgtEl>
                                          <p:spTgt spid="200707">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4DCDC3B-35B6-4751-9A25-8100678DD469}" type="slidenum">
              <a:rPr lang="en-US" smtClean="0"/>
              <a:pPr>
                <a:defRPr/>
              </a:pPr>
              <a:t>49</a:t>
            </a:fld>
            <a:endParaRPr lang="en-US" dirty="0"/>
          </a:p>
        </p:txBody>
      </p:sp>
      <p:sp>
        <p:nvSpPr>
          <p:cNvPr id="201731" name="Text Box 1"/>
          <p:cNvSpPr txBox="1">
            <a:spLocks noChangeArrowheads="1"/>
          </p:cNvSpPr>
          <p:nvPr/>
        </p:nvSpPr>
        <p:spPr bwMode="auto">
          <a:xfrm>
            <a:off x="819150" y="80986"/>
            <a:ext cx="7486650" cy="6705600"/>
          </a:xfrm>
          <a:prstGeom prst="rect">
            <a:avLst/>
          </a:prstGeom>
          <a:solidFill>
            <a:schemeClr val="bg1"/>
          </a:solidFill>
          <a:ln w="38100" cmpd="dbl">
            <a:solidFill>
              <a:srgbClr val="FF0000"/>
            </a:solidFill>
            <a:miter lim="800000"/>
            <a:headEnd/>
            <a:tailEnd/>
          </a:ln>
        </p:spPr>
        <p:txBody>
          <a:bodyPr/>
          <a:lstStyle/>
          <a:p>
            <a:pPr algn="ctr">
              <a:spcAft>
                <a:spcPts val="1000"/>
              </a:spcAft>
            </a:pPr>
            <a:r>
              <a:rPr lang="fr-FR" sz="1400" b="1" u="sng" dirty="0" smtClean="0"/>
              <a:t>FICHE </a:t>
            </a:r>
            <a:r>
              <a:rPr lang="fr-FR" sz="1400" b="1" u="sng" dirty="0"/>
              <a:t>DE TRAVAIL</a:t>
            </a:r>
          </a:p>
          <a:p>
            <a:pPr algn="ctr">
              <a:spcAft>
                <a:spcPts val="1000"/>
              </a:spcAft>
            </a:pPr>
            <a:r>
              <a:rPr lang="fr-FR" sz="1200" b="1" u="sng" dirty="0"/>
              <a:t>MAINTENANCE DES DEVERSOIRS AUTOMATIQUES</a:t>
            </a:r>
          </a:p>
          <a:p>
            <a:pPr algn="ctr">
              <a:spcAft>
                <a:spcPts val="1000"/>
              </a:spcAft>
            </a:pPr>
            <a:r>
              <a:rPr lang="fr-FR" sz="1300" b="1" u="sng" dirty="0">
                <a:latin typeface="Arial" pitchFamily="34" charset="0"/>
                <a:cs typeface="Arial" pitchFamily="34" charset="0"/>
              </a:rPr>
              <a:t>Le système automatique et le béton</a:t>
            </a:r>
          </a:p>
          <a:p>
            <a:pPr algn="just">
              <a:spcAft>
                <a:spcPts val="400"/>
              </a:spcAft>
            </a:pPr>
            <a:r>
              <a:rPr lang="fr-FR" sz="1300" dirty="0">
                <a:latin typeface="Arial" pitchFamily="34" charset="0"/>
                <a:cs typeface="Arial" pitchFamily="34" charset="0"/>
              </a:rPr>
              <a:t>Fiche de travail n° …………………………………………………….Date :                        JJ/MM/AA</a:t>
            </a:r>
          </a:p>
          <a:p>
            <a:pPr algn="just">
              <a:spcAft>
                <a:spcPts val="400"/>
              </a:spcAft>
            </a:pPr>
            <a:r>
              <a:rPr lang="fr-FR" sz="1300" dirty="0">
                <a:latin typeface="Arial" pitchFamily="34" charset="0"/>
                <a:cs typeface="Arial" pitchFamily="34" charset="0"/>
              </a:rPr>
              <a:t>Déversoir n° …………………………………Type de déversoir  : ………………………………………..</a:t>
            </a:r>
          </a:p>
          <a:p>
            <a:pPr algn="just">
              <a:spcAft>
                <a:spcPts val="4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400"/>
              </a:spcAft>
            </a:pPr>
            <a:r>
              <a:rPr lang="fr-FR" sz="1300" dirty="0">
                <a:latin typeface="Arial" pitchFamily="34" charset="0"/>
                <a:cs typeface="Arial" pitchFamily="34" charset="0"/>
              </a:rPr>
              <a:t>Position : </a:t>
            </a:r>
            <a:r>
              <a:rPr lang="fr-FR" sz="1300" dirty="0" err="1">
                <a:latin typeface="Arial" pitchFamily="34" charset="0"/>
                <a:cs typeface="Arial" pitchFamily="34" charset="0"/>
              </a:rPr>
              <a:t>p.k</a:t>
            </a:r>
            <a:r>
              <a:rPr lang="fr-FR" sz="1300" dirty="0">
                <a:latin typeface="Arial" pitchFamily="34" charset="0"/>
                <a:cs typeface="Arial" pitchFamily="34" charset="0"/>
              </a:rPr>
              <a:t>.  …………  Longueur  de la lame …….. m, Largeur ………. m, Hauteur ……… m</a:t>
            </a:r>
          </a:p>
          <a:p>
            <a:pPr algn="ctr">
              <a:spcAft>
                <a:spcPts val="400"/>
              </a:spcAft>
            </a:pPr>
            <a:r>
              <a:rPr lang="fr-FR" sz="1200" b="1" u="sng" dirty="0"/>
              <a:t>CONDTIONS CLIMATIQUES</a:t>
            </a:r>
          </a:p>
          <a:p>
            <a:pPr algn="just">
              <a:spcAft>
                <a:spcPts val="400"/>
              </a:spcAft>
            </a:pPr>
            <a:r>
              <a:rPr lang="fr-FR" sz="1200" dirty="0"/>
              <a:t>Soleil                                                                   Nuages                                                     Pluie</a:t>
            </a:r>
          </a:p>
          <a:p>
            <a:pPr algn="ctr">
              <a:spcAft>
                <a:spcPts val="400"/>
              </a:spcAft>
            </a:pPr>
            <a:r>
              <a:rPr lang="fr-FR" sz="1200" b="1" u="sng" dirty="0"/>
              <a:t>TRAVAUX A REALISER</a:t>
            </a:r>
            <a:endParaRPr lang="fr-FR" sz="1000" dirty="0"/>
          </a:p>
          <a:p>
            <a:pPr algn="just">
              <a:spcAft>
                <a:spcPts val="400"/>
              </a:spcAft>
            </a:pPr>
            <a:r>
              <a:rPr lang="fr-FR" sz="1300" dirty="0">
                <a:latin typeface="Arial" pitchFamily="34" charset="0"/>
                <a:cs typeface="Arial" pitchFamily="34" charset="0"/>
              </a:rPr>
              <a:t>Remontage des enrochements avals : …………heures, ………………m3</a:t>
            </a:r>
          </a:p>
          <a:p>
            <a:pPr algn="just">
              <a:spcAft>
                <a:spcPts val="400"/>
              </a:spcAft>
            </a:pPr>
            <a:r>
              <a:rPr lang="fr-FR" sz="1300" dirty="0">
                <a:latin typeface="Arial" pitchFamily="34" charset="0"/>
                <a:cs typeface="Arial" pitchFamily="34" charset="0"/>
              </a:rPr>
              <a:t>Recèlement des perrés si fissurés ou </a:t>
            </a:r>
            <a:r>
              <a:rPr lang="fr-FR" sz="1300" dirty="0" smtClean="0">
                <a:latin typeface="Arial" pitchFamily="34" charset="0"/>
                <a:cs typeface="Arial" pitchFamily="34" charset="0"/>
              </a:rPr>
              <a:t>cassés: </a:t>
            </a:r>
            <a:r>
              <a:rPr lang="fr-FR" sz="1300" dirty="0">
                <a:latin typeface="Arial" pitchFamily="34" charset="0"/>
                <a:cs typeface="Arial" pitchFamily="34" charset="0"/>
              </a:rPr>
              <a:t>Sable </a:t>
            </a:r>
            <a:r>
              <a:rPr lang="fr-FR" sz="1300" dirty="0" smtClean="0">
                <a:latin typeface="Arial" pitchFamily="34" charset="0"/>
                <a:cs typeface="Arial" pitchFamily="34" charset="0"/>
              </a:rPr>
              <a:t>……….litres Ciment </a:t>
            </a:r>
            <a:r>
              <a:rPr lang="fr-FR" sz="1300" dirty="0">
                <a:latin typeface="Arial" pitchFamily="34" charset="0"/>
                <a:cs typeface="Arial" pitchFamily="34" charset="0"/>
              </a:rPr>
              <a:t>…….. Kg  </a:t>
            </a:r>
            <a:r>
              <a:rPr lang="fr-FR" sz="1300" dirty="0" smtClean="0">
                <a:latin typeface="Arial" pitchFamily="34" charset="0"/>
                <a:cs typeface="Arial" pitchFamily="34" charset="0"/>
              </a:rPr>
              <a:t>Eau ……. </a:t>
            </a:r>
            <a:r>
              <a:rPr lang="fr-FR" sz="1300" dirty="0">
                <a:latin typeface="Arial" pitchFamily="34" charset="0"/>
                <a:cs typeface="Arial" pitchFamily="34" charset="0"/>
              </a:rPr>
              <a:t>Litres</a:t>
            </a:r>
          </a:p>
          <a:p>
            <a:pPr algn="just">
              <a:spcAft>
                <a:spcPts val="400"/>
              </a:spcAft>
            </a:pPr>
            <a:r>
              <a:rPr lang="fr-FR" sz="1300" dirty="0">
                <a:latin typeface="Arial" pitchFamily="34" charset="0"/>
                <a:cs typeface="Arial" pitchFamily="34" charset="0"/>
              </a:rPr>
              <a:t>Pierres ……….. m3  Temps…………. Heures</a:t>
            </a:r>
          </a:p>
          <a:p>
            <a:pPr algn="just">
              <a:spcAft>
                <a:spcPts val="400"/>
              </a:spcAft>
            </a:pPr>
            <a:r>
              <a:rPr lang="fr-FR" sz="1300" dirty="0">
                <a:latin typeface="Arial" pitchFamily="34" charset="0"/>
                <a:cs typeface="Arial" pitchFamily="34" charset="0"/>
              </a:rPr>
              <a:t>Reprise du béton armé : ………………..heures, …………………. m3 de B.A.</a:t>
            </a:r>
          </a:p>
          <a:p>
            <a:pPr algn="just">
              <a:spcAft>
                <a:spcPts val="400"/>
              </a:spcAft>
            </a:pPr>
            <a:r>
              <a:rPr lang="fr-FR" sz="1300" dirty="0">
                <a:latin typeface="Arial" pitchFamily="34" charset="0"/>
                <a:cs typeface="Arial" pitchFamily="34" charset="0"/>
              </a:rPr>
              <a:t>Affouillement du remblai des murs en aile : Terre ……………….. m3  Temps ………………..heures</a:t>
            </a:r>
          </a:p>
          <a:p>
            <a:pPr algn="just">
              <a:spcAft>
                <a:spcPts val="400"/>
              </a:spcAft>
            </a:pPr>
            <a:r>
              <a:rPr lang="fr-FR" sz="1300" dirty="0">
                <a:latin typeface="Arial" pitchFamily="34" charset="0"/>
                <a:cs typeface="Arial" pitchFamily="34" charset="0"/>
              </a:rPr>
              <a:t>Affouillent aval en sortie de l’ouvrage : Enrochement ……………m3  Temps ………………..heures</a:t>
            </a:r>
          </a:p>
          <a:p>
            <a:pPr algn="just">
              <a:spcAft>
                <a:spcPts val="400"/>
              </a:spcAft>
            </a:pPr>
            <a:r>
              <a:rPr lang="fr-FR" sz="1300" dirty="0">
                <a:latin typeface="Arial" pitchFamily="34" charset="0"/>
                <a:cs typeface="Arial" pitchFamily="34" charset="0"/>
              </a:rPr>
              <a:t>Désherbage :  ………………………. m2</a:t>
            </a:r>
          </a:p>
          <a:p>
            <a:pPr algn="just">
              <a:spcAft>
                <a:spcPts val="400"/>
              </a:spcAft>
            </a:pPr>
            <a:r>
              <a:rPr lang="fr-FR" sz="1300" dirty="0">
                <a:latin typeface="Arial" pitchFamily="34" charset="0"/>
                <a:cs typeface="Arial" pitchFamily="34" charset="0"/>
              </a:rPr>
              <a:t>Remise en état de l’interface Béton ouvrage et Terre </a:t>
            </a:r>
            <a:r>
              <a:rPr lang="fr-FR" sz="1300" dirty="0" smtClean="0">
                <a:latin typeface="Arial" pitchFamily="34" charset="0"/>
                <a:cs typeface="Arial" pitchFamily="34" charset="0"/>
              </a:rPr>
              <a:t>digue: Terre ………… m3Temps ………heures</a:t>
            </a:r>
            <a:endParaRPr lang="fr-FR" sz="1300" dirty="0">
              <a:latin typeface="Arial" pitchFamily="34" charset="0"/>
              <a:cs typeface="Arial" pitchFamily="34" charset="0"/>
            </a:endParaRPr>
          </a:p>
          <a:p>
            <a:pPr algn="just">
              <a:spcAft>
                <a:spcPts val="400"/>
              </a:spcAft>
            </a:pPr>
            <a:r>
              <a:rPr lang="fr-FR" sz="1300" dirty="0">
                <a:latin typeface="Arial" pitchFamily="34" charset="0"/>
                <a:cs typeface="Arial" pitchFamily="34" charset="0"/>
              </a:rPr>
              <a:t>Changement des câbles défectueux: …………………………m  …………………… heures</a:t>
            </a:r>
          </a:p>
          <a:p>
            <a:pPr algn="just">
              <a:spcAft>
                <a:spcPts val="400"/>
              </a:spcAft>
            </a:pPr>
            <a:r>
              <a:rPr lang="fr-FR" sz="1300" dirty="0">
                <a:latin typeface="Arial" pitchFamily="34" charset="0"/>
                <a:cs typeface="Arial" pitchFamily="34" charset="0"/>
              </a:rPr>
              <a:t>Graissage général : </a:t>
            </a:r>
            <a:r>
              <a:rPr lang="fr-FR" sz="1300" dirty="0" smtClean="0">
                <a:latin typeface="Arial" pitchFamily="34" charset="0"/>
                <a:cs typeface="Arial" pitchFamily="34" charset="0"/>
              </a:rPr>
              <a:t>…………………kg </a:t>
            </a:r>
            <a:r>
              <a:rPr lang="fr-FR" sz="1300" dirty="0">
                <a:latin typeface="Arial" pitchFamily="34" charset="0"/>
                <a:cs typeface="Arial" pitchFamily="34" charset="0"/>
              </a:rPr>
              <a:t>de graisse   Peinture de la structure métallique …………kg</a:t>
            </a:r>
          </a:p>
          <a:p>
            <a:pPr algn="just">
              <a:spcAft>
                <a:spcPts val="400"/>
              </a:spcAft>
            </a:pPr>
            <a:r>
              <a:rPr lang="fr-FR" sz="1300" dirty="0">
                <a:latin typeface="Arial" pitchFamily="34" charset="0"/>
                <a:cs typeface="Arial" pitchFamily="34" charset="0"/>
              </a:rPr>
              <a:t>Changement des joints défectueux </a:t>
            </a:r>
            <a:r>
              <a:rPr lang="fr-FR" sz="1300" dirty="0" smtClean="0">
                <a:latin typeface="Arial" pitchFamily="34" charset="0"/>
                <a:cs typeface="Arial" pitchFamily="34" charset="0"/>
              </a:rPr>
              <a:t>………………m    </a:t>
            </a:r>
            <a:r>
              <a:rPr lang="fr-FR" sz="1300" dirty="0">
                <a:latin typeface="Arial" pitchFamily="34" charset="0"/>
                <a:cs typeface="Arial" pitchFamily="34" charset="0"/>
              </a:rPr>
              <a:t>Nettoyage de l’ouvrage: </a:t>
            </a:r>
            <a:r>
              <a:rPr lang="fr-FR" sz="1300" dirty="0" smtClean="0">
                <a:latin typeface="Arial" pitchFamily="34" charset="0"/>
                <a:cs typeface="Arial" pitchFamily="34" charset="0"/>
              </a:rPr>
              <a:t>………………Heures</a:t>
            </a:r>
            <a:endParaRPr lang="fr-FR" sz="1300" dirty="0">
              <a:latin typeface="Arial" pitchFamily="34" charset="0"/>
              <a:cs typeface="Arial" pitchFamily="34" charset="0"/>
            </a:endParaRPr>
          </a:p>
          <a:p>
            <a:pPr algn="just">
              <a:spcAft>
                <a:spcPts val="400"/>
              </a:spcAft>
            </a:pPr>
            <a:r>
              <a:rPr lang="fr-FR" sz="1300" dirty="0">
                <a:latin typeface="Arial" pitchFamily="34" charset="0"/>
                <a:cs typeface="Arial" pitchFamily="34" charset="0"/>
              </a:rPr>
              <a:t>Vérification générale : ……………………………….. heures</a:t>
            </a:r>
          </a:p>
          <a:p>
            <a:pPr algn="just">
              <a:spcAft>
                <a:spcPts val="400"/>
              </a:spcAft>
            </a:pPr>
            <a:r>
              <a:rPr lang="fr-FR" sz="1300" dirty="0">
                <a:latin typeface="Arial" pitchFamily="34" charset="0"/>
                <a:cs typeface="Arial" pitchFamily="34" charset="0"/>
              </a:rPr>
              <a:t>Remarques :</a:t>
            </a:r>
          </a:p>
          <a:p>
            <a:pPr algn="just">
              <a:spcAft>
                <a:spcPts val="400"/>
              </a:spcAft>
            </a:pPr>
            <a:endParaRPr lang="fr-FR" sz="1300" dirty="0">
              <a:latin typeface="Arial" pitchFamily="34" charset="0"/>
              <a:cs typeface="Arial" pitchFamily="34" charset="0"/>
            </a:endParaRPr>
          </a:p>
          <a:p>
            <a:pPr algn="just">
              <a:spcAft>
                <a:spcPts val="400"/>
              </a:spcAft>
            </a:pPr>
            <a:r>
              <a:rPr lang="fr-FR" sz="1300" dirty="0">
                <a:latin typeface="Arial" pitchFamily="34" charset="0"/>
                <a:cs typeface="Arial" pitchFamily="34" charset="0"/>
              </a:rPr>
              <a:t>Nom du chef de chantier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400"/>
              </a:spcAft>
            </a:pPr>
            <a:r>
              <a:rPr lang="fr-FR" sz="13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01732" name="Rectangle 5"/>
          <p:cNvSpPr>
            <a:spLocks noChangeArrowheads="1"/>
          </p:cNvSpPr>
          <p:nvPr/>
        </p:nvSpPr>
        <p:spPr bwMode="auto">
          <a:xfrm>
            <a:off x="1571604" y="2347906"/>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01733" name="Rectangle 6"/>
          <p:cNvSpPr>
            <a:spLocks noChangeArrowheads="1"/>
          </p:cNvSpPr>
          <p:nvPr/>
        </p:nvSpPr>
        <p:spPr bwMode="auto">
          <a:xfrm>
            <a:off x="4714876" y="2347906"/>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01734" name="Rectangle 7"/>
          <p:cNvSpPr>
            <a:spLocks noChangeArrowheads="1"/>
          </p:cNvSpPr>
          <p:nvPr/>
        </p:nvSpPr>
        <p:spPr bwMode="auto">
          <a:xfrm>
            <a:off x="7072330" y="2347906"/>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731"/>
                                        </p:tgtEl>
                                        <p:attrNameLst>
                                          <p:attrName>style.visibility</p:attrName>
                                        </p:attrNameLst>
                                      </p:cBhvr>
                                      <p:to>
                                        <p:strVal val="visible"/>
                                      </p:to>
                                    </p:set>
                                    <p:animEffect transition="in" filter="fade">
                                      <p:cBhvr>
                                        <p:cTn id="10" dur="2000"/>
                                        <p:tgtEl>
                                          <p:spTgt spid="2017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1732"/>
                                        </p:tgtEl>
                                        <p:attrNameLst>
                                          <p:attrName>style.visibility</p:attrName>
                                        </p:attrNameLst>
                                      </p:cBhvr>
                                      <p:to>
                                        <p:strVal val="visible"/>
                                      </p:to>
                                    </p:set>
                                    <p:animEffect transition="in" filter="fade">
                                      <p:cBhvr>
                                        <p:cTn id="13" dur="2000"/>
                                        <p:tgtEl>
                                          <p:spTgt spid="2017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1733"/>
                                        </p:tgtEl>
                                        <p:attrNameLst>
                                          <p:attrName>style.visibility</p:attrName>
                                        </p:attrNameLst>
                                      </p:cBhvr>
                                      <p:to>
                                        <p:strVal val="visible"/>
                                      </p:to>
                                    </p:set>
                                    <p:animEffect transition="in" filter="fade">
                                      <p:cBhvr>
                                        <p:cTn id="16" dur="2000"/>
                                        <p:tgtEl>
                                          <p:spTgt spid="2017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1734"/>
                                        </p:tgtEl>
                                        <p:attrNameLst>
                                          <p:attrName>style.visibility</p:attrName>
                                        </p:attrNameLst>
                                      </p:cBhvr>
                                      <p:to>
                                        <p:strVal val="visible"/>
                                      </p:to>
                                    </p:set>
                                    <p:animEffect transition="in" filter="fade">
                                      <p:cBhvr>
                                        <p:cTn id="19" dur="2000"/>
                                        <p:tgtEl>
                                          <p:spTgt spid="20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1731" grpId="0" animBg="1"/>
      <p:bldP spid="201732" grpId="0" animBg="1"/>
      <p:bldP spid="201733" grpId="0" animBg="1"/>
      <p:bldP spid="2017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E74A2D7-A97E-4474-966F-1A7BB3AAAEC4}" type="slidenum">
              <a:rPr lang="en-US" smtClean="0"/>
              <a:pPr>
                <a:defRPr/>
              </a:pPr>
              <a:t>5</a:t>
            </a:fld>
            <a:endParaRPr lang="en-US" dirty="0"/>
          </a:p>
        </p:txBody>
      </p:sp>
      <p:sp>
        <p:nvSpPr>
          <p:cNvPr id="153603" name="ZoneTexte 2"/>
          <p:cNvSpPr txBox="1">
            <a:spLocks noChangeArrowheads="1"/>
          </p:cNvSpPr>
          <p:nvPr/>
        </p:nvSpPr>
        <p:spPr bwMode="auto">
          <a:xfrm>
            <a:off x="152400" y="609600"/>
            <a:ext cx="8991600" cy="369888"/>
          </a:xfrm>
          <a:prstGeom prst="rect">
            <a:avLst/>
          </a:prstGeom>
          <a:noFill/>
          <a:ln w="9525">
            <a:noFill/>
            <a:miter lim="800000"/>
            <a:headEnd/>
            <a:tailEnd/>
          </a:ln>
        </p:spPr>
        <p:txBody>
          <a:bodyPr>
            <a:spAutoFit/>
          </a:bodyPr>
          <a:lstStyle/>
          <a:p>
            <a:endParaRPr lang="fr-FR"/>
          </a:p>
        </p:txBody>
      </p:sp>
      <p:sp>
        <p:nvSpPr>
          <p:cNvPr id="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334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6" name="Text Box 6"/>
          <p:cNvSpPr txBox="1">
            <a:spLocks noChangeArrowheads="1"/>
          </p:cNvSpPr>
          <p:nvPr/>
        </p:nvSpPr>
        <p:spPr bwMode="auto">
          <a:xfrm>
            <a:off x="1447800" y="2590800"/>
            <a:ext cx="63246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solidFill>
                  <a:sysClr val="windowText" lastClr="000000"/>
                </a:solidFill>
                <a:effectLst>
                  <a:outerShdw blurRad="38100" dist="38100" dir="2700000" algn="tl">
                    <a:srgbClr val="000000"/>
                  </a:outerShdw>
                </a:effectLst>
              </a:rPr>
              <a:t>MAINTENANCE ANNUELLE</a:t>
            </a:r>
          </a:p>
          <a:p>
            <a:pPr algn="ctr">
              <a:spcBef>
                <a:spcPct val="50000"/>
              </a:spcBef>
              <a:defRPr/>
            </a:pPr>
            <a:r>
              <a:rPr lang="en-US" sz="3600" b="1" dirty="0">
                <a:solidFill>
                  <a:sysClr val="windowText" lastClr="000000"/>
                </a:solidFill>
                <a:effectLst>
                  <a:outerShdw blurRad="38100" dist="38100" dir="2700000" algn="tl">
                    <a:srgbClr val="000000"/>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1DD6843-A86D-4931-8D56-2826B5FE7FE0}" type="slidenum">
              <a:rPr lang="en-US" smtClean="0"/>
              <a:pPr>
                <a:defRPr/>
              </a:pPr>
              <a:t>50</a:t>
            </a:fld>
            <a:endParaRPr lang="en-US" dirty="0"/>
          </a:p>
        </p:txBody>
      </p:sp>
      <p:sp>
        <p:nvSpPr>
          <p:cNvPr id="3" name="Text Box 5"/>
          <p:cNvSpPr txBox="1">
            <a:spLocks noChangeArrowheads="1"/>
          </p:cNvSpPr>
          <p:nvPr/>
        </p:nvSpPr>
        <p:spPr bwMode="auto">
          <a:xfrm>
            <a:off x="2057400" y="6699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RESEAUX</a:t>
            </a:r>
          </a:p>
        </p:txBody>
      </p:sp>
      <p:sp>
        <p:nvSpPr>
          <p:cNvPr id="5" name="Rectangle 4"/>
          <p:cNvSpPr/>
          <p:nvPr/>
        </p:nvSpPr>
        <p:spPr>
          <a:xfrm>
            <a:off x="2286000" y="0"/>
            <a:ext cx="4572000" cy="7286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2137FFC-7C27-4B8E-ABC6-4245FCF32C28}" type="slidenum">
              <a:rPr lang="en-US" smtClean="0"/>
              <a:pPr>
                <a:defRPr/>
              </a:pPr>
              <a:t>51</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03781" name="ZoneTexte 4"/>
          <p:cNvSpPr txBox="1">
            <a:spLocks noChangeArrowheads="1"/>
          </p:cNvSpPr>
          <p:nvPr/>
        </p:nvSpPr>
        <p:spPr bwMode="auto">
          <a:xfrm>
            <a:off x="247680" y="1930400"/>
            <a:ext cx="8610600" cy="4401205"/>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Maintenance des </a:t>
            </a:r>
            <a:r>
              <a:rPr lang="fr-FR" sz="1400" b="1" u="sng" dirty="0" smtClean="0">
                <a:latin typeface="Arial" pitchFamily="34" charset="0"/>
                <a:cs typeface="Arial" pitchFamily="34" charset="0"/>
              </a:rPr>
              <a:t>canaux</a:t>
            </a:r>
          </a:p>
          <a:p>
            <a:pPr algn="ctr"/>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On peut décomposer l’entretien des canaux en 2 parties:</a:t>
            </a:r>
          </a:p>
          <a:p>
            <a:pPr algn="just"/>
            <a:endParaRPr lang="fr-FR" sz="1400" dirty="0">
              <a:latin typeface="Arial" pitchFamily="34" charset="0"/>
              <a:cs typeface="Arial" pitchFamily="34" charset="0"/>
            </a:endParaRPr>
          </a:p>
          <a:p>
            <a:pPr algn="ctr"/>
            <a:r>
              <a:rPr lang="fr-FR" sz="1400" b="1" u="sng" dirty="0">
                <a:latin typeface="Arial" pitchFamily="34" charset="0"/>
                <a:cs typeface="Arial" pitchFamily="34" charset="0"/>
              </a:rPr>
              <a:t>Les canaux d’irrigation ou de drainage</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Il se décomposent en trois parties de la façon suivante:</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	1- Le canal proprement dit,</a:t>
            </a:r>
          </a:p>
          <a:p>
            <a:pPr algn="just"/>
            <a:r>
              <a:rPr lang="fr-FR" sz="1400" dirty="0">
                <a:latin typeface="Arial" pitchFamily="34" charset="0"/>
                <a:cs typeface="Arial" pitchFamily="34" charset="0"/>
              </a:rPr>
              <a:t>	2- Les cavaliers roulants</a:t>
            </a:r>
          </a:p>
          <a:p>
            <a:pPr algn="just"/>
            <a:r>
              <a:rPr lang="fr-FR" sz="1400" dirty="0">
                <a:latin typeface="Arial" pitchFamily="34" charset="0"/>
                <a:cs typeface="Arial" pitchFamily="34" charset="0"/>
              </a:rPr>
              <a:t>	3- les cavaliers piétonniers</a:t>
            </a:r>
          </a:p>
          <a:p>
            <a:pPr algn="just"/>
            <a:endParaRPr lang="fr-FR" sz="1400" dirty="0">
              <a:latin typeface="Arial" pitchFamily="34" charset="0"/>
              <a:cs typeface="Arial" pitchFamily="34" charset="0"/>
            </a:endParaRPr>
          </a:p>
          <a:p>
            <a:pPr algn="ctr"/>
            <a:r>
              <a:rPr lang="fr-FR" sz="1400" b="1" u="sng" dirty="0">
                <a:latin typeface="Arial" pitchFamily="34" charset="0"/>
                <a:cs typeface="Arial" pitchFamily="34" charset="0"/>
              </a:rPr>
              <a:t>Les ouvrages d’irrigation ou de drainage</a:t>
            </a:r>
            <a:endParaRPr lang="fr-FR" sz="1400" dirty="0">
              <a:latin typeface="Arial" pitchFamily="34" charset="0"/>
              <a:cs typeface="Arial" pitchFamily="34" charset="0"/>
            </a:endParaRPr>
          </a:p>
          <a:p>
            <a:pPr algn="just"/>
            <a:endParaRPr lang="fr-FR" sz="1400" b="1" u="sng" dirty="0">
              <a:latin typeface="Arial" pitchFamily="34" charset="0"/>
              <a:cs typeface="Arial" pitchFamily="34" charset="0"/>
            </a:endParaRPr>
          </a:p>
          <a:p>
            <a:pPr algn="just"/>
            <a:r>
              <a:rPr lang="fr-FR" sz="1400" dirty="0">
                <a:latin typeface="Arial" pitchFamily="34" charset="0"/>
                <a:cs typeface="Arial" pitchFamily="34" charset="0"/>
              </a:rPr>
              <a:t>Ils se décomposent en trois parties:</a:t>
            </a:r>
          </a:p>
          <a:p>
            <a:pPr algn="just"/>
            <a:endParaRPr lang="fr-FR" sz="1400" dirty="0">
              <a:latin typeface="Arial" pitchFamily="34" charset="0"/>
              <a:cs typeface="Arial" pitchFamily="34" charset="0"/>
            </a:endParaRPr>
          </a:p>
          <a:p>
            <a:pPr algn="just"/>
            <a:r>
              <a:rPr lang="fr-FR" sz="1400" dirty="0">
                <a:latin typeface="Arial" pitchFamily="34" charset="0"/>
                <a:cs typeface="Arial" pitchFamily="34" charset="0"/>
              </a:rPr>
              <a:t>	1- Les ouvrages de tête</a:t>
            </a:r>
          </a:p>
          <a:p>
            <a:pPr algn="just"/>
            <a:r>
              <a:rPr lang="fr-FR" sz="1400" dirty="0">
                <a:latin typeface="Arial" pitchFamily="34" charset="0"/>
                <a:cs typeface="Arial" pitchFamily="34" charset="0"/>
              </a:rPr>
              <a:t>	2- Les ouvrages de régulation</a:t>
            </a:r>
          </a:p>
          <a:p>
            <a:pPr algn="just"/>
            <a:r>
              <a:rPr lang="fr-FR" sz="1400" dirty="0">
                <a:latin typeface="Arial" pitchFamily="34" charset="0"/>
                <a:cs typeface="Arial" pitchFamily="34" charset="0"/>
              </a:rPr>
              <a:t>	3- Les déversoirs latéraux</a:t>
            </a:r>
          </a:p>
          <a:p>
            <a:pPr algn="just"/>
            <a:r>
              <a:rPr lang="fr-FR" sz="1400"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81">
                                            <p:bg/>
                                          </p:spTgt>
                                        </p:tgtEl>
                                        <p:attrNameLst>
                                          <p:attrName>style.visibility</p:attrName>
                                        </p:attrNameLst>
                                      </p:cBhvr>
                                      <p:to>
                                        <p:strVal val="visible"/>
                                      </p:to>
                                    </p:set>
                                    <p:animEffect transition="in" filter="fade">
                                      <p:cBhvr>
                                        <p:cTn id="7" dur="2000"/>
                                        <p:tgtEl>
                                          <p:spTgt spid="20378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781">
                                            <p:txEl>
                                              <p:pRg st="0" end="0"/>
                                            </p:txEl>
                                          </p:spTgt>
                                        </p:tgtEl>
                                        <p:attrNameLst>
                                          <p:attrName>style.visibility</p:attrName>
                                        </p:attrNameLst>
                                      </p:cBhvr>
                                      <p:to>
                                        <p:strVal val="visible"/>
                                      </p:to>
                                    </p:set>
                                    <p:animEffect transition="in" filter="fade">
                                      <p:cBhvr>
                                        <p:cTn id="10" dur="2000"/>
                                        <p:tgtEl>
                                          <p:spTgt spid="20378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3781">
                                            <p:txEl>
                                              <p:pRg st="2" end="2"/>
                                            </p:txEl>
                                          </p:spTgt>
                                        </p:tgtEl>
                                        <p:attrNameLst>
                                          <p:attrName>style.visibility</p:attrName>
                                        </p:attrNameLst>
                                      </p:cBhvr>
                                      <p:to>
                                        <p:strVal val="visible"/>
                                      </p:to>
                                    </p:set>
                                    <p:animEffect transition="in" filter="fade">
                                      <p:cBhvr>
                                        <p:cTn id="13" dur="2000"/>
                                        <p:tgtEl>
                                          <p:spTgt spid="20378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3781">
                                            <p:txEl>
                                              <p:pRg st="4" end="4"/>
                                            </p:txEl>
                                          </p:spTgt>
                                        </p:tgtEl>
                                        <p:attrNameLst>
                                          <p:attrName>style.visibility</p:attrName>
                                        </p:attrNameLst>
                                      </p:cBhvr>
                                      <p:to>
                                        <p:strVal val="visible"/>
                                      </p:to>
                                    </p:set>
                                    <p:animEffect transition="in" filter="fade">
                                      <p:cBhvr>
                                        <p:cTn id="16" dur="2000"/>
                                        <p:tgtEl>
                                          <p:spTgt spid="20378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3781">
                                            <p:txEl>
                                              <p:pRg st="5" end="5"/>
                                            </p:txEl>
                                          </p:spTgt>
                                        </p:tgtEl>
                                        <p:attrNameLst>
                                          <p:attrName>style.visibility</p:attrName>
                                        </p:attrNameLst>
                                      </p:cBhvr>
                                      <p:to>
                                        <p:strVal val="visible"/>
                                      </p:to>
                                    </p:set>
                                    <p:animEffect transition="in" filter="fade">
                                      <p:cBhvr>
                                        <p:cTn id="19" dur="2000"/>
                                        <p:tgtEl>
                                          <p:spTgt spid="20378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3781">
                                            <p:txEl>
                                              <p:pRg st="6" end="6"/>
                                            </p:txEl>
                                          </p:spTgt>
                                        </p:tgtEl>
                                        <p:attrNameLst>
                                          <p:attrName>style.visibility</p:attrName>
                                        </p:attrNameLst>
                                      </p:cBhvr>
                                      <p:to>
                                        <p:strVal val="visible"/>
                                      </p:to>
                                    </p:set>
                                    <p:animEffect transition="in" filter="fade">
                                      <p:cBhvr>
                                        <p:cTn id="22" dur="2000"/>
                                        <p:tgtEl>
                                          <p:spTgt spid="20378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3781">
                                            <p:txEl>
                                              <p:pRg st="8" end="8"/>
                                            </p:txEl>
                                          </p:spTgt>
                                        </p:tgtEl>
                                        <p:attrNameLst>
                                          <p:attrName>style.visibility</p:attrName>
                                        </p:attrNameLst>
                                      </p:cBhvr>
                                      <p:to>
                                        <p:strVal val="visible"/>
                                      </p:to>
                                    </p:set>
                                    <p:animEffect transition="in" filter="fade">
                                      <p:cBhvr>
                                        <p:cTn id="25" dur="2000"/>
                                        <p:tgtEl>
                                          <p:spTgt spid="203781">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3781">
                                            <p:txEl>
                                              <p:pRg st="9" end="9"/>
                                            </p:txEl>
                                          </p:spTgt>
                                        </p:tgtEl>
                                        <p:attrNameLst>
                                          <p:attrName>style.visibility</p:attrName>
                                        </p:attrNameLst>
                                      </p:cBhvr>
                                      <p:to>
                                        <p:strVal val="visible"/>
                                      </p:to>
                                    </p:set>
                                    <p:animEffect transition="in" filter="fade">
                                      <p:cBhvr>
                                        <p:cTn id="28" dur="2000"/>
                                        <p:tgtEl>
                                          <p:spTgt spid="203781">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3781">
                                            <p:txEl>
                                              <p:pRg st="10" end="10"/>
                                            </p:txEl>
                                          </p:spTgt>
                                        </p:tgtEl>
                                        <p:attrNameLst>
                                          <p:attrName>style.visibility</p:attrName>
                                        </p:attrNameLst>
                                      </p:cBhvr>
                                      <p:to>
                                        <p:strVal val="visible"/>
                                      </p:to>
                                    </p:set>
                                    <p:animEffect transition="in" filter="fade">
                                      <p:cBhvr>
                                        <p:cTn id="31" dur="2000"/>
                                        <p:tgtEl>
                                          <p:spTgt spid="203781">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3781">
                                            <p:txEl>
                                              <p:pRg st="12" end="12"/>
                                            </p:txEl>
                                          </p:spTgt>
                                        </p:tgtEl>
                                        <p:attrNameLst>
                                          <p:attrName>style.visibility</p:attrName>
                                        </p:attrNameLst>
                                      </p:cBhvr>
                                      <p:to>
                                        <p:strVal val="visible"/>
                                      </p:to>
                                    </p:set>
                                    <p:animEffect transition="in" filter="fade">
                                      <p:cBhvr>
                                        <p:cTn id="34" dur="2000"/>
                                        <p:tgtEl>
                                          <p:spTgt spid="203781">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3781">
                                            <p:txEl>
                                              <p:pRg st="14" end="14"/>
                                            </p:txEl>
                                          </p:spTgt>
                                        </p:tgtEl>
                                        <p:attrNameLst>
                                          <p:attrName>style.visibility</p:attrName>
                                        </p:attrNameLst>
                                      </p:cBhvr>
                                      <p:to>
                                        <p:strVal val="visible"/>
                                      </p:to>
                                    </p:set>
                                    <p:animEffect transition="in" filter="fade">
                                      <p:cBhvr>
                                        <p:cTn id="37" dur="2000"/>
                                        <p:tgtEl>
                                          <p:spTgt spid="203781">
                                            <p:txEl>
                                              <p:pRg st="14" end="1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3781">
                                            <p:txEl>
                                              <p:pRg st="16" end="16"/>
                                            </p:txEl>
                                          </p:spTgt>
                                        </p:tgtEl>
                                        <p:attrNameLst>
                                          <p:attrName>style.visibility</p:attrName>
                                        </p:attrNameLst>
                                      </p:cBhvr>
                                      <p:to>
                                        <p:strVal val="visible"/>
                                      </p:to>
                                    </p:set>
                                    <p:animEffect transition="in" filter="fade">
                                      <p:cBhvr>
                                        <p:cTn id="40" dur="2000"/>
                                        <p:tgtEl>
                                          <p:spTgt spid="203781">
                                            <p:txEl>
                                              <p:pRg st="16" end="1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3781">
                                            <p:txEl>
                                              <p:pRg st="17" end="17"/>
                                            </p:txEl>
                                          </p:spTgt>
                                        </p:tgtEl>
                                        <p:attrNameLst>
                                          <p:attrName>style.visibility</p:attrName>
                                        </p:attrNameLst>
                                      </p:cBhvr>
                                      <p:to>
                                        <p:strVal val="visible"/>
                                      </p:to>
                                    </p:set>
                                    <p:animEffect transition="in" filter="fade">
                                      <p:cBhvr>
                                        <p:cTn id="43" dur="2000"/>
                                        <p:tgtEl>
                                          <p:spTgt spid="203781">
                                            <p:txEl>
                                              <p:pRg st="17" end="1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3781">
                                            <p:txEl>
                                              <p:pRg st="18" end="18"/>
                                            </p:txEl>
                                          </p:spTgt>
                                        </p:tgtEl>
                                        <p:attrNameLst>
                                          <p:attrName>style.visibility</p:attrName>
                                        </p:attrNameLst>
                                      </p:cBhvr>
                                      <p:to>
                                        <p:strVal val="visible"/>
                                      </p:to>
                                    </p:set>
                                    <p:animEffect transition="in" filter="fade">
                                      <p:cBhvr>
                                        <p:cTn id="46" dur="2000"/>
                                        <p:tgtEl>
                                          <p:spTgt spid="203781">
                                            <p:txEl>
                                              <p:pRg st="18" end="1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3781">
                                            <p:txEl>
                                              <p:pRg st="19" end="19"/>
                                            </p:txEl>
                                          </p:spTgt>
                                        </p:tgtEl>
                                        <p:attrNameLst>
                                          <p:attrName>style.visibility</p:attrName>
                                        </p:attrNameLst>
                                      </p:cBhvr>
                                      <p:to>
                                        <p:strVal val="visible"/>
                                      </p:to>
                                    </p:set>
                                    <p:animEffect transition="in" filter="fade">
                                      <p:cBhvr>
                                        <p:cTn id="49" dur="2000"/>
                                        <p:tgtEl>
                                          <p:spTgt spid="203781">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6B953BD-6A60-4916-9F28-71CB80D73D33}" type="slidenum">
              <a:rPr lang="en-US" smtClean="0"/>
              <a:pPr>
                <a:defRPr/>
              </a:pPr>
              <a:t>52</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RESEAUX</a:t>
            </a:r>
          </a:p>
        </p:txBody>
      </p:sp>
      <p:sp>
        <p:nvSpPr>
          <p:cNvPr id="204806" name="ZoneTexte 7"/>
          <p:cNvSpPr txBox="1">
            <a:spLocks noChangeArrowheads="1"/>
          </p:cNvSpPr>
          <p:nvPr/>
        </p:nvSpPr>
        <p:spPr bwMode="auto">
          <a:xfrm>
            <a:off x="2667000" y="37338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LES CANAUX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06">
                                            <p:bg/>
                                          </p:spTgt>
                                        </p:tgtEl>
                                        <p:attrNameLst>
                                          <p:attrName>style.visibility</p:attrName>
                                        </p:attrNameLst>
                                      </p:cBhvr>
                                      <p:to>
                                        <p:strVal val="visible"/>
                                      </p:to>
                                    </p:set>
                                    <p:anim calcmode="lin" valueType="num">
                                      <p:cBhvr additive="base">
                                        <p:cTn id="18" dur="500" fill="hold"/>
                                        <p:tgtEl>
                                          <p:spTgt spid="204806">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06">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4806">
                                            <p:txEl>
                                              <p:pRg st="0" end="0"/>
                                            </p:txEl>
                                          </p:spTgt>
                                        </p:tgtEl>
                                        <p:attrNameLst>
                                          <p:attrName>style.visibility</p:attrName>
                                        </p:attrNameLst>
                                      </p:cBhvr>
                                      <p:to>
                                        <p:strVal val="visible"/>
                                      </p:to>
                                    </p:set>
                                    <p:anim calcmode="lin" valueType="num">
                                      <p:cBhvr additive="base">
                                        <p:cTn id="22" dur="500" fill="hold"/>
                                        <p:tgtEl>
                                          <p:spTgt spid="20480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48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204806"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EFC81BF-4052-4507-93C3-06F59B76D0DD}" type="slidenum">
              <a:rPr lang="en-US" smtClean="0"/>
              <a:pPr>
                <a:defRPr/>
              </a:pPr>
              <a:t>53</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05829" name="ZoneTexte 4"/>
          <p:cNvSpPr txBox="1">
            <a:spLocks noChangeArrowheads="1"/>
          </p:cNvSpPr>
          <p:nvPr/>
        </p:nvSpPr>
        <p:spPr bwMode="auto">
          <a:xfrm>
            <a:off x="228600" y="1142984"/>
            <a:ext cx="8610600" cy="3293209"/>
          </a:xfrm>
          <a:prstGeom prst="rect">
            <a:avLst/>
          </a:prstGeom>
          <a:solidFill>
            <a:schemeClr val="bg1"/>
          </a:solidFill>
          <a:ln w="28575">
            <a:solidFill>
              <a:srgbClr val="FF0000"/>
            </a:solidFill>
            <a:miter lim="800000"/>
            <a:headEnd/>
            <a:tailEnd/>
          </a:ln>
        </p:spPr>
        <p:txBody>
          <a:bodyPr>
            <a:spAutoFit/>
          </a:bodyPr>
          <a:lstStyle/>
          <a:p>
            <a:pPr algn="ctr"/>
            <a:r>
              <a:rPr lang="fr-FR" sz="1300" b="1" u="sng" dirty="0">
                <a:latin typeface="Arial" pitchFamily="34" charset="0"/>
                <a:cs typeface="Arial" pitchFamily="34" charset="0"/>
              </a:rPr>
              <a:t>Maintenance des canaux</a:t>
            </a:r>
          </a:p>
          <a:p>
            <a:pPr algn="just"/>
            <a:endParaRPr lang="fr-FR" sz="1300" dirty="0">
              <a:latin typeface="Arial" pitchFamily="34" charset="0"/>
              <a:cs typeface="Arial" pitchFamily="34" charset="0"/>
            </a:endParaRPr>
          </a:p>
          <a:p>
            <a:pPr algn="ctr"/>
            <a:r>
              <a:rPr lang="fr-FR" sz="1300" b="1" u="sng" dirty="0">
                <a:latin typeface="Arial" pitchFamily="34" charset="0"/>
                <a:cs typeface="Arial" pitchFamily="34" charset="0"/>
              </a:rPr>
              <a:t>Les canaux</a:t>
            </a:r>
          </a:p>
          <a:p>
            <a:pPr algn="just"/>
            <a:endParaRPr lang="fr-FR" sz="1300" dirty="0">
              <a:latin typeface="Arial" pitchFamily="34" charset="0"/>
              <a:cs typeface="Arial" pitchFamily="34" charset="0"/>
            </a:endParaRPr>
          </a:p>
          <a:p>
            <a:pPr algn="just"/>
            <a:r>
              <a:rPr lang="fr-FR" sz="1300" dirty="0">
                <a:latin typeface="Arial" pitchFamily="34" charset="0"/>
                <a:cs typeface="Arial" pitchFamily="34" charset="0"/>
              </a:rPr>
              <a:t>On peut considérer les travaux de maintenance nécessaires pour permettre le bon fonctionnement des canaux:</a:t>
            </a:r>
          </a:p>
          <a:p>
            <a:pPr algn="just"/>
            <a:endParaRPr lang="fr-FR" sz="1300" dirty="0">
              <a:latin typeface="Arial" pitchFamily="34" charset="0"/>
              <a:cs typeface="Arial" pitchFamily="34" charset="0"/>
            </a:endParaRPr>
          </a:p>
          <a:p>
            <a:pPr algn="just"/>
            <a:r>
              <a:rPr lang="fr-FR" sz="1300" dirty="0">
                <a:latin typeface="Arial" pitchFamily="34" charset="0"/>
                <a:cs typeface="Arial" pitchFamily="34" charset="0"/>
              </a:rPr>
              <a:t>	1- Le faucardage qui consiste à la coupe et l’évacuation des plantes aquatiques qui ont poussé dans </a:t>
            </a:r>
            <a:r>
              <a:rPr lang="fr-FR" sz="1300" dirty="0" smtClean="0">
                <a:latin typeface="Arial" pitchFamily="34" charset="0"/>
                <a:cs typeface="Arial" pitchFamily="34" charset="0"/>
              </a:rPr>
              <a:t>	le </a:t>
            </a:r>
            <a:r>
              <a:rPr lang="fr-FR" sz="1300" dirty="0">
                <a:latin typeface="Arial" pitchFamily="34" charset="0"/>
                <a:cs typeface="Arial" pitchFamily="34" charset="0"/>
              </a:rPr>
              <a:t>canal </a:t>
            </a:r>
            <a:r>
              <a:rPr lang="fr-FR" sz="1300" dirty="0" smtClean="0">
                <a:latin typeface="Arial" pitchFamily="34" charset="0"/>
                <a:cs typeface="Arial" pitchFamily="34" charset="0"/>
              </a:rPr>
              <a:t>(</a:t>
            </a:r>
            <a:r>
              <a:rPr lang="fr-FR" sz="1300" dirty="0">
                <a:latin typeface="Arial" pitchFamily="34" charset="0"/>
                <a:cs typeface="Arial" pitchFamily="34" charset="0"/>
              </a:rPr>
              <a:t>Jacinthes d’eau, roseaux, etc.)</a:t>
            </a:r>
          </a:p>
          <a:p>
            <a:pPr algn="just"/>
            <a:r>
              <a:rPr lang="fr-FR" sz="1300" dirty="0">
                <a:latin typeface="Arial" pitchFamily="34" charset="0"/>
                <a:cs typeface="Arial" pitchFamily="34" charset="0"/>
              </a:rPr>
              <a:t>	2- Le curage des canaux. Ce travail consiste principalement à déblayer les terres et limon qui se sont </a:t>
            </a:r>
            <a:r>
              <a:rPr lang="fr-FR" sz="1300" dirty="0" smtClean="0">
                <a:latin typeface="Arial" pitchFamily="34" charset="0"/>
                <a:cs typeface="Arial" pitchFamily="34" charset="0"/>
              </a:rPr>
              <a:t>	déposés dans </a:t>
            </a:r>
            <a:r>
              <a:rPr lang="fr-FR" sz="1300" dirty="0">
                <a:latin typeface="Arial" pitchFamily="34" charset="0"/>
                <a:cs typeface="Arial" pitchFamily="34" charset="0"/>
              </a:rPr>
              <a:t>le fond du canal afin de retrouver la côte original du plafond. Cette opération peut être </a:t>
            </a:r>
            <a:r>
              <a:rPr lang="fr-FR" sz="1300" dirty="0" smtClean="0">
                <a:latin typeface="Arial" pitchFamily="34" charset="0"/>
                <a:cs typeface="Arial" pitchFamily="34" charset="0"/>
              </a:rPr>
              <a:t>	répartie </a:t>
            </a:r>
            <a:r>
              <a:rPr lang="fr-FR" sz="1300" dirty="0">
                <a:latin typeface="Arial" pitchFamily="34" charset="0"/>
                <a:cs typeface="Arial" pitchFamily="34" charset="0"/>
              </a:rPr>
              <a:t>sur 3 </a:t>
            </a:r>
            <a:r>
              <a:rPr lang="fr-FR" sz="1300" dirty="0" smtClean="0">
                <a:latin typeface="Arial" pitchFamily="34" charset="0"/>
                <a:cs typeface="Arial" pitchFamily="34" charset="0"/>
              </a:rPr>
              <a:t>années</a:t>
            </a:r>
            <a:r>
              <a:rPr lang="fr-FR" sz="1300" dirty="0">
                <a:latin typeface="Arial" pitchFamily="34" charset="0"/>
                <a:cs typeface="Arial" pitchFamily="34" charset="0"/>
              </a:rPr>
              <a:t>, en divisant le réseau en 3 parties à peu près égales. Cette opération nécessite </a:t>
            </a:r>
            <a:r>
              <a:rPr lang="fr-FR" sz="1300" dirty="0" smtClean="0">
                <a:latin typeface="Arial" pitchFamily="34" charset="0"/>
                <a:cs typeface="Arial" pitchFamily="34" charset="0"/>
              </a:rPr>
              <a:t>	pour </a:t>
            </a:r>
            <a:r>
              <a:rPr lang="fr-FR" sz="1300" dirty="0">
                <a:latin typeface="Arial" pitchFamily="34" charset="0"/>
                <a:cs typeface="Arial" pitchFamily="34" charset="0"/>
              </a:rPr>
              <a:t>les gros canaux </a:t>
            </a:r>
            <a:r>
              <a:rPr lang="fr-FR" sz="1300" dirty="0" smtClean="0">
                <a:latin typeface="Arial" pitchFamily="34" charset="0"/>
                <a:cs typeface="Arial" pitchFamily="34" charset="0"/>
              </a:rPr>
              <a:t>l’utilisation </a:t>
            </a:r>
            <a:r>
              <a:rPr lang="fr-FR" sz="1300" dirty="0">
                <a:latin typeface="Arial" pitchFamily="34" charset="0"/>
                <a:cs typeface="Arial" pitchFamily="34" charset="0"/>
              </a:rPr>
              <a:t>d’excavateurs. Les terres déblayées pourront être déposées sur les </a:t>
            </a:r>
            <a:r>
              <a:rPr lang="fr-FR" sz="1300" dirty="0" smtClean="0">
                <a:latin typeface="Arial" pitchFamily="34" charset="0"/>
                <a:cs typeface="Arial" pitchFamily="34" charset="0"/>
              </a:rPr>
              <a:t>	cavaliers </a:t>
            </a:r>
            <a:r>
              <a:rPr lang="fr-FR" sz="1300" dirty="0">
                <a:latin typeface="Arial" pitchFamily="34" charset="0"/>
                <a:cs typeface="Arial" pitchFamily="34" charset="0"/>
              </a:rPr>
              <a:t>piétonniers ou 	évacuées vers une décharge proche. Pour les petits canaux le travail peut se </a:t>
            </a:r>
            <a:r>
              <a:rPr lang="fr-FR" sz="1300" dirty="0" smtClean="0">
                <a:latin typeface="Arial" pitchFamily="34" charset="0"/>
                <a:cs typeface="Arial" pitchFamily="34" charset="0"/>
              </a:rPr>
              <a:t>	faire </a:t>
            </a:r>
            <a:r>
              <a:rPr lang="fr-FR" sz="1300" dirty="0">
                <a:latin typeface="Arial" pitchFamily="34" charset="0"/>
                <a:cs typeface="Arial" pitchFamily="34" charset="0"/>
              </a:rPr>
              <a:t>avec </a:t>
            </a:r>
            <a:r>
              <a:rPr lang="fr-FR" sz="1300" dirty="0" smtClean="0">
                <a:latin typeface="Arial" pitchFamily="34" charset="0"/>
                <a:cs typeface="Arial" pitchFamily="34" charset="0"/>
              </a:rPr>
              <a:t>des </a:t>
            </a:r>
            <a:r>
              <a:rPr lang="fr-FR" sz="1300" dirty="0">
                <a:latin typeface="Arial" pitchFamily="34" charset="0"/>
                <a:cs typeface="Arial" pitchFamily="34" charset="0"/>
              </a:rPr>
              <a:t>ouvriers </a:t>
            </a:r>
            <a:r>
              <a:rPr lang="fr-FR" sz="1300" dirty="0" smtClean="0">
                <a:latin typeface="Arial" pitchFamily="34" charset="0"/>
                <a:cs typeface="Arial" pitchFamily="34" charset="0"/>
              </a:rPr>
              <a:t>vacataires</a:t>
            </a:r>
            <a:r>
              <a:rPr lang="fr-FR" sz="1300" dirty="0">
                <a:latin typeface="Arial" pitchFamily="34" charset="0"/>
                <a:cs typeface="Arial" pitchFamily="34" charset="0"/>
              </a:rPr>
              <a:t>.</a:t>
            </a:r>
          </a:p>
          <a:p>
            <a:pPr algn="just"/>
            <a:r>
              <a:rPr lang="fr-FR" sz="1300" dirty="0">
                <a:latin typeface="Arial" pitchFamily="34" charset="0"/>
                <a:cs typeface="Arial" pitchFamily="34" charset="0"/>
              </a:rPr>
              <a:t>	3- La remise en forme des talus peut-être réalisée pour les gros canaux à la machine et pour les petits </a:t>
            </a:r>
            <a:r>
              <a:rPr lang="fr-FR" sz="1300" dirty="0" smtClean="0">
                <a:latin typeface="Arial" pitchFamily="34" charset="0"/>
                <a:cs typeface="Arial" pitchFamily="34" charset="0"/>
              </a:rPr>
              <a:t>	canaux avec </a:t>
            </a:r>
            <a:r>
              <a:rPr lang="fr-FR" sz="1300" dirty="0">
                <a:latin typeface="Arial" pitchFamily="34" charset="0"/>
                <a:cs typeface="Arial" pitchFamily="34" charset="0"/>
              </a:rPr>
              <a:t>des ouvriers vacataires.</a:t>
            </a:r>
          </a:p>
        </p:txBody>
      </p:sp>
      <p:pic>
        <p:nvPicPr>
          <p:cNvPr id="205830" name="Picture 2" descr="E:\Canal Kg Speu et memot\106_FUJI\DSCF3378.JPG"/>
          <p:cNvPicPr>
            <a:picLocks noChangeAspect="1" noChangeArrowheads="1"/>
          </p:cNvPicPr>
          <p:nvPr/>
        </p:nvPicPr>
        <p:blipFill>
          <a:blip r:embed="rId3" cstate="email"/>
          <a:srcRect/>
          <a:stretch>
            <a:fillRect/>
          </a:stretch>
        </p:blipFill>
        <p:spPr bwMode="auto">
          <a:xfrm>
            <a:off x="152400" y="4495800"/>
            <a:ext cx="2844800" cy="2133600"/>
          </a:xfrm>
          <a:prstGeom prst="rect">
            <a:avLst/>
          </a:prstGeom>
          <a:noFill/>
          <a:ln w="28575">
            <a:solidFill>
              <a:srgbClr val="FF0000"/>
            </a:solidFill>
            <a:miter lim="800000"/>
            <a:headEnd/>
            <a:tailEnd/>
          </a:ln>
        </p:spPr>
      </p:pic>
      <p:sp>
        <p:nvSpPr>
          <p:cNvPr id="205831" name="ZoneTexte 6"/>
          <p:cNvSpPr txBox="1">
            <a:spLocks noChangeArrowheads="1"/>
          </p:cNvSpPr>
          <p:nvPr/>
        </p:nvSpPr>
        <p:spPr bwMode="auto">
          <a:xfrm>
            <a:off x="0" y="6400800"/>
            <a:ext cx="3505200" cy="276999"/>
          </a:xfrm>
          <a:prstGeom prst="rect">
            <a:avLst/>
          </a:prstGeom>
          <a:noFill/>
          <a:ln w="9525">
            <a:noFill/>
            <a:miter lim="800000"/>
            <a:headEnd/>
            <a:tailEnd/>
          </a:ln>
        </p:spPr>
        <p:txBody>
          <a:bodyPr>
            <a:spAutoFit/>
          </a:bodyPr>
          <a:lstStyle/>
          <a:p>
            <a:pPr algn="ctr"/>
            <a:r>
              <a:rPr lang="fr-FR" sz="1200" dirty="0">
                <a:solidFill>
                  <a:schemeClr val="bg1"/>
                </a:solidFill>
                <a:latin typeface="Arial" pitchFamily="34" charset="0"/>
                <a:cs typeface="Arial" pitchFamily="34" charset="0"/>
              </a:rPr>
              <a:t>Le canal principal</a:t>
            </a:r>
          </a:p>
        </p:txBody>
      </p:sp>
      <p:pic>
        <p:nvPicPr>
          <p:cNvPr id="205832" name="Picture 3" descr="E:\Canal Kg Speu et memot\106_FUJI\DSCF3389.JPG"/>
          <p:cNvPicPr>
            <a:picLocks noChangeAspect="1" noChangeArrowheads="1"/>
          </p:cNvPicPr>
          <p:nvPr/>
        </p:nvPicPr>
        <p:blipFill>
          <a:blip r:embed="rId4" cstate="email"/>
          <a:srcRect/>
          <a:stretch>
            <a:fillRect/>
          </a:stretch>
        </p:blipFill>
        <p:spPr bwMode="auto">
          <a:xfrm>
            <a:off x="3065463" y="4483100"/>
            <a:ext cx="2895600" cy="2171700"/>
          </a:xfrm>
          <a:prstGeom prst="rect">
            <a:avLst/>
          </a:prstGeom>
          <a:noFill/>
          <a:ln w="28575">
            <a:solidFill>
              <a:srgbClr val="FF0000"/>
            </a:solidFill>
            <a:miter lim="800000"/>
            <a:headEnd/>
            <a:tailEnd/>
          </a:ln>
        </p:spPr>
      </p:pic>
      <p:sp>
        <p:nvSpPr>
          <p:cNvPr id="205833" name="ZoneTexte 8"/>
          <p:cNvSpPr txBox="1">
            <a:spLocks noChangeArrowheads="1"/>
          </p:cNvSpPr>
          <p:nvPr/>
        </p:nvSpPr>
        <p:spPr bwMode="auto">
          <a:xfrm>
            <a:off x="2819400" y="6400800"/>
            <a:ext cx="3505200" cy="276999"/>
          </a:xfrm>
          <a:prstGeom prst="rect">
            <a:avLst/>
          </a:prstGeom>
          <a:noFill/>
          <a:ln w="9525">
            <a:noFill/>
            <a:miter lim="800000"/>
            <a:headEnd/>
            <a:tailEnd/>
          </a:ln>
        </p:spPr>
        <p:txBody>
          <a:bodyPr>
            <a:spAutoFit/>
          </a:bodyPr>
          <a:lstStyle/>
          <a:p>
            <a:pPr algn="ctr"/>
            <a:r>
              <a:rPr lang="fr-FR" sz="1200" dirty="0">
                <a:solidFill>
                  <a:schemeClr val="bg1"/>
                </a:solidFill>
                <a:latin typeface="Arial" pitchFamily="34" charset="0"/>
                <a:cs typeface="Arial" pitchFamily="34" charset="0"/>
              </a:rPr>
              <a:t>Le canal principal</a:t>
            </a:r>
          </a:p>
        </p:txBody>
      </p:sp>
      <p:pic>
        <p:nvPicPr>
          <p:cNvPr id="205834" name="Picture 4" descr="E:\Canal Kg Speu et memot\106_FUJI\DSCF3432.JPG"/>
          <p:cNvPicPr>
            <a:picLocks noChangeAspect="1" noChangeArrowheads="1"/>
          </p:cNvPicPr>
          <p:nvPr/>
        </p:nvPicPr>
        <p:blipFill>
          <a:blip r:embed="rId5" cstate="email"/>
          <a:srcRect/>
          <a:stretch>
            <a:fillRect/>
          </a:stretch>
        </p:blipFill>
        <p:spPr bwMode="auto">
          <a:xfrm>
            <a:off x="6019800" y="4470400"/>
            <a:ext cx="2981325" cy="2159000"/>
          </a:xfrm>
          <a:prstGeom prst="rect">
            <a:avLst/>
          </a:prstGeom>
          <a:noFill/>
          <a:ln w="28575">
            <a:solidFill>
              <a:srgbClr val="FF0000"/>
            </a:solidFill>
            <a:miter lim="800000"/>
            <a:headEnd/>
            <a:tailEnd/>
          </a:ln>
        </p:spPr>
      </p:pic>
      <p:sp>
        <p:nvSpPr>
          <p:cNvPr id="205835" name="ZoneTexte 10"/>
          <p:cNvSpPr txBox="1">
            <a:spLocks noChangeArrowheads="1"/>
          </p:cNvSpPr>
          <p:nvPr/>
        </p:nvSpPr>
        <p:spPr bwMode="auto">
          <a:xfrm>
            <a:off x="5638800" y="6324600"/>
            <a:ext cx="3505200" cy="276999"/>
          </a:xfrm>
          <a:prstGeom prst="rect">
            <a:avLst/>
          </a:prstGeom>
          <a:noFill/>
          <a:ln w="9525">
            <a:noFill/>
            <a:miter lim="800000"/>
            <a:headEnd/>
            <a:tailEnd/>
          </a:ln>
        </p:spPr>
        <p:txBody>
          <a:bodyPr>
            <a:spAutoFit/>
          </a:bodyPr>
          <a:lstStyle/>
          <a:p>
            <a:pPr algn="ctr"/>
            <a:r>
              <a:rPr lang="fr-FR" sz="1200" dirty="0">
                <a:solidFill>
                  <a:schemeClr val="bg1"/>
                </a:solidFill>
                <a:latin typeface="Arial" pitchFamily="34" charset="0"/>
                <a:cs typeface="Arial" pitchFamily="34" charset="0"/>
              </a:rPr>
              <a:t>Le canal principal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29">
                                            <p:bg/>
                                          </p:spTgt>
                                        </p:tgtEl>
                                        <p:attrNameLst>
                                          <p:attrName>style.visibility</p:attrName>
                                        </p:attrNameLst>
                                      </p:cBhvr>
                                      <p:to>
                                        <p:strVal val="visible"/>
                                      </p:to>
                                    </p:set>
                                    <p:animEffect transition="in" filter="fade">
                                      <p:cBhvr>
                                        <p:cTn id="7" dur="2000"/>
                                        <p:tgtEl>
                                          <p:spTgt spid="2058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829">
                                            <p:txEl>
                                              <p:pRg st="0" end="0"/>
                                            </p:txEl>
                                          </p:spTgt>
                                        </p:tgtEl>
                                        <p:attrNameLst>
                                          <p:attrName>style.visibility</p:attrName>
                                        </p:attrNameLst>
                                      </p:cBhvr>
                                      <p:to>
                                        <p:strVal val="visible"/>
                                      </p:to>
                                    </p:set>
                                    <p:animEffect transition="in" filter="fade">
                                      <p:cBhvr>
                                        <p:cTn id="10" dur="2000"/>
                                        <p:tgtEl>
                                          <p:spTgt spid="2058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829">
                                            <p:txEl>
                                              <p:pRg st="2" end="2"/>
                                            </p:txEl>
                                          </p:spTgt>
                                        </p:tgtEl>
                                        <p:attrNameLst>
                                          <p:attrName>style.visibility</p:attrName>
                                        </p:attrNameLst>
                                      </p:cBhvr>
                                      <p:to>
                                        <p:strVal val="visible"/>
                                      </p:to>
                                    </p:set>
                                    <p:animEffect transition="in" filter="fade">
                                      <p:cBhvr>
                                        <p:cTn id="13" dur="2000"/>
                                        <p:tgtEl>
                                          <p:spTgt spid="20582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829">
                                            <p:txEl>
                                              <p:pRg st="4" end="4"/>
                                            </p:txEl>
                                          </p:spTgt>
                                        </p:tgtEl>
                                        <p:attrNameLst>
                                          <p:attrName>style.visibility</p:attrName>
                                        </p:attrNameLst>
                                      </p:cBhvr>
                                      <p:to>
                                        <p:strVal val="visible"/>
                                      </p:to>
                                    </p:set>
                                    <p:animEffect transition="in" filter="fade">
                                      <p:cBhvr>
                                        <p:cTn id="16" dur="2000"/>
                                        <p:tgtEl>
                                          <p:spTgt spid="20582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829">
                                            <p:txEl>
                                              <p:pRg st="6" end="6"/>
                                            </p:txEl>
                                          </p:spTgt>
                                        </p:tgtEl>
                                        <p:attrNameLst>
                                          <p:attrName>style.visibility</p:attrName>
                                        </p:attrNameLst>
                                      </p:cBhvr>
                                      <p:to>
                                        <p:strVal val="visible"/>
                                      </p:to>
                                    </p:set>
                                    <p:animEffect transition="in" filter="fade">
                                      <p:cBhvr>
                                        <p:cTn id="19" dur="2000"/>
                                        <p:tgtEl>
                                          <p:spTgt spid="20582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5829">
                                            <p:txEl>
                                              <p:pRg st="7" end="7"/>
                                            </p:txEl>
                                          </p:spTgt>
                                        </p:tgtEl>
                                        <p:attrNameLst>
                                          <p:attrName>style.visibility</p:attrName>
                                        </p:attrNameLst>
                                      </p:cBhvr>
                                      <p:to>
                                        <p:strVal val="visible"/>
                                      </p:to>
                                    </p:set>
                                    <p:animEffect transition="in" filter="fade">
                                      <p:cBhvr>
                                        <p:cTn id="22" dur="2000"/>
                                        <p:tgtEl>
                                          <p:spTgt spid="205829">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5829">
                                            <p:txEl>
                                              <p:pRg st="8" end="8"/>
                                            </p:txEl>
                                          </p:spTgt>
                                        </p:tgtEl>
                                        <p:attrNameLst>
                                          <p:attrName>style.visibility</p:attrName>
                                        </p:attrNameLst>
                                      </p:cBhvr>
                                      <p:to>
                                        <p:strVal val="visible"/>
                                      </p:to>
                                    </p:set>
                                    <p:animEffect transition="in" filter="fade">
                                      <p:cBhvr>
                                        <p:cTn id="25" dur="2000"/>
                                        <p:tgtEl>
                                          <p:spTgt spid="205829">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5830"/>
                                        </p:tgtEl>
                                        <p:attrNameLst>
                                          <p:attrName>style.visibility</p:attrName>
                                        </p:attrNameLst>
                                      </p:cBhvr>
                                      <p:to>
                                        <p:strVal val="visible"/>
                                      </p:to>
                                    </p:set>
                                    <p:anim calcmode="lin" valueType="num">
                                      <p:cBhvr additive="base">
                                        <p:cTn id="34" dur="500" fill="hold"/>
                                        <p:tgtEl>
                                          <p:spTgt spid="205830"/>
                                        </p:tgtEl>
                                        <p:attrNameLst>
                                          <p:attrName>ppt_x</p:attrName>
                                        </p:attrNameLst>
                                      </p:cBhvr>
                                      <p:tavLst>
                                        <p:tav tm="0">
                                          <p:val>
                                            <p:strVal val="#ppt_x"/>
                                          </p:val>
                                        </p:tav>
                                        <p:tav tm="100000">
                                          <p:val>
                                            <p:strVal val="#ppt_x"/>
                                          </p:val>
                                        </p:tav>
                                      </p:tavLst>
                                    </p:anim>
                                    <p:anim calcmode="lin" valueType="num">
                                      <p:cBhvr additive="base">
                                        <p:cTn id="35" dur="500" fill="hold"/>
                                        <p:tgtEl>
                                          <p:spTgt spid="2058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5831"/>
                                        </p:tgtEl>
                                        <p:attrNameLst>
                                          <p:attrName>style.visibility</p:attrName>
                                        </p:attrNameLst>
                                      </p:cBhvr>
                                      <p:to>
                                        <p:strVal val="visible"/>
                                      </p:to>
                                    </p:set>
                                    <p:anim calcmode="lin" valueType="num">
                                      <p:cBhvr additive="base">
                                        <p:cTn id="38" dur="500" fill="hold"/>
                                        <p:tgtEl>
                                          <p:spTgt spid="205831"/>
                                        </p:tgtEl>
                                        <p:attrNameLst>
                                          <p:attrName>ppt_x</p:attrName>
                                        </p:attrNameLst>
                                      </p:cBhvr>
                                      <p:tavLst>
                                        <p:tav tm="0">
                                          <p:val>
                                            <p:strVal val="#ppt_x"/>
                                          </p:val>
                                        </p:tav>
                                        <p:tav tm="100000">
                                          <p:val>
                                            <p:strVal val="#ppt_x"/>
                                          </p:val>
                                        </p:tav>
                                      </p:tavLst>
                                    </p:anim>
                                    <p:anim calcmode="lin" valueType="num">
                                      <p:cBhvr additive="base">
                                        <p:cTn id="39" dur="500" fill="hold"/>
                                        <p:tgtEl>
                                          <p:spTgt spid="20583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05832"/>
                                        </p:tgtEl>
                                        <p:attrNameLst>
                                          <p:attrName>style.visibility</p:attrName>
                                        </p:attrNameLst>
                                      </p:cBhvr>
                                      <p:to>
                                        <p:strVal val="visible"/>
                                      </p:to>
                                    </p:set>
                                    <p:anim calcmode="lin" valueType="num">
                                      <p:cBhvr additive="base">
                                        <p:cTn id="42" dur="500" fill="hold"/>
                                        <p:tgtEl>
                                          <p:spTgt spid="205832"/>
                                        </p:tgtEl>
                                        <p:attrNameLst>
                                          <p:attrName>ppt_x</p:attrName>
                                        </p:attrNameLst>
                                      </p:cBhvr>
                                      <p:tavLst>
                                        <p:tav tm="0">
                                          <p:val>
                                            <p:strVal val="#ppt_x"/>
                                          </p:val>
                                        </p:tav>
                                        <p:tav tm="100000">
                                          <p:val>
                                            <p:strVal val="#ppt_x"/>
                                          </p:val>
                                        </p:tav>
                                      </p:tavLst>
                                    </p:anim>
                                    <p:anim calcmode="lin" valueType="num">
                                      <p:cBhvr additive="base">
                                        <p:cTn id="43" dur="500" fill="hold"/>
                                        <p:tgtEl>
                                          <p:spTgt spid="20583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05833"/>
                                        </p:tgtEl>
                                        <p:attrNameLst>
                                          <p:attrName>style.visibility</p:attrName>
                                        </p:attrNameLst>
                                      </p:cBhvr>
                                      <p:to>
                                        <p:strVal val="visible"/>
                                      </p:to>
                                    </p:set>
                                    <p:anim calcmode="lin" valueType="num">
                                      <p:cBhvr additive="base">
                                        <p:cTn id="46" dur="500" fill="hold"/>
                                        <p:tgtEl>
                                          <p:spTgt spid="205833"/>
                                        </p:tgtEl>
                                        <p:attrNameLst>
                                          <p:attrName>ppt_x</p:attrName>
                                        </p:attrNameLst>
                                      </p:cBhvr>
                                      <p:tavLst>
                                        <p:tav tm="0">
                                          <p:val>
                                            <p:strVal val="#ppt_x"/>
                                          </p:val>
                                        </p:tav>
                                        <p:tav tm="100000">
                                          <p:val>
                                            <p:strVal val="#ppt_x"/>
                                          </p:val>
                                        </p:tav>
                                      </p:tavLst>
                                    </p:anim>
                                    <p:anim calcmode="lin" valueType="num">
                                      <p:cBhvr additive="base">
                                        <p:cTn id="47" dur="500" fill="hold"/>
                                        <p:tgtEl>
                                          <p:spTgt spid="20583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05834"/>
                                        </p:tgtEl>
                                        <p:attrNameLst>
                                          <p:attrName>style.visibility</p:attrName>
                                        </p:attrNameLst>
                                      </p:cBhvr>
                                      <p:to>
                                        <p:strVal val="visible"/>
                                      </p:to>
                                    </p:set>
                                    <p:anim calcmode="lin" valueType="num">
                                      <p:cBhvr additive="base">
                                        <p:cTn id="50" dur="500" fill="hold"/>
                                        <p:tgtEl>
                                          <p:spTgt spid="205834"/>
                                        </p:tgtEl>
                                        <p:attrNameLst>
                                          <p:attrName>ppt_x</p:attrName>
                                        </p:attrNameLst>
                                      </p:cBhvr>
                                      <p:tavLst>
                                        <p:tav tm="0">
                                          <p:val>
                                            <p:strVal val="#ppt_x"/>
                                          </p:val>
                                        </p:tav>
                                        <p:tav tm="100000">
                                          <p:val>
                                            <p:strVal val="#ppt_x"/>
                                          </p:val>
                                        </p:tav>
                                      </p:tavLst>
                                    </p:anim>
                                    <p:anim calcmode="lin" valueType="num">
                                      <p:cBhvr additive="base">
                                        <p:cTn id="51" dur="500" fill="hold"/>
                                        <p:tgtEl>
                                          <p:spTgt spid="20583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5835"/>
                                        </p:tgtEl>
                                        <p:attrNameLst>
                                          <p:attrName>style.visibility</p:attrName>
                                        </p:attrNameLst>
                                      </p:cBhvr>
                                      <p:to>
                                        <p:strVal val="visible"/>
                                      </p:to>
                                    </p:set>
                                    <p:anim calcmode="lin" valueType="num">
                                      <p:cBhvr additive="base">
                                        <p:cTn id="54" dur="500" fill="hold"/>
                                        <p:tgtEl>
                                          <p:spTgt spid="205835"/>
                                        </p:tgtEl>
                                        <p:attrNameLst>
                                          <p:attrName>ppt_x</p:attrName>
                                        </p:attrNameLst>
                                      </p:cBhvr>
                                      <p:tavLst>
                                        <p:tav tm="0">
                                          <p:val>
                                            <p:strVal val="#ppt_x"/>
                                          </p:val>
                                        </p:tav>
                                        <p:tav tm="100000">
                                          <p:val>
                                            <p:strVal val="#ppt_x"/>
                                          </p:val>
                                        </p:tav>
                                      </p:tavLst>
                                    </p:anim>
                                    <p:anim calcmode="lin" valueType="num">
                                      <p:cBhvr additive="base">
                                        <p:cTn id="55" dur="500" fill="hold"/>
                                        <p:tgtEl>
                                          <p:spTgt spid="205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5829" grpId="0" build="allAtOnce" animBg="1"/>
      <p:bldP spid="205831" grpId="0"/>
      <p:bldP spid="205833" grpId="0"/>
      <p:bldP spid="2058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67D904B-9503-4340-B929-7C1B7F1303B3}" type="slidenum">
              <a:rPr lang="en-US" smtClean="0"/>
              <a:pPr>
                <a:defRPr/>
              </a:pPr>
              <a:t>54</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06853" name="ZoneTexte 4"/>
          <p:cNvSpPr txBox="1">
            <a:spLocks noChangeArrowheads="1"/>
          </p:cNvSpPr>
          <p:nvPr/>
        </p:nvSpPr>
        <p:spPr bwMode="auto">
          <a:xfrm>
            <a:off x="1752600" y="1679192"/>
            <a:ext cx="5562600" cy="892552"/>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t>APRES MAINTENANCE</a:t>
            </a:r>
          </a:p>
          <a:p>
            <a:pPr algn="just"/>
            <a:r>
              <a:rPr lang="fr-FR" sz="1300" dirty="0">
                <a:latin typeface="Arial" pitchFamily="34" charset="0"/>
                <a:cs typeface="Arial" pitchFamily="34" charset="0"/>
              </a:rPr>
              <a:t>On a pu constater tout au long des visites des périmètres l’absence de maintenance au niveau des réseaux, et l’état déplorable des installations.</a:t>
            </a:r>
          </a:p>
          <a:p>
            <a:pPr algn="just"/>
            <a:endParaRPr lang="fr-FR" sz="1200" dirty="0"/>
          </a:p>
        </p:txBody>
      </p:sp>
      <p:pic>
        <p:nvPicPr>
          <p:cNvPr id="206854" name="Picture 2" descr="DSCF2778"/>
          <p:cNvPicPr>
            <a:picLocks noChangeAspect="1" noChangeArrowheads="1"/>
          </p:cNvPicPr>
          <p:nvPr/>
        </p:nvPicPr>
        <p:blipFill>
          <a:blip r:embed="rId3" cstate="email"/>
          <a:srcRect/>
          <a:stretch>
            <a:fillRect/>
          </a:stretch>
        </p:blipFill>
        <p:spPr bwMode="auto">
          <a:xfrm>
            <a:off x="228600" y="2989278"/>
            <a:ext cx="3352800" cy="2654300"/>
          </a:xfrm>
          <a:prstGeom prst="rect">
            <a:avLst/>
          </a:prstGeom>
          <a:noFill/>
          <a:ln w="28575">
            <a:solidFill>
              <a:srgbClr val="FF0000"/>
            </a:solidFill>
            <a:miter lim="800000"/>
            <a:headEnd/>
            <a:tailEnd/>
          </a:ln>
        </p:spPr>
      </p:pic>
      <p:pic>
        <p:nvPicPr>
          <p:cNvPr id="206855" name="Picture 3" descr="DSCF2845"/>
          <p:cNvPicPr>
            <a:picLocks noChangeAspect="1" noChangeArrowheads="1"/>
          </p:cNvPicPr>
          <p:nvPr/>
        </p:nvPicPr>
        <p:blipFill>
          <a:blip r:embed="rId4" cstate="email"/>
          <a:srcRect/>
          <a:stretch>
            <a:fillRect/>
          </a:stretch>
        </p:blipFill>
        <p:spPr bwMode="auto">
          <a:xfrm>
            <a:off x="5486400" y="2994041"/>
            <a:ext cx="3400425" cy="2649537"/>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3">
                                            <p:bg/>
                                          </p:spTgt>
                                        </p:tgtEl>
                                        <p:attrNameLst>
                                          <p:attrName>style.visibility</p:attrName>
                                        </p:attrNameLst>
                                      </p:cBhvr>
                                      <p:to>
                                        <p:strVal val="visible"/>
                                      </p:to>
                                    </p:set>
                                    <p:animEffect transition="in" filter="fade">
                                      <p:cBhvr>
                                        <p:cTn id="7" dur="2000"/>
                                        <p:tgtEl>
                                          <p:spTgt spid="20685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53">
                                            <p:txEl>
                                              <p:pRg st="0" end="0"/>
                                            </p:txEl>
                                          </p:spTgt>
                                        </p:tgtEl>
                                        <p:attrNameLst>
                                          <p:attrName>style.visibility</p:attrName>
                                        </p:attrNameLst>
                                      </p:cBhvr>
                                      <p:to>
                                        <p:strVal val="visible"/>
                                      </p:to>
                                    </p:set>
                                    <p:animEffect transition="in" filter="fade">
                                      <p:cBhvr>
                                        <p:cTn id="10" dur="2000"/>
                                        <p:tgtEl>
                                          <p:spTgt spid="20685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Effect transition="in" filter="fade">
                                      <p:cBhvr>
                                        <p:cTn id="13" dur="2000"/>
                                        <p:tgtEl>
                                          <p:spTgt spid="20685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6854"/>
                                        </p:tgtEl>
                                        <p:attrNameLst>
                                          <p:attrName>style.visibility</p:attrName>
                                        </p:attrNameLst>
                                      </p:cBhvr>
                                      <p:to>
                                        <p:strVal val="visible"/>
                                      </p:to>
                                    </p:set>
                                    <p:anim calcmode="lin" valueType="num">
                                      <p:cBhvr additive="base">
                                        <p:cTn id="18" dur="500" fill="hold"/>
                                        <p:tgtEl>
                                          <p:spTgt spid="206854"/>
                                        </p:tgtEl>
                                        <p:attrNameLst>
                                          <p:attrName>ppt_x</p:attrName>
                                        </p:attrNameLst>
                                      </p:cBhvr>
                                      <p:tavLst>
                                        <p:tav tm="0">
                                          <p:val>
                                            <p:strVal val="#ppt_x"/>
                                          </p:val>
                                        </p:tav>
                                        <p:tav tm="100000">
                                          <p:val>
                                            <p:strVal val="#ppt_x"/>
                                          </p:val>
                                        </p:tav>
                                      </p:tavLst>
                                    </p:anim>
                                    <p:anim calcmode="lin" valueType="num">
                                      <p:cBhvr additive="base">
                                        <p:cTn id="19" dur="500" fill="hold"/>
                                        <p:tgtEl>
                                          <p:spTgt spid="20685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6855"/>
                                        </p:tgtEl>
                                        <p:attrNameLst>
                                          <p:attrName>style.visibility</p:attrName>
                                        </p:attrNameLst>
                                      </p:cBhvr>
                                      <p:to>
                                        <p:strVal val="visible"/>
                                      </p:to>
                                    </p:set>
                                    <p:anim calcmode="lin" valueType="num">
                                      <p:cBhvr additive="base">
                                        <p:cTn id="22" dur="500" fill="hold"/>
                                        <p:tgtEl>
                                          <p:spTgt spid="206855"/>
                                        </p:tgtEl>
                                        <p:attrNameLst>
                                          <p:attrName>ppt_x</p:attrName>
                                        </p:attrNameLst>
                                      </p:cBhvr>
                                      <p:tavLst>
                                        <p:tav tm="0">
                                          <p:val>
                                            <p:strVal val="#ppt_x"/>
                                          </p:val>
                                        </p:tav>
                                        <p:tav tm="100000">
                                          <p:val>
                                            <p:strVal val="#ppt_x"/>
                                          </p:val>
                                        </p:tav>
                                      </p:tavLst>
                                    </p:anim>
                                    <p:anim calcmode="lin" valueType="num">
                                      <p:cBhvr additive="base">
                                        <p:cTn id="23" dur="500" fill="hold"/>
                                        <p:tgtEl>
                                          <p:spTgt spid="206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9843795-FCE3-4F8C-B228-07C629E0728E}" type="slidenum">
              <a:rPr lang="en-US" smtClean="0"/>
              <a:pPr>
                <a:defRPr/>
              </a:pPr>
              <a:t>55</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Le fascinage des pieds de digue</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07877" name="ZoneTexte 4"/>
          <p:cNvSpPr txBox="1">
            <a:spLocks noChangeArrowheads="1"/>
          </p:cNvSpPr>
          <p:nvPr/>
        </p:nvSpPr>
        <p:spPr bwMode="auto">
          <a:xfrm>
            <a:off x="228600" y="2209800"/>
            <a:ext cx="8686800" cy="2462213"/>
          </a:xfrm>
          <a:prstGeom prst="rect">
            <a:avLst/>
          </a:prstGeom>
          <a:solidFill>
            <a:schemeClr val="bg1"/>
          </a:solidFill>
          <a:ln w="28575">
            <a:solidFill>
              <a:srgbClr val="FF0000"/>
            </a:solidFill>
            <a:miter lim="800000"/>
            <a:headEnd/>
            <a:tailEnd/>
          </a:ln>
        </p:spPr>
        <p:txBody>
          <a:bodyPr>
            <a:spAutoFit/>
          </a:bodyPr>
          <a:lstStyle/>
          <a:p>
            <a:pPr algn="just"/>
            <a:r>
              <a:rPr lang="fr-FR" sz="1400" dirty="0">
                <a:latin typeface="Arial" pitchFamily="34" charset="0"/>
                <a:cs typeface="Arial" pitchFamily="34" charset="0"/>
              </a:rPr>
              <a:t>Ces systèmes de protection permettent de minimiser les problèmes d’affouillement des pieds de digues ou de cavaliers. Leur but est de briser l’énergie cinétique des vagues dues au clapot, au vent, au courant d’eau. Ils permettent aussi d’annuler les effets désastreux des vagues provoquées par les bateaux à moteur sur les pieds de digues.</a:t>
            </a:r>
          </a:p>
          <a:p>
            <a:r>
              <a:rPr lang="fr-FR" sz="1400" dirty="0">
                <a:latin typeface="Arial" pitchFamily="34" charset="0"/>
                <a:cs typeface="Arial" pitchFamily="34" charset="0"/>
              </a:rPr>
              <a:t> </a:t>
            </a:r>
          </a:p>
          <a:p>
            <a:pPr algn="just"/>
            <a:r>
              <a:rPr lang="fr-FR" sz="1400" dirty="0">
                <a:latin typeface="Arial" pitchFamily="34" charset="0"/>
                <a:cs typeface="Arial" pitchFamily="34" charset="0"/>
              </a:rPr>
              <a:t>Ces systèmes ont été largement utilisés dans le cadre des polders de Prey </a:t>
            </a:r>
            <a:r>
              <a:rPr lang="fr-FR" sz="1400" dirty="0" err="1">
                <a:latin typeface="Arial" pitchFamily="34" charset="0"/>
                <a:cs typeface="Arial" pitchFamily="34" charset="0"/>
              </a:rPr>
              <a:t>Nup</a:t>
            </a:r>
            <a:r>
              <a:rPr lang="fr-FR" sz="1400" dirty="0">
                <a:latin typeface="Arial" pitchFamily="34" charset="0"/>
                <a:cs typeface="Arial" pitchFamily="34" charset="0"/>
              </a:rPr>
              <a:t> où plus de 50 km </a:t>
            </a:r>
            <a:r>
              <a:rPr lang="fr-FR" sz="1400" dirty="0" smtClean="0">
                <a:latin typeface="Arial" pitchFamily="34" charset="0"/>
                <a:cs typeface="Arial" pitchFamily="34" charset="0"/>
              </a:rPr>
              <a:t>de fascines de </a:t>
            </a:r>
            <a:r>
              <a:rPr lang="fr-FR" sz="1400" dirty="0">
                <a:latin typeface="Arial" pitchFamily="34" charset="0"/>
                <a:cs typeface="Arial" pitchFamily="34" charset="0"/>
              </a:rPr>
              <a:t>pieds de digues ont été mis en place.</a:t>
            </a:r>
          </a:p>
          <a:p>
            <a:r>
              <a:rPr lang="fr-FR" sz="1400" dirty="0">
                <a:latin typeface="Arial" pitchFamily="34" charset="0"/>
                <a:cs typeface="Arial" pitchFamily="34" charset="0"/>
              </a:rPr>
              <a:t> </a:t>
            </a:r>
          </a:p>
          <a:p>
            <a:pPr algn="just"/>
            <a:r>
              <a:rPr lang="fr-FR" sz="1400" b="1" dirty="0">
                <a:latin typeface="Arial" pitchFamily="34" charset="0"/>
                <a:cs typeface="Arial" pitchFamily="34" charset="0"/>
              </a:rPr>
              <a:t>Nous noterons que ces travaux qui viennent d’être décrits sous le nom d’entretien </a:t>
            </a:r>
            <a:r>
              <a:rPr lang="fr-FR" sz="1400" b="1" dirty="0" smtClean="0">
                <a:latin typeface="Arial" pitchFamily="34" charset="0"/>
                <a:cs typeface="Arial" pitchFamily="34" charset="0"/>
              </a:rPr>
              <a:t> </a:t>
            </a:r>
            <a:r>
              <a:rPr lang="fr-FR" sz="1400" b="1" dirty="0">
                <a:latin typeface="Arial" pitchFamily="34" charset="0"/>
                <a:cs typeface="Arial" pitchFamily="34" charset="0"/>
              </a:rPr>
              <a:t>ne peuvent  pratiquement être faits que manuellement, par des équipes de cantonniers.</a:t>
            </a:r>
            <a:endParaRPr lang="fr-FR" sz="1400" dirty="0">
              <a:latin typeface="Arial" pitchFamily="34" charset="0"/>
              <a:cs typeface="Arial" pitchFamily="34" charset="0"/>
            </a:endParaRPr>
          </a:p>
          <a:p>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Le fascinage des pieds de digue</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pic>
        <p:nvPicPr>
          <p:cNvPr id="208900" name="Picture 1" descr="DSCF0483"/>
          <p:cNvPicPr>
            <a:picLocks noChangeAspect="1" noChangeArrowheads="1"/>
          </p:cNvPicPr>
          <p:nvPr/>
        </p:nvPicPr>
        <p:blipFill>
          <a:blip r:embed="rId3" cstate="email"/>
          <a:srcRect/>
          <a:stretch>
            <a:fillRect/>
          </a:stretch>
        </p:blipFill>
        <p:spPr bwMode="auto">
          <a:xfrm>
            <a:off x="152400" y="1371600"/>
            <a:ext cx="3860800" cy="2895600"/>
          </a:xfrm>
          <a:prstGeom prst="rect">
            <a:avLst/>
          </a:prstGeom>
          <a:noFill/>
          <a:ln w="9525">
            <a:noFill/>
            <a:miter lim="800000"/>
            <a:headEnd/>
            <a:tailEnd/>
          </a:ln>
        </p:spPr>
      </p:pic>
      <p:pic>
        <p:nvPicPr>
          <p:cNvPr id="208901" name="Picture 2" descr="DSCF0484"/>
          <p:cNvPicPr>
            <a:picLocks noChangeAspect="1" noChangeArrowheads="1"/>
          </p:cNvPicPr>
          <p:nvPr/>
        </p:nvPicPr>
        <p:blipFill>
          <a:blip r:embed="rId4" cstate="email"/>
          <a:srcRect/>
          <a:stretch>
            <a:fillRect/>
          </a:stretch>
        </p:blipFill>
        <p:spPr bwMode="auto">
          <a:xfrm>
            <a:off x="5105400" y="1371600"/>
            <a:ext cx="3860800" cy="2895600"/>
          </a:xfrm>
          <a:prstGeom prst="rect">
            <a:avLst/>
          </a:prstGeom>
          <a:noFill/>
          <a:ln w="9525">
            <a:noFill/>
            <a:miter lim="800000"/>
            <a:headEnd/>
            <a:tailEnd/>
          </a:ln>
        </p:spPr>
      </p:pic>
      <p:sp>
        <p:nvSpPr>
          <p:cNvPr id="208902" name="Text Box 3"/>
          <p:cNvSpPr txBox="1">
            <a:spLocks noChangeArrowheads="1"/>
          </p:cNvSpPr>
          <p:nvPr/>
        </p:nvSpPr>
        <p:spPr bwMode="auto">
          <a:xfrm>
            <a:off x="500034" y="1357298"/>
            <a:ext cx="3314696" cy="3429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Protection par  fascinage de pied de cavalier</a:t>
            </a:r>
          </a:p>
        </p:txBody>
      </p:sp>
      <p:sp>
        <p:nvSpPr>
          <p:cNvPr id="208903" name="Text Box 3"/>
          <p:cNvSpPr txBox="1">
            <a:spLocks noChangeArrowheads="1"/>
          </p:cNvSpPr>
          <p:nvPr/>
        </p:nvSpPr>
        <p:spPr bwMode="auto">
          <a:xfrm>
            <a:off x="5357818" y="3929066"/>
            <a:ext cx="3443318" cy="3429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Protection par  fascinage de pied de cavalier</a:t>
            </a:r>
          </a:p>
        </p:txBody>
      </p:sp>
      <p:pic>
        <p:nvPicPr>
          <p:cNvPr id="208904" name="Picture 4" descr="Digue Choeung Koh terre noire fascinage  le 17 mai 2004 "/>
          <p:cNvPicPr>
            <a:picLocks noChangeAspect="1" noChangeArrowheads="1"/>
          </p:cNvPicPr>
          <p:nvPr/>
        </p:nvPicPr>
        <p:blipFill>
          <a:blip r:embed="rId5" cstate="email"/>
          <a:srcRect/>
          <a:stretch>
            <a:fillRect/>
          </a:stretch>
        </p:blipFill>
        <p:spPr bwMode="auto">
          <a:xfrm>
            <a:off x="762000" y="4343400"/>
            <a:ext cx="3246438" cy="2435225"/>
          </a:xfrm>
          <a:prstGeom prst="rect">
            <a:avLst/>
          </a:prstGeom>
          <a:noFill/>
          <a:ln w="9525">
            <a:noFill/>
            <a:miter lim="800000"/>
            <a:headEnd/>
            <a:tailEnd/>
          </a:ln>
        </p:spPr>
      </p:pic>
      <p:pic>
        <p:nvPicPr>
          <p:cNvPr id="208905" name="Picture 5" descr="Fascinage polder 6 mars 2004 n° 2"/>
          <p:cNvPicPr>
            <a:picLocks noChangeAspect="1" noChangeArrowheads="1"/>
          </p:cNvPicPr>
          <p:nvPr/>
        </p:nvPicPr>
        <p:blipFill>
          <a:blip r:embed="rId6" cstate="email"/>
          <a:srcRect/>
          <a:stretch>
            <a:fillRect/>
          </a:stretch>
        </p:blipFill>
        <p:spPr bwMode="auto">
          <a:xfrm>
            <a:off x="5105400" y="4343400"/>
            <a:ext cx="3278188" cy="2438400"/>
          </a:xfrm>
          <a:prstGeom prst="rect">
            <a:avLst/>
          </a:prstGeom>
          <a:noFill/>
          <a:ln w="9525">
            <a:noFill/>
            <a:miter lim="800000"/>
            <a:headEnd/>
            <a:tailEnd/>
          </a:ln>
        </p:spPr>
      </p:pic>
      <p:sp>
        <p:nvSpPr>
          <p:cNvPr id="208906" name="Text Box 6"/>
          <p:cNvSpPr txBox="1">
            <a:spLocks noChangeArrowheads="1"/>
          </p:cNvSpPr>
          <p:nvPr/>
        </p:nvSpPr>
        <p:spPr bwMode="auto">
          <a:xfrm>
            <a:off x="990600" y="6400800"/>
            <a:ext cx="2743200" cy="3429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Protection par  fascinage de pied de cavalier sur les Polders de Prey </a:t>
            </a:r>
            <a:r>
              <a:rPr lang="fr-FR" sz="1200" dirty="0" err="1">
                <a:solidFill>
                  <a:schemeClr val="bg1"/>
                </a:solidFill>
                <a:latin typeface="Arial" pitchFamily="34" charset="0"/>
                <a:cs typeface="Arial" pitchFamily="34" charset="0"/>
              </a:rPr>
              <a:t>Nup</a:t>
            </a:r>
            <a:endParaRPr lang="fr-FR" sz="1200" dirty="0">
              <a:solidFill>
                <a:schemeClr val="bg1"/>
              </a:solidFill>
              <a:latin typeface="Arial" pitchFamily="34" charset="0"/>
              <a:cs typeface="Arial" pitchFamily="34" charset="0"/>
            </a:endParaRPr>
          </a:p>
        </p:txBody>
      </p:sp>
      <p:sp>
        <p:nvSpPr>
          <p:cNvPr id="208907" name="Text Box 6"/>
          <p:cNvSpPr txBox="1">
            <a:spLocks noChangeArrowheads="1"/>
          </p:cNvSpPr>
          <p:nvPr/>
        </p:nvSpPr>
        <p:spPr bwMode="auto">
          <a:xfrm>
            <a:off x="5410200" y="6400800"/>
            <a:ext cx="2743200" cy="3429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Protection par  fascinage de pied de cavalier sur les Polders de Prey </a:t>
            </a:r>
            <a:r>
              <a:rPr lang="fr-FR" sz="1200" dirty="0" err="1">
                <a:solidFill>
                  <a:schemeClr val="bg1"/>
                </a:solidFill>
                <a:latin typeface="Arial" pitchFamily="34" charset="0"/>
                <a:cs typeface="Arial" pitchFamily="34" charset="0"/>
              </a:rPr>
              <a:t>Nup</a:t>
            </a:r>
            <a:endParaRPr lang="fr-FR"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 calcmode="lin" valueType="num">
                                      <p:cBhvr additive="base">
                                        <p:cTn id="7" dur="500" fill="hold"/>
                                        <p:tgtEl>
                                          <p:spTgt spid="208900"/>
                                        </p:tgtEl>
                                        <p:attrNameLst>
                                          <p:attrName>ppt_x</p:attrName>
                                        </p:attrNameLst>
                                      </p:cBhvr>
                                      <p:tavLst>
                                        <p:tav tm="0">
                                          <p:val>
                                            <p:strVal val="#ppt_x"/>
                                          </p:val>
                                        </p:tav>
                                        <p:tav tm="100000">
                                          <p:val>
                                            <p:strVal val="#ppt_x"/>
                                          </p:val>
                                        </p:tav>
                                      </p:tavLst>
                                    </p:anim>
                                    <p:anim calcmode="lin" valueType="num">
                                      <p:cBhvr additive="base">
                                        <p:cTn id="8" dur="500" fill="hold"/>
                                        <p:tgtEl>
                                          <p:spTgt spid="2089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8901"/>
                                        </p:tgtEl>
                                        <p:attrNameLst>
                                          <p:attrName>style.visibility</p:attrName>
                                        </p:attrNameLst>
                                      </p:cBhvr>
                                      <p:to>
                                        <p:strVal val="visible"/>
                                      </p:to>
                                    </p:set>
                                    <p:anim calcmode="lin" valueType="num">
                                      <p:cBhvr additive="base">
                                        <p:cTn id="11" dur="500" fill="hold"/>
                                        <p:tgtEl>
                                          <p:spTgt spid="208901"/>
                                        </p:tgtEl>
                                        <p:attrNameLst>
                                          <p:attrName>ppt_x</p:attrName>
                                        </p:attrNameLst>
                                      </p:cBhvr>
                                      <p:tavLst>
                                        <p:tav tm="0">
                                          <p:val>
                                            <p:strVal val="#ppt_x"/>
                                          </p:val>
                                        </p:tav>
                                        <p:tav tm="100000">
                                          <p:val>
                                            <p:strVal val="#ppt_x"/>
                                          </p:val>
                                        </p:tav>
                                      </p:tavLst>
                                    </p:anim>
                                    <p:anim calcmode="lin" valueType="num">
                                      <p:cBhvr additive="base">
                                        <p:cTn id="12" dur="500" fill="hold"/>
                                        <p:tgtEl>
                                          <p:spTgt spid="20890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902"/>
                                        </p:tgtEl>
                                        <p:attrNameLst>
                                          <p:attrName>style.visibility</p:attrName>
                                        </p:attrNameLst>
                                      </p:cBhvr>
                                      <p:to>
                                        <p:strVal val="visible"/>
                                      </p:to>
                                    </p:set>
                                    <p:anim calcmode="lin" valueType="num">
                                      <p:cBhvr additive="base">
                                        <p:cTn id="15" dur="500" fill="hold"/>
                                        <p:tgtEl>
                                          <p:spTgt spid="208902"/>
                                        </p:tgtEl>
                                        <p:attrNameLst>
                                          <p:attrName>ppt_x</p:attrName>
                                        </p:attrNameLst>
                                      </p:cBhvr>
                                      <p:tavLst>
                                        <p:tav tm="0">
                                          <p:val>
                                            <p:strVal val="#ppt_x"/>
                                          </p:val>
                                        </p:tav>
                                        <p:tav tm="100000">
                                          <p:val>
                                            <p:strVal val="#ppt_x"/>
                                          </p:val>
                                        </p:tav>
                                      </p:tavLst>
                                    </p:anim>
                                    <p:anim calcmode="lin" valueType="num">
                                      <p:cBhvr additive="base">
                                        <p:cTn id="16" dur="500" fill="hold"/>
                                        <p:tgtEl>
                                          <p:spTgt spid="20890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8903"/>
                                        </p:tgtEl>
                                        <p:attrNameLst>
                                          <p:attrName>style.visibility</p:attrName>
                                        </p:attrNameLst>
                                      </p:cBhvr>
                                      <p:to>
                                        <p:strVal val="visible"/>
                                      </p:to>
                                    </p:set>
                                    <p:anim calcmode="lin" valueType="num">
                                      <p:cBhvr additive="base">
                                        <p:cTn id="19" dur="500" fill="hold"/>
                                        <p:tgtEl>
                                          <p:spTgt spid="208903"/>
                                        </p:tgtEl>
                                        <p:attrNameLst>
                                          <p:attrName>ppt_x</p:attrName>
                                        </p:attrNameLst>
                                      </p:cBhvr>
                                      <p:tavLst>
                                        <p:tav tm="0">
                                          <p:val>
                                            <p:strVal val="#ppt_x"/>
                                          </p:val>
                                        </p:tav>
                                        <p:tav tm="100000">
                                          <p:val>
                                            <p:strVal val="#ppt_x"/>
                                          </p:val>
                                        </p:tav>
                                      </p:tavLst>
                                    </p:anim>
                                    <p:anim calcmode="lin" valueType="num">
                                      <p:cBhvr additive="base">
                                        <p:cTn id="20" dur="500" fill="hold"/>
                                        <p:tgtEl>
                                          <p:spTgt spid="2089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8904"/>
                                        </p:tgtEl>
                                        <p:attrNameLst>
                                          <p:attrName>style.visibility</p:attrName>
                                        </p:attrNameLst>
                                      </p:cBhvr>
                                      <p:to>
                                        <p:strVal val="visible"/>
                                      </p:to>
                                    </p:set>
                                    <p:anim calcmode="lin" valueType="num">
                                      <p:cBhvr additive="base">
                                        <p:cTn id="25" dur="500" fill="hold"/>
                                        <p:tgtEl>
                                          <p:spTgt spid="208904"/>
                                        </p:tgtEl>
                                        <p:attrNameLst>
                                          <p:attrName>ppt_x</p:attrName>
                                        </p:attrNameLst>
                                      </p:cBhvr>
                                      <p:tavLst>
                                        <p:tav tm="0">
                                          <p:val>
                                            <p:strVal val="#ppt_x"/>
                                          </p:val>
                                        </p:tav>
                                        <p:tav tm="100000">
                                          <p:val>
                                            <p:strVal val="#ppt_x"/>
                                          </p:val>
                                        </p:tav>
                                      </p:tavLst>
                                    </p:anim>
                                    <p:anim calcmode="lin" valueType="num">
                                      <p:cBhvr additive="base">
                                        <p:cTn id="26" dur="500" fill="hold"/>
                                        <p:tgtEl>
                                          <p:spTgt spid="20890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8905"/>
                                        </p:tgtEl>
                                        <p:attrNameLst>
                                          <p:attrName>style.visibility</p:attrName>
                                        </p:attrNameLst>
                                      </p:cBhvr>
                                      <p:to>
                                        <p:strVal val="visible"/>
                                      </p:to>
                                    </p:set>
                                    <p:anim calcmode="lin" valueType="num">
                                      <p:cBhvr additive="base">
                                        <p:cTn id="29" dur="500" fill="hold"/>
                                        <p:tgtEl>
                                          <p:spTgt spid="208905"/>
                                        </p:tgtEl>
                                        <p:attrNameLst>
                                          <p:attrName>ppt_x</p:attrName>
                                        </p:attrNameLst>
                                      </p:cBhvr>
                                      <p:tavLst>
                                        <p:tav tm="0">
                                          <p:val>
                                            <p:strVal val="#ppt_x"/>
                                          </p:val>
                                        </p:tav>
                                        <p:tav tm="100000">
                                          <p:val>
                                            <p:strVal val="#ppt_x"/>
                                          </p:val>
                                        </p:tav>
                                      </p:tavLst>
                                    </p:anim>
                                    <p:anim calcmode="lin" valueType="num">
                                      <p:cBhvr additive="base">
                                        <p:cTn id="30" dur="500" fill="hold"/>
                                        <p:tgtEl>
                                          <p:spTgt spid="20890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8906"/>
                                        </p:tgtEl>
                                        <p:attrNameLst>
                                          <p:attrName>style.visibility</p:attrName>
                                        </p:attrNameLst>
                                      </p:cBhvr>
                                      <p:to>
                                        <p:strVal val="visible"/>
                                      </p:to>
                                    </p:set>
                                    <p:anim calcmode="lin" valueType="num">
                                      <p:cBhvr additive="base">
                                        <p:cTn id="33" dur="500" fill="hold"/>
                                        <p:tgtEl>
                                          <p:spTgt spid="208906"/>
                                        </p:tgtEl>
                                        <p:attrNameLst>
                                          <p:attrName>ppt_x</p:attrName>
                                        </p:attrNameLst>
                                      </p:cBhvr>
                                      <p:tavLst>
                                        <p:tav tm="0">
                                          <p:val>
                                            <p:strVal val="#ppt_x"/>
                                          </p:val>
                                        </p:tav>
                                        <p:tav tm="100000">
                                          <p:val>
                                            <p:strVal val="#ppt_x"/>
                                          </p:val>
                                        </p:tav>
                                      </p:tavLst>
                                    </p:anim>
                                    <p:anim calcmode="lin" valueType="num">
                                      <p:cBhvr additive="base">
                                        <p:cTn id="34" dur="500" fill="hold"/>
                                        <p:tgtEl>
                                          <p:spTgt spid="20890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8907"/>
                                        </p:tgtEl>
                                        <p:attrNameLst>
                                          <p:attrName>style.visibility</p:attrName>
                                        </p:attrNameLst>
                                      </p:cBhvr>
                                      <p:to>
                                        <p:strVal val="visible"/>
                                      </p:to>
                                    </p:set>
                                    <p:anim calcmode="lin" valueType="num">
                                      <p:cBhvr additive="base">
                                        <p:cTn id="37" dur="500" fill="hold"/>
                                        <p:tgtEl>
                                          <p:spTgt spid="208907"/>
                                        </p:tgtEl>
                                        <p:attrNameLst>
                                          <p:attrName>ppt_x</p:attrName>
                                        </p:attrNameLst>
                                      </p:cBhvr>
                                      <p:tavLst>
                                        <p:tav tm="0">
                                          <p:val>
                                            <p:strVal val="#ppt_x"/>
                                          </p:val>
                                        </p:tav>
                                        <p:tav tm="100000">
                                          <p:val>
                                            <p:strVal val="#ppt_x"/>
                                          </p:val>
                                        </p:tav>
                                      </p:tavLst>
                                    </p:anim>
                                    <p:anim calcmode="lin" valueType="num">
                                      <p:cBhvr additive="base">
                                        <p:cTn id="38" dur="500" fill="hold"/>
                                        <p:tgtEl>
                                          <p:spTgt spid="208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p:bldP spid="208903" grpId="0"/>
      <p:bldP spid="208906" grpId="0"/>
      <p:bldP spid="20890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2D1D997-D4D7-4A79-9887-852E86ECD377}" type="slidenum">
              <a:rPr lang="en-US" smtClean="0"/>
              <a:pPr>
                <a:defRPr/>
              </a:pPr>
              <a:t>57</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Les gabions</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09925" name="ZoneTexte 4"/>
          <p:cNvSpPr txBox="1">
            <a:spLocks noChangeArrowheads="1"/>
          </p:cNvSpPr>
          <p:nvPr/>
        </p:nvSpPr>
        <p:spPr bwMode="auto">
          <a:xfrm>
            <a:off x="152400" y="1371600"/>
            <a:ext cx="8763000" cy="5047536"/>
          </a:xfrm>
          <a:prstGeom prst="rect">
            <a:avLst/>
          </a:prstGeom>
          <a:solidFill>
            <a:schemeClr val="bg1"/>
          </a:solidFill>
          <a:ln w="28575">
            <a:solidFill>
              <a:srgbClr val="FF0000"/>
            </a:solidFill>
            <a:miter lim="800000"/>
            <a:headEnd/>
            <a:tailEnd/>
          </a:ln>
        </p:spPr>
        <p:txBody>
          <a:bodyPr>
            <a:spAutoFit/>
          </a:bodyPr>
          <a:lstStyle/>
          <a:p>
            <a:pPr algn="ctr"/>
            <a:endParaRPr lang="fr-FR" sz="1400" b="1" u="sng" dirty="0" smtClean="0">
              <a:latin typeface="Arial" pitchFamily="34" charset="0"/>
              <a:cs typeface="Arial" pitchFamily="34" charset="0"/>
            </a:endParaRPr>
          </a:p>
          <a:p>
            <a:pPr algn="ctr"/>
            <a:r>
              <a:rPr lang="fr-FR" sz="1400" b="1" u="sng" dirty="0" smtClean="0">
                <a:latin typeface="Arial" pitchFamily="34" charset="0"/>
                <a:cs typeface="Arial" pitchFamily="34" charset="0"/>
              </a:rPr>
              <a:t>Les </a:t>
            </a:r>
            <a:r>
              <a:rPr lang="fr-FR" sz="1400" b="1" u="sng" dirty="0">
                <a:latin typeface="Arial" pitchFamily="34" charset="0"/>
                <a:cs typeface="Arial" pitchFamily="34" charset="0"/>
              </a:rPr>
              <a:t>gabions métalliques</a:t>
            </a:r>
            <a:r>
              <a:rPr lang="fr-FR" sz="1400" b="1" dirty="0">
                <a:latin typeface="Arial" pitchFamily="34" charset="0"/>
                <a:cs typeface="Arial" pitchFamily="34" charset="0"/>
              </a:rPr>
              <a:t> </a:t>
            </a:r>
          </a:p>
          <a:p>
            <a:r>
              <a:rPr lang="fr-FR" sz="1400" dirty="0">
                <a:latin typeface="Arial" pitchFamily="34" charset="0"/>
                <a:cs typeface="Arial" pitchFamily="34" charset="0"/>
              </a:rPr>
              <a:t> </a:t>
            </a:r>
          </a:p>
          <a:p>
            <a:pPr algn="just"/>
            <a:r>
              <a:rPr lang="fr-FR" sz="1400" dirty="0">
                <a:latin typeface="Arial" pitchFamily="34" charset="0"/>
                <a:cs typeface="Arial" pitchFamily="34" charset="0"/>
              </a:rPr>
              <a:t>Les gabions constituent une solution parfaite lorsqu’il s’agit de protéger le talus aval d’un remblai qui risque d’être franchi par une lame d’eau. Dans ce cas, il faut que le talus soit complètement protégé, le remblai s’appuyant complètement sur le massif du gabion.</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Les gabions métalliques peuvent être utilisés comme un moyen de défense directe contre l’eau qui coule dans les canaux ou le long de digues, ils sont alors disposés longitudinalement et jointifs. </a:t>
            </a:r>
            <a:r>
              <a:rPr lang="fr-FR" sz="1400" b="1" dirty="0">
                <a:latin typeface="Arial" pitchFamily="34" charset="0"/>
                <a:cs typeface="Arial" pitchFamily="34" charset="0"/>
              </a:rPr>
              <a:t>Il est indispensable de les enterrer assez profondément </a:t>
            </a:r>
            <a:r>
              <a:rPr lang="fr-FR" sz="1400" dirty="0">
                <a:latin typeface="Arial" pitchFamily="34" charset="0"/>
                <a:cs typeface="Arial" pitchFamily="34" charset="0"/>
              </a:rPr>
              <a:t>pour les mettre à l’abri de l’affouillement qui provoquerait leur basculement.</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On prêtera </a:t>
            </a:r>
            <a:r>
              <a:rPr lang="fr-FR" sz="1400" b="1" dirty="0">
                <a:latin typeface="Arial" pitchFamily="34" charset="0"/>
                <a:cs typeface="Arial" pitchFamily="34" charset="0"/>
              </a:rPr>
              <a:t>une attention toute spéciale à la fondation des gabions inférieurs</a:t>
            </a:r>
            <a:r>
              <a:rPr lang="fr-FR" sz="1400" dirty="0">
                <a:latin typeface="Arial" pitchFamily="34" charset="0"/>
                <a:cs typeface="Arial" pitchFamily="34" charset="0"/>
              </a:rPr>
              <a:t> et l’on prendra toutes précautions utiles </a:t>
            </a:r>
            <a:r>
              <a:rPr lang="fr-FR" sz="1400" b="1" dirty="0">
                <a:latin typeface="Arial" pitchFamily="34" charset="0"/>
                <a:cs typeface="Arial" pitchFamily="34" charset="0"/>
              </a:rPr>
              <a:t>pour prévenir leur affouillement</a:t>
            </a:r>
            <a:r>
              <a:rPr lang="fr-FR" sz="1400" dirty="0">
                <a:latin typeface="Arial" pitchFamily="34" charset="0"/>
                <a:cs typeface="Arial" pitchFamily="34" charset="0"/>
              </a:rPr>
              <a:t>.</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La mise en place de gabions plats débordant largement de la base du massif est une solution très satisfaisante.</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Par leur facilité d’emploi, les gabions métalliques sont une ressource souvent précieuse pour les équipes d’entretien. Ils n’ont que le défaut d’être coûteux à l’achat, et souvent à la pose si l’on doit aller chercher loin les moellons de remplissage.</a:t>
            </a:r>
          </a:p>
          <a:p>
            <a:pPr algn="just"/>
            <a:r>
              <a:rPr lang="fr-FR" sz="1400" dirty="0">
                <a:latin typeface="Arial" pitchFamily="34" charset="0"/>
                <a:cs typeface="Arial" pitchFamily="34" charset="0"/>
              </a:rPr>
              <a:t> </a:t>
            </a:r>
          </a:p>
          <a:p>
            <a:pPr algn="ct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5">
                                            <p:bg/>
                                          </p:spTgt>
                                        </p:tgtEl>
                                        <p:attrNameLst>
                                          <p:attrName>style.visibility</p:attrName>
                                        </p:attrNameLst>
                                      </p:cBhvr>
                                      <p:to>
                                        <p:strVal val="visible"/>
                                      </p:to>
                                    </p:set>
                                    <p:animEffect transition="in" filter="fade">
                                      <p:cBhvr>
                                        <p:cTn id="7" dur="2000"/>
                                        <p:tgtEl>
                                          <p:spTgt spid="2099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925">
                                            <p:txEl>
                                              <p:pRg st="1" end="1"/>
                                            </p:txEl>
                                          </p:spTgt>
                                        </p:tgtEl>
                                        <p:attrNameLst>
                                          <p:attrName>style.visibility</p:attrName>
                                        </p:attrNameLst>
                                      </p:cBhvr>
                                      <p:to>
                                        <p:strVal val="visible"/>
                                      </p:to>
                                    </p:set>
                                    <p:animEffect transition="in" filter="fade">
                                      <p:cBhvr>
                                        <p:cTn id="10" dur="2000"/>
                                        <p:tgtEl>
                                          <p:spTgt spid="20992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925">
                                            <p:txEl>
                                              <p:pRg st="2" end="2"/>
                                            </p:txEl>
                                          </p:spTgt>
                                        </p:tgtEl>
                                        <p:attrNameLst>
                                          <p:attrName>style.visibility</p:attrName>
                                        </p:attrNameLst>
                                      </p:cBhvr>
                                      <p:to>
                                        <p:strVal val="visible"/>
                                      </p:to>
                                    </p:set>
                                    <p:animEffect transition="in" filter="fade">
                                      <p:cBhvr>
                                        <p:cTn id="13" dur="2000"/>
                                        <p:tgtEl>
                                          <p:spTgt spid="20992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9925">
                                            <p:txEl>
                                              <p:pRg st="3" end="3"/>
                                            </p:txEl>
                                          </p:spTgt>
                                        </p:tgtEl>
                                        <p:attrNameLst>
                                          <p:attrName>style.visibility</p:attrName>
                                        </p:attrNameLst>
                                      </p:cBhvr>
                                      <p:to>
                                        <p:strVal val="visible"/>
                                      </p:to>
                                    </p:set>
                                    <p:animEffect transition="in" filter="fade">
                                      <p:cBhvr>
                                        <p:cTn id="16" dur="2000"/>
                                        <p:tgtEl>
                                          <p:spTgt spid="20992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9925">
                                            <p:txEl>
                                              <p:pRg st="4" end="4"/>
                                            </p:txEl>
                                          </p:spTgt>
                                        </p:tgtEl>
                                        <p:attrNameLst>
                                          <p:attrName>style.visibility</p:attrName>
                                        </p:attrNameLst>
                                      </p:cBhvr>
                                      <p:to>
                                        <p:strVal val="visible"/>
                                      </p:to>
                                    </p:set>
                                    <p:animEffect transition="in" filter="fade">
                                      <p:cBhvr>
                                        <p:cTn id="19" dur="2000"/>
                                        <p:tgtEl>
                                          <p:spTgt spid="20992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9925">
                                            <p:txEl>
                                              <p:pRg st="5" end="5"/>
                                            </p:txEl>
                                          </p:spTgt>
                                        </p:tgtEl>
                                        <p:attrNameLst>
                                          <p:attrName>style.visibility</p:attrName>
                                        </p:attrNameLst>
                                      </p:cBhvr>
                                      <p:to>
                                        <p:strVal val="visible"/>
                                      </p:to>
                                    </p:set>
                                    <p:animEffect transition="in" filter="fade">
                                      <p:cBhvr>
                                        <p:cTn id="22" dur="2000"/>
                                        <p:tgtEl>
                                          <p:spTgt spid="20992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9925">
                                            <p:txEl>
                                              <p:pRg st="6" end="6"/>
                                            </p:txEl>
                                          </p:spTgt>
                                        </p:tgtEl>
                                        <p:attrNameLst>
                                          <p:attrName>style.visibility</p:attrName>
                                        </p:attrNameLst>
                                      </p:cBhvr>
                                      <p:to>
                                        <p:strVal val="visible"/>
                                      </p:to>
                                    </p:set>
                                    <p:animEffect transition="in" filter="fade">
                                      <p:cBhvr>
                                        <p:cTn id="25" dur="2000"/>
                                        <p:tgtEl>
                                          <p:spTgt spid="20992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9925">
                                            <p:txEl>
                                              <p:pRg st="7" end="7"/>
                                            </p:txEl>
                                          </p:spTgt>
                                        </p:tgtEl>
                                        <p:attrNameLst>
                                          <p:attrName>style.visibility</p:attrName>
                                        </p:attrNameLst>
                                      </p:cBhvr>
                                      <p:to>
                                        <p:strVal val="visible"/>
                                      </p:to>
                                    </p:set>
                                    <p:animEffect transition="in" filter="fade">
                                      <p:cBhvr>
                                        <p:cTn id="28" dur="2000"/>
                                        <p:tgtEl>
                                          <p:spTgt spid="20992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9925">
                                            <p:txEl>
                                              <p:pRg st="8" end="8"/>
                                            </p:txEl>
                                          </p:spTgt>
                                        </p:tgtEl>
                                        <p:attrNameLst>
                                          <p:attrName>style.visibility</p:attrName>
                                        </p:attrNameLst>
                                      </p:cBhvr>
                                      <p:to>
                                        <p:strVal val="visible"/>
                                      </p:to>
                                    </p:set>
                                    <p:animEffect transition="in" filter="fade">
                                      <p:cBhvr>
                                        <p:cTn id="31" dur="2000"/>
                                        <p:tgtEl>
                                          <p:spTgt spid="20992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9925">
                                            <p:txEl>
                                              <p:pRg st="9" end="9"/>
                                            </p:txEl>
                                          </p:spTgt>
                                        </p:tgtEl>
                                        <p:attrNameLst>
                                          <p:attrName>style.visibility</p:attrName>
                                        </p:attrNameLst>
                                      </p:cBhvr>
                                      <p:to>
                                        <p:strVal val="visible"/>
                                      </p:to>
                                    </p:set>
                                    <p:animEffect transition="in" filter="fade">
                                      <p:cBhvr>
                                        <p:cTn id="34" dur="2000"/>
                                        <p:tgtEl>
                                          <p:spTgt spid="20992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9925">
                                            <p:txEl>
                                              <p:pRg st="10" end="10"/>
                                            </p:txEl>
                                          </p:spTgt>
                                        </p:tgtEl>
                                        <p:attrNameLst>
                                          <p:attrName>style.visibility</p:attrName>
                                        </p:attrNameLst>
                                      </p:cBhvr>
                                      <p:to>
                                        <p:strVal val="visible"/>
                                      </p:to>
                                    </p:set>
                                    <p:animEffect transition="in" filter="fade">
                                      <p:cBhvr>
                                        <p:cTn id="37" dur="2000"/>
                                        <p:tgtEl>
                                          <p:spTgt spid="209925">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9925">
                                            <p:txEl>
                                              <p:pRg st="11" end="11"/>
                                            </p:txEl>
                                          </p:spTgt>
                                        </p:tgtEl>
                                        <p:attrNameLst>
                                          <p:attrName>style.visibility</p:attrName>
                                        </p:attrNameLst>
                                      </p:cBhvr>
                                      <p:to>
                                        <p:strVal val="visible"/>
                                      </p:to>
                                    </p:set>
                                    <p:animEffect transition="in" filter="fade">
                                      <p:cBhvr>
                                        <p:cTn id="40" dur="2000"/>
                                        <p:tgtEl>
                                          <p:spTgt spid="209925">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9925">
                                            <p:txEl>
                                              <p:pRg st="12" end="12"/>
                                            </p:txEl>
                                          </p:spTgt>
                                        </p:tgtEl>
                                        <p:attrNameLst>
                                          <p:attrName>style.visibility</p:attrName>
                                        </p:attrNameLst>
                                      </p:cBhvr>
                                      <p:to>
                                        <p:strVal val="visible"/>
                                      </p:to>
                                    </p:set>
                                    <p:animEffect transition="in" filter="fade">
                                      <p:cBhvr>
                                        <p:cTn id="43" dur="2000"/>
                                        <p:tgtEl>
                                          <p:spTgt spid="20992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54A5E12-C357-4363-922D-EB1FCB60C0AD}" type="slidenum">
              <a:rPr lang="en-US" smtClean="0"/>
              <a:pPr>
                <a:defRPr/>
              </a:pPr>
              <a:t>58</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rPr>
              <a:t>Les gabions</a:t>
            </a:r>
            <a:endParaRPr lang="en-US" sz="1600" b="1" u="sng" dirty="0">
              <a:solidFill>
                <a:srgbClr val="FFFF66"/>
              </a:solidFill>
              <a:effectLst>
                <a:outerShdw blurRad="38100" dist="38100" dir="2700000" algn="tl">
                  <a:srgbClr val="000000"/>
                </a:outerShdw>
              </a:effectLst>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10949" name="Line 14"/>
          <p:cNvSpPr>
            <a:spLocks noChangeShapeType="1"/>
          </p:cNvSpPr>
          <p:nvPr/>
        </p:nvSpPr>
        <p:spPr bwMode="auto">
          <a:xfrm>
            <a:off x="2305050" y="2098675"/>
            <a:ext cx="1600200" cy="2171700"/>
          </a:xfrm>
          <a:prstGeom prst="line">
            <a:avLst/>
          </a:prstGeom>
          <a:noFill/>
          <a:ln w="38100">
            <a:solidFill>
              <a:srgbClr val="00000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0950" name="Rectangle 13"/>
          <p:cNvSpPr>
            <a:spLocks noChangeArrowheads="1"/>
          </p:cNvSpPr>
          <p:nvPr/>
        </p:nvSpPr>
        <p:spPr bwMode="auto">
          <a:xfrm rot="652411">
            <a:off x="2436813" y="2413000"/>
            <a:ext cx="457200" cy="228600"/>
          </a:xfrm>
          <a:prstGeom prst="rect">
            <a:avLst/>
          </a:prstGeom>
          <a:solidFill>
            <a:srgbClr val="808080"/>
          </a:solidFill>
          <a:ln w="9525">
            <a:solidFill>
              <a:srgbClr val="000000"/>
            </a:solidFill>
            <a:miter lim="800000"/>
            <a:headEnd/>
            <a:tailEnd/>
          </a:ln>
        </p:spPr>
        <p:txBody>
          <a:bodyPr/>
          <a:lstStyle/>
          <a:p>
            <a:endParaRPr lang="fr-FR" sz="1200">
              <a:solidFill>
                <a:schemeClr val="bg1"/>
              </a:solidFill>
              <a:latin typeface="Arial" pitchFamily="34" charset="0"/>
              <a:cs typeface="Arial" pitchFamily="34" charset="0"/>
            </a:endParaRPr>
          </a:p>
        </p:txBody>
      </p:sp>
      <p:sp>
        <p:nvSpPr>
          <p:cNvPr id="210951" name="Rectangle 12"/>
          <p:cNvSpPr>
            <a:spLocks noChangeArrowheads="1"/>
          </p:cNvSpPr>
          <p:nvPr/>
        </p:nvSpPr>
        <p:spPr bwMode="auto">
          <a:xfrm rot="652411">
            <a:off x="3048000" y="3359150"/>
            <a:ext cx="457200" cy="228600"/>
          </a:xfrm>
          <a:prstGeom prst="rect">
            <a:avLst/>
          </a:prstGeom>
          <a:solidFill>
            <a:srgbClr val="808080"/>
          </a:solidFill>
          <a:ln w="9525">
            <a:solidFill>
              <a:srgbClr val="000000"/>
            </a:solidFill>
            <a:miter lim="800000"/>
            <a:headEnd/>
            <a:tailEnd/>
          </a:ln>
        </p:spPr>
        <p:txBody>
          <a:bodyPr/>
          <a:lstStyle/>
          <a:p>
            <a:endParaRPr lang="fr-FR" sz="1200">
              <a:solidFill>
                <a:schemeClr val="bg1"/>
              </a:solidFill>
              <a:latin typeface="Arial" pitchFamily="34" charset="0"/>
              <a:cs typeface="Arial" pitchFamily="34" charset="0"/>
            </a:endParaRPr>
          </a:p>
        </p:txBody>
      </p:sp>
      <p:sp>
        <p:nvSpPr>
          <p:cNvPr id="210952" name="Text Box 11"/>
          <p:cNvSpPr txBox="1">
            <a:spLocks noChangeArrowheads="1"/>
          </p:cNvSpPr>
          <p:nvPr/>
        </p:nvSpPr>
        <p:spPr bwMode="auto">
          <a:xfrm>
            <a:off x="1643042" y="3003550"/>
            <a:ext cx="795358" cy="342900"/>
          </a:xfrm>
          <a:prstGeom prst="rect">
            <a:avLst/>
          </a:prstGeom>
          <a:noFill/>
          <a:ln w="9525">
            <a:noFill/>
            <a:miter lim="800000"/>
            <a:headEnd/>
            <a:tailEnd/>
          </a:ln>
        </p:spPr>
        <p:txBody>
          <a:bodyPr/>
          <a:lstStyle/>
          <a:p>
            <a:pPr algn="ctr"/>
            <a:r>
              <a:rPr lang="fr-FR" sz="1200" b="1" dirty="0">
                <a:solidFill>
                  <a:schemeClr val="bg1"/>
                </a:solidFill>
                <a:latin typeface="Arial" pitchFamily="34" charset="0"/>
                <a:ea typeface="Times New Roman" pitchFamily="18" charset="0"/>
                <a:cs typeface="Arial" pitchFamily="34" charset="0"/>
              </a:rPr>
              <a:t>Gabions</a:t>
            </a:r>
            <a:endParaRPr lang="fr-FR" sz="1200" dirty="0">
              <a:solidFill>
                <a:schemeClr val="bg1"/>
              </a:solidFill>
              <a:latin typeface="Arial" pitchFamily="34" charset="0"/>
              <a:ea typeface="Times New Roman" pitchFamily="18" charset="0"/>
              <a:cs typeface="Arial" pitchFamily="34" charset="0"/>
            </a:endParaRPr>
          </a:p>
        </p:txBody>
      </p:sp>
      <p:sp>
        <p:nvSpPr>
          <p:cNvPr id="210953" name="Line 10"/>
          <p:cNvSpPr>
            <a:spLocks noChangeShapeType="1"/>
          </p:cNvSpPr>
          <p:nvPr/>
        </p:nvSpPr>
        <p:spPr bwMode="auto">
          <a:xfrm flipV="1">
            <a:off x="2057400" y="2641600"/>
            <a:ext cx="304800" cy="3429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0954" name="Line 9"/>
          <p:cNvSpPr>
            <a:spLocks noChangeShapeType="1"/>
          </p:cNvSpPr>
          <p:nvPr/>
        </p:nvSpPr>
        <p:spPr bwMode="auto">
          <a:xfrm>
            <a:off x="2057400" y="3359150"/>
            <a:ext cx="838200" cy="1143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0955" name="Arc 8"/>
          <p:cNvSpPr>
            <a:spLocks/>
          </p:cNvSpPr>
          <p:nvPr/>
        </p:nvSpPr>
        <p:spPr bwMode="auto">
          <a:xfrm rot="-9716340">
            <a:off x="2857500" y="2295525"/>
            <a:ext cx="812800" cy="914400"/>
          </a:xfrm>
          <a:custGeom>
            <a:avLst/>
            <a:gdLst>
              <a:gd name="T0" fmla="*/ 0 w 19220"/>
              <a:gd name="T1" fmla="*/ 0 h 21600"/>
              <a:gd name="T2" fmla="*/ 812800 w 19220"/>
              <a:gd name="T3" fmla="*/ 497163 h 21600"/>
              <a:gd name="T4" fmla="*/ 0 w 19220"/>
              <a:gd name="T5" fmla="*/ 914400 h 21600"/>
              <a:gd name="T6" fmla="*/ 0 60000 65536"/>
              <a:gd name="T7" fmla="*/ 0 60000 65536"/>
              <a:gd name="T8" fmla="*/ 0 60000 65536"/>
              <a:gd name="T9" fmla="*/ 0 w 19220"/>
              <a:gd name="T10" fmla="*/ 0 h 21600"/>
              <a:gd name="T11" fmla="*/ 19220 w 19220"/>
              <a:gd name="T12" fmla="*/ 21600 h 21600"/>
            </a:gdLst>
            <a:ahLst/>
            <a:cxnLst>
              <a:cxn ang="T6">
                <a:pos x="T0" y="T1"/>
              </a:cxn>
              <a:cxn ang="T7">
                <a:pos x="T2" y="T3"/>
              </a:cxn>
              <a:cxn ang="T8">
                <a:pos x="T4" y="T5"/>
              </a:cxn>
            </a:cxnLst>
            <a:rect l="T9" t="T10" r="T11" b="T12"/>
            <a:pathLst>
              <a:path w="19220" h="21600" fill="none" extrusionOk="0">
                <a:moveTo>
                  <a:pt x="-1" y="0"/>
                </a:moveTo>
                <a:cubicBezTo>
                  <a:pt x="8102" y="0"/>
                  <a:pt x="15523" y="4534"/>
                  <a:pt x="19220" y="11743"/>
                </a:cubicBezTo>
              </a:path>
              <a:path w="19220" h="21600" stroke="0" extrusionOk="0">
                <a:moveTo>
                  <a:pt x="-1" y="0"/>
                </a:moveTo>
                <a:cubicBezTo>
                  <a:pt x="8102" y="0"/>
                  <a:pt x="15523" y="4534"/>
                  <a:pt x="19220" y="11743"/>
                </a:cubicBezTo>
                <a:lnTo>
                  <a:pt x="0" y="21600"/>
                </a:lnTo>
                <a:close/>
              </a:path>
            </a:pathLst>
          </a:custGeom>
          <a:noFill/>
          <a:ln w="9525">
            <a:solidFill>
              <a:srgbClr val="00000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0956" name="Arc 7"/>
          <p:cNvSpPr>
            <a:spLocks/>
          </p:cNvSpPr>
          <p:nvPr/>
        </p:nvSpPr>
        <p:spPr bwMode="auto">
          <a:xfrm rot="-9716340">
            <a:off x="3495675" y="3228975"/>
            <a:ext cx="812800" cy="914400"/>
          </a:xfrm>
          <a:custGeom>
            <a:avLst/>
            <a:gdLst>
              <a:gd name="T0" fmla="*/ 0 w 19220"/>
              <a:gd name="T1" fmla="*/ 0 h 21600"/>
              <a:gd name="T2" fmla="*/ 812800 w 19220"/>
              <a:gd name="T3" fmla="*/ 497163 h 21600"/>
              <a:gd name="T4" fmla="*/ 0 w 19220"/>
              <a:gd name="T5" fmla="*/ 914400 h 21600"/>
              <a:gd name="T6" fmla="*/ 0 60000 65536"/>
              <a:gd name="T7" fmla="*/ 0 60000 65536"/>
              <a:gd name="T8" fmla="*/ 0 60000 65536"/>
              <a:gd name="T9" fmla="*/ 0 w 19220"/>
              <a:gd name="T10" fmla="*/ 0 h 21600"/>
              <a:gd name="T11" fmla="*/ 19220 w 19220"/>
              <a:gd name="T12" fmla="*/ 21600 h 21600"/>
            </a:gdLst>
            <a:ahLst/>
            <a:cxnLst>
              <a:cxn ang="T6">
                <a:pos x="T0" y="T1"/>
              </a:cxn>
              <a:cxn ang="T7">
                <a:pos x="T2" y="T3"/>
              </a:cxn>
              <a:cxn ang="T8">
                <a:pos x="T4" y="T5"/>
              </a:cxn>
            </a:cxnLst>
            <a:rect l="T9" t="T10" r="T11" b="T12"/>
            <a:pathLst>
              <a:path w="19220" h="21600" fill="none" extrusionOk="0">
                <a:moveTo>
                  <a:pt x="-1" y="0"/>
                </a:moveTo>
                <a:cubicBezTo>
                  <a:pt x="8102" y="0"/>
                  <a:pt x="15523" y="4534"/>
                  <a:pt x="19220" y="11743"/>
                </a:cubicBezTo>
              </a:path>
              <a:path w="19220" h="21600" stroke="0" extrusionOk="0">
                <a:moveTo>
                  <a:pt x="-1" y="0"/>
                </a:moveTo>
                <a:cubicBezTo>
                  <a:pt x="8102" y="0"/>
                  <a:pt x="15523" y="4534"/>
                  <a:pt x="19220" y="11743"/>
                </a:cubicBezTo>
                <a:lnTo>
                  <a:pt x="0" y="21600"/>
                </a:lnTo>
                <a:close/>
              </a:path>
            </a:pathLst>
          </a:custGeom>
          <a:noFill/>
          <a:ln w="9525">
            <a:solidFill>
              <a:srgbClr val="00000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0957" name="Line 6"/>
          <p:cNvSpPr>
            <a:spLocks noChangeShapeType="1"/>
          </p:cNvSpPr>
          <p:nvPr/>
        </p:nvSpPr>
        <p:spPr bwMode="auto">
          <a:xfrm>
            <a:off x="2971800" y="2060575"/>
            <a:ext cx="304800" cy="4572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0958" name="Text Box 5"/>
          <p:cNvSpPr txBox="1">
            <a:spLocks noChangeArrowheads="1"/>
          </p:cNvSpPr>
          <p:nvPr/>
        </p:nvSpPr>
        <p:spPr bwMode="auto">
          <a:xfrm>
            <a:off x="3276600" y="1978025"/>
            <a:ext cx="762000" cy="342900"/>
          </a:xfrm>
          <a:prstGeom prst="rect">
            <a:avLst/>
          </a:prstGeom>
          <a:noFill/>
          <a:ln w="9525">
            <a:noFill/>
            <a:miter lim="800000"/>
            <a:headEnd/>
            <a:tailEnd/>
          </a:ln>
        </p:spPr>
        <p:txBody>
          <a:bodyPr/>
          <a:lstStyle/>
          <a:p>
            <a:pPr algn="ctr"/>
            <a:r>
              <a:rPr lang="fr-FR" sz="1200">
                <a:solidFill>
                  <a:schemeClr val="bg1"/>
                </a:solidFill>
                <a:latin typeface="Arial" pitchFamily="34" charset="0"/>
                <a:ea typeface="Times New Roman" pitchFamily="18" charset="0"/>
                <a:cs typeface="Arial" pitchFamily="34" charset="0"/>
              </a:rPr>
              <a:t>Sens du courant</a:t>
            </a:r>
          </a:p>
        </p:txBody>
      </p:sp>
      <p:sp>
        <p:nvSpPr>
          <p:cNvPr id="210959" name="Text Box 4"/>
          <p:cNvSpPr txBox="1">
            <a:spLocks noChangeArrowheads="1"/>
          </p:cNvSpPr>
          <p:nvPr/>
        </p:nvSpPr>
        <p:spPr bwMode="auto">
          <a:xfrm>
            <a:off x="3429000" y="2641600"/>
            <a:ext cx="762000" cy="342900"/>
          </a:xfrm>
          <a:prstGeom prst="rect">
            <a:avLst/>
          </a:prstGeom>
          <a:noFill/>
          <a:ln w="9525">
            <a:noFill/>
            <a:miter lim="800000"/>
            <a:headEnd/>
            <a:tailEnd/>
          </a:ln>
        </p:spPr>
        <p:txBody>
          <a:bodyPr/>
          <a:lstStyle/>
          <a:p>
            <a:pPr algn="ctr"/>
            <a:r>
              <a:rPr lang="fr-FR" sz="1200">
                <a:solidFill>
                  <a:schemeClr val="bg1"/>
                </a:solidFill>
                <a:latin typeface="Arial" pitchFamily="34" charset="0"/>
                <a:ea typeface="Times New Roman" pitchFamily="18" charset="0"/>
                <a:cs typeface="Arial" pitchFamily="34" charset="0"/>
              </a:rPr>
              <a:t>Dépôt de sable</a:t>
            </a:r>
          </a:p>
        </p:txBody>
      </p:sp>
      <p:sp>
        <p:nvSpPr>
          <p:cNvPr id="210960" name="Line 3"/>
          <p:cNvSpPr>
            <a:spLocks noChangeShapeType="1"/>
          </p:cNvSpPr>
          <p:nvPr/>
        </p:nvSpPr>
        <p:spPr bwMode="auto">
          <a:xfrm flipH="1">
            <a:off x="3200400" y="2762250"/>
            <a:ext cx="304800" cy="1143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0961" name="Rectangle 2"/>
          <p:cNvSpPr>
            <a:spLocks noChangeArrowheads="1"/>
          </p:cNvSpPr>
          <p:nvPr/>
        </p:nvSpPr>
        <p:spPr bwMode="auto">
          <a:xfrm>
            <a:off x="1676400" y="1962150"/>
            <a:ext cx="5943600" cy="2436813"/>
          </a:xfrm>
          <a:prstGeom prst="rect">
            <a:avLst/>
          </a:prstGeom>
          <a:noFill/>
          <a:ln w="28575" cmpd="dbl">
            <a:solidFill>
              <a:srgbClr val="FF0000"/>
            </a:solidFill>
            <a:miter lim="800000"/>
            <a:headEnd/>
            <a:tailEnd/>
          </a:ln>
        </p:spPr>
        <p:txBody>
          <a:bodyPr/>
          <a:lstStyle/>
          <a:p>
            <a:endParaRPr lang="fr-FR" sz="1200">
              <a:solidFill>
                <a:schemeClr val="bg1"/>
              </a:solidFill>
              <a:latin typeface="Arial" pitchFamily="34" charset="0"/>
              <a:cs typeface="Arial" pitchFamily="34" charset="0"/>
            </a:endParaRPr>
          </a:p>
        </p:txBody>
      </p:sp>
      <p:sp>
        <p:nvSpPr>
          <p:cNvPr id="210962" name="Text Box 1"/>
          <p:cNvSpPr txBox="1">
            <a:spLocks noChangeArrowheads="1"/>
          </p:cNvSpPr>
          <p:nvPr/>
        </p:nvSpPr>
        <p:spPr bwMode="auto">
          <a:xfrm>
            <a:off x="4724400" y="4076700"/>
            <a:ext cx="2590800" cy="342900"/>
          </a:xfrm>
          <a:prstGeom prst="rect">
            <a:avLst/>
          </a:prstGeom>
          <a:noFill/>
          <a:ln w="9525">
            <a:noFill/>
            <a:miter lim="800000"/>
            <a:headEnd/>
            <a:tailEnd/>
          </a:ln>
        </p:spPr>
        <p:txBody>
          <a:bodyPr/>
          <a:lstStyle/>
          <a:p>
            <a:pPr algn="just"/>
            <a:r>
              <a:rPr lang="fr-FR" sz="1200">
                <a:solidFill>
                  <a:schemeClr val="bg1"/>
                </a:solidFill>
                <a:latin typeface="Arial" pitchFamily="34" charset="0"/>
                <a:ea typeface="Times New Roman" pitchFamily="18" charset="0"/>
                <a:cs typeface="Arial" pitchFamily="34" charset="0"/>
              </a:rPr>
              <a:t>Protection de talus par des gabions</a:t>
            </a:r>
          </a:p>
        </p:txBody>
      </p:sp>
      <p:sp>
        <p:nvSpPr>
          <p:cNvPr id="210963"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0964" name="Rectangle 2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Effect transition="in" filter="fade">
                                      <p:cBhvr>
                                        <p:cTn id="7" dur="2000"/>
                                        <p:tgtEl>
                                          <p:spTgt spid="2109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0950"/>
                                        </p:tgtEl>
                                        <p:attrNameLst>
                                          <p:attrName>style.visibility</p:attrName>
                                        </p:attrNameLst>
                                      </p:cBhvr>
                                      <p:to>
                                        <p:strVal val="visible"/>
                                      </p:to>
                                    </p:set>
                                    <p:animEffect transition="in" filter="fade">
                                      <p:cBhvr>
                                        <p:cTn id="10" dur="2000"/>
                                        <p:tgtEl>
                                          <p:spTgt spid="2109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951"/>
                                        </p:tgtEl>
                                        <p:attrNameLst>
                                          <p:attrName>style.visibility</p:attrName>
                                        </p:attrNameLst>
                                      </p:cBhvr>
                                      <p:to>
                                        <p:strVal val="visible"/>
                                      </p:to>
                                    </p:set>
                                    <p:animEffect transition="in" filter="fade">
                                      <p:cBhvr>
                                        <p:cTn id="13" dur="2000"/>
                                        <p:tgtEl>
                                          <p:spTgt spid="2109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0952"/>
                                        </p:tgtEl>
                                        <p:attrNameLst>
                                          <p:attrName>style.visibility</p:attrName>
                                        </p:attrNameLst>
                                      </p:cBhvr>
                                      <p:to>
                                        <p:strVal val="visible"/>
                                      </p:to>
                                    </p:set>
                                    <p:animEffect transition="in" filter="fade">
                                      <p:cBhvr>
                                        <p:cTn id="16" dur="2000"/>
                                        <p:tgtEl>
                                          <p:spTgt spid="2109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0953"/>
                                        </p:tgtEl>
                                        <p:attrNameLst>
                                          <p:attrName>style.visibility</p:attrName>
                                        </p:attrNameLst>
                                      </p:cBhvr>
                                      <p:to>
                                        <p:strVal val="visible"/>
                                      </p:to>
                                    </p:set>
                                    <p:animEffect transition="in" filter="fade">
                                      <p:cBhvr>
                                        <p:cTn id="19" dur="2000"/>
                                        <p:tgtEl>
                                          <p:spTgt spid="2109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0954"/>
                                        </p:tgtEl>
                                        <p:attrNameLst>
                                          <p:attrName>style.visibility</p:attrName>
                                        </p:attrNameLst>
                                      </p:cBhvr>
                                      <p:to>
                                        <p:strVal val="visible"/>
                                      </p:to>
                                    </p:set>
                                    <p:animEffect transition="in" filter="fade">
                                      <p:cBhvr>
                                        <p:cTn id="22" dur="2000"/>
                                        <p:tgtEl>
                                          <p:spTgt spid="2109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0955"/>
                                        </p:tgtEl>
                                        <p:attrNameLst>
                                          <p:attrName>style.visibility</p:attrName>
                                        </p:attrNameLst>
                                      </p:cBhvr>
                                      <p:to>
                                        <p:strVal val="visible"/>
                                      </p:to>
                                    </p:set>
                                    <p:animEffect transition="in" filter="fade">
                                      <p:cBhvr>
                                        <p:cTn id="25" dur="2000"/>
                                        <p:tgtEl>
                                          <p:spTgt spid="2109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0956"/>
                                        </p:tgtEl>
                                        <p:attrNameLst>
                                          <p:attrName>style.visibility</p:attrName>
                                        </p:attrNameLst>
                                      </p:cBhvr>
                                      <p:to>
                                        <p:strVal val="visible"/>
                                      </p:to>
                                    </p:set>
                                    <p:animEffect transition="in" filter="fade">
                                      <p:cBhvr>
                                        <p:cTn id="28" dur="2000"/>
                                        <p:tgtEl>
                                          <p:spTgt spid="2109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0957"/>
                                        </p:tgtEl>
                                        <p:attrNameLst>
                                          <p:attrName>style.visibility</p:attrName>
                                        </p:attrNameLst>
                                      </p:cBhvr>
                                      <p:to>
                                        <p:strVal val="visible"/>
                                      </p:to>
                                    </p:set>
                                    <p:animEffect transition="in" filter="fade">
                                      <p:cBhvr>
                                        <p:cTn id="31" dur="2000"/>
                                        <p:tgtEl>
                                          <p:spTgt spid="2109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0958"/>
                                        </p:tgtEl>
                                        <p:attrNameLst>
                                          <p:attrName>style.visibility</p:attrName>
                                        </p:attrNameLst>
                                      </p:cBhvr>
                                      <p:to>
                                        <p:strVal val="visible"/>
                                      </p:to>
                                    </p:set>
                                    <p:animEffect transition="in" filter="fade">
                                      <p:cBhvr>
                                        <p:cTn id="34" dur="2000"/>
                                        <p:tgtEl>
                                          <p:spTgt spid="2109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0959"/>
                                        </p:tgtEl>
                                        <p:attrNameLst>
                                          <p:attrName>style.visibility</p:attrName>
                                        </p:attrNameLst>
                                      </p:cBhvr>
                                      <p:to>
                                        <p:strVal val="visible"/>
                                      </p:to>
                                    </p:set>
                                    <p:animEffect transition="in" filter="fade">
                                      <p:cBhvr>
                                        <p:cTn id="37" dur="2000"/>
                                        <p:tgtEl>
                                          <p:spTgt spid="2109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0960"/>
                                        </p:tgtEl>
                                        <p:attrNameLst>
                                          <p:attrName>style.visibility</p:attrName>
                                        </p:attrNameLst>
                                      </p:cBhvr>
                                      <p:to>
                                        <p:strVal val="visible"/>
                                      </p:to>
                                    </p:set>
                                    <p:animEffect transition="in" filter="fade">
                                      <p:cBhvr>
                                        <p:cTn id="40" dur="2000"/>
                                        <p:tgtEl>
                                          <p:spTgt spid="2109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0961"/>
                                        </p:tgtEl>
                                        <p:attrNameLst>
                                          <p:attrName>style.visibility</p:attrName>
                                        </p:attrNameLst>
                                      </p:cBhvr>
                                      <p:to>
                                        <p:strVal val="visible"/>
                                      </p:to>
                                    </p:set>
                                    <p:animEffect transition="in" filter="fade">
                                      <p:cBhvr>
                                        <p:cTn id="43" dur="2000"/>
                                        <p:tgtEl>
                                          <p:spTgt spid="2109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0962"/>
                                        </p:tgtEl>
                                        <p:attrNameLst>
                                          <p:attrName>style.visibility</p:attrName>
                                        </p:attrNameLst>
                                      </p:cBhvr>
                                      <p:to>
                                        <p:strVal val="visible"/>
                                      </p:to>
                                    </p:set>
                                    <p:animEffect transition="in" filter="fade">
                                      <p:cBhvr>
                                        <p:cTn id="46" dur="2000"/>
                                        <p:tgtEl>
                                          <p:spTgt spid="21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P spid="210950" grpId="0" animBg="1"/>
      <p:bldP spid="210951" grpId="0" animBg="1"/>
      <p:bldP spid="210952" grpId="0"/>
      <p:bldP spid="210953" grpId="0" animBg="1"/>
      <p:bldP spid="210954" grpId="0" animBg="1"/>
      <p:bldP spid="210955" grpId="0" animBg="1"/>
      <p:bldP spid="210956" grpId="0" animBg="1"/>
      <p:bldP spid="210957" grpId="0" animBg="1"/>
      <p:bldP spid="210958" grpId="0"/>
      <p:bldP spid="210959" grpId="0"/>
      <p:bldP spid="210960" grpId="0" animBg="1"/>
      <p:bldP spid="210961" grpId="0" animBg="1"/>
      <p:bldP spid="21096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26D279D-1F4B-4D15-ABB3-408513B1A8E7}" type="slidenum">
              <a:rPr lang="en-US" smtClean="0"/>
              <a:pPr>
                <a:defRPr/>
              </a:pPr>
              <a:t>59</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Les perrés</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11973"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1974" name="Rectangle 2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
        <p:nvSpPr>
          <p:cNvPr id="211975" name="ZoneTexte 6"/>
          <p:cNvSpPr txBox="1">
            <a:spLocks noChangeArrowheads="1"/>
          </p:cNvSpPr>
          <p:nvPr/>
        </p:nvSpPr>
        <p:spPr bwMode="auto">
          <a:xfrm>
            <a:off x="152400" y="1371600"/>
            <a:ext cx="8839200" cy="2032000"/>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La protection des talus</a:t>
            </a:r>
            <a:r>
              <a:rPr lang="fr-FR" sz="1400" b="1" dirty="0">
                <a:latin typeface="Arial" pitchFamily="34" charset="0"/>
                <a:cs typeface="Arial" pitchFamily="34" charset="0"/>
              </a:rPr>
              <a:t> </a:t>
            </a:r>
            <a:endParaRPr lang="fr-FR" sz="1400" dirty="0">
              <a:latin typeface="Arial" pitchFamily="34" charset="0"/>
              <a:cs typeface="Arial" pitchFamily="34" charset="0"/>
            </a:endParaRPr>
          </a:p>
          <a:p>
            <a:pPr algn="just"/>
            <a:r>
              <a:rPr lang="fr-FR" sz="1400" dirty="0">
                <a:latin typeface="Arial" pitchFamily="34" charset="0"/>
                <a:cs typeface="Arial" pitchFamily="34" charset="0"/>
              </a:rPr>
              <a:t>La protection des talus peut être obtenue par la mise en place de perrés maçonnés ou en pierres sèches.</a:t>
            </a:r>
          </a:p>
          <a:p>
            <a:pPr algn="just"/>
            <a:r>
              <a:rPr lang="fr-FR" sz="1400" dirty="0">
                <a:latin typeface="Arial" pitchFamily="34" charset="0"/>
                <a:cs typeface="Arial" pitchFamily="34" charset="0"/>
              </a:rPr>
              <a:t> </a:t>
            </a:r>
          </a:p>
          <a:p>
            <a:pPr algn="just"/>
            <a:r>
              <a:rPr lang="fr-FR" sz="1400" b="1" dirty="0">
                <a:latin typeface="Arial" pitchFamily="34" charset="0"/>
                <a:cs typeface="Arial" pitchFamily="34" charset="0"/>
              </a:rPr>
              <a:t>Un perré doit s’appuyer sur une fondation stable,</a:t>
            </a:r>
            <a:r>
              <a:rPr lang="fr-FR" sz="1400" dirty="0">
                <a:latin typeface="Arial" pitchFamily="34" charset="0"/>
                <a:cs typeface="Arial" pitchFamily="34" charset="0"/>
              </a:rPr>
              <a:t> surtout si il est maçonné. Une semelle de béton ou une ligne de gabion est indispensable. On oublie très souvent de ménager des barbacanes dans les perrés maçonnés, et il s’ensuit des accumulations d’eau qui mettent en périr les talus revêtus.</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Le perré en pierres sèche, ou enrochement est plus souple et son assainissement se fait de façon parfaite par les joints des moellons.</a:t>
            </a:r>
          </a:p>
        </p:txBody>
      </p:sp>
      <p:pic>
        <p:nvPicPr>
          <p:cNvPr id="211976" name="Picture 2" descr="DSCF2700"/>
          <p:cNvPicPr>
            <a:picLocks noChangeAspect="1" noChangeArrowheads="1"/>
          </p:cNvPicPr>
          <p:nvPr/>
        </p:nvPicPr>
        <p:blipFill>
          <a:blip r:embed="rId3" cstate="email"/>
          <a:srcRect/>
          <a:stretch>
            <a:fillRect/>
          </a:stretch>
        </p:blipFill>
        <p:spPr bwMode="auto">
          <a:xfrm>
            <a:off x="152400" y="3505200"/>
            <a:ext cx="3962400" cy="2971800"/>
          </a:xfrm>
          <a:prstGeom prst="rect">
            <a:avLst/>
          </a:prstGeom>
          <a:noFill/>
          <a:ln w="28575">
            <a:solidFill>
              <a:srgbClr val="FF0000"/>
            </a:solidFill>
            <a:miter lim="800000"/>
            <a:headEnd/>
            <a:tailEnd/>
          </a:ln>
        </p:spPr>
      </p:pic>
      <p:sp>
        <p:nvSpPr>
          <p:cNvPr id="211977" name="Text Box 3"/>
          <p:cNvSpPr txBox="1">
            <a:spLocks noChangeArrowheads="1"/>
          </p:cNvSpPr>
          <p:nvPr/>
        </p:nvSpPr>
        <p:spPr bwMode="auto">
          <a:xfrm>
            <a:off x="609600" y="6096000"/>
            <a:ext cx="2895600" cy="342900"/>
          </a:xfrm>
          <a:prstGeom prst="rect">
            <a:avLst/>
          </a:prstGeom>
          <a:noFill/>
          <a:ln w="9525">
            <a:noFill/>
            <a:miter lim="800000"/>
            <a:headEnd/>
            <a:tailEnd/>
          </a:ln>
        </p:spPr>
        <p:txBody>
          <a:bodyPr/>
          <a:lstStyle/>
          <a:p>
            <a:pPr algn="ctr">
              <a:spcAft>
                <a:spcPts val="1000"/>
              </a:spcAft>
            </a:pPr>
            <a:r>
              <a:rPr lang="fr-FR" sz="1200" dirty="0">
                <a:solidFill>
                  <a:srgbClr val="FFFFFF"/>
                </a:solidFill>
                <a:latin typeface="Arial" pitchFamily="34" charset="0"/>
                <a:cs typeface="Arial" pitchFamily="34" charset="0"/>
              </a:rPr>
              <a:t>Protection par  pierres sèches</a:t>
            </a:r>
            <a:endParaRPr lang="fr-FR" sz="1200" dirty="0">
              <a:latin typeface="Arial" pitchFamily="34" charset="0"/>
              <a:cs typeface="Arial" pitchFamily="34" charset="0"/>
            </a:endParaRPr>
          </a:p>
        </p:txBody>
      </p:sp>
      <p:pic>
        <p:nvPicPr>
          <p:cNvPr id="211978" name="Picture 4" descr="O Chek8"/>
          <p:cNvPicPr>
            <a:picLocks noChangeAspect="1" noChangeArrowheads="1"/>
          </p:cNvPicPr>
          <p:nvPr/>
        </p:nvPicPr>
        <p:blipFill>
          <a:blip r:embed="rId4" cstate="email"/>
          <a:srcRect/>
          <a:stretch>
            <a:fillRect/>
          </a:stretch>
        </p:blipFill>
        <p:spPr bwMode="auto">
          <a:xfrm>
            <a:off x="5029200" y="3505200"/>
            <a:ext cx="3962400" cy="2971800"/>
          </a:xfrm>
          <a:prstGeom prst="rect">
            <a:avLst/>
          </a:prstGeom>
          <a:noFill/>
          <a:ln w="28575">
            <a:solidFill>
              <a:srgbClr val="FF0000"/>
            </a:solidFill>
            <a:miter lim="800000"/>
            <a:headEnd/>
            <a:tailEnd/>
          </a:ln>
        </p:spPr>
      </p:pic>
      <p:sp>
        <p:nvSpPr>
          <p:cNvPr id="211979" name="Text Box 5"/>
          <p:cNvSpPr txBox="1">
            <a:spLocks noChangeArrowheads="1"/>
          </p:cNvSpPr>
          <p:nvPr/>
        </p:nvSpPr>
        <p:spPr bwMode="auto">
          <a:xfrm>
            <a:off x="5257800" y="6096000"/>
            <a:ext cx="3581400" cy="342900"/>
          </a:xfrm>
          <a:prstGeom prst="rect">
            <a:avLst/>
          </a:prstGeom>
          <a:noFill/>
          <a:ln w="9525">
            <a:noFill/>
            <a:miter lim="800000"/>
            <a:headEnd/>
            <a:tailEnd/>
          </a:ln>
        </p:spPr>
        <p:txBody>
          <a:bodyPr/>
          <a:lstStyle/>
          <a:p>
            <a:pPr algn="ctr">
              <a:spcAft>
                <a:spcPts val="1000"/>
              </a:spcAft>
            </a:pPr>
            <a:r>
              <a:rPr lang="fr-FR" sz="1200" dirty="0">
                <a:solidFill>
                  <a:srgbClr val="FFFFFF"/>
                </a:solidFill>
                <a:latin typeface="Arial" pitchFamily="34" charset="0"/>
                <a:cs typeface="Arial" pitchFamily="34" charset="0"/>
              </a:rPr>
              <a:t>O </a:t>
            </a:r>
            <a:r>
              <a:rPr lang="fr-FR" sz="1200" dirty="0" err="1">
                <a:solidFill>
                  <a:srgbClr val="FFFFFF"/>
                </a:solidFill>
                <a:latin typeface="Arial" pitchFamily="34" charset="0"/>
                <a:cs typeface="Arial" pitchFamily="34" charset="0"/>
              </a:rPr>
              <a:t>Chek</a:t>
            </a:r>
            <a:r>
              <a:rPr lang="fr-FR" sz="1200" dirty="0">
                <a:solidFill>
                  <a:srgbClr val="FFFFFF"/>
                </a:solidFill>
                <a:latin typeface="Arial" pitchFamily="34" charset="0"/>
                <a:cs typeface="Arial" pitchFamily="34" charset="0"/>
              </a:rPr>
              <a:t> (</a:t>
            </a:r>
            <a:r>
              <a:rPr lang="fr-FR" sz="1200" dirty="0" err="1">
                <a:solidFill>
                  <a:srgbClr val="FFFFFF"/>
                </a:solidFill>
                <a:latin typeface="Arial" pitchFamily="34" charset="0"/>
                <a:cs typeface="Arial" pitchFamily="34" charset="0"/>
              </a:rPr>
              <a:t>Kompong</a:t>
            </a:r>
            <a:r>
              <a:rPr lang="fr-FR" sz="1200" dirty="0">
                <a:solidFill>
                  <a:srgbClr val="FFFFFF"/>
                </a:solidFill>
                <a:latin typeface="Arial" pitchFamily="34" charset="0"/>
                <a:cs typeface="Arial" pitchFamily="34" charset="0"/>
              </a:rPr>
              <a:t> Thom)  écroulement du perré de protection</a:t>
            </a:r>
            <a:endParaRPr lang="fr-FR"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975">
                                            <p:bg/>
                                          </p:spTgt>
                                        </p:tgtEl>
                                        <p:attrNameLst>
                                          <p:attrName>style.visibility</p:attrName>
                                        </p:attrNameLst>
                                      </p:cBhvr>
                                      <p:to>
                                        <p:strVal val="visible"/>
                                      </p:to>
                                    </p:set>
                                    <p:animEffect transition="in" filter="fade">
                                      <p:cBhvr>
                                        <p:cTn id="7" dur="2000"/>
                                        <p:tgtEl>
                                          <p:spTgt spid="21197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1975">
                                            <p:txEl>
                                              <p:pRg st="0" end="0"/>
                                            </p:txEl>
                                          </p:spTgt>
                                        </p:tgtEl>
                                        <p:attrNameLst>
                                          <p:attrName>style.visibility</p:attrName>
                                        </p:attrNameLst>
                                      </p:cBhvr>
                                      <p:to>
                                        <p:strVal val="visible"/>
                                      </p:to>
                                    </p:set>
                                    <p:animEffect transition="in" filter="fade">
                                      <p:cBhvr>
                                        <p:cTn id="10" dur="2000"/>
                                        <p:tgtEl>
                                          <p:spTgt spid="2119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1975">
                                            <p:txEl>
                                              <p:pRg st="1" end="1"/>
                                            </p:txEl>
                                          </p:spTgt>
                                        </p:tgtEl>
                                        <p:attrNameLst>
                                          <p:attrName>style.visibility</p:attrName>
                                        </p:attrNameLst>
                                      </p:cBhvr>
                                      <p:to>
                                        <p:strVal val="visible"/>
                                      </p:to>
                                    </p:set>
                                    <p:animEffect transition="in" filter="fade">
                                      <p:cBhvr>
                                        <p:cTn id="13" dur="2000"/>
                                        <p:tgtEl>
                                          <p:spTgt spid="21197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1975">
                                            <p:txEl>
                                              <p:pRg st="2" end="2"/>
                                            </p:txEl>
                                          </p:spTgt>
                                        </p:tgtEl>
                                        <p:attrNameLst>
                                          <p:attrName>style.visibility</p:attrName>
                                        </p:attrNameLst>
                                      </p:cBhvr>
                                      <p:to>
                                        <p:strVal val="visible"/>
                                      </p:to>
                                    </p:set>
                                    <p:animEffect transition="in" filter="fade">
                                      <p:cBhvr>
                                        <p:cTn id="16" dur="2000"/>
                                        <p:tgtEl>
                                          <p:spTgt spid="21197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1975">
                                            <p:txEl>
                                              <p:pRg st="3" end="3"/>
                                            </p:txEl>
                                          </p:spTgt>
                                        </p:tgtEl>
                                        <p:attrNameLst>
                                          <p:attrName>style.visibility</p:attrName>
                                        </p:attrNameLst>
                                      </p:cBhvr>
                                      <p:to>
                                        <p:strVal val="visible"/>
                                      </p:to>
                                    </p:set>
                                    <p:animEffect transition="in" filter="fade">
                                      <p:cBhvr>
                                        <p:cTn id="19" dur="2000"/>
                                        <p:tgtEl>
                                          <p:spTgt spid="21197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1975">
                                            <p:txEl>
                                              <p:pRg st="4" end="4"/>
                                            </p:txEl>
                                          </p:spTgt>
                                        </p:tgtEl>
                                        <p:attrNameLst>
                                          <p:attrName>style.visibility</p:attrName>
                                        </p:attrNameLst>
                                      </p:cBhvr>
                                      <p:to>
                                        <p:strVal val="visible"/>
                                      </p:to>
                                    </p:set>
                                    <p:animEffect transition="in" filter="fade">
                                      <p:cBhvr>
                                        <p:cTn id="22" dur="2000"/>
                                        <p:tgtEl>
                                          <p:spTgt spid="21197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1975">
                                            <p:txEl>
                                              <p:pRg st="5" end="5"/>
                                            </p:txEl>
                                          </p:spTgt>
                                        </p:tgtEl>
                                        <p:attrNameLst>
                                          <p:attrName>style.visibility</p:attrName>
                                        </p:attrNameLst>
                                      </p:cBhvr>
                                      <p:to>
                                        <p:strVal val="visible"/>
                                      </p:to>
                                    </p:set>
                                    <p:animEffect transition="in" filter="fade">
                                      <p:cBhvr>
                                        <p:cTn id="25" dur="2000"/>
                                        <p:tgtEl>
                                          <p:spTgt spid="21197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1976"/>
                                        </p:tgtEl>
                                        <p:attrNameLst>
                                          <p:attrName>style.visibility</p:attrName>
                                        </p:attrNameLst>
                                      </p:cBhvr>
                                      <p:to>
                                        <p:strVal val="visible"/>
                                      </p:to>
                                    </p:set>
                                    <p:anim calcmode="lin" valueType="num">
                                      <p:cBhvr additive="base">
                                        <p:cTn id="30" dur="500" fill="hold"/>
                                        <p:tgtEl>
                                          <p:spTgt spid="211976"/>
                                        </p:tgtEl>
                                        <p:attrNameLst>
                                          <p:attrName>ppt_x</p:attrName>
                                        </p:attrNameLst>
                                      </p:cBhvr>
                                      <p:tavLst>
                                        <p:tav tm="0">
                                          <p:val>
                                            <p:strVal val="#ppt_x"/>
                                          </p:val>
                                        </p:tav>
                                        <p:tav tm="100000">
                                          <p:val>
                                            <p:strVal val="#ppt_x"/>
                                          </p:val>
                                        </p:tav>
                                      </p:tavLst>
                                    </p:anim>
                                    <p:anim calcmode="lin" valueType="num">
                                      <p:cBhvr additive="base">
                                        <p:cTn id="31" dur="500" fill="hold"/>
                                        <p:tgtEl>
                                          <p:spTgt spid="2119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1977"/>
                                        </p:tgtEl>
                                        <p:attrNameLst>
                                          <p:attrName>style.visibility</p:attrName>
                                        </p:attrNameLst>
                                      </p:cBhvr>
                                      <p:to>
                                        <p:strVal val="visible"/>
                                      </p:to>
                                    </p:set>
                                    <p:anim calcmode="lin" valueType="num">
                                      <p:cBhvr additive="base">
                                        <p:cTn id="34" dur="500" fill="hold"/>
                                        <p:tgtEl>
                                          <p:spTgt spid="211977"/>
                                        </p:tgtEl>
                                        <p:attrNameLst>
                                          <p:attrName>ppt_x</p:attrName>
                                        </p:attrNameLst>
                                      </p:cBhvr>
                                      <p:tavLst>
                                        <p:tav tm="0">
                                          <p:val>
                                            <p:strVal val="#ppt_x"/>
                                          </p:val>
                                        </p:tav>
                                        <p:tav tm="100000">
                                          <p:val>
                                            <p:strVal val="#ppt_x"/>
                                          </p:val>
                                        </p:tav>
                                      </p:tavLst>
                                    </p:anim>
                                    <p:anim calcmode="lin" valueType="num">
                                      <p:cBhvr additive="base">
                                        <p:cTn id="35" dur="500" fill="hold"/>
                                        <p:tgtEl>
                                          <p:spTgt spid="21197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11978"/>
                                        </p:tgtEl>
                                        <p:attrNameLst>
                                          <p:attrName>style.visibility</p:attrName>
                                        </p:attrNameLst>
                                      </p:cBhvr>
                                      <p:to>
                                        <p:strVal val="visible"/>
                                      </p:to>
                                    </p:set>
                                    <p:anim calcmode="lin" valueType="num">
                                      <p:cBhvr additive="base">
                                        <p:cTn id="44" dur="500" fill="hold"/>
                                        <p:tgtEl>
                                          <p:spTgt spid="211978"/>
                                        </p:tgtEl>
                                        <p:attrNameLst>
                                          <p:attrName>ppt_x</p:attrName>
                                        </p:attrNameLst>
                                      </p:cBhvr>
                                      <p:tavLst>
                                        <p:tav tm="0">
                                          <p:val>
                                            <p:strVal val="#ppt_x"/>
                                          </p:val>
                                        </p:tav>
                                        <p:tav tm="100000">
                                          <p:val>
                                            <p:strVal val="#ppt_x"/>
                                          </p:val>
                                        </p:tav>
                                      </p:tavLst>
                                    </p:anim>
                                    <p:anim calcmode="lin" valueType="num">
                                      <p:cBhvr additive="base">
                                        <p:cTn id="45" dur="500" fill="hold"/>
                                        <p:tgtEl>
                                          <p:spTgt spid="21197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1979"/>
                                        </p:tgtEl>
                                        <p:attrNameLst>
                                          <p:attrName>style.visibility</p:attrName>
                                        </p:attrNameLst>
                                      </p:cBhvr>
                                      <p:to>
                                        <p:strVal val="visible"/>
                                      </p:to>
                                    </p:set>
                                    <p:anim calcmode="lin" valueType="num">
                                      <p:cBhvr additive="base">
                                        <p:cTn id="48" dur="500" fill="hold"/>
                                        <p:tgtEl>
                                          <p:spTgt spid="211979"/>
                                        </p:tgtEl>
                                        <p:attrNameLst>
                                          <p:attrName>ppt_x</p:attrName>
                                        </p:attrNameLst>
                                      </p:cBhvr>
                                      <p:tavLst>
                                        <p:tav tm="0">
                                          <p:val>
                                            <p:strVal val="#ppt_x"/>
                                          </p:val>
                                        </p:tav>
                                        <p:tav tm="100000">
                                          <p:val>
                                            <p:strVal val="#ppt_x"/>
                                          </p:val>
                                        </p:tav>
                                      </p:tavLst>
                                    </p:anim>
                                    <p:anim calcmode="lin" valueType="num">
                                      <p:cBhvr additive="base">
                                        <p:cTn id="49" dur="500" fill="hold"/>
                                        <p:tgtEl>
                                          <p:spTgt spid="211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1975" grpId="0" build="allAtOnce" animBg="1"/>
      <p:bldP spid="211977" grpId="0"/>
      <p:bldP spid="2119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440FA38-FD6B-49D1-8F85-D98AA6AEF467}" type="slidenum">
              <a:rPr lang="en-US" smtClean="0"/>
              <a:pPr>
                <a:defRPr/>
              </a:pPr>
              <a:t>6</a:t>
            </a:fld>
            <a:endParaRPr lang="en-US" dirty="0"/>
          </a:p>
        </p:txBody>
      </p:sp>
      <p:sp>
        <p:nvSpPr>
          <p:cNvPr id="154627" name="ZoneTexte 7"/>
          <p:cNvSpPr txBox="1">
            <a:spLocks noChangeArrowheads="1"/>
          </p:cNvSpPr>
          <p:nvPr/>
        </p:nvSpPr>
        <p:spPr bwMode="auto">
          <a:xfrm>
            <a:off x="2590800" y="4038600"/>
            <a:ext cx="3962400" cy="369332"/>
          </a:xfrm>
          <a:prstGeom prst="rect">
            <a:avLst/>
          </a:prstGeom>
          <a:solidFill>
            <a:schemeClr val="bg1"/>
          </a:solidFill>
          <a:ln w="9525">
            <a:noFill/>
            <a:miter lim="800000"/>
            <a:headEnd/>
            <a:tailEnd/>
          </a:ln>
        </p:spPr>
        <p:txBody>
          <a:bodyPr>
            <a:spAutoFit/>
          </a:bodyPr>
          <a:lstStyle/>
          <a:p>
            <a:pPr algn="ctr"/>
            <a:r>
              <a:rPr lang="fr-FR" b="1" u="sng">
                <a:solidFill>
                  <a:sysClr val="windowText" lastClr="000000"/>
                </a:solidFill>
              </a:rPr>
              <a:t>PORTES, VIS et CRICS DE LEVAGE</a:t>
            </a:r>
          </a:p>
        </p:txBody>
      </p:sp>
      <p:sp>
        <p:nvSpPr>
          <p:cNvPr id="154628" name="ZoneTexte 3"/>
          <p:cNvSpPr txBox="1">
            <a:spLocks noChangeArrowheads="1"/>
          </p:cNvSpPr>
          <p:nvPr/>
        </p:nvSpPr>
        <p:spPr bwMode="auto">
          <a:xfrm>
            <a:off x="152400" y="849313"/>
            <a:ext cx="8991600" cy="369887"/>
          </a:xfrm>
          <a:prstGeom prst="rect">
            <a:avLst/>
          </a:prstGeom>
          <a:noFill/>
          <a:ln w="9525">
            <a:noFill/>
            <a:miter lim="800000"/>
            <a:headEnd/>
            <a:tailEnd/>
          </a:ln>
        </p:spPr>
        <p:txBody>
          <a:bodyPr>
            <a:spAutoFit/>
          </a:bodyPr>
          <a:lstStyle/>
          <a:p>
            <a:endParaRPr lang="fr-FR"/>
          </a:p>
        </p:txBody>
      </p:sp>
      <p:sp>
        <p:nvSpPr>
          <p:cNvPr id="5" name="Text Box 4"/>
          <p:cNvSpPr txBox="1">
            <a:spLocks noChangeArrowheads="1"/>
          </p:cNvSpPr>
          <p:nvPr/>
        </p:nvSpPr>
        <p:spPr bwMode="auto">
          <a:xfrm>
            <a:off x="0" y="239713"/>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2057400" y="773113"/>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7" name="Text Box 6"/>
          <p:cNvSpPr txBox="1">
            <a:spLocks noChangeArrowheads="1"/>
          </p:cNvSpPr>
          <p:nvPr/>
        </p:nvSpPr>
        <p:spPr bwMode="auto">
          <a:xfrm>
            <a:off x="1447800" y="2057400"/>
            <a:ext cx="63246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solidFill>
                  <a:sysClr val="windowText" lastClr="000000"/>
                </a:solidFill>
                <a:effectLst>
                  <a:outerShdw blurRad="38100" dist="38100" dir="2700000" algn="tl">
                    <a:srgbClr val="000000"/>
                  </a:outerShdw>
                </a:effectLst>
              </a:rPr>
              <a:t>MAINTENANCE ANNUELLE</a:t>
            </a:r>
          </a:p>
          <a:p>
            <a:pPr algn="ctr">
              <a:spcBef>
                <a:spcPct val="50000"/>
              </a:spcBef>
              <a:defRPr/>
            </a:pPr>
            <a:r>
              <a:rPr lang="en-US" sz="3600" b="1" dirty="0">
                <a:solidFill>
                  <a:sysClr val="windowText" lastClr="000000"/>
                </a:solidFill>
                <a:effectLst>
                  <a:outerShdw blurRad="38100" dist="38100" dir="2700000" algn="tl">
                    <a:srgbClr val="000000"/>
                  </a:outerShdw>
                </a:effectLst>
              </a:rPr>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4627">
                                            <p:bg/>
                                          </p:spTgt>
                                        </p:tgtEl>
                                        <p:attrNameLst>
                                          <p:attrName>style.visibility</p:attrName>
                                        </p:attrNameLst>
                                      </p:cBhvr>
                                      <p:to>
                                        <p:strVal val="visible"/>
                                      </p:to>
                                    </p:set>
                                    <p:anim calcmode="lin" valueType="num">
                                      <p:cBhvr additive="base">
                                        <p:cTn id="18" dur="500" fill="hold"/>
                                        <p:tgtEl>
                                          <p:spTgt spid="154627">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54627">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4627">
                                            <p:txEl>
                                              <p:pRg st="0" end="0"/>
                                            </p:txEl>
                                          </p:spTgt>
                                        </p:tgtEl>
                                        <p:attrNameLst>
                                          <p:attrName>style.visibility</p:attrName>
                                        </p:attrNameLst>
                                      </p:cBhvr>
                                      <p:to>
                                        <p:strVal val="visible"/>
                                      </p:to>
                                    </p:set>
                                    <p:anim calcmode="lin" valueType="num">
                                      <p:cBhvr additive="base">
                                        <p:cTn id="22"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allAtOnce" animBg="1"/>
      <p:bldP spid="7" grpId="0"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D14FB7F-81A2-4B18-B7A6-64C63FD23366}" type="slidenum">
              <a:rPr lang="en-US" smtClean="0"/>
              <a:pPr>
                <a:defRPr/>
              </a:pPr>
              <a:t>60</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rPr>
              <a:t>Les couvertures végétales</a:t>
            </a:r>
            <a:endParaRPr lang="en-US" sz="1600" b="1" u="sng" dirty="0">
              <a:solidFill>
                <a:srgbClr val="FFFF66"/>
              </a:solidFill>
              <a:effectLst>
                <a:outerShdw blurRad="38100" dist="38100" dir="2700000" algn="tl">
                  <a:srgbClr val="000000"/>
                </a:outerShdw>
              </a:effectLst>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12997"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2998" name="Rectangle 2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
        <p:nvSpPr>
          <p:cNvPr id="212999" name="ZoneTexte 6"/>
          <p:cNvSpPr txBox="1">
            <a:spLocks noChangeArrowheads="1"/>
          </p:cNvSpPr>
          <p:nvPr/>
        </p:nvSpPr>
        <p:spPr bwMode="auto">
          <a:xfrm>
            <a:off x="228600" y="2209800"/>
            <a:ext cx="8686800" cy="3323987"/>
          </a:xfrm>
          <a:prstGeom prst="rect">
            <a:avLst/>
          </a:prstGeom>
          <a:solidFill>
            <a:schemeClr val="bg1"/>
          </a:solidFill>
          <a:ln w="28575">
            <a:solidFill>
              <a:srgbClr val="FF0000"/>
            </a:solidFill>
            <a:miter lim="800000"/>
            <a:headEnd/>
            <a:tailEnd/>
          </a:ln>
        </p:spPr>
        <p:txBody>
          <a:bodyPr>
            <a:spAutoFit/>
          </a:bodyPr>
          <a:lstStyle/>
          <a:p>
            <a:pPr algn="ctr"/>
            <a:r>
              <a:rPr lang="fr-FR" sz="1400" b="1" u="sng"/>
              <a:t>La protection des talus par couverture végétale</a:t>
            </a:r>
            <a:r>
              <a:rPr lang="fr-FR" sz="1400" b="1"/>
              <a:t> </a:t>
            </a:r>
          </a:p>
          <a:p>
            <a:r>
              <a:rPr lang="fr-FR" sz="1400"/>
              <a:t> </a:t>
            </a:r>
          </a:p>
          <a:p>
            <a:r>
              <a:rPr lang="fr-FR" sz="1400"/>
              <a:t>On a toujours intérêt à provoquer ou à favoriser le développement de la végétation sur les talus, elle est un obstacle très efficace à la plupart des formes d’érosion.</a:t>
            </a:r>
          </a:p>
          <a:p>
            <a:r>
              <a:rPr lang="fr-FR" sz="1400"/>
              <a:t> </a:t>
            </a:r>
          </a:p>
          <a:p>
            <a:r>
              <a:rPr lang="fr-FR" sz="1400"/>
              <a:t>L’herbe ralentit les filets d’eau, elle les divise, et les racines donnent une cohésion artificielle aux matériaux de surface du remblai.</a:t>
            </a:r>
          </a:p>
          <a:p>
            <a:r>
              <a:rPr lang="fr-FR" sz="1400"/>
              <a:t> </a:t>
            </a:r>
          </a:p>
          <a:p>
            <a:r>
              <a:rPr lang="fr-FR" sz="1400"/>
              <a:t>Il faut noter que, s’il est recommandé de recouvrir de végétation les talus des digues et des cavaliers de canaux, il faut par contre se garder de planter les accotements, car l’on aboutirait très vite à une surélévation du bord de l’accotement de la digue, et l’eau creuserait fatalement à la lisière de la zone herbeuse, une ravine longitudinale génératrice de renards et autres désordres.</a:t>
            </a:r>
          </a:p>
          <a:p>
            <a:r>
              <a:rPr lang="fr-FR" sz="1400"/>
              <a:t> </a:t>
            </a:r>
          </a:p>
          <a:p>
            <a:r>
              <a:rPr lang="fr-FR" sz="1400"/>
              <a:t>		Il est judicieux d’arrêter la couverture végétale 10 à 30 cm au-dessous de l’arrête du talus.</a:t>
            </a:r>
          </a:p>
          <a:p>
            <a:pPr algn="ctr"/>
            <a:endParaRPr lang="fr-FR"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BD44B2F-A539-4F8D-8413-3A6466E36D2F}" type="slidenum">
              <a:rPr lang="en-US" smtClean="0"/>
              <a:pPr>
                <a:defRPr/>
              </a:pPr>
              <a:t>61</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La protection des talus par fascinage horizontal</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14021"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4022" name="Rectangle 2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
        <p:nvSpPr>
          <p:cNvPr id="214023" name="ZoneTexte 6"/>
          <p:cNvSpPr txBox="1">
            <a:spLocks noChangeArrowheads="1"/>
          </p:cNvSpPr>
          <p:nvPr/>
        </p:nvSpPr>
        <p:spPr bwMode="auto">
          <a:xfrm>
            <a:off x="142844" y="1285860"/>
            <a:ext cx="8839200" cy="5406608"/>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La protection des talus par fascinage</a:t>
            </a:r>
            <a:endParaRPr lang="fr-FR" sz="1400" b="1" dirty="0">
              <a:latin typeface="Arial" pitchFamily="34" charset="0"/>
              <a:cs typeface="Arial" pitchFamily="34" charset="0"/>
            </a:endParaRPr>
          </a:p>
          <a:p>
            <a:pPr algn="just"/>
            <a:r>
              <a:rPr lang="fr-FR" sz="1400" dirty="0">
                <a:latin typeface="Arial" pitchFamily="34" charset="0"/>
                <a:cs typeface="Arial" pitchFamily="34" charset="0"/>
              </a:rPr>
              <a:t> </a:t>
            </a:r>
          </a:p>
          <a:p>
            <a:pPr algn="just">
              <a:spcAft>
                <a:spcPts val="200"/>
              </a:spcAft>
            </a:pPr>
            <a:r>
              <a:rPr lang="fr-FR" sz="1400" dirty="0">
                <a:latin typeface="Arial" pitchFamily="34" charset="0"/>
                <a:cs typeface="Arial" pitchFamily="34" charset="0"/>
              </a:rPr>
              <a:t>Dans le cas où la couverture végétale ne suffit pas à protéger le talus contre l’érosion on peut recourir à son fascinage, qui joue un rôle analogue à la couverture végétale mais plus efficace.</a:t>
            </a:r>
          </a:p>
          <a:p>
            <a:pPr algn="just">
              <a:spcAft>
                <a:spcPts val="200"/>
              </a:spcAft>
            </a:pPr>
            <a:endParaRPr lang="fr-FR" sz="1400" dirty="0">
              <a:latin typeface="Arial" pitchFamily="34" charset="0"/>
              <a:cs typeface="Arial" pitchFamily="34" charset="0"/>
            </a:endParaRPr>
          </a:p>
          <a:p>
            <a:pPr algn="ctr">
              <a:spcAft>
                <a:spcPts val="200"/>
              </a:spcAft>
            </a:pPr>
            <a:r>
              <a:rPr lang="fr-FR" sz="1400" u="sng" dirty="0">
                <a:latin typeface="Arial" pitchFamily="34" charset="0"/>
                <a:cs typeface="Arial" pitchFamily="34" charset="0"/>
              </a:rPr>
              <a:t>Recommandations</a:t>
            </a:r>
            <a:r>
              <a:rPr lang="fr-FR" sz="1400" dirty="0">
                <a:latin typeface="Arial" pitchFamily="34" charset="0"/>
                <a:cs typeface="Arial" pitchFamily="34" charset="0"/>
              </a:rPr>
              <a:t> </a:t>
            </a:r>
          </a:p>
          <a:p>
            <a:pPr algn="just">
              <a:spcAft>
                <a:spcPts val="200"/>
              </a:spcAft>
            </a:pPr>
            <a:r>
              <a:rPr lang="fr-FR" sz="1400" dirty="0">
                <a:latin typeface="Arial" pitchFamily="34" charset="0"/>
                <a:cs typeface="Arial" pitchFamily="34" charset="0"/>
              </a:rPr>
              <a:t> </a:t>
            </a:r>
          </a:p>
          <a:p>
            <a:pPr algn="ctr">
              <a:spcAft>
                <a:spcPts val="200"/>
              </a:spcAft>
            </a:pPr>
            <a:r>
              <a:rPr lang="fr-FR" sz="1400" b="1" dirty="0">
                <a:latin typeface="Arial" pitchFamily="34" charset="0"/>
                <a:cs typeface="Arial" pitchFamily="34" charset="0"/>
              </a:rPr>
              <a:t>La pente du talus ne doit pas excéder  1/1,</a:t>
            </a:r>
            <a:endParaRPr lang="fr-FR" sz="1400" dirty="0">
              <a:latin typeface="Arial" pitchFamily="34" charset="0"/>
              <a:cs typeface="Arial" pitchFamily="34" charset="0"/>
            </a:endParaRPr>
          </a:p>
          <a:p>
            <a:pPr algn="ctr">
              <a:spcAft>
                <a:spcPts val="200"/>
              </a:spcAft>
            </a:pPr>
            <a:r>
              <a:rPr lang="fr-FR" sz="1400" b="1" dirty="0">
                <a:latin typeface="Arial" pitchFamily="34" charset="0"/>
                <a:cs typeface="Arial" pitchFamily="34" charset="0"/>
              </a:rPr>
              <a:t>Que le réglage du talus doit précéder toute autre opération,</a:t>
            </a:r>
            <a:endParaRPr lang="fr-FR" sz="1400" dirty="0">
              <a:latin typeface="Arial" pitchFamily="34" charset="0"/>
              <a:cs typeface="Arial" pitchFamily="34" charset="0"/>
            </a:endParaRPr>
          </a:p>
          <a:p>
            <a:pPr algn="just">
              <a:spcAft>
                <a:spcPts val="200"/>
              </a:spcAft>
            </a:pPr>
            <a:r>
              <a:rPr lang="fr-FR" sz="1400" dirty="0">
                <a:latin typeface="Arial" pitchFamily="34" charset="0"/>
                <a:cs typeface="Arial" pitchFamily="34" charset="0"/>
              </a:rPr>
              <a:t> </a:t>
            </a:r>
          </a:p>
          <a:p>
            <a:pPr algn="just">
              <a:spcAft>
                <a:spcPts val="200"/>
              </a:spcAft>
            </a:pPr>
            <a:r>
              <a:rPr lang="fr-FR" sz="1400" dirty="0">
                <a:latin typeface="Arial" pitchFamily="34" charset="0"/>
                <a:cs typeface="Arial" pitchFamily="34" charset="0"/>
              </a:rPr>
              <a:t>Le fascinage est fait avec des piquets en bois de 1,00 m de longueur et de 0,03 m de diamètre. Les essences utilisées peuvent être avantageusement choisies parmi celles susceptibles de bouturer.</a:t>
            </a:r>
          </a:p>
          <a:p>
            <a:pPr algn="just">
              <a:spcAft>
                <a:spcPts val="200"/>
              </a:spcAft>
            </a:pPr>
            <a:r>
              <a:rPr lang="fr-FR" sz="1400" dirty="0">
                <a:latin typeface="Arial" pitchFamily="34" charset="0"/>
                <a:cs typeface="Arial" pitchFamily="34" charset="0"/>
              </a:rPr>
              <a:t>La mise en œuvre devra respecter les principes suivants :</a:t>
            </a:r>
          </a:p>
          <a:p>
            <a:pPr algn="just">
              <a:spcAft>
                <a:spcPts val="200"/>
              </a:spcAft>
            </a:pPr>
            <a:r>
              <a:rPr lang="fr-FR" sz="1400" dirty="0">
                <a:latin typeface="Arial" pitchFamily="34" charset="0"/>
                <a:cs typeface="Arial" pitchFamily="34" charset="0"/>
              </a:rPr>
              <a:t>Les lignes de fascines sont horizontales, et espacées entre elles de 1 m,</a:t>
            </a:r>
          </a:p>
          <a:p>
            <a:pPr algn="just">
              <a:spcAft>
                <a:spcPts val="200"/>
              </a:spcAft>
            </a:pPr>
            <a:r>
              <a:rPr lang="fr-FR" sz="1400" dirty="0">
                <a:latin typeface="Arial" pitchFamily="34" charset="0"/>
                <a:cs typeface="Arial" pitchFamily="34" charset="0"/>
              </a:rPr>
              <a:t>Les piquets sont enfoncés à 0,80 m et espacés de 0,30 m,</a:t>
            </a:r>
          </a:p>
          <a:p>
            <a:pPr algn="just">
              <a:spcAft>
                <a:spcPts val="200"/>
              </a:spcAft>
            </a:pPr>
            <a:r>
              <a:rPr lang="fr-FR" sz="1400" dirty="0">
                <a:latin typeface="Arial" pitchFamily="34" charset="0"/>
                <a:cs typeface="Arial" pitchFamily="34" charset="0"/>
              </a:rPr>
              <a:t>Il faut automatiquement les enfoncer perpendiculairement à la surface du talus, à la masse ou dans des avant-trous préparés,</a:t>
            </a:r>
          </a:p>
          <a:p>
            <a:pPr algn="just">
              <a:spcAft>
                <a:spcPts val="200"/>
              </a:spcAft>
            </a:pPr>
            <a:r>
              <a:rPr lang="fr-FR" sz="1400" dirty="0">
                <a:latin typeface="Arial" pitchFamily="34" charset="0"/>
                <a:cs typeface="Arial" pitchFamily="34" charset="0"/>
              </a:rPr>
              <a:t>Les fascines sont posées derrière les piquets dans une rigole de 0,05 m de profondeur, bout à bout avec un recouvrement de l’ordre de 0,30 m.			</a:t>
            </a:r>
          </a:p>
          <a:p>
            <a:pPr algn="just">
              <a:spcAft>
                <a:spcPts val="200"/>
              </a:spcAft>
            </a:pPr>
            <a:r>
              <a:rPr lang="fr-FR" sz="1400" dirty="0">
                <a:latin typeface="Arial" pitchFamily="34" charset="0"/>
                <a:cs typeface="Arial" pitchFamily="34" charset="0"/>
              </a:rPr>
              <a:t>Cette technique est évidemment destinée uniquement à protéger les talus contre l’érosion, et il serait vain d’en attendre une stabilisation du remblai ou d’y voir une arme contre les glissements de terrain qui affectent toujours des couches beaucoup plus épaisses que celles qui sont intéressées par le fascinage.</a:t>
            </a:r>
          </a:p>
          <a:p>
            <a:pPr>
              <a:spcAft>
                <a:spcPts val="200"/>
              </a:spcAft>
            </a:pPr>
            <a:endParaRPr lang="fr-FR"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3D7EAB1-221A-4713-813B-BE278C43CB9A}" type="slidenum">
              <a:rPr lang="en-US" smtClean="0"/>
              <a:pPr>
                <a:defRPr/>
              </a:pPr>
              <a:t>62</a:t>
            </a:fld>
            <a:endParaRPr lang="en-US" dirty="0"/>
          </a:p>
        </p:txBody>
      </p:sp>
      <p:sp>
        <p:nvSpPr>
          <p:cNvPr id="3" name="Text Box 5"/>
          <p:cNvSpPr txBox="1">
            <a:spLocks noChangeArrowheads="1"/>
          </p:cNvSpPr>
          <p:nvPr/>
        </p:nvSpPr>
        <p:spPr bwMode="auto">
          <a:xfrm>
            <a:off x="1905000" y="457200"/>
            <a:ext cx="5257800" cy="769938"/>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p>
          <a:p>
            <a:pPr algn="ctr">
              <a:spcBef>
                <a:spcPct val="50000"/>
              </a:spcBef>
              <a:defRPr/>
            </a:pPr>
            <a:r>
              <a:rPr lang="fr-FR" sz="1600" b="1" u="sng" dirty="0">
                <a:solidFill>
                  <a:srgbClr val="FFFF66"/>
                </a:solidFill>
                <a:effectLst>
                  <a:outerShdw blurRad="38100" dist="38100" dir="2700000" algn="tl">
                    <a:srgbClr val="000000"/>
                  </a:outerShdw>
                </a:effectLst>
                <a:latin typeface="Arial" pitchFamily="34" charset="0"/>
                <a:cs typeface="Arial" pitchFamily="34" charset="0"/>
              </a:rPr>
              <a:t>La protection des talus par fascinage horizontal</a:t>
            </a:r>
            <a:endParaRPr lang="en-US" sz="1600" b="1" u="sng" dirty="0">
              <a:solidFill>
                <a:srgbClr val="FFFF66"/>
              </a:solidFill>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1676400" y="0"/>
            <a:ext cx="5562600" cy="5635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15045"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5046" name="Rectangle 2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
        <p:nvSpPr>
          <p:cNvPr id="215047" name="Line 21"/>
          <p:cNvSpPr>
            <a:spLocks noChangeShapeType="1"/>
          </p:cNvSpPr>
          <p:nvPr/>
        </p:nvSpPr>
        <p:spPr bwMode="auto">
          <a:xfrm>
            <a:off x="2819400" y="2374900"/>
            <a:ext cx="2286000" cy="1485900"/>
          </a:xfrm>
          <a:prstGeom prst="line">
            <a:avLst/>
          </a:prstGeom>
          <a:noFill/>
          <a:ln w="28575">
            <a:solidFill>
              <a:srgbClr val="00000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48" name="Oval 20"/>
          <p:cNvSpPr>
            <a:spLocks noChangeArrowheads="1"/>
          </p:cNvSpPr>
          <p:nvPr/>
        </p:nvSpPr>
        <p:spPr bwMode="auto">
          <a:xfrm rot="1191913">
            <a:off x="2933700" y="2384425"/>
            <a:ext cx="152400" cy="114300"/>
          </a:xfrm>
          <a:prstGeom prst="ellipse">
            <a:avLst/>
          </a:prstGeom>
          <a:solidFill>
            <a:srgbClr val="808080"/>
          </a:solidFill>
          <a:ln w="9525">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49" name="Line 19"/>
          <p:cNvSpPr>
            <a:spLocks noChangeShapeType="1"/>
          </p:cNvSpPr>
          <p:nvPr/>
        </p:nvSpPr>
        <p:spPr bwMode="auto">
          <a:xfrm flipH="1">
            <a:off x="2057400" y="2374900"/>
            <a:ext cx="762000" cy="0"/>
          </a:xfrm>
          <a:prstGeom prst="line">
            <a:avLst/>
          </a:prstGeom>
          <a:noFill/>
          <a:ln w="28575">
            <a:solidFill>
              <a:srgbClr val="00000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0" name="Line 18"/>
          <p:cNvSpPr>
            <a:spLocks noChangeShapeType="1"/>
          </p:cNvSpPr>
          <p:nvPr/>
        </p:nvSpPr>
        <p:spPr bwMode="auto">
          <a:xfrm flipH="1">
            <a:off x="2895600" y="2403475"/>
            <a:ext cx="228600" cy="342900"/>
          </a:xfrm>
          <a:prstGeom prst="line">
            <a:avLst/>
          </a:prstGeom>
          <a:noFill/>
          <a:ln w="38100">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1" name="Oval 17"/>
          <p:cNvSpPr>
            <a:spLocks noChangeArrowheads="1"/>
          </p:cNvSpPr>
          <p:nvPr/>
        </p:nvSpPr>
        <p:spPr bwMode="auto">
          <a:xfrm rot="1191913">
            <a:off x="3381375" y="2682875"/>
            <a:ext cx="152400" cy="114300"/>
          </a:xfrm>
          <a:prstGeom prst="ellipse">
            <a:avLst/>
          </a:prstGeom>
          <a:solidFill>
            <a:srgbClr val="808080"/>
          </a:solidFill>
          <a:ln w="9525">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2" name="Line 16"/>
          <p:cNvSpPr>
            <a:spLocks noChangeShapeType="1"/>
          </p:cNvSpPr>
          <p:nvPr/>
        </p:nvSpPr>
        <p:spPr bwMode="auto">
          <a:xfrm flipH="1">
            <a:off x="3333750" y="2711450"/>
            <a:ext cx="228600" cy="342900"/>
          </a:xfrm>
          <a:prstGeom prst="line">
            <a:avLst/>
          </a:prstGeom>
          <a:noFill/>
          <a:ln w="38100">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3" name="Oval 15"/>
          <p:cNvSpPr>
            <a:spLocks noChangeArrowheads="1"/>
          </p:cNvSpPr>
          <p:nvPr/>
        </p:nvSpPr>
        <p:spPr bwMode="auto">
          <a:xfrm rot="1191913">
            <a:off x="4238625" y="3270250"/>
            <a:ext cx="152400" cy="114300"/>
          </a:xfrm>
          <a:prstGeom prst="ellipse">
            <a:avLst/>
          </a:prstGeom>
          <a:solidFill>
            <a:srgbClr val="808080"/>
          </a:solidFill>
          <a:ln w="9525">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4" name="Oval 14"/>
          <p:cNvSpPr>
            <a:spLocks noChangeArrowheads="1"/>
          </p:cNvSpPr>
          <p:nvPr/>
        </p:nvSpPr>
        <p:spPr bwMode="auto">
          <a:xfrm rot="1191913">
            <a:off x="3810000" y="2971800"/>
            <a:ext cx="152400" cy="114300"/>
          </a:xfrm>
          <a:prstGeom prst="ellipse">
            <a:avLst/>
          </a:prstGeom>
          <a:solidFill>
            <a:srgbClr val="808080"/>
          </a:solidFill>
          <a:ln w="9525">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5" name="Line 13"/>
          <p:cNvSpPr>
            <a:spLocks noChangeShapeType="1"/>
          </p:cNvSpPr>
          <p:nvPr/>
        </p:nvSpPr>
        <p:spPr bwMode="auto">
          <a:xfrm flipH="1">
            <a:off x="4181475" y="3317875"/>
            <a:ext cx="228600" cy="342900"/>
          </a:xfrm>
          <a:prstGeom prst="line">
            <a:avLst/>
          </a:prstGeom>
          <a:noFill/>
          <a:ln w="38100">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6" name="Line 12"/>
          <p:cNvSpPr>
            <a:spLocks noChangeShapeType="1"/>
          </p:cNvSpPr>
          <p:nvPr/>
        </p:nvSpPr>
        <p:spPr bwMode="auto">
          <a:xfrm flipH="1">
            <a:off x="3752850" y="3009900"/>
            <a:ext cx="228600" cy="342900"/>
          </a:xfrm>
          <a:prstGeom prst="line">
            <a:avLst/>
          </a:prstGeom>
          <a:noFill/>
          <a:ln w="38100">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7" name="Oval 11"/>
          <p:cNvSpPr>
            <a:spLocks noChangeArrowheads="1"/>
          </p:cNvSpPr>
          <p:nvPr/>
        </p:nvSpPr>
        <p:spPr bwMode="auto">
          <a:xfrm rot="1191913">
            <a:off x="4714875" y="3587750"/>
            <a:ext cx="152400" cy="114300"/>
          </a:xfrm>
          <a:prstGeom prst="ellipse">
            <a:avLst/>
          </a:prstGeom>
          <a:solidFill>
            <a:srgbClr val="808080"/>
          </a:solidFill>
          <a:ln w="9525">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8" name="Line 10"/>
          <p:cNvSpPr>
            <a:spLocks noChangeShapeType="1"/>
          </p:cNvSpPr>
          <p:nvPr/>
        </p:nvSpPr>
        <p:spPr bwMode="auto">
          <a:xfrm flipH="1">
            <a:off x="4657725" y="3616325"/>
            <a:ext cx="228600" cy="342900"/>
          </a:xfrm>
          <a:prstGeom prst="line">
            <a:avLst/>
          </a:prstGeom>
          <a:noFill/>
          <a:ln w="38100">
            <a:solidFill>
              <a:srgbClr val="808080"/>
            </a:solidFill>
            <a:round/>
            <a:headEnd/>
            <a:tailEnd/>
          </a:ln>
        </p:spPr>
        <p:txBody>
          <a:bodyPr/>
          <a:lstStyle/>
          <a:p>
            <a:endParaRPr lang="fr-FR" sz="1200">
              <a:solidFill>
                <a:schemeClr val="bg1"/>
              </a:solidFill>
              <a:latin typeface="Arial" pitchFamily="34" charset="0"/>
              <a:cs typeface="Arial" pitchFamily="34" charset="0"/>
            </a:endParaRPr>
          </a:p>
        </p:txBody>
      </p:sp>
      <p:sp>
        <p:nvSpPr>
          <p:cNvPr id="215059" name="Line 9"/>
          <p:cNvSpPr>
            <a:spLocks noChangeShapeType="1"/>
          </p:cNvSpPr>
          <p:nvPr/>
        </p:nvSpPr>
        <p:spPr bwMode="auto">
          <a:xfrm>
            <a:off x="3810000" y="3327400"/>
            <a:ext cx="381000" cy="228600"/>
          </a:xfrm>
          <a:prstGeom prst="line">
            <a:avLst/>
          </a:prstGeom>
          <a:noFill/>
          <a:ln w="9525">
            <a:solidFill>
              <a:srgbClr val="000000"/>
            </a:solidFill>
            <a:round/>
            <a:headEnd type="triangle" w="med" len="med"/>
            <a:tailEnd type="triangle" w="med" len="med"/>
          </a:ln>
        </p:spPr>
        <p:txBody>
          <a:bodyPr/>
          <a:lstStyle/>
          <a:p>
            <a:endParaRPr lang="fr-FR" sz="1200">
              <a:solidFill>
                <a:schemeClr val="bg1"/>
              </a:solidFill>
              <a:latin typeface="Arial" pitchFamily="34" charset="0"/>
              <a:cs typeface="Arial" pitchFamily="34" charset="0"/>
            </a:endParaRPr>
          </a:p>
        </p:txBody>
      </p:sp>
      <p:sp>
        <p:nvSpPr>
          <p:cNvPr id="215060" name="Text Box 8"/>
          <p:cNvSpPr txBox="1">
            <a:spLocks noChangeArrowheads="1"/>
          </p:cNvSpPr>
          <p:nvPr/>
        </p:nvSpPr>
        <p:spPr bwMode="auto">
          <a:xfrm>
            <a:off x="3048000" y="3568700"/>
            <a:ext cx="685800" cy="228600"/>
          </a:xfrm>
          <a:prstGeom prst="rect">
            <a:avLst/>
          </a:prstGeom>
          <a:noFill/>
          <a:ln w="9525">
            <a:noFill/>
            <a:miter lim="800000"/>
            <a:headEnd/>
            <a:tailEnd/>
          </a:ln>
        </p:spPr>
        <p:txBody>
          <a:bodyPr/>
          <a:lstStyle/>
          <a:p>
            <a:pPr algn="ctr"/>
            <a:r>
              <a:rPr lang="fr-FR" sz="1200">
                <a:solidFill>
                  <a:schemeClr val="bg1"/>
                </a:solidFill>
                <a:latin typeface="Arial" pitchFamily="34" charset="0"/>
                <a:ea typeface="Times New Roman" pitchFamily="18" charset="0"/>
                <a:cs typeface="Arial" pitchFamily="34" charset="0"/>
              </a:rPr>
              <a:t>1,00 m</a:t>
            </a:r>
          </a:p>
        </p:txBody>
      </p:sp>
      <p:sp>
        <p:nvSpPr>
          <p:cNvPr id="215061" name="Line 7"/>
          <p:cNvSpPr>
            <a:spLocks noChangeShapeType="1"/>
          </p:cNvSpPr>
          <p:nvPr/>
        </p:nvSpPr>
        <p:spPr bwMode="auto">
          <a:xfrm flipV="1">
            <a:off x="3657600" y="3448050"/>
            <a:ext cx="304800" cy="2286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5062" name="Text Box 6"/>
          <p:cNvSpPr txBox="1">
            <a:spLocks noChangeArrowheads="1"/>
          </p:cNvSpPr>
          <p:nvPr/>
        </p:nvSpPr>
        <p:spPr bwMode="auto">
          <a:xfrm>
            <a:off x="3429000" y="2254250"/>
            <a:ext cx="857248" cy="246056"/>
          </a:xfrm>
          <a:prstGeom prst="rect">
            <a:avLst/>
          </a:prstGeom>
          <a:noFill/>
          <a:ln w="9525">
            <a:noFill/>
            <a:miter lim="800000"/>
            <a:headEnd/>
            <a:tailEnd/>
          </a:ln>
        </p:spPr>
        <p:txBody>
          <a:bodyPr/>
          <a:lstStyle/>
          <a:p>
            <a:pPr algn="ctr"/>
            <a:r>
              <a:rPr lang="fr-FR" sz="1200" dirty="0">
                <a:solidFill>
                  <a:schemeClr val="bg1"/>
                </a:solidFill>
                <a:latin typeface="Arial" pitchFamily="34" charset="0"/>
                <a:ea typeface="Times New Roman" pitchFamily="18" charset="0"/>
                <a:cs typeface="Arial" pitchFamily="34" charset="0"/>
              </a:rPr>
              <a:t>Fascine</a:t>
            </a:r>
          </a:p>
        </p:txBody>
      </p:sp>
      <p:sp>
        <p:nvSpPr>
          <p:cNvPr id="215063" name="Line 5"/>
          <p:cNvSpPr>
            <a:spLocks noChangeShapeType="1"/>
          </p:cNvSpPr>
          <p:nvPr/>
        </p:nvSpPr>
        <p:spPr bwMode="auto">
          <a:xfrm flipH="1">
            <a:off x="3505200" y="2495550"/>
            <a:ext cx="228600" cy="1143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5064" name="Text Box 4"/>
          <p:cNvSpPr txBox="1">
            <a:spLocks noChangeArrowheads="1"/>
          </p:cNvSpPr>
          <p:nvPr/>
        </p:nvSpPr>
        <p:spPr bwMode="auto">
          <a:xfrm>
            <a:off x="4267200" y="2495550"/>
            <a:ext cx="1066800" cy="342900"/>
          </a:xfrm>
          <a:prstGeom prst="rect">
            <a:avLst/>
          </a:prstGeom>
          <a:noFill/>
          <a:ln w="9525">
            <a:noFill/>
            <a:miter lim="800000"/>
            <a:headEnd/>
            <a:tailEnd/>
          </a:ln>
        </p:spPr>
        <p:txBody>
          <a:bodyPr/>
          <a:lstStyle/>
          <a:p>
            <a:pPr algn="ctr"/>
            <a:r>
              <a:rPr lang="fr-FR" sz="1200">
                <a:solidFill>
                  <a:schemeClr val="bg1"/>
                </a:solidFill>
                <a:latin typeface="Arial" pitchFamily="34" charset="0"/>
                <a:ea typeface="Times New Roman" pitchFamily="18" charset="0"/>
                <a:cs typeface="Arial" pitchFamily="34" charset="0"/>
              </a:rPr>
              <a:t>Piquets en bois dur</a:t>
            </a:r>
          </a:p>
        </p:txBody>
      </p:sp>
      <p:sp>
        <p:nvSpPr>
          <p:cNvPr id="215065" name="Line 3"/>
          <p:cNvSpPr>
            <a:spLocks noChangeShapeType="1"/>
          </p:cNvSpPr>
          <p:nvPr/>
        </p:nvSpPr>
        <p:spPr bwMode="auto">
          <a:xfrm flipH="1">
            <a:off x="4419600" y="2851150"/>
            <a:ext cx="304800" cy="457200"/>
          </a:xfrm>
          <a:prstGeom prst="line">
            <a:avLst/>
          </a:prstGeom>
          <a:noFill/>
          <a:ln w="9525">
            <a:solidFill>
              <a:srgbClr val="000000"/>
            </a:solidFill>
            <a:round/>
            <a:headEnd/>
            <a:tailEnd type="triangle" w="med" len="med"/>
          </a:ln>
        </p:spPr>
        <p:txBody>
          <a:bodyPr/>
          <a:lstStyle/>
          <a:p>
            <a:endParaRPr lang="fr-FR" sz="1200">
              <a:solidFill>
                <a:schemeClr val="bg1"/>
              </a:solidFill>
              <a:latin typeface="Arial" pitchFamily="34" charset="0"/>
              <a:cs typeface="Arial" pitchFamily="34" charset="0"/>
            </a:endParaRPr>
          </a:p>
        </p:txBody>
      </p:sp>
      <p:sp>
        <p:nvSpPr>
          <p:cNvPr id="215066" name="Rectangle 2"/>
          <p:cNvSpPr>
            <a:spLocks noChangeArrowheads="1"/>
          </p:cNvSpPr>
          <p:nvPr/>
        </p:nvSpPr>
        <p:spPr bwMode="auto">
          <a:xfrm>
            <a:off x="1524000" y="2133600"/>
            <a:ext cx="5791200" cy="2171700"/>
          </a:xfrm>
          <a:prstGeom prst="rect">
            <a:avLst/>
          </a:prstGeom>
          <a:noFill/>
          <a:ln w="28575" cmpd="dbl">
            <a:solidFill>
              <a:srgbClr val="FF0000"/>
            </a:solidFill>
            <a:miter lim="800000"/>
            <a:headEnd/>
            <a:tailEnd/>
          </a:ln>
        </p:spPr>
        <p:txBody>
          <a:bodyPr/>
          <a:lstStyle/>
          <a:p>
            <a:endParaRPr lang="fr-FR" sz="1200">
              <a:solidFill>
                <a:schemeClr val="bg1"/>
              </a:solidFill>
              <a:latin typeface="Arial" pitchFamily="34" charset="0"/>
              <a:cs typeface="Arial" pitchFamily="34" charset="0"/>
            </a:endParaRPr>
          </a:p>
        </p:txBody>
      </p:sp>
      <p:sp>
        <p:nvSpPr>
          <p:cNvPr id="215067" name="Text Box 1"/>
          <p:cNvSpPr txBox="1">
            <a:spLocks noChangeArrowheads="1"/>
          </p:cNvSpPr>
          <p:nvPr/>
        </p:nvSpPr>
        <p:spPr bwMode="auto">
          <a:xfrm>
            <a:off x="4876800" y="4044950"/>
            <a:ext cx="2438400" cy="342900"/>
          </a:xfrm>
          <a:prstGeom prst="rect">
            <a:avLst/>
          </a:prstGeom>
          <a:noFill/>
          <a:ln w="9525">
            <a:noFill/>
            <a:miter lim="800000"/>
            <a:headEnd/>
            <a:tailEnd/>
          </a:ln>
        </p:spPr>
        <p:txBody>
          <a:bodyPr/>
          <a:lstStyle/>
          <a:p>
            <a:pPr algn="just"/>
            <a:r>
              <a:rPr lang="fr-FR" sz="1200">
                <a:solidFill>
                  <a:schemeClr val="bg1"/>
                </a:solidFill>
                <a:latin typeface="Arial" pitchFamily="34" charset="0"/>
                <a:ea typeface="Times New Roman" pitchFamily="18" charset="0"/>
                <a:cs typeface="Arial" pitchFamily="34" charset="0"/>
              </a:rPr>
              <a:t>Principe de fascinage des talus</a:t>
            </a:r>
          </a:p>
        </p:txBody>
      </p:sp>
      <p:sp>
        <p:nvSpPr>
          <p:cNvPr id="215068"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15069" name="Rectangle 2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47"/>
                                        </p:tgtEl>
                                        <p:attrNameLst>
                                          <p:attrName>style.visibility</p:attrName>
                                        </p:attrNameLst>
                                      </p:cBhvr>
                                      <p:to>
                                        <p:strVal val="visible"/>
                                      </p:to>
                                    </p:set>
                                    <p:animEffect transition="in" filter="fade">
                                      <p:cBhvr>
                                        <p:cTn id="7" dur="2000"/>
                                        <p:tgtEl>
                                          <p:spTgt spid="2150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48"/>
                                        </p:tgtEl>
                                        <p:attrNameLst>
                                          <p:attrName>style.visibility</p:attrName>
                                        </p:attrNameLst>
                                      </p:cBhvr>
                                      <p:to>
                                        <p:strVal val="visible"/>
                                      </p:to>
                                    </p:set>
                                    <p:animEffect transition="in" filter="fade">
                                      <p:cBhvr>
                                        <p:cTn id="10" dur="2000"/>
                                        <p:tgtEl>
                                          <p:spTgt spid="2150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49"/>
                                        </p:tgtEl>
                                        <p:attrNameLst>
                                          <p:attrName>style.visibility</p:attrName>
                                        </p:attrNameLst>
                                      </p:cBhvr>
                                      <p:to>
                                        <p:strVal val="visible"/>
                                      </p:to>
                                    </p:set>
                                    <p:animEffect transition="in" filter="fade">
                                      <p:cBhvr>
                                        <p:cTn id="13" dur="2000"/>
                                        <p:tgtEl>
                                          <p:spTgt spid="2150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5050"/>
                                        </p:tgtEl>
                                        <p:attrNameLst>
                                          <p:attrName>style.visibility</p:attrName>
                                        </p:attrNameLst>
                                      </p:cBhvr>
                                      <p:to>
                                        <p:strVal val="visible"/>
                                      </p:to>
                                    </p:set>
                                    <p:animEffect transition="in" filter="fade">
                                      <p:cBhvr>
                                        <p:cTn id="16" dur="2000"/>
                                        <p:tgtEl>
                                          <p:spTgt spid="2150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5051"/>
                                        </p:tgtEl>
                                        <p:attrNameLst>
                                          <p:attrName>style.visibility</p:attrName>
                                        </p:attrNameLst>
                                      </p:cBhvr>
                                      <p:to>
                                        <p:strVal val="visible"/>
                                      </p:to>
                                    </p:set>
                                    <p:animEffect transition="in" filter="fade">
                                      <p:cBhvr>
                                        <p:cTn id="19" dur="2000"/>
                                        <p:tgtEl>
                                          <p:spTgt spid="2150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5052"/>
                                        </p:tgtEl>
                                        <p:attrNameLst>
                                          <p:attrName>style.visibility</p:attrName>
                                        </p:attrNameLst>
                                      </p:cBhvr>
                                      <p:to>
                                        <p:strVal val="visible"/>
                                      </p:to>
                                    </p:set>
                                    <p:animEffect transition="in" filter="fade">
                                      <p:cBhvr>
                                        <p:cTn id="22" dur="2000"/>
                                        <p:tgtEl>
                                          <p:spTgt spid="2150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5053"/>
                                        </p:tgtEl>
                                        <p:attrNameLst>
                                          <p:attrName>style.visibility</p:attrName>
                                        </p:attrNameLst>
                                      </p:cBhvr>
                                      <p:to>
                                        <p:strVal val="visible"/>
                                      </p:to>
                                    </p:set>
                                    <p:animEffect transition="in" filter="fade">
                                      <p:cBhvr>
                                        <p:cTn id="25" dur="2000"/>
                                        <p:tgtEl>
                                          <p:spTgt spid="2150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5054"/>
                                        </p:tgtEl>
                                        <p:attrNameLst>
                                          <p:attrName>style.visibility</p:attrName>
                                        </p:attrNameLst>
                                      </p:cBhvr>
                                      <p:to>
                                        <p:strVal val="visible"/>
                                      </p:to>
                                    </p:set>
                                    <p:animEffect transition="in" filter="fade">
                                      <p:cBhvr>
                                        <p:cTn id="28" dur="2000"/>
                                        <p:tgtEl>
                                          <p:spTgt spid="2150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5055"/>
                                        </p:tgtEl>
                                        <p:attrNameLst>
                                          <p:attrName>style.visibility</p:attrName>
                                        </p:attrNameLst>
                                      </p:cBhvr>
                                      <p:to>
                                        <p:strVal val="visible"/>
                                      </p:to>
                                    </p:set>
                                    <p:animEffect transition="in" filter="fade">
                                      <p:cBhvr>
                                        <p:cTn id="31" dur="2000"/>
                                        <p:tgtEl>
                                          <p:spTgt spid="2150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5056"/>
                                        </p:tgtEl>
                                        <p:attrNameLst>
                                          <p:attrName>style.visibility</p:attrName>
                                        </p:attrNameLst>
                                      </p:cBhvr>
                                      <p:to>
                                        <p:strVal val="visible"/>
                                      </p:to>
                                    </p:set>
                                    <p:animEffect transition="in" filter="fade">
                                      <p:cBhvr>
                                        <p:cTn id="34" dur="2000"/>
                                        <p:tgtEl>
                                          <p:spTgt spid="2150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5057"/>
                                        </p:tgtEl>
                                        <p:attrNameLst>
                                          <p:attrName>style.visibility</p:attrName>
                                        </p:attrNameLst>
                                      </p:cBhvr>
                                      <p:to>
                                        <p:strVal val="visible"/>
                                      </p:to>
                                    </p:set>
                                    <p:animEffect transition="in" filter="fade">
                                      <p:cBhvr>
                                        <p:cTn id="37" dur="2000"/>
                                        <p:tgtEl>
                                          <p:spTgt spid="2150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058"/>
                                        </p:tgtEl>
                                        <p:attrNameLst>
                                          <p:attrName>style.visibility</p:attrName>
                                        </p:attrNameLst>
                                      </p:cBhvr>
                                      <p:to>
                                        <p:strVal val="visible"/>
                                      </p:to>
                                    </p:set>
                                    <p:animEffect transition="in" filter="fade">
                                      <p:cBhvr>
                                        <p:cTn id="40" dur="2000"/>
                                        <p:tgtEl>
                                          <p:spTgt spid="2150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5059"/>
                                        </p:tgtEl>
                                        <p:attrNameLst>
                                          <p:attrName>style.visibility</p:attrName>
                                        </p:attrNameLst>
                                      </p:cBhvr>
                                      <p:to>
                                        <p:strVal val="visible"/>
                                      </p:to>
                                    </p:set>
                                    <p:animEffect transition="in" filter="fade">
                                      <p:cBhvr>
                                        <p:cTn id="43" dur="2000"/>
                                        <p:tgtEl>
                                          <p:spTgt spid="2150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5060"/>
                                        </p:tgtEl>
                                        <p:attrNameLst>
                                          <p:attrName>style.visibility</p:attrName>
                                        </p:attrNameLst>
                                      </p:cBhvr>
                                      <p:to>
                                        <p:strVal val="visible"/>
                                      </p:to>
                                    </p:set>
                                    <p:animEffect transition="in" filter="fade">
                                      <p:cBhvr>
                                        <p:cTn id="46" dur="2000"/>
                                        <p:tgtEl>
                                          <p:spTgt spid="2150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5061"/>
                                        </p:tgtEl>
                                        <p:attrNameLst>
                                          <p:attrName>style.visibility</p:attrName>
                                        </p:attrNameLst>
                                      </p:cBhvr>
                                      <p:to>
                                        <p:strVal val="visible"/>
                                      </p:to>
                                    </p:set>
                                    <p:animEffect transition="in" filter="fade">
                                      <p:cBhvr>
                                        <p:cTn id="49" dur="2000"/>
                                        <p:tgtEl>
                                          <p:spTgt spid="2150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5062"/>
                                        </p:tgtEl>
                                        <p:attrNameLst>
                                          <p:attrName>style.visibility</p:attrName>
                                        </p:attrNameLst>
                                      </p:cBhvr>
                                      <p:to>
                                        <p:strVal val="visible"/>
                                      </p:to>
                                    </p:set>
                                    <p:animEffect transition="in" filter="fade">
                                      <p:cBhvr>
                                        <p:cTn id="52" dur="2000"/>
                                        <p:tgtEl>
                                          <p:spTgt spid="215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5063"/>
                                        </p:tgtEl>
                                        <p:attrNameLst>
                                          <p:attrName>style.visibility</p:attrName>
                                        </p:attrNameLst>
                                      </p:cBhvr>
                                      <p:to>
                                        <p:strVal val="visible"/>
                                      </p:to>
                                    </p:set>
                                    <p:animEffect transition="in" filter="fade">
                                      <p:cBhvr>
                                        <p:cTn id="55" dur="2000"/>
                                        <p:tgtEl>
                                          <p:spTgt spid="2150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5064"/>
                                        </p:tgtEl>
                                        <p:attrNameLst>
                                          <p:attrName>style.visibility</p:attrName>
                                        </p:attrNameLst>
                                      </p:cBhvr>
                                      <p:to>
                                        <p:strVal val="visible"/>
                                      </p:to>
                                    </p:set>
                                    <p:animEffect transition="in" filter="fade">
                                      <p:cBhvr>
                                        <p:cTn id="58" dur="2000"/>
                                        <p:tgtEl>
                                          <p:spTgt spid="2150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5065"/>
                                        </p:tgtEl>
                                        <p:attrNameLst>
                                          <p:attrName>style.visibility</p:attrName>
                                        </p:attrNameLst>
                                      </p:cBhvr>
                                      <p:to>
                                        <p:strVal val="visible"/>
                                      </p:to>
                                    </p:set>
                                    <p:animEffect transition="in" filter="fade">
                                      <p:cBhvr>
                                        <p:cTn id="61" dur="2000"/>
                                        <p:tgtEl>
                                          <p:spTgt spid="2150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5066"/>
                                        </p:tgtEl>
                                        <p:attrNameLst>
                                          <p:attrName>style.visibility</p:attrName>
                                        </p:attrNameLst>
                                      </p:cBhvr>
                                      <p:to>
                                        <p:strVal val="visible"/>
                                      </p:to>
                                    </p:set>
                                    <p:animEffect transition="in" filter="fade">
                                      <p:cBhvr>
                                        <p:cTn id="64" dur="2000"/>
                                        <p:tgtEl>
                                          <p:spTgt spid="2150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5067"/>
                                        </p:tgtEl>
                                        <p:attrNameLst>
                                          <p:attrName>style.visibility</p:attrName>
                                        </p:attrNameLst>
                                      </p:cBhvr>
                                      <p:to>
                                        <p:strVal val="visible"/>
                                      </p:to>
                                    </p:set>
                                    <p:animEffect transition="in" filter="fade">
                                      <p:cBhvr>
                                        <p:cTn id="67" dur="2000"/>
                                        <p:tgtEl>
                                          <p:spTgt spid="21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animBg="1"/>
      <p:bldP spid="215048" grpId="0" animBg="1"/>
      <p:bldP spid="215049" grpId="0" animBg="1"/>
      <p:bldP spid="215050" grpId="0" animBg="1"/>
      <p:bldP spid="215051" grpId="0" animBg="1"/>
      <p:bldP spid="215052" grpId="0" animBg="1"/>
      <p:bldP spid="215053" grpId="0" animBg="1"/>
      <p:bldP spid="215054" grpId="0" animBg="1"/>
      <p:bldP spid="215055" grpId="0" animBg="1"/>
      <p:bldP spid="215056" grpId="0" animBg="1"/>
      <p:bldP spid="215057" grpId="0" animBg="1"/>
      <p:bldP spid="215058" grpId="0" animBg="1"/>
      <p:bldP spid="215059" grpId="0" animBg="1"/>
      <p:bldP spid="215060" grpId="0"/>
      <p:bldP spid="215061" grpId="0" animBg="1"/>
      <p:bldP spid="215062" grpId="0"/>
      <p:bldP spid="215063" grpId="0" animBg="1"/>
      <p:bldP spid="215064" grpId="0"/>
      <p:bldP spid="215065" grpId="0" animBg="1"/>
      <p:bldP spid="215066" grpId="0" animBg="1"/>
      <p:bldP spid="21506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0E29D80-A5B8-4B55-A3D9-1B7B45B2E60B}" type="slidenum">
              <a:rPr lang="en-US" smtClean="0"/>
              <a:pPr>
                <a:defRPr/>
              </a:pPr>
              <a:t>63</a:t>
            </a:fld>
            <a:endParaRPr lang="en-US" dirty="0"/>
          </a:p>
        </p:txBody>
      </p:sp>
      <p:sp>
        <p:nvSpPr>
          <p:cNvPr id="216067" name="Text Box 1"/>
          <p:cNvSpPr txBox="1">
            <a:spLocks noChangeArrowheads="1"/>
          </p:cNvSpPr>
          <p:nvPr/>
        </p:nvSpPr>
        <p:spPr bwMode="auto">
          <a:xfrm>
            <a:off x="838200" y="71438"/>
            <a:ext cx="7258050" cy="6715148"/>
          </a:xfrm>
          <a:prstGeom prst="rect">
            <a:avLst/>
          </a:prstGeom>
          <a:solidFill>
            <a:schemeClr val="bg1"/>
          </a:solidFill>
          <a:ln w="28575" cmpd="dbl">
            <a:solidFill>
              <a:srgbClr val="FF0000"/>
            </a:solidFill>
            <a:miter lim="800000"/>
            <a:headEnd/>
            <a:tailEnd/>
          </a:ln>
        </p:spPr>
        <p:txBody>
          <a:bodyPr/>
          <a:lstStyle/>
          <a:p>
            <a:pPr algn="ctr">
              <a:spcAft>
                <a:spcPts val="1000"/>
              </a:spcAft>
            </a:pPr>
            <a:r>
              <a:rPr lang="fr-FR" sz="1400" b="1" u="sng" dirty="0"/>
              <a:t>FICHE DE TRAVAIL</a:t>
            </a:r>
            <a:endParaRPr lang="fr-FR" sz="1000" b="1" u="sng" dirty="0"/>
          </a:p>
          <a:p>
            <a:pPr algn="ctr">
              <a:spcAft>
                <a:spcPts val="600"/>
              </a:spcAft>
            </a:pPr>
            <a:r>
              <a:rPr lang="fr-FR" sz="1200" b="1" u="sng" dirty="0"/>
              <a:t>MAINTENANCE DES CANAUX</a:t>
            </a:r>
          </a:p>
          <a:p>
            <a:pPr algn="ctr">
              <a:spcAft>
                <a:spcPts val="600"/>
              </a:spcAft>
            </a:pPr>
            <a:r>
              <a:rPr lang="fr-FR" sz="1200" b="1" u="sng" dirty="0">
                <a:latin typeface="Arial" pitchFamily="34" charset="0"/>
                <a:cs typeface="Arial" pitchFamily="34" charset="0"/>
              </a:rPr>
              <a:t>Le curage, le faucardage, la remise en forme et etc.</a:t>
            </a:r>
          </a:p>
          <a:p>
            <a:pPr algn="just">
              <a:spcAft>
                <a:spcPts val="600"/>
              </a:spcAft>
            </a:pPr>
            <a:r>
              <a:rPr lang="fr-FR" sz="1200" dirty="0">
                <a:latin typeface="Arial" pitchFamily="34" charset="0"/>
                <a:cs typeface="Arial" pitchFamily="34" charset="0"/>
              </a:rPr>
              <a:t>Fiche de travail n° …………………………………………………….Date :                        JJ/MM/AA</a:t>
            </a:r>
          </a:p>
          <a:p>
            <a:pPr algn="just">
              <a:spcAft>
                <a:spcPts val="600"/>
              </a:spcAft>
            </a:pPr>
            <a:r>
              <a:rPr lang="fr-FR" sz="1200" dirty="0">
                <a:latin typeface="Arial" pitchFamily="34" charset="0"/>
                <a:cs typeface="Arial" pitchFamily="34" charset="0"/>
              </a:rPr>
              <a:t>Canal n° …………………………………Type de canal : ………………………………………..</a:t>
            </a:r>
          </a:p>
          <a:p>
            <a:pPr algn="just">
              <a:spcAft>
                <a:spcPts val="600"/>
              </a:spcAft>
            </a:pPr>
            <a:r>
              <a:rPr lang="fr-FR" sz="1200" dirty="0">
                <a:latin typeface="Arial" pitchFamily="34" charset="0"/>
                <a:cs typeface="Arial" pitchFamily="34" charset="0"/>
              </a:rPr>
              <a:t>Situation : </a:t>
            </a:r>
            <a:r>
              <a:rPr lang="fr-FR" sz="1200" dirty="0" smtClean="0">
                <a:latin typeface="Arial" pitchFamily="34" charset="0"/>
                <a:cs typeface="Arial" pitchFamily="34" charset="0"/>
              </a:rPr>
              <a:t>…………………………………………………………………………………………………………            </a:t>
            </a:r>
            <a:endParaRPr lang="fr-FR" sz="1200" dirty="0">
              <a:latin typeface="Arial" pitchFamily="34" charset="0"/>
              <a:cs typeface="Arial" pitchFamily="34" charset="0"/>
            </a:endParaRPr>
          </a:p>
          <a:p>
            <a:pPr algn="just">
              <a:spcAft>
                <a:spcPts val="600"/>
              </a:spcAft>
            </a:pPr>
            <a:r>
              <a:rPr lang="fr-FR" sz="1200" dirty="0">
                <a:latin typeface="Arial" pitchFamily="34" charset="0"/>
                <a:cs typeface="Arial" pitchFamily="34" charset="0"/>
              </a:rPr>
              <a:t>Position : de </a:t>
            </a:r>
            <a:r>
              <a:rPr lang="fr-FR" sz="1200" dirty="0" err="1">
                <a:latin typeface="Arial" pitchFamily="34" charset="0"/>
                <a:cs typeface="Arial" pitchFamily="34" charset="0"/>
              </a:rPr>
              <a:t>p.k</a:t>
            </a:r>
            <a:r>
              <a:rPr lang="fr-FR" sz="1200" dirty="0">
                <a:latin typeface="Arial" pitchFamily="34" charset="0"/>
                <a:cs typeface="Arial" pitchFamily="34" charset="0"/>
              </a:rPr>
              <a:t>.  …………  à p.k., Longueur :……….. m, Largeur : ……….. m, Profondeur : ………… m</a:t>
            </a:r>
          </a:p>
          <a:p>
            <a:pPr algn="just">
              <a:spcAft>
                <a:spcPts val="600"/>
              </a:spcAft>
            </a:pPr>
            <a:r>
              <a:rPr lang="fr-FR" sz="1200" dirty="0">
                <a:latin typeface="Arial" pitchFamily="34" charset="0"/>
                <a:cs typeface="Arial" pitchFamily="34" charset="0"/>
              </a:rPr>
              <a:t>Talus : ……………. x :y</a:t>
            </a:r>
            <a:endParaRPr lang="fr-FR" sz="1200" b="1" u="sng" dirty="0">
              <a:latin typeface="Arial" pitchFamily="34" charset="0"/>
              <a:cs typeface="Arial" pitchFamily="34" charset="0"/>
            </a:endParaRPr>
          </a:p>
          <a:p>
            <a:pPr algn="ctr">
              <a:spcAft>
                <a:spcPts val="600"/>
              </a:spcAft>
            </a:pPr>
            <a:endParaRPr lang="fr-FR" sz="1200" b="1" u="sng" dirty="0"/>
          </a:p>
          <a:p>
            <a:pPr algn="ctr">
              <a:spcAft>
                <a:spcPts val="600"/>
              </a:spcAft>
            </a:pPr>
            <a:endParaRPr lang="fr-FR" sz="1200" b="1" u="sng" dirty="0"/>
          </a:p>
          <a:p>
            <a:pPr algn="ctr">
              <a:spcAft>
                <a:spcPts val="600"/>
              </a:spcAft>
            </a:pPr>
            <a:r>
              <a:rPr lang="fr-FR" sz="1200" dirty="0"/>
              <a:t>Largeur</a:t>
            </a:r>
          </a:p>
          <a:p>
            <a:pPr algn="ctr">
              <a:spcAft>
                <a:spcPts val="600"/>
              </a:spcAft>
            </a:pPr>
            <a:endParaRPr lang="fr-FR" sz="1200" b="1" u="sng" dirty="0"/>
          </a:p>
          <a:p>
            <a:pPr algn="ctr">
              <a:spcAft>
                <a:spcPts val="600"/>
              </a:spcAft>
            </a:pPr>
            <a:endParaRPr lang="fr-FR" sz="1200" b="1" u="sng" dirty="0"/>
          </a:p>
          <a:p>
            <a:pPr algn="ctr">
              <a:spcAft>
                <a:spcPts val="600"/>
              </a:spcAft>
            </a:pPr>
            <a:r>
              <a:rPr lang="fr-FR" sz="1200" b="1" u="sng" dirty="0"/>
              <a:t>TRAVAUX A REALISER</a:t>
            </a:r>
            <a:endParaRPr lang="fr-FR" sz="1200" dirty="0"/>
          </a:p>
          <a:p>
            <a:pPr algn="just">
              <a:spcAft>
                <a:spcPts val="600"/>
              </a:spcAft>
            </a:pPr>
            <a:r>
              <a:rPr lang="fr-FR" sz="1200" dirty="0">
                <a:latin typeface="Arial" pitchFamily="34" charset="0"/>
                <a:cs typeface="Arial" pitchFamily="34" charset="0"/>
              </a:rPr>
              <a:t>Curage du canal  : …………heures, Volume :………………m3 de terre et de vase</a:t>
            </a:r>
          </a:p>
          <a:p>
            <a:pPr algn="just">
              <a:spcAft>
                <a:spcPts val="600"/>
              </a:spcAft>
            </a:pPr>
            <a:r>
              <a:rPr lang="fr-FR" sz="1200" dirty="0">
                <a:latin typeface="Arial" pitchFamily="34" charset="0"/>
                <a:cs typeface="Arial" pitchFamily="34" charset="0"/>
              </a:rPr>
              <a:t>Faucardage du canal : ……………… heures, Surface à couper :………….. m2</a:t>
            </a:r>
          </a:p>
          <a:p>
            <a:pPr algn="just">
              <a:spcAft>
                <a:spcPts val="600"/>
              </a:spcAft>
            </a:pPr>
            <a:r>
              <a:rPr lang="fr-FR" sz="1200" dirty="0">
                <a:latin typeface="Arial" pitchFamily="34" charset="0"/>
                <a:cs typeface="Arial" pitchFamily="34" charset="0"/>
              </a:rPr>
              <a:t>Remontage des enrochements :…………. heures, Surface : ………… m2, Volume de roche :……….. m3</a:t>
            </a:r>
          </a:p>
          <a:p>
            <a:pPr algn="just">
              <a:spcAft>
                <a:spcPts val="600"/>
              </a:spcAft>
            </a:pPr>
            <a:r>
              <a:rPr lang="fr-FR" sz="1200" dirty="0">
                <a:latin typeface="Arial" pitchFamily="34" charset="0"/>
                <a:cs typeface="Arial" pitchFamily="34" charset="0"/>
              </a:rPr>
              <a:t>Reprise des cassures : …………. heures,  Longueur :……..m, Volume de terre :………….m3</a:t>
            </a:r>
          </a:p>
          <a:p>
            <a:pPr algn="just">
              <a:spcAft>
                <a:spcPts val="600"/>
              </a:spcAft>
            </a:pPr>
            <a:r>
              <a:rPr lang="fr-FR" sz="1200" dirty="0">
                <a:latin typeface="Arial" pitchFamily="34" charset="0"/>
                <a:cs typeface="Arial" pitchFamily="34" charset="0"/>
              </a:rPr>
              <a:t>Remise en forme :……….. heures,  Surface :………… m2, Longueur …………. m</a:t>
            </a:r>
          </a:p>
          <a:p>
            <a:pPr algn="just">
              <a:spcAft>
                <a:spcPts val="600"/>
              </a:spcAft>
            </a:pPr>
            <a:r>
              <a:rPr lang="fr-FR" sz="1200" dirty="0">
                <a:latin typeface="Arial" pitchFamily="34" charset="0"/>
                <a:cs typeface="Arial" pitchFamily="34" charset="0"/>
              </a:rPr>
              <a:t>Coupe des végétations arborées :………… heures, surface : ……………. m2</a:t>
            </a:r>
          </a:p>
          <a:p>
            <a:pPr algn="just">
              <a:spcAft>
                <a:spcPts val="600"/>
              </a:spcAft>
            </a:pPr>
            <a:r>
              <a:rPr lang="fr-FR" sz="1200" dirty="0">
                <a:latin typeface="Arial" pitchFamily="34" charset="0"/>
                <a:cs typeface="Arial" pitchFamily="34" charset="0"/>
              </a:rPr>
              <a:t>Remise en état de l’interface Béton ouvrage et Terre canal :Terre ……………m3  Temps ………..</a:t>
            </a:r>
            <a:r>
              <a:rPr lang="fr-FR" sz="1200" dirty="0" smtClean="0">
                <a:latin typeface="Arial" pitchFamily="34" charset="0"/>
                <a:cs typeface="Arial" pitchFamily="34" charset="0"/>
              </a:rPr>
              <a:t>heures</a:t>
            </a:r>
            <a:endParaRPr lang="fr-FR" sz="1200" dirty="0">
              <a:latin typeface="Arial" pitchFamily="34" charset="0"/>
              <a:cs typeface="Arial" pitchFamily="34" charset="0"/>
            </a:endParaRPr>
          </a:p>
          <a:p>
            <a:pPr algn="just">
              <a:spcAft>
                <a:spcPts val="600"/>
              </a:spcAft>
            </a:pPr>
            <a:r>
              <a:rPr lang="fr-FR" sz="1200" dirty="0">
                <a:latin typeface="Arial" pitchFamily="34" charset="0"/>
                <a:cs typeface="Arial" pitchFamily="34" charset="0"/>
              </a:rPr>
              <a:t>Remarques :</a:t>
            </a:r>
          </a:p>
          <a:p>
            <a:pPr algn="just">
              <a:spcAft>
                <a:spcPts val="1000"/>
              </a:spcAft>
            </a:pPr>
            <a:endParaRPr lang="fr-FR" sz="1200" dirty="0">
              <a:latin typeface="Arial" pitchFamily="34" charset="0"/>
              <a:cs typeface="Arial" pitchFamily="34" charset="0"/>
            </a:endParaRPr>
          </a:p>
          <a:p>
            <a:pPr algn="just">
              <a:spcAft>
                <a:spcPts val="1000"/>
              </a:spcAft>
            </a:pPr>
            <a:r>
              <a:rPr lang="fr-FR" sz="1200" dirty="0">
                <a:latin typeface="Arial" pitchFamily="34" charset="0"/>
                <a:cs typeface="Arial" pitchFamily="34" charset="0"/>
              </a:rPr>
              <a:t>Nom du chef de chantier :………………………………………………</a:t>
            </a:r>
          </a:p>
          <a:p>
            <a:pPr algn="just">
              <a:spcAft>
                <a:spcPts val="1000"/>
              </a:spcAft>
            </a:pPr>
            <a:r>
              <a:rPr lang="fr-FR" sz="12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16068" name="AutoShape 2"/>
          <p:cNvSpPr>
            <a:spLocks noChangeArrowheads="1"/>
          </p:cNvSpPr>
          <p:nvPr/>
        </p:nvSpPr>
        <p:spPr bwMode="auto">
          <a:xfrm>
            <a:off x="3584575" y="2743200"/>
            <a:ext cx="1673225" cy="571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a:lstStyle/>
          <a:p>
            <a:endParaRPr lang="fr-FR"/>
          </a:p>
        </p:txBody>
      </p:sp>
      <p:sp>
        <p:nvSpPr>
          <p:cNvPr id="216069" name="Line 3"/>
          <p:cNvSpPr>
            <a:spLocks noChangeShapeType="1"/>
          </p:cNvSpPr>
          <p:nvPr/>
        </p:nvSpPr>
        <p:spPr bwMode="auto">
          <a:xfrm>
            <a:off x="3581400" y="2514600"/>
            <a:ext cx="1676400" cy="0"/>
          </a:xfrm>
          <a:prstGeom prst="line">
            <a:avLst/>
          </a:prstGeom>
          <a:noFill/>
          <a:ln w="9525">
            <a:solidFill>
              <a:srgbClr val="000000"/>
            </a:solidFill>
            <a:round/>
            <a:headEnd type="triangle" w="med" len="med"/>
            <a:tailEnd type="triangle" w="med" len="med"/>
          </a:ln>
        </p:spPr>
        <p:txBody>
          <a:bodyPr/>
          <a:lstStyle/>
          <a:p>
            <a:endParaRPr lang="fr-FR"/>
          </a:p>
        </p:txBody>
      </p:sp>
      <p:cxnSp>
        <p:nvCxnSpPr>
          <p:cNvPr id="9" name="Connecteur droit 8"/>
          <p:cNvCxnSpPr/>
          <p:nvPr/>
        </p:nvCxnSpPr>
        <p:spPr bwMode="auto">
          <a:xfrm rot="5400000" flipH="1" flipV="1">
            <a:off x="3467101" y="2628900"/>
            <a:ext cx="228600" cy="3175"/>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10" name="Connecteur droit 9"/>
          <p:cNvCxnSpPr/>
          <p:nvPr/>
        </p:nvCxnSpPr>
        <p:spPr bwMode="auto">
          <a:xfrm rot="5400000" flipH="1" flipV="1">
            <a:off x="5144294" y="2628106"/>
            <a:ext cx="228600" cy="1588"/>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sp>
        <p:nvSpPr>
          <p:cNvPr id="216072" name="Text Box 4"/>
          <p:cNvSpPr txBox="1">
            <a:spLocks noChangeArrowheads="1"/>
          </p:cNvSpPr>
          <p:nvPr/>
        </p:nvSpPr>
        <p:spPr bwMode="auto">
          <a:xfrm>
            <a:off x="4038600" y="2286000"/>
            <a:ext cx="762000" cy="228600"/>
          </a:xfrm>
          <a:prstGeom prst="rect">
            <a:avLst/>
          </a:prstGeom>
          <a:noFill/>
          <a:ln w="9525">
            <a:noFill/>
            <a:miter lim="800000"/>
            <a:headEnd/>
            <a:tailEnd/>
          </a:ln>
        </p:spPr>
        <p:txBody>
          <a:bodyPr/>
          <a:lstStyle/>
          <a:p>
            <a:pPr algn="ctr">
              <a:spcAft>
                <a:spcPts val="1000"/>
              </a:spcAft>
            </a:pPr>
            <a:r>
              <a:rPr lang="fr-FR" sz="1000">
                <a:solidFill>
                  <a:srgbClr val="002060"/>
                </a:solidFill>
              </a:rPr>
              <a:t>Largeur</a:t>
            </a:r>
          </a:p>
        </p:txBody>
      </p:sp>
      <p:cxnSp>
        <p:nvCxnSpPr>
          <p:cNvPr id="13" name="Connecteur droit 12"/>
          <p:cNvCxnSpPr/>
          <p:nvPr/>
        </p:nvCxnSpPr>
        <p:spPr bwMode="auto">
          <a:xfrm>
            <a:off x="5257800" y="2743200"/>
            <a:ext cx="304800" cy="1588"/>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15" name="Connecteur droit 14"/>
          <p:cNvCxnSpPr/>
          <p:nvPr/>
        </p:nvCxnSpPr>
        <p:spPr bwMode="auto">
          <a:xfrm>
            <a:off x="4800600" y="3314700"/>
            <a:ext cx="762000" cy="1588"/>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sp>
        <p:nvSpPr>
          <p:cNvPr id="216075" name="Line 5"/>
          <p:cNvSpPr>
            <a:spLocks noChangeShapeType="1"/>
          </p:cNvSpPr>
          <p:nvPr/>
        </p:nvSpPr>
        <p:spPr bwMode="auto">
          <a:xfrm>
            <a:off x="5562600" y="2743200"/>
            <a:ext cx="0" cy="571500"/>
          </a:xfrm>
          <a:prstGeom prst="line">
            <a:avLst/>
          </a:prstGeom>
          <a:noFill/>
          <a:ln w="9525">
            <a:solidFill>
              <a:srgbClr val="000000"/>
            </a:solidFill>
            <a:round/>
            <a:headEnd type="triangle" w="med" len="med"/>
            <a:tailEnd type="triangle" w="med" len="med"/>
          </a:ln>
        </p:spPr>
        <p:txBody>
          <a:bodyPr/>
          <a:lstStyle/>
          <a:p>
            <a:endParaRPr lang="fr-FR"/>
          </a:p>
        </p:txBody>
      </p:sp>
      <p:sp>
        <p:nvSpPr>
          <p:cNvPr id="358406" name="Text Box 6"/>
          <p:cNvSpPr txBox="1">
            <a:spLocks noChangeArrowheads="1"/>
          </p:cNvSpPr>
          <p:nvPr/>
        </p:nvSpPr>
        <p:spPr bwMode="auto">
          <a:xfrm>
            <a:off x="5257800" y="2647950"/>
            <a:ext cx="304800" cy="762000"/>
          </a:xfrm>
          <a:prstGeom prst="rect">
            <a:avLst/>
          </a:prstGeom>
          <a:noFill/>
          <a:ln w="9525">
            <a:noFill/>
            <a:miter lim="800000"/>
            <a:headEnd/>
            <a:tailEnd/>
          </a:ln>
        </p:spPr>
        <p:txBody>
          <a:bodyPr vert="vert270"/>
          <a:lstStyle/>
          <a:p>
            <a:pPr algn="ctr">
              <a:spcAft>
                <a:spcPts val="1000"/>
              </a:spcAft>
              <a:defRPr/>
            </a:pPr>
            <a:r>
              <a:rPr lang="fr-FR" sz="1000">
                <a:solidFill>
                  <a:srgbClr val="002060"/>
                </a:solidFill>
                <a:latin typeface="Arial" pitchFamily="34" charset="0"/>
              </a:rPr>
              <a:t>Profondeur</a:t>
            </a:r>
          </a:p>
        </p:txBody>
      </p:sp>
      <p:sp>
        <p:nvSpPr>
          <p:cNvPr id="216077" name="Text Box 7"/>
          <p:cNvSpPr txBox="1">
            <a:spLocks noChangeArrowheads="1"/>
          </p:cNvSpPr>
          <p:nvPr/>
        </p:nvSpPr>
        <p:spPr bwMode="auto">
          <a:xfrm>
            <a:off x="3429000" y="2971800"/>
            <a:ext cx="457200" cy="228600"/>
          </a:xfrm>
          <a:prstGeom prst="rect">
            <a:avLst/>
          </a:prstGeom>
          <a:noFill/>
          <a:ln w="9525">
            <a:noFill/>
            <a:miter lim="800000"/>
            <a:headEnd/>
            <a:tailEnd/>
          </a:ln>
        </p:spPr>
        <p:txBody>
          <a:bodyPr/>
          <a:lstStyle/>
          <a:p>
            <a:pPr algn="ctr">
              <a:spcAft>
                <a:spcPts val="1000"/>
              </a:spcAft>
            </a:pPr>
            <a:r>
              <a:rPr lang="fr-FR" sz="1000">
                <a:solidFill>
                  <a:srgbClr val="002060"/>
                </a:solidFill>
              </a:rPr>
              <a:t>x :y</a:t>
            </a:r>
          </a:p>
        </p:txBody>
      </p:sp>
      <p:sp>
        <p:nvSpPr>
          <p:cNvPr id="216078" name="Text Box 7"/>
          <p:cNvSpPr txBox="1">
            <a:spLocks noChangeArrowheads="1"/>
          </p:cNvSpPr>
          <p:nvPr/>
        </p:nvSpPr>
        <p:spPr bwMode="auto">
          <a:xfrm>
            <a:off x="4876800" y="2971800"/>
            <a:ext cx="457200" cy="228600"/>
          </a:xfrm>
          <a:prstGeom prst="rect">
            <a:avLst/>
          </a:prstGeom>
          <a:noFill/>
          <a:ln w="9525">
            <a:noFill/>
            <a:miter lim="800000"/>
            <a:headEnd/>
            <a:tailEnd/>
          </a:ln>
        </p:spPr>
        <p:txBody>
          <a:bodyPr/>
          <a:lstStyle/>
          <a:p>
            <a:pPr algn="ctr">
              <a:spcAft>
                <a:spcPts val="1000"/>
              </a:spcAft>
            </a:pPr>
            <a:r>
              <a:rPr lang="fr-FR" sz="1000">
                <a:solidFill>
                  <a:srgbClr val="002060"/>
                </a:solidFill>
              </a:rPr>
              <a:t>x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6067"/>
                                        </p:tgtEl>
                                        <p:attrNameLst>
                                          <p:attrName>style.visibility</p:attrName>
                                        </p:attrNameLst>
                                      </p:cBhvr>
                                      <p:to>
                                        <p:strVal val="visible"/>
                                      </p:to>
                                    </p:set>
                                    <p:animEffect transition="in" filter="fade">
                                      <p:cBhvr>
                                        <p:cTn id="10" dur="2000"/>
                                        <p:tgtEl>
                                          <p:spTgt spid="2160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6068"/>
                                        </p:tgtEl>
                                        <p:attrNameLst>
                                          <p:attrName>style.visibility</p:attrName>
                                        </p:attrNameLst>
                                      </p:cBhvr>
                                      <p:to>
                                        <p:strVal val="visible"/>
                                      </p:to>
                                    </p:set>
                                    <p:animEffect transition="in" filter="fade">
                                      <p:cBhvr>
                                        <p:cTn id="13" dur="2000"/>
                                        <p:tgtEl>
                                          <p:spTgt spid="2160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6069"/>
                                        </p:tgtEl>
                                        <p:attrNameLst>
                                          <p:attrName>style.visibility</p:attrName>
                                        </p:attrNameLst>
                                      </p:cBhvr>
                                      <p:to>
                                        <p:strVal val="visible"/>
                                      </p:to>
                                    </p:set>
                                    <p:animEffect transition="in" filter="fade">
                                      <p:cBhvr>
                                        <p:cTn id="16" dur="2000"/>
                                        <p:tgtEl>
                                          <p:spTgt spid="216069"/>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6072"/>
                                        </p:tgtEl>
                                        <p:attrNameLst>
                                          <p:attrName>style.visibility</p:attrName>
                                        </p:attrNameLst>
                                      </p:cBhvr>
                                      <p:to>
                                        <p:strVal val="visible"/>
                                      </p:to>
                                    </p:set>
                                    <p:animEffect transition="in" filter="fade">
                                      <p:cBhvr>
                                        <p:cTn id="25" dur="2000"/>
                                        <p:tgtEl>
                                          <p:spTgt spid="21607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6075"/>
                                        </p:tgtEl>
                                        <p:attrNameLst>
                                          <p:attrName>style.visibility</p:attrName>
                                        </p:attrNameLst>
                                      </p:cBhvr>
                                      <p:to>
                                        <p:strVal val="visible"/>
                                      </p:to>
                                    </p:set>
                                    <p:animEffect transition="in" filter="fade">
                                      <p:cBhvr>
                                        <p:cTn id="34" dur="2000"/>
                                        <p:tgtEl>
                                          <p:spTgt spid="2160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8406"/>
                                        </p:tgtEl>
                                        <p:attrNameLst>
                                          <p:attrName>style.visibility</p:attrName>
                                        </p:attrNameLst>
                                      </p:cBhvr>
                                      <p:to>
                                        <p:strVal val="visible"/>
                                      </p:to>
                                    </p:set>
                                    <p:animEffect transition="in" filter="fade">
                                      <p:cBhvr>
                                        <p:cTn id="37" dur="2000"/>
                                        <p:tgtEl>
                                          <p:spTgt spid="3584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6077"/>
                                        </p:tgtEl>
                                        <p:attrNameLst>
                                          <p:attrName>style.visibility</p:attrName>
                                        </p:attrNameLst>
                                      </p:cBhvr>
                                      <p:to>
                                        <p:strVal val="visible"/>
                                      </p:to>
                                    </p:set>
                                    <p:animEffect transition="in" filter="fade">
                                      <p:cBhvr>
                                        <p:cTn id="40" dur="2000"/>
                                        <p:tgtEl>
                                          <p:spTgt spid="2160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6078"/>
                                        </p:tgtEl>
                                        <p:attrNameLst>
                                          <p:attrName>style.visibility</p:attrName>
                                        </p:attrNameLst>
                                      </p:cBhvr>
                                      <p:to>
                                        <p:strVal val="visible"/>
                                      </p:to>
                                    </p:set>
                                    <p:animEffect transition="in" filter="fade">
                                      <p:cBhvr>
                                        <p:cTn id="43" dur="2000"/>
                                        <p:tgtEl>
                                          <p:spTgt spid="216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6067" grpId="0" animBg="1"/>
      <p:bldP spid="216068" grpId="0" animBg="1"/>
      <p:bldP spid="216069" grpId="0" animBg="1"/>
      <p:bldP spid="216072" grpId="0"/>
      <p:bldP spid="216075" grpId="0" animBg="1"/>
      <p:bldP spid="358406" grpId="0"/>
      <p:bldP spid="216077" grpId="0"/>
      <p:bldP spid="21607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8855B267-EA80-422C-AF20-0DEA529F7DB1}" type="slidenum">
              <a:rPr lang="en-US" smtClean="0"/>
              <a:pPr>
                <a:defRPr/>
              </a:pPr>
              <a:t>64</a:t>
            </a:fld>
            <a:endParaRPr lang="en-US" dirty="0"/>
          </a:p>
        </p:txBody>
      </p:sp>
      <p:sp>
        <p:nvSpPr>
          <p:cNvPr id="217091" name="Text Box 1"/>
          <p:cNvSpPr txBox="1">
            <a:spLocks noChangeArrowheads="1"/>
          </p:cNvSpPr>
          <p:nvPr/>
        </p:nvSpPr>
        <p:spPr bwMode="auto">
          <a:xfrm>
            <a:off x="838200" y="0"/>
            <a:ext cx="7391400" cy="6858000"/>
          </a:xfrm>
          <a:prstGeom prst="rect">
            <a:avLst/>
          </a:prstGeom>
          <a:solidFill>
            <a:schemeClr val="bg1"/>
          </a:solidFill>
          <a:ln w="28575" cmpd="dbl">
            <a:solidFill>
              <a:srgbClr val="FF0000"/>
            </a:solidFill>
            <a:miter lim="800000"/>
            <a:headEnd/>
            <a:tailEnd/>
          </a:ln>
        </p:spPr>
        <p:txBody>
          <a:bodyPr/>
          <a:lstStyle/>
          <a:p>
            <a:pPr algn="ctr">
              <a:spcAft>
                <a:spcPts val="600"/>
              </a:spcAft>
            </a:pPr>
            <a:r>
              <a:rPr lang="fr-FR" sz="1400" b="1" u="sng" dirty="0"/>
              <a:t>RAPPORT DE TRAVAIL</a:t>
            </a:r>
            <a:endParaRPr lang="fr-FR" sz="1000" b="1" u="sng" dirty="0"/>
          </a:p>
          <a:p>
            <a:pPr algn="ctr">
              <a:spcAft>
                <a:spcPts val="600"/>
              </a:spcAft>
            </a:pPr>
            <a:r>
              <a:rPr lang="fr-FR" sz="1200" b="1" u="sng" dirty="0"/>
              <a:t>MAINTENANCE DES CANAUX</a:t>
            </a:r>
          </a:p>
          <a:p>
            <a:pPr algn="ctr">
              <a:spcAft>
                <a:spcPts val="600"/>
              </a:spcAft>
            </a:pPr>
            <a:r>
              <a:rPr lang="fr-FR" sz="1200" b="1" u="sng" dirty="0"/>
              <a:t>Le curage, le faucardage, la remise en forme et etc.</a:t>
            </a:r>
          </a:p>
          <a:p>
            <a:pPr algn="just">
              <a:spcAft>
                <a:spcPts val="600"/>
              </a:spcAft>
            </a:pPr>
            <a:r>
              <a:rPr lang="fr-FR" sz="1200" dirty="0">
                <a:latin typeface="Arial" pitchFamily="34" charset="0"/>
                <a:cs typeface="Arial" pitchFamily="34" charset="0"/>
              </a:rPr>
              <a:t>Fiche de travail n° …………………………………………………….Date :                        JJ/MM/AA</a:t>
            </a:r>
          </a:p>
          <a:p>
            <a:pPr algn="just">
              <a:spcAft>
                <a:spcPts val="600"/>
              </a:spcAft>
            </a:pPr>
            <a:r>
              <a:rPr lang="fr-FR" sz="1200" dirty="0">
                <a:latin typeface="Arial" pitchFamily="34" charset="0"/>
                <a:cs typeface="Arial" pitchFamily="34" charset="0"/>
              </a:rPr>
              <a:t>Canal n° …………………………………Type de canal : ………………………………………..</a:t>
            </a:r>
          </a:p>
          <a:p>
            <a:pPr algn="just">
              <a:spcAft>
                <a:spcPts val="600"/>
              </a:spcAft>
            </a:pPr>
            <a:r>
              <a:rPr lang="fr-FR" sz="1200" dirty="0">
                <a:latin typeface="Arial" pitchFamily="34" charset="0"/>
                <a:cs typeface="Arial" pitchFamily="34" charset="0"/>
              </a:rPr>
              <a:t>Situation : ………………………………………………………………………………………………………………</a:t>
            </a:r>
          </a:p>
          <a:p>
            <a:pPr algn="just">
              <a:spcAft>
                <a:spcPts val="600"/>
              </a:spcAft>
            </a:pPr>
            <a:r>
              <a:rPr lang="fr-FR" sz="1200" dirty="0">
                <a:latin typeface="Arial" pitchFamily="34" charset="0"/>
                <a:cs typeface="Arial" pitchFamily="34" charset="0"/>
              </a:rPr>
              <a:t>Position : de </a:t>
            </a:r>
            <a:r>
              <a:rPr lang="fr-FR" sz="1200" dirty="0" err="1">
                <a:latin typeface="Arial" pitchFamily="34" charset="0"/>
                <a:cs typeface="Arial" pitchFamily="34" charset="0"/>
              </a:rPr>
              <a:t>p.k</a:t>
            </a:r>
            <a:r>
              <a:rPr lang="fr-FR" sz="1200" dirty="0">
                <a:latin typeface="Arial" pitchFamily="34" charset="0"/>
                <a:cs typeface="Arial" pitchFamily="34" charset="0"/>
              </a:rPr>
              <a:t>.  …………  à p.k., Longueur :……….. m, Largeur : ……….. m, Profondeur : ………… m</a:t>
            </a:r>
          </a:p>
          <a:p>
            <a:pPr algn="just">
              <a:spcAft>
                <a:spcPts val="600"/>
              </a:spcAft>
            </a:pPr>
            <a:r>
              <a:rPr lang="fr-FR" sz="1200" dirty="0">
                <a:latin typeface="Arial" pitchFamily="34" charset="0"/>
                <a:cs typeface="Arial" pitchFamily="34" charset="0"/>
              </a:rPr>
              <a:t>Talus : ……………. x :y</a:t>
            </a:r>
          </a:p>
          <a:p>
            <a:pPr algn="ctr">
              <a:spcAft>
                <a:spcPts val="600"/>
              </a:spcAft>
            </a:pPr>
            <a:r>
              <a:rPr lang="fr-FR" sz="1200" b="1" u="sng" dirty="0"/>
              <a:t>LES CONDITIONS CLIMATIQUES</a:t>
            </a:r>
          </a:p>
          <a:p>
            <a:pPr algn="just">
              <a:spcAft>
                <a:spcPts val="600"/>
              </a:spcAft>
            </a:pPr>
            <a:r>
              <a:rPr lang="fr-FR" sz="1200" dirty="0">
                <a:latin typeface="Arial" pitchFamily="34" charset="0"/>
                <a:cs typeface="Arial" pitchFamily="34" charset="0"/>
              </a:rPr>
              <a:t>Soleil         			Nuages  		                            Pluie             </a:t>
            </a:r>
          </a:p>
          <a:p>
            <a:pPr algn="ctr">
              <a:spcAft>
                <a:spcPts val="600"/>
              </a:spcAft>
            </a:pPr>
            <a:r>
              <a:rPr lang="fr-FR" sz="1200" b="1" u="sng" dirty="0"/>
              <a:t>TRAVAUX REALISES</a:t>
            </a:r>
          </a:p>
          <a:p>
            <a:pPr algn="just">
              <a:spcAft>
                <a:spcPts val="600"/>
              </a:spcAft>
            </a:pPr>
            <a:r>
              <a:rPr lang="fr-FR" sz="1200" dirty="0">
                <a:latin typeface="Arial" pitchFamily="34" charset="0"/>
                <a:cs typeface="Arial" pitchFamily="34" charset="0"/>
              </a:rPr>
              <a:t>Curage du canal  : …………heures, Volume :………………m3 de terre et de vase</a:t>
            </a:r>
          </a:p>
          <a:p>
            <a:pPr algn="just">
              <a:spcAft>
                <a:spcPts val="600"/>
              </a:spcAft>
            </a:pPr>
            <a:r>
              <a:rPr lang="fr-FR" sz="1200" dirty="0">
                <a:latin typeface="Arial" pitchFamily="34" charset="0"/>
                <a:cs typeface="Arial" pitchFamily="34" charset="0"/>
              </a:rPr>
              <a:t>Faucardage du canal : ……………… heures, Surface à couper :………….. m2</a:t>
            </a:r>
          </a:p>
          <a:p>
            <a:pPr algn="just">
              <a:spcAft>
                <a:spcPts val="600"/>
              </a:spcAft>
            </a:pPr>
            <a:r>
              <a:rPr lang="fr-FR" sz="1200" dirty="0">
                <a:latin typeface="Arial" pitchFamily="34" charset="0"/>
                <a:cs typeface="Arial" pitchFamily="34" charset="0"/>
              </a:rPr>
              <a:t>Remontage des enrochements :…………. heures, Surface : ………… m2, Volume de roche :……….. m3</a:t>
            </a:r>
          </a:p>
          <a:p>
            <a:pPr algn="just">
              <a:spcAft>
                <a:spcPts val="600"/>
              </a:spcAft>
            </a:pPr>
            <a:r>
              <a:rPr lang="fr-FR" sz="1200" dirty="0">
                <a:latin typeface="Arial" pitchFamily="34" charset="0"/>
                <a:cs typeface="Arial" pitchFamily="34" charset="0"/>
              </a:rPr>
              <a:t>Reprise des cassures : …………. heures,  Longueur :……..m, Volume de terre :………….m3</a:t>
            </a:r>
          </a:p>
          <a:p>
            <a:pPr algn="just">
              <a:spcAft>
                <a:spcPts val="600"/>
              </a:spcAft>
            </a:pPr>
            <a:r>
              <a:rPr lang="fr-FR" sz="1200" dirty="0">
                <a:latin typeface="Arial" pitchFamily="34" charset="0"/>
                <a:cs typeface="Arial" pitchFamily="34" charset="0"/>
              </a:rPr>
              <a:t>Remise en forme :……….. heures,  Surface :………… m2, Longueur …………. m</a:t>
            </a:r>
          </a:p>
          <a:p>
            <a:pPr algn="just">
              <a:spcAft>
                <a:spcPts val="600"/>
              </a:spcAft>
            </a:pPr>
            <a:r>
              <a:rPr lang="fr-FR" sz="1200" dirty="0">
                <a:latin typeface="Arial" pitchFamily="34" charset="0"/>
                <a:cs typeface="Arial" pitchFamily="34" charset="0"/>
              </a:rPr>
              <a:t>Coupe des végétations arborées :………… heures, surface : ……………. m2</a:t>
            </a:r>
          </a:p>
          <a:p>
            <a:pPr algn="just">
              <a:spcAft>
                <a:spcPts val="600"/>
              </a:spcAft>
            </a:pPr>
            <a:r>
              <a:rPr lang="fr-FR" sz="1200" dirty="0">
                <a:latin typeface="Arial" pitchFamily="34" charset="0"/>
                <a:cs typeface="Arial" pitchFamily="34" charset="0"/>
              </a:rPr>
              <a:t>Remise en état de l’interface Béton ouvrage et Terre canal : Terre ……………… m3  Temps ………..heures</a:t>
            </a:r>
          </a:p>
          <a:p>
            <a:pPr>
              <a:spcAft>
                <a:spcPts val="6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spcAft>
                <a:spcPts val="600"/>
              </a:spcAft>
            </a:pPr>
            <a:r>
              <a:rPr lang="fr-FR" sz="1200" b="1" u="sng" dirty="0" smtClean="0">
                <a:latin typeface="Arial" pitchFamily="34" charset="0"/>
                <a:cs typeface="Arial" pitchFamily="34" charset="0"/>
              </a:rPr>
              <a:t>MAIN </a:t>
            </a:r>
            <a:r>
              <a:rPr lang="fr-FR" sz="1200" b="1" u="sng" dirty="0">
                <a:latin typeface="Arial" pitchFamily="34" charset="0"/>
                <a:cs typeface="Arial" pitchFamily="34" charset="0"/>
              </a:rPr>
              <a:t>D’ŒUVRE UTILISEE</a:t>
            </a:r>
            <a:r>
              <a:rPr lang="fr-FR" sz="1200" dirty="0">
                <a:latin typeface="Arial" pitchFamily="34" charset="0"/>
                <a:cs typeface="Arial" pitchFamily="34" charset="0"/>
              </a:rPr>
              <a:t>…………………………………………………………………………………………</a:t>
            </a:r>
          </a:p>
          <a:p>
            <a:pPr algn="just">
              <a:spcAft>
                <a:spcPts val="600"/>
              </a:spcAft>
            </a:pPr>
            <a:r>
              <a:rPr lang="fr-FR" sz="1200" b="1" u="sng" dirty="0">
                <a:latin typeface="Arial" pitchFamily="34" charset="0"/>
                <a:cs typeface="Arial" pitchFamily="34" charset="0"/>
              </a:rPr>
              <a:t>REMARQUES </a:t>
            </a:r>
            <a:r>
              <a:rPr lang="fr-FR" sz="1200" b="1" u="sng" dirty="0" smtClean="0">
                <a:latin typeface="Arial" pitchFamily="34" charset="0"/>
                <a:cs typeface="Arial" pitchFamily="34" charset="0"/>
              </a:rPr>
              <a:t>:</a:t>
            </a:r>
          </a:p>
          <a:p>
            <a:pPr algn="just">
              <a:spcAft>
                <a:spcPts val="600"/>
              </a:spcAft>
            </a:pPr>
            <a:endParaRPr lang="fr-FR" sz="1200" b="1" u="sng" dirty="0">
              <a:latin typeface="Arial" pitchFamily="34" charset="0"/>
              <a:cs typeface="Arial" pitchFamily="34" charset="0"/>
            </a:endParaRPr>
          </a:p>
          <a:p>
            <a:pPr algn="just">
              <a:spcAft>
                <a:spcPts val="600"/>
              </a:spcAft>
            </a:pPr>
            <a:r>
              <a:rPr lang="fr-FR" sz="1200" b="1" u="sng" dirty="0">
                <a:latin typeface="Arial" pitchFamily="34" charset="0"/>
                <a:cs typeface="Arial" pitchFamily="34" charset="0"/>
              </a:rPr>
              <a:t>Le RESPONSABLE</a:t>
            </a:r>
            <a:r>
              <a:rPr lang="fr-FR" sz="1200" dirty="0">
                <a:latin typeface="Arial" pitchFamily="34" charset="0"/>
                <a:cs typeface="Arial" pitchFamily="34" charset="0"/>
              </a:rPr>
              <a:t> …………………………………..      Signature</a:t>
            </a:r>
          </a:p>
          <a:p>
            <a:pPr algn="just">
              <a:spcAft>
                <a:spcPts val="1000"/>
              </a:spcAft>
            </a:pPr>
            <a:r>
              <a:rPr lang="fr-FR" sz="1000" b="1" dirty="0"/>
              <a:t>								</a:t>
            </a:r>
          </a:p>
          <a:p>
            <a:pPr algn="just">
              <a:spcAft>
                <a:spcPts val="1000"/>
              </a:spcAft>
            </a:pPr>
            <a:endParaRPr lang="fr-FR" sz="1000" b="1" u="sng" dirty="0"/>
          </a:p>
          <a:p>
            <a:pPr algn="just">
              <a:spcAft>
                <a:spcPts val="1000"/>
              </a:spcAft>
            </a:pPr>
            <a:endParaRPr lang="fr-FR" sz="1000" b="1" u="sng" dirty="0"/>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17092" name="Rectangle 5"/>
          <p:cNvSpPr>
            <a:spLocks noChangeArrowheads="1"/>
          </p:cNvSpPr>
          <p:nvPr/>
        </p:nvSpPr>
        <p:spPr bwMode="auto">
          <a:xfrm>
            <a:off x="1600200" y="24384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17093" name="Rectangle 6"/>
          <p:cNvSpPr>
            <a:spLocks noChangeArrowheads="1"/>
          </p:cNvSpPr>
          <p:nvPr/>
        </p:nvSpPr>
        <p:spPr bwMode="auto">
          <a:xfrm>
            <a:off x="7315200" y="24384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17094" name="Rectangle 7"/>
          <p:cNvSpPr>
            <a:spLocks noChangeArrowheads="1"/>
          </p:cNvSpPr>
          <p:nvPr/>
        </p:nvSpPr>
        <p:spPr bwMode="auto">
          <a:xfrm>
            <a:off x="4495800" y="243840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091"/>
                                        </p:tgtEl>
                                        <p:attrNameLst>
                                          <p:attrName>style.visibility</p:attrName>
                                        </p:attrNameLst>
                                      </p:cBhvr>
                                      <p:to>
                                        <p:strVal val="visible"/>
                                      </p:to>
                                    </p:set>
                                    <p:animEffect transition="in" filter="fade">
                                      <p:cBhvr>
                                        <p:cTn id="10" dur="2000"/>
                                        <p:tgtEl>
                                          <p:spTgt spid="2170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092"/>
                                        </p:tgtEl>
                                        <p:attrNameLst>
                                          <p:attrName>style.visibility</p:attrName>
                                        </p:attrNameLst>
                                      </p:cBhvr>
                                      <p:to>
                                        <p:strVal val="visible"/>
                                      </p:to>
                                    </p:set>
                                    <p:animEffect transition="in" filter="fade">
                                      <p:cBhvr>
                                        <p:cTn id="13" dur="2000"/>
                                        <p:tgtEl>
                                          <p:spTgt spid="2170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093"/>
                                        </p:tgtEl>
                                        <p:attrNameLst>
                                          <p:attrName>style.visibility</p:attrName>
                                        </p:attrNameLst>
                                      </p:cBhvr>
                                      <p:to>
                                        <p:strVal val="visible"/>
                                      </p:to>
                                    </p:set>
                                    <p:animEffect transition="in" filter="fade">
                                      <p:cBhvr>
                                        <p:cTn id="16" dur="2000"/>
                                        <p:tgtEl>
                                          <p:spTgt spid="2170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7094"/>
                                        </p:tgtEl>
                                        <p:attrNameLst>
                                          <p:attrName>style.visibility</p:attrName>
                                        </p:attrNameLst>
                                      </p:cBhvr>
                                      <p:to>
                                        <p:strVal val="visible"/>
                                      </p:to>
                                    </p:set>
                                    <p:animEffect transition="in" filter="fade">
                                      <p:cBhvr>
                                        <p:cTn id="19" dur="2000"/>
                                        <p:tgtEl>
                                          <p:spTgt spid="217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7091" grpId="0" animBg="1"/>
      <p:bldP spid="217092" grpId="0" animBg="1"/>
      <p:bldP spid="217093" grpId="0" animBg="1"/>
      <p:bldP spid="21709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119E94E-A766-49D6-A9B8-6297F7C8AE8E}" type="slidenum">
              <a:rPr lang="en-US" smtClean="0"/>
              <a:pPr>
                <a:defRPr/>
              </a:pPr>
              <a:t>65</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963"/>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RESEAUX</a:t>
            </a:r>
          </a:p>
        </p:txBody>
      </p:sp>
      <p:sp>
        <p:nvSpPr>
          <p:cNvPr id="218118" name="ZoneTexte 7"/>
          <p:cNvSpPr txBox="1">
            <a:spLocks noChangeArrowheads="1"/>
          </p:cNvSpPr>
          <p:nvPr/>
        </p:nvSpPr>
        <p:spPr bwMode="auto">
          <a:xfrm>
            <a:off x="2667000" y="37338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LES OUVRAGES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8118">
                                            <p:bg/>
                                          </p:spTgt>
                                        </p:tgtEl>
                                        <p:attrNameLst>
                                          <p:attrName>style.visibility</p:attrName>
                                        </p:attrNameLst>
                                      </p:cBhvr>
                                      <p:to>
                                        <p:strVal val="visible"/>
                                      </p:to>
                                    </p:set>
                                    <p:anim calcmode="lin" valueType="num">
                                      <p:cBhvr additive="base">
                                        <p:cTn id="18" dur="500" fill="hold"/>
                                        <p:tgtEl>
                                          <p:spTgt spid="218118">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18118">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8118">
                                            <p:txEl>
                                              <p:pRg st="0" end="0"/>
                                            </p:txEl>
                                          </p:spTgt>
                                        </p:tgtEl>
                                        <p:attrNameLst>
                                          <p:attrName>style.visibility</p:attrName>
                                        </p:attrNameLst>
                                      </p:cBhvr>
                                      <p:to>
                                        <p:strVal val="visible"/>
                                      </p:to>
                                    </p:set>
                                    <p:anim calcmode="lin" valueType="num">
                                      <p:cBhvr additive="base">
                                        <p:cTn id="22" dur="500" fill="hold"/>
                                        <p:tgtEl>
                                          <p:spTgt spid="21811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81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218118"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ZoneTexte 2"/>
          <p:cNvSpPr txBox="1">
            <a:spLocks noChangeArrowheads="1"/>
          </p:cNvSpPr>
          <p:nvPr/>
        </p:nvSpPr>
        <p:spPr bwMode="auto">
          <a:xfrm>
            <a:off x="152400" y="849313"/>
            <a:ext cx="8991600" cy="369887"/>
          </a:xfrm>
          <a:prstGeom prst="rect">
            <a:avLst/>
          </a:prstGeom>
          <a:noFill/>
          <a:ln w="9525">
            <a:noFill/>
            <a:miter lim="800000"/>
            <a:headEnd/>
            <a:tailEnd/>
          </a:ln>
        </p:spPr>
        <p:txBody>
          <a:bodyPr>
            <a:spAutoFit/>
          </a:bodyPr>
          <a:lstStyle/>
          <a:p>
            <a:endParaRPr lang="fr-FR"/>
          </a:p>
        </p:txBody>
      </p:sp>
      <p:sp>
        <p:nvSpPr>
          <p:cNvPr id="4" name="Text Box 4"/>
          <p:cNvSpPr txBox="1">
            <a:spLocks noChangeArrowheads="1"/>
          </p:cNvSpPr>
          <p:nvPr/>
        </p:nvSpPr>
        <p:spPr bwMode="auto">
          <a:xfrm>
            <a:off x="0" y="239713"/>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68580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219141" name="ZoneTexte 5"/>
          <p:cNvSpPr txBox="1">
            <a:spLocks noChangeArrowheads="1"/>
          </p:cNvSpPr>
          <p:nvPr/>
        </p:nvSpPr>
        <p:spPr bwMode="auto">
          <a:xfrm>
            <a:off x="228600" y="1066800"/>
            <a:ext cx="8763000" cy="3400931"/>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Maintenance annuelle des portes, des vis et des crics de levage</a:t>
            </a:r>
            <a:endParaRPr lang="fr-FR" sz="1200" dirty="0">
              <a:latin typeface="Arial" pitchFamily="34" charset="0"/>
              <a:cs typeface="Arial" pitchFamily="34" charset="0"/>
            </a:endParaRPr>
          </a:p>
          <a:p>
            <a:pPr algn="ctr"/>
            <a:endParaRPr lang="fr-FR" sz="500" dirty="0"/>
          </a:p>
          <a:p>
            <a:pPr algn="just"/>
            <a:r>
              <a:rPr lang="fr-FR" sz="1400" dirty="0">
                <a:latin typeface="Arial" pitchFamily="34" charset="0"/>
                <a:cs typeface="Arial" pitchFamily="34" charset="0"/>
              </a:rPr>
              <a:t>On doit profiter des maintenances annuelles pour réaliser l’ensemble des travaux indispensables pour la durabilité des infrastructures.</a:t>
            </a:r>
          </a:p>
          <a:p>
            <a:pPr algn="just"/>
            <a:endParaRPr lang="fr-FR" sz="500" dirty="0">
              <a:latin typeface="Arial" pitchFamily="34" charset="0"/>
              <a:cs typeface="Arial" pitchFamily="34" charset="0"/>
            </a:endParaRPr>
          </a:p>
          <a:p>
            <a:pPr algn="just"/>
            <a:r>
              <a:rPr lang="fr-FR" sz="1400" dirty="0">
                <a:latin typeface="Arial" pitchFamily="34" charset="0"/>
                <a:cs typeface="Arial" pitchFamily="34" charset="0"/>
              </a:rPr>
              <a:t>On peut les classer en ordre de priorité:</a:t>
            </a:r>
          </a:p>
          <a:p>
            <a:pPr algn="just"/>
            <a:endParaRPr lang="fr-FR" sz="500" dirty="0">
              <a:latin typeface="Arial" pitchFamily="34" charset="0"/>
              <a:cs typeface="Arial" pitchFamily="34" charset="0"/>
            </a:endParaRPr>
          </a:p>
          <a:p>
            <a:pPr algn="just"/>
            <a:r>
              <a:rPr lang="fr-FR" sz="1400" dirty="0">
                <a:latin typeface="Arial" pitchFamily="34" charset="0"/>
                <a:cs typeface="Arial" pitchFamily="34" charset="0"/>
              </a:rPr>
              <a:t>	</a:t>
            </a:r>
            <a:r>
              <a:rPr lang="fr-FR" sz="1300" dirty="0">
                <a:latin typeface="Arial" pitchFamily="34" charset="0"/>
                <a:cs typeface="Arial" pitchFamily="34" charset="0"/>
              </a:rPr>
              <a:t>1- Changement des joints d’étanchéité pour chaque porte si leur usure empêche un bon </a:t>
            </a:r>
            <a:r>
              <a:rPr lang="fr-FR" sz="1300" dirty="0" smtClean="0">
                <a:latin typeface="Arial" pitchFamily="34" charset="0"/>
                <a:cs typeface="Arial" pitchFamily="34" charset="0"/>
              </a:rPr>
              <a:t>	fonctionnement</a:t>
            </a:r>
            <a:r>
              <a:rPr lang="fr-FR" sz="1300" dirty="0">
                <a:latin typeface="Arial" pitchFamily="34" charset="0"/>
                <a:cs typeface="Arial" pitchFamily="34" charset="0"/>
              </a:rPr>
              <a:t>,</a:t>
            </a:r>
          </a:p>
          <a:p>
            <a:pPr algn="just"/>
            <a:r>
              <a:rPr lang="fr-FR" sz="1300" dirty="0">
                <a:latin typeface="Arial" pitchFamily="34" charset="0"/>
                <a:cs typeface="Arial" pitchFamily="34" charset="0"/>
              </a:rPr>
              <a:t>	2- Vidange et/ou graissage des crics de levage,</a:t>
            </a:r>
          </a:p>
          <a:p>
            <a:pPr algn="just"/>
            <a:r>
              <a:rPr lang="fr-FR" sz="1300" dirty="0">
                <a:latin typeface="Arial" pitchFamily="34" charset="0"/>
                <a:cs typeface="Arial" pitchFamily="34" charset="0"/>
              </a:rPr>
              <a:t>	3- redresser si nécessaire les vis de lavage, et les dégraisser pour supprimer les vieilles graisses,</a:t>
            </a:r>
          </a:p>
          <a:p>
            <a:pPr algn="just"/>
            <a:r>
              <a:rPr lang="fr-FR" sz="1300" dirty="0">
                <a:latin typeface="Arial" pitchFamily="34" charset="0"/>
                <a:cs typeface="Arial" pitchFamily="34" charset="0"/>
              </a:rPr>
              <a:t>	4- Graisser à la graisse rouge de qualité,</a:t>
            </a:r>
          </a:p>
          <a:p>
            <a:pPr algn="just"/>
            <a:r>
              <a:rPr lang="fr-FR" sz="1300" dirty="0">
                <a:latin typeface="Arial" pitchFamily="34" charset="0"/>
                <a:cs typeface="Arial" pitchFamily="34" charset="0"/>
              </a:rPr>
              <a:t>	5- Vérifier l’attache de la porte à la vis, si nécessaire la changer,</a:t>
            </a:r>
          </a:p>
          <a:p>
            <a:pPr algn="just"/>
            <a:r>
              <a:rPr lang="fr-FR" sz="1300" dirty="0">
                <a:latin typeface="Arial" pitchFamily="34" charset="0"/>
                <a:cs typeface="Arial" pitchFamily="34" charset="0"/>
              </a:rPr>
              <a:t>	6- Gratter, dérouiller, dégraisser, couche d’apprêt, et peinture définitive des portes,</a:t>
            </a:r>
          </a:p>
          <a:p>
            <a:pPr algn="just"/>
            <a:r>
              <a:rPr lang="fr-FR" sz="1300" dirty="0">
                <a:latin typeface="Arial" pitchFamily="34" charset="0"/>
                <a:cs typeface="Arial" pitchFamily="34" charset="0"/>
              </a:rPr>
              <a:t>	7- Remettre en place les vis, les écrous et les boulons manquants ou cassés,</a:t>
            </a:r>
          </a:p>
          <a:p>
            <a:pPr algn="just"/>
            <a:r>
              <a:rPr lang="fr-FR" sz="1300" dirty="0">
                <a:latin typeface="Arial" pitchFamily="34" charset="0"/>
                <a:cs typeface="Arial" pitchFamily="34" charset="0"/>
              </a:rPr>
              <a:t>	8- Nettoyer les rainures de guidage verticales et horizontale,</a:t>
            </a:r>
          </a:p>
          <a:p>
            <a:pPr algn="just"/>
            <a:r>
              <a:rPr lang="fr-FR" sz="1300" dirty="0">
                <a:latin typeface="Arial" pitchFamily="34" charset="0"/>
                <a:cs typeface="Arial" pitchFamily="34" charset="0"/>
              </a:rPr>
              <a:t>	9- Fixations des gardes corps et des échelles d’accès aux crics,</a:t>
            </a:r>
          </a:p>
          <a:p>
            <a:pPr algn="just"/>
            <a:r>
              <a:rPr lang="fr-FR" sz="1300" dirty="0">
                <a:latin typeface="Arial" pitchFamily="34" charset="0"/>
                <a:cs typeface="Arial" pitchFamily="34" charset="0"/>
              </a:rPr>
              <a:t>	10- Exc.</a:t>
            </a:r>
          </a:p>
        </p:txBody>
      </p:sp>
      <p:pic>
        <p:nvPicPr>
          <p:cNvPr id="219142" name="Picture 8" descr="DSCF2654"/>
          <p:cNvPicPr>
            <a:picLocks noChangeAspect="1" noChangeArrowheads="1"/>
          </p:cNvPicPr>
          <p:nvPr/>
        </p:nvPicPr>
        <p:blipFill>
          <a:blip r:embed="rId3" cstate="email"/>
          <a:srcRect/>
          <a:stretch>
            <a:fillRect/>
          </a:stretch>
        </p:blipFill>
        <p:spPr bwMode="auto">
          <a:xfrm>
            <a:off x="76200" y="4495800"/>
            <a:ext cx="2932113" cy="2200275"/>
          </a:xfrm>
          <a:prstGeom prst="rect">
            <a:avLst/>
          </a:prstGeom>
          <a:noFill/>
          <a:ln w="28575">
            <a:solidFill>
              <a:srgbClr val="FF0000"/>
            </a:solidFill>
            <a:miter lim="800000"/>
            <a:headEnd/>
            <a:tailEnd/>
          </a:ln>
        </p:spPr>
      </p:pic>
      <p:pic>
        <p:nvPicPr>
          <p:cNvPr id="219143" name="Picture 9" descr="Kap She Dike n° 24#001"/>
          <p:cNvPicPr>
            <a:picLocks noChangeAspect="1" noChangeArrowheads="1"/>
          </p:cNvPicPr>
          <p:nvPr/>
        </p:nvPicPr>
        <p:blipFill>
          <a:blip r:embed="rId4" cstate="email"/>
          <a:srcRect/>
          <a:stretch>
            <a:fillRect/>
          </a:stretch>
        </p:blipFill>
        <p:spPr bwMode="auto">
          <a:xfrm>
            <a:off x="3089275" y="4495800"/>
            <a:ext cx="2938463" cy="2206625"/>
          </a:xfrm>
          <a:prstGeom prst="rect">
            <a:avLst/>
          </a:prstGeom>
          <a:noFill/>
          <a:ln w="28575">
            <a:solidFill>
              <a:srgbClr val="FF0000"/>
            </a:solidFill>
            <a:miter lim="800000"/>
            <a:headEnd/>
            <a:tailEnd/>
          </a:ln>
        </p:spPr>
      </p:pic>
      <p:pic>
        <p:nvPicPr>
          <p:cNvPr id="219144" name="Picture 10" descr="DSCF2842"/>
          <p:cNvPicPr>
            <a:picLocks noChangeAspect="1" noChangeArrowheads="1"/>
          </p:cNvPicPr>
          <p:nvPr/>
        </p:nvPicPr>
        <p:blipFill>
          <a:blip r:embed="rId5" cstate="email"/>
          <a:srcRect/>
          <a:stretch>
            <a:fillRect/>
          </a:stretch>
        </p:blipFill>
        <p:spPr bwMode="auto">
          <a:xfrm>
            <a:off x="6096000" y="4495800"/>
            <a:ext cx="2955925" cy="2219325"/>
          </a:xfrm>
          <a:prstGeom prst="rect">
            <a:avLst/>
          </a:prstGeom>
          <a:noFill/>
          <a:ln w="28575">
            <a:solidFill>
              <a:srgbClr val="FF0000"/>
            </a:solidFill>
            <a:miter lim="800000"/>
            <a:headEnd/>
            <a:tailEnd/>
          </a:ln>
        </p:spPr>
      </p:pic>
      <p:sp>
        <p:nvSpPr>
          <p:cNvPr id="219145" name="Text Box 11"/>
          <p:cNvSpPr txBox="1">
            <a:spLocks noChangeArrowheads="1"/>
          </p:cNvSpPr>
          <p:nvPr/>
        </p:nvSpPr>
        <p:spPr bwMode="auto">
          <a:xfrm>
            <a:off x="6019800" y="6477000"/>
            <a:ext cx="3124200" cy="228600"/>
          </a:xfrm>
          <a:prstGeom prst="rect">
            <a:avLst/>
          </a:prstGeom>
          <a:noFill/>
          <a:ln w="9525">
            <a:noFill/>
            <a:miter lim="800000"/>
            <a:headEnd/>
            <a:tailEnd/>
          </a:ln>
        </p:spPr>
        <p:txBody>
          <a:bodyPr/>
          <a:lstStyle/>
          <a:p>
            <a:pPr algn="ctr">
              <a:spcAft>
                <a:spcPts val="1000"/>
              </a:spcAft>
            </a:pPr>
            <a:r>
              <a:rPr lang="fr-FR" sz="1200" i="1">
                <a:solidFill>
                  <a:schemeClr val="bg1"/>
                </a:solidFill>
                <a:latin typeface="Arial" pitchFamily="34" charset="0"/>
                <a:cs typeface="Arial" pitchFamily="34" charset="0"/>
              </a:rPr>
              <a:t>Ouvrage trois portes avec 2 vis tordues.</a:t>
            </a:r>
            <a:endParaRPr lang="fr-FR" sz="1200">
              <a:solidFill>
                <a:schemeClr val="bg1"/>
              </a:solidFill>
              <a:latin typeface="Arial" pitchFamily="34" charset="0"/>
              <a:cs typeface="Arial" pitchFamily="34" charset="0"/>
            </a:endParaRPr>
          </a:p>
        </p:txBody>
      </p:sp>
      <p:sp>
        <p:nvSpPr>
          <p:cNvPr id="219146" name="Text Box 12"/>
          <p:cNvSpPr txBox="1">
            <a:spLocks noChangeArrowheads="1"/>
          </p:cNvSpPr>
          <p:nvPr/>
        </p:nvSpPr>
        <p:spPr bwMode="auto">
          <a:xfrm>
            <a:off x="0" y="6400800"/>
            <a:ext cx="3124200" cy="2730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Profilés déformés</a:t>
            </a:r>
            <a:endParaRPr lang="fr-FR" sz="1200" dirty="0">
              <a:solidFill>
                <a:schemeClr val="bg1"/>
              </a:solidFill>
              <a:latin typeface="Arial" pitchFamily="34" charset="0"/>
              <a:cs typeface="Arial" pitchFamily="34" charset="0"/>
            </a:endParaRPr>
          </a:p>
        </p:txBody>
      </p:sp>
      <p:sp>
        <p:nvSpPr>
          <p:cNvPr id="219147" name="Text Box 14"/>
          <p:cNvSpPr txBox="1">
            <a:spLocks noChangeArrowheads="1"/>
          </p:cNvSpPr>
          <p:nvPr/>
        </p:nvSpPr>
        <p:spPr bwMode="auto">
          <a:xfrm>
            <a:off x="2971800" y="6400800"/>
            <a:ext cx="3124200" cy="2730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Vis volée</a:t>
            </a:r>
            <a:endParaRPr lang="fr-FR"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141">
                                            <p:bg/>
                                          </p:spTgt>
                                        </p:tgtEl>
                                        <p:attrNameLst>
                                          <p:attrName>style.visibility</p:attrName>
                                        </p:attrNameLst>
                                      </p:cBhvr>
                                      <p:to>
                                        <p:strVal val="visible"/>
                                      </p:to>
                                    </p:set>
                                    <p:animEffect transition="in" filter="fade">
                                      <p:cBhvr>
                                        <p:cTn id="7" dur="2000"/>
                                        <p:tgtEl>
                                          <p:spTgt spid="21914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9141">
                                            <p:txEl>
                                              <p:pRg st="0" end="0"/>
                                            </p:txEl>
                                          </p:spTgt>
                                        </p:tgtEl>
                                        <p:attrNameLst>
                                          <p:attrName>style.visibility</p:attrName>
                                        </p:attrNameLst>
                                      </p:cBhvr>
                                      <p:to>
                                        <p:strVal val="visible"/>
                                      </p:to>
                                    </p:set>
                                    <p:animEffect transition="in" filter="fade">
                                      <p:cBhvr>
                                        <p:cTn id="10" dur="2000"/>
                                        <p:tgtEl>
                                          <p:spTgt spid="21914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9141">
                                            <p:txEl>
                                              <p:pRg st="2" end="2"/>
                                            </p:txEl>
                                          </p:spTgt>
                                        </p:tgtEl>
                                        <p:attrNameLst>
                                          <p:attrName>style.visibility</p:attrName>
                                        </p:attrNameLst>
                                      </p:cBhvr>
                                      <p:to>
                                        <p:strVal val="visible"/>
                                      </p:to>
                                    </p:set>
                                    <p:animEffect transition="in" filter="fade">
                                      <p:cBhvr>
                                        <p:cTn id="13" dur="2000"/>
                                        <p:tgtEl>
                                          <p:spTgt spid="21914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9141">
                                            <p:txEl>
                                              <p:pRg st="4" end="4"/>
                                            </p:txEl>
                                          </p:spTgt>
                                        </p:tgtEl>
                                        <p:attrNameLst>
                                          <p:attrName>style.visibility</p:attrName>
                                        </p:attrNameLst>
                                      </p:cBhvr>
                                      <p:to>
                                        <p:strVal val="visible"/>
                                      </p:to>
                                    </p:set>
                                    <p:animEffect transition="in" filter="fade">
                                      <p:cBhvr>
                                        <p:cTn id="16" dur="2000"/>
                                        <p:tgtEl>
                                          <p:spTgt spid="21914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9141">
                                            <p:txEl>
                                              <p:pRg st="6" end="6"/>
                                            </p:txEl>
                                          </p:spTgt>
                                        </p:tgtEl>
                                        <p:attrNameLst>
                                          <p:attrName>style.visibility</p:attrName>
                                        </p:attrNameLst>
                                      </p:cBhvr>
                                      <p:to>
                                        <p:strVal val="visible"/>
                                      </p:to>
                                    </p:set>
                                    <p:animEffect transition="in" filter="fade">
                                      <p:cBhvr>
                                        <p:cTn id="19" dur="2000"/>
                                        <p:tgtEl>
                                          <p:spTgt spid="219141">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9141">
                                            <p:txEl>
                                              <p:pRg st="7" end="7"/>
                                            </p:txEl>
                                          </p:spTgt>
                                        </p:tgtEl>
                                        <p:attrNameLst>
                                          <p:attrName>style.visibility</p:attrName>
                                        </p:attrNameLst>
                                      </p:cBhvr>
                                      <p:to>
                                        <p:strVal val="visible"/>
                                      </p:to>
                                    </p:set>
                                    <p:animEffect transition="in" filter="fade">
                                      <p:cBhvr>
                                        <p:cTn id="22" dur="2000"/>
                                        <p:tgtEl>
                                          <p:spTgt spid="219141">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9141">
                                            <p:txEl>
                                              <p:pRg st="8" end="8"/>
                                            </p:txEl>
                                          </p:spTgt>
                                        </p:tgtEl>
                                        <p:attrNameLst>
                                          <p:attrName>style.visibility</p:attrName>
                                        </p:attrNameLst>
                                      </p:cBhvr>
                                      <p:to>
                                        <p:strVal val="visible"/>
                                      </p:to>
                                    </p:set>
                                    <p:animEffect transition="in" filter="fade">
                                      <p:cBhvr>
                                        <p:cTn id="25" dur="2000"/>
                                        <p:tgtEl>
                                          <p:spTgt spid="219141">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9141">
                                            <p:txEl>
                                              <p:pRg st="9" end="9"/>
                                            </p:txEl>
                                          </p:spTgt>
                                        </p:tgtEl>
                                        <p:attrNameLst>
                                          <p:attrName>style.visibility</p:attrName>
                                        </p:attrNameLst>
                                      </p:cBhvr>
                                      <p:to>
                                        <p:strVal val="visible"/>
                                      </p:to>
                                    </p:set>
                                    <p:animEffect transition="in" filter="fade">
                                      <p:cBhvr>
                                        <p:cTn id="28" dur="2000"/>
                                        <p:tgtEl>
                                          <p:spTgt spid="219141">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9141">
                                            <p:txEl>
                                              <p:pRg st="10" end="10"/>
                                            </p:txEl>
                                          </p:spTgt>
                                        </p:tgtEl>
                                        <p:attrNameLst>
                                          <p:attrName>style.visibility</p:attrName>
                                        </p:attrNameLst>
                                      </p:cBhvr>
                                      <p:to>
                                        <p:strVal val="visible"/>
                                      </p:to>
                                    </p:set>
                                    <p:animEffect transition="in" filter="fade">
                                      <p:cBhvr>
                                        <p:cTn id="31" dur="2000"/>
                                        <p:tgtEl>
                                          <p:spTgt spid="219141">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9141">
                                            <p:txEl>
                                              <p:pRg st="11" end="11"/>
                                            </p:txEl>
                                          </p:spTgt>
                                        </p:tgtEl>
                                        <p:attrNameLst>
                                          <p:attrName>style.visibility</p:attrName>
                                        </p:attrNameLst>
                                      </p:cBhvr>
                                      <p:to>
                                        <p:strVal val="visible"/>
                                      </p:to>
                                    </p:set>
                                    <p:animEffect transition="in" filter="fade">
                                      <p:cBhvr>
                                        <p:cTn id="34" dur="2000"/>
                                        <p:tgtEl>
                                          <p:spTgt spid="219141">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9141">
                                            <p:txEl>
                                              <p:pRg st="12" end="12"/>
                                            </p:txEl>
                                          </p:spTgt>
                                        </p:tgtEl>
                                        <p:attrNameLst>
                                          <p:attrName>style.visibility</p:attrName>
                                        </p:attrNameLst>
                                      </p:cBhvr>
                                      <p:to>
                                        <p:strVal val="visible"/>
                                      </p:to>
                                    </p:set>
                                    <p:animEffect transition="in" filter="fade">
                                      <p:cBhvr>
                                        <p:cTn id="37" dur="2000"/>
                                        <p:tgtEl>
                                          <p:spTgt spid="219141">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9141">
                                            <p:txEl>
                                              <p:pRg st="13" end="13"/>
                                            </p:txEl>
                                          </p:spTgt>
                                        </p:tgtEl>
                                        <p:attrNameLst>
                                          <p:attrName>style.visibility</p:attrName>
                                        </p:attrNameLst>
                                      </p:cBhvr>
                                      <p:to>
                                        <p:strVal val="visible"/>
                                      </p:to>
                                    </p:set>
                                    <p:animEffect transition="in" filter="fade">
                                      <p:cBhvr>
                                        <p:cTn id="40" dur="2000"/>
                                        <p:tgtEl>
                                          <p:spTgt spid="219141">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9141">
                                            <p:txEl>
                                              <p:pRg st="14" end="14"/>
                                            </p:txEl>
                                          </p:spTgt>
                                        </p:tgtEl>
                                        <p:attrNameLst>
                                          <p:attrName>style.visibility</p:attrName>
                                        </p:attrNameLst>
                                      </p:cBhvr>
                                      <p:to>
                                        <p:strVal val="visible"/>
                                      </p:to>
                                    </p:set>
                                    <p:animEffect transition="in" filter="fade">
                                      <p:cBhvr>
                                        <p:cTn id="43" dur="2000"/>
                                        <p:tgtEl>
                                          <p:spTgt spid="219141">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9141">
                                            <p:txEl>
                                              <p:pRg st="15" end="15"/>
                                            </p:txEl>
                                          </p:spTgt>
                                        </p:tgtEl>
                                        <p:attrNameLst>
                                          <p:attrName>style.visibility</p:attrName>
                                        </p:attrNameLst>
                                      </p:cBhvr>
                                      <p:to>
                                        <p:strVal val="visible"/>
                                      </p:to>
                                    </p:set>
                                    <p:animEffect transition="in" filter="fade">
                                      <p:cBhvr>
                                        <p:cTn id="46" dur="2000"/>
                                        <p:tgtEl>
                                          <p:spTgt spid="219141">
                                            <p:txEl>
                                              <p:pRg st="15" end="1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9142"/>
                                        </p:tgtEl>
                                        <p:attrNameLst>
                                          <p:attrName>style.visibility</p:attrName>
                                        </p:attrNameLst>
                                      </p:cBhvr>
                                      <p:to>
                                        <p:strVal val="visible"/>
                                      </p:to>
                                    </p:set>
                                    <p:anim calcmode="lin" valueType="num">
                                      <p:cBhvr additive="base">
                                        <p:cTn id="51" dur="500" fill="hold"/>
                                        <p:tgtEl>
                                          <p:spTgt spid="219142"/>
                                        </p:tgtEl>
                                        <p:attrNameLst>
                                          <p:attrName>ppt_x</p:attrName>
                                        </p:attrNameLst>
                                      </p:cBhvr>
                                      <p:tavLst>
                                        <p:tav tm="0">
                                          <p:val>
                                            <p:strVal val="#ppt_x"/>
                                          </p:val>
                                        </p:tav>
                                        <p:tav tm="100000">
                                          <p:val>
                                            <p:strVal val="#ppt_x"/>
                                          </p:val>
                                        </p:tav>
                                      </p:tavLst>
                                    </p:anim>
                                    <p:anim calcmode="lin" valueType="num">
                                      <p:cBhvr additive="base">
                                        <p:cTn id="52" dur="500" fill="hold"/>
                                        <p:tgtEl>
                                          <p:spTgt spid="2191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9143"/>
                                        </p:tgtEl>
                                        <p:attrNameLst>
                                          <p:attrName>style.visibility</p:attrName>
                                        </p:attrNameLst>
                                      </p:cBhvr>
                                      <p:to>
                                        <p:strVal val="visible"/>
                                      </p:to>
                                    </p:set>
                                    <p:anim calcmode="lin" valueType="num">
                                      <p:cBhvr additive="base">
                                        <p:cTn id="55" dur="500" fill="hold"/>
                                        <p:tgtEl>
                                          <p:spTgt spid="219143"/>
                                        </p:tgtEl>
                                        <p:attrNameLst>
                                          <p:attrName>ppt_x</p:attrName>
                                        </p:attrNameLst>
                                      </p:cBhvr>
                                      <p:tavLst>
                                        <p:tav tm="0">
                                          <p:val>
                                            <p:strVal val="#ppt_x"/>
                                          </p:val>
                                        </p:tav>
                                        <p:tav tm="100000">
                                          <p:val>
                                            <p:strVal val="#ppt_x"/>
                                          </p:val>
                                        </p:tav>
                                      </p:tavLst>
                                    </p:anim>
                                    <p:anim calcmode="lin" valueType="num">
                                      <p:cBhvr additive="base">
                                        <p:cTn id="56" dur="500" fill="hold"/>
                                        <p:tgtEl>
                                          <p:spTgt spid="21914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9144"/>
                                        </p:tgtEl>
                                        <p:attrNameLst>
                                          <p:attrName>style.visibility</p:attrName>
                                        </p:attrNameLst>
                                      </p:cBhvr>
                                      <p:to>
                                        <p:strVal val="visible"/>
                                      </p:to>
                                    </p:set>
                                    <p:anim calcmode="lin" valueType="num">
                                      <p:cBhvr additive="base">
                                        <p:cTn id="59" dur="500" fill="hold"/>
                                        <p:tgtEl>
                                          <p:spTgt spid="219144"/>
                                        </p:tgtEl>
                                        <p:attrNameLst>
                                          <p:attrName>ppt_x</p:attrName>
                                        </p:attrNameLst>
                                      </p:cBhvr>
                                      <p:tavLst>
                                        <p:tav tm="0">
                                          <p:val>
                                            <p:strVal val="#ppt_x"/>
                                          </p:val>
                                        </p:tav>
                                        <p:tav tm="100000">
                                          <p:val>
                                            <p:strVal val="#ppt_x"/>
                                          </p:val>
                                        </p:tav>
                                      </p:tavLst>
                                    </p:anim>
                                    <p:anim calcmode="lin" valueType="num">
                                      <p:cBhvr additive="base">
                                        <p:cTn id="60" dur="500" fill="hold"/>
                                        <p:tgtEl>
                                          <p:spTgt spid="21914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9145"/>
                                        </p:tgtEl>
                                        <p:attrNameLst>
                                          <p:attrName>style.visibility</p:attrName>
                                        </p:attrNameLst>
                                      </p:cBhvr>
                                      <p:to>
                                        <p:strVal val="visible"/>
                                      </p:to>
                                    </p:set>
                                    <p:anim calcmode="lin" valueType="num">
                                      <p:cBhvr additive="base">
                                        <p:cTn id="63" dur="500" fill="hold"/>
                                        <p:tgtEl>
                                          <p:spTgt spid="219145"/>
                                        </p:tgtEl>
                                        <p:attrNameLst>
                                          <p:attrName>ppt_x</p:attrName>
                                        </p:attrNameLst>
                                      </p:cBhvr>
                                      <p:tavLst>
                                        <p:tav tm="0">
                                          <p:val>
                                            <p:strVal val="#ppt_x"/>
                                          </p:val>
                                        </p:tav>
                                        <p:tav tm="100000">
                                          <p:val>
                                            <p:strVal val="#ppt_x"/>
                                          </p:val>
                                        </p:tav>
                                      </p:tavLst>
                                    </p:anim>
                                    <p:anim calcmode="lin" valueType="num">
                                      <p:cBhvr additive="base">
                                        <p:cTn id="64" dur="500" fill="hold"/>
                                        <p:tgtEl>
                                          <p:spTgt spid="2191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9146"/>
                                        </p:tgtEl>
                                        <p:attrNameLst>
                                          <p:attrName>style.visibility</p:attrName>
                                        </p:attrNameLst>
                                      </p:cBhvr>
                                      <p:to>
                                        <p:strVal val="visible"/>
                                      </p:to>
                                    </p:set>
                                    <p:anim calcmode="lin" valueType="num">
                                      <p:cBhvr additive="base">
                                        <p:cTn id="67" dur="500" fill="hold"/>
                                        <p:tgtEl>
                                          <p:spTgt spid="219146"/>
                                        </p:tgtEl>
                                        <p:attrNameLst>
                                          <p:attrName>ppt_x</p:attrName>
                                        </p:attrNameLst>
                                      </p:cBhvr>
                                      <p:tavLst>
                                        <p:tav tm="0">
                                          <p:val>
                                            <p:strVal val="#ppt_x"/>
                                          </p:val>
                                        </p:tav>
                                        <p:tav tm="100000">
                                          <p:val>
                                            <p:strVal val="#ppt_x"/>
                                          </p:val>
                                        </p:tav>
                                      </p:tavLst>
                                    </p:anim>
                                    <p:anim calcmode="lin" valueType="num">
                                      <p:cBhvr additive="base">
                                        <p:cTn id="68" dur="500" fill="hold"/>
                                        <p:tgtEl>
                                          <p:spTgt spid="21914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9147"/>
                                        </p:tgtEl>
                                        <p:attrNameLst>
                                          <p:attrName>style.visibility</p:attrName>
                                        </p:attrNameLst>
                                      </p:cBhvr>
                                      <p:to>
                                        <p:strVal val="visible"/>
                                      </p:to>
                                    </p:set>
                                    <p:anim calcmode="lin" valueType="num">
                                      <p:cBhvr additive="base">
                                        <p:cTn id="71" dur="500" fill="hold"/>
                                        <p:tgtEl>
                                          <p:spTgt spid="219147"/>
                                        </p:tgtEl>
                                        <p:attrNameLst>
                                          <p:attrName>ppt_x</p:attrName>
                                        </p:attrNameLst>
                                      </p:cBhvr>
                                      <p:tavLst>
                                        <p:tav tm="0">
                                          <p:val>
                                            <p:strVal val="#ppt_x"/>
                                          </p:val>
                                        </p:tav>
                                        <p:tav tm="100000">
                                          <p:val>
                                            <p:strVal val="#ppt_x"/>
                                          </p:val>
                                        </p:tav>
                                      </p:tavLst>
                                    </p:anim>
                                    <p:anim calcmode="lin" valueType="num">
                                      <p:cBhvr additive="base">
                                        <p:cTn id="72" dur="500" fill="hold"/>
                                        <p:tgtEl>
                                          <p:spTgt spid="219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build="allAtOnce" animBg="1"/>
      <p:bldP spid="219145" grpId="0"/>
      <p:bldP spid="219146" grpId="0"/>
      <p:bldP spid="21914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1C22B67-1B9F-499E-A658-39D50B4ACDAC}" type="slidenum">
              <a:rPr lang="en-US" smtClean="0"/>
              <a:pPr>
                <a:defRPr/>
              </a:pPr>
              <a:t>67</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2057400" y="446088"/>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Espace réservé du numéro de diapositive 1"/>
          <p:cNvSpPr txBox="1">
            <a:spLocks/>
          </p:cNvSpPr>
          <p:nvPr/>
        </p:nvSpPr>
        <p:spPr bwMode="auto">
          <a:xfrm>
            <a:off x="6553200" y="6245225"/>
            <a:ext cx="2133600" cy="476250"/>
          </a:xfrm>
          <a:prstGeom prst="rect">
            <a:avLst/>
          </a:prstGeom>
          <a:noFill/>
          <a:ln w="9525">
            <a:noFill/>
            <a:miter lim="800000"/>
            <a:headEnd/>
            <a:tailEnd/>
          </a:ln>
          <a:effectLst/>
        </p:spPr>
        <p:txBody>
          <a:bodyPr anchor="b"/>
          <a:lstStyle/>
          <a:p>
            <a:pPr algn="r" eaLnBrk="1" hangingPunct="1">
              <a:defRPr/>
            </a:pPr>
            <a:fld id="{D4E032D0-5609-41B4-AED4-8010B00A43EE}" type="slidenum">
              <a:rPr lang="en-US" sz="1400">
                <a:effectLst>
                  <a:outerShdw blurRad="38100" dist="38100" dir="2700000" algn="tl">
                    <a:srgbClr val="000000"/>
                  </a:outerShdw>
                </a:effectLst>
              </a:rPr>
              <a:pPr algn="r" eaLnBrk="1" hangingPunct="1">
                <a:defRPr/>
              </a:pPr>
              <a:t>67</a:t>
            </a:fld>
            <a:endParaRPr lang="en-US" sz="1400" dirty="0">
              <a:effectLst>
                <a:outerShdw blurRad="38100" dist="38100" dir="2700000" algn="tl">
                  <a:srgbClr val="000000"/>
                </a:outerShdw>
              </a:effectLst>
            </a:endParaRPr>
          </a:p>
        </p:txBody>
      </p:sp>
      <p:pic>
        <p:nvPicPr>
          <p:cNvPr id="220166" name="Picture 2" descr="Phnom Voar Reservoir n° 15 canaux#001"/>
          <p:cNvPicPr>
            <a:picLocks noChangeAspect="1" noChangeArrowheads="1"/>
          </p:cNvPicPr>
          <p:nvPr/>
        </p:nvPicPr>
        <p:blipFill>
          <a:blip r:embed="rId3" cstate="email"/>
          <a:srcRect/>
          <a:stretch>
            <a:fillRect/>
          </a:stretch>
        </p:blipFill>
        <p:spPr bwMode="auto">
          <a:xfrm>
            <a:off x="152400" y="2895600"/>
            <a:ext cx="2901950" cy="2176463"/>
          </a:xfrm>
          <a:prstGeom prst="rect">
            <a:avLst/>
          </a:prstGeom>
          <a:noFill/>
          <a:ln w="28575">
            <a:solidFill>
              <a:srgbClr val="FF0000"/>
            </a:solidFill>
            <a:miter lim="800000"/>
            <a:headEnd/>
            <a:tailEnd/>
          </a:ln>
        </p:spPr>
      </p:pic>
      <p:pic>
        <p:nvPicPr>
          <p:cNvPr id="220167" name="Picture 3" descr="O'Kranhek n° 38#001"/>
          <p:cNvPicPr>
            <a:picLocks noChangeAspect="1" noChangeArrowheads="1"/>
          </p:cNvPicPr>
          <p:nvPr/>
        </p:nvPicPr>
        <p:blipFill>
          <a:blip r:embed="rId4" cstate="email"/>
          <a:srcRect/>
          <a:stretch>
            <a:fillRect/>
          </a:stretch>
        </p:blipFill>
        <p:spPr bwMode="auto">
          <a:xfrm>
            <a:off x="3124200" y="2895600"/>
            <a:ext cx="2901950" cy="2209800"/>
          </a:xfrm>
          <a:prstGeom prst="rect">
            <a:avLst/>
          </a:prstGeom>
          <a:noFill/>
          <a:ln w="28575">
            <a:solidFill>
              <a:srgbClr val="FF0000"/>
            </a:solidFill>
            <a:miter lim="800000"/>
            <a:headEnd/>
            <a:tailEnd/>
          </a:ln>
        </p:spPr>
      </p:pic>
      <p:pic>
        <p:nvPicPr>
          <p:cNvPr id="220168" name="Picture 4" descr="DSCF4525"/>
          <p:cNvPicPr>
            <a:picLocks noChangeAspect="1" noChangeArrowheads="1"/>
          </p:cNvPicPr>
          <p:nvPr/>
        </p:nvPicPr>
        <p:blipFill>
          <a:blip r:embed="rId5" cstate="email"/>
          <a:srcRect/>
          <a:stretch>
            <a:fillRect/>
          </a:stretch>
        </p:blipFill>
        <p:spPr bwMode="auto">
          <a:xfrm>
            <a:off x="6096000" y="2895600"/>
            <a:ext cx="2901950" cy="2227263"/>
          </a:xfrm>
          <a:prstGeom prst="rect">
            <a:avLst/>
          </a:prstGeom>
          <a:noFill/>
          <a:ln w="28575">
            <a:solidFill>
              <a:srgbClr val="FF0000"/>
            </a:solidFill>
            <a:miter lim="800000"/>
            <a:headEnd/>
            <a:tailEnd/>
          </a:ln>
        </p:spPr>
      </p:pic>
      <p:sp>
        <p:nvSpPr>
          <p:cNvPr id="220169" name="Text Box 5"/>
          <p:cNvSpPr txBox="1">
            <a:spLocks noChangeArrowheads="1"/>
          </p:cNvSpPr>
          <p:nvPr/>
        </p:nvSpPr>
        <p:spPr bwMode="auto">
          <a:xfrm>
            <a:off x="0" y="48006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Canal à Phnom </a:t>
            </a:r>
            <a:r>
              <a:rPr lang="fr-FR" sz="1200" i="1" dirty="0" err="1">
                <a:solidFill>
                  <a:schemeClr val="bg1"/>
                </a:solidFill>
                <a:latin typeface="Arial" pitchFamily="34" charset="0"/>
                <a:cs typeface="Arial" pitchFamily="34" charset="0"/>
              </a:rPr>
              <a:t>Voar</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Kep</a:t>
            </a:r>
            <a:r>
              <a:rPr lang="fr-FR" sz="1200" i="1" dirty="0">
                <a:solidFill>
                  <a:schemeClr val="bg1"/>
                </a:solidFill>
                <a:latin typeface="Arial" pitchFamily="34" charset="0"/>
                <a:cs typeface="Arial" pitchFamily="34" charset="0"/>
              </a:rPr>
              <a:t>)</a:t>
            </a:r>
            <a:endParaRPr lang="fr-FR" sz="1200" dirty="0">
              <a:solidFill>
                <a:schemeClr val="bg1"/>
              </a:solidFill>
              <a:latin typeface="Arial" pitchFamily="34" charset="0"/>
              <a:cs typeface="Arial" pitchFamily="34" charset="0"/>
            </a:endParaRPr>
          </a:p>
        </p:txBody>
      </p:sp>
      <p:sp>
        <p:nvSpPr>
          <p:cNvPr id="220170" name="Text Box 6"/>
          <p:cNvSpPr txBox="1">
            <a:spLocks noChangeArrowheads="1"/>
          </p:cNvSpPr>
          <p:nvPr/>
        </p:nvSpPr>
        <p:spPr bwMode="auto">
          <a:xfrm>
            <a:off x="2971800" y="48768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Affouillements à O </a:t>
            </a:r>
            <a:r>
              <a:rPr lang="fr-FR" sz="1200" i="1" dirty="0" err="1">
                <a:solidFill>
                  <a:schemeClr val="bg1"/>
                </a:solidFill>
                <a:latin typeface="Arial" pitchFamily="34" charset="0"/>
                <a:cs typeface="Arial" pitchFamily="34" charset="0"/>
              </a:rPr>
              <a:t>Kranhek</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Kampong</a:t>
            </a:r>
            <a:r>
              <a:rPr lang="fr-FR" sz="1200" i="1" dirty="0">
                <a:solidFill>
                  <a:schemeClr val="bg1"/>
                </a:solidFill>
                <a:latin typeface="Arial" pitchFamily="34" charset="0"/>
                <a:cs typeface="Arial" pitchFamily="34" charset="0"/>
              </a:rPr>
              <a:t> Thom)</a:t>
            </a:r>
            <a:endParaRPr lang="fr-FR" sz="1200" dirty="0">
              <a:solidFill>
                <a:schemeClr val="bg1"/>
              </a:solidFill>
              <a:latin typeface="Arial" pitchFamily="34" charset="0"/>
              <a:cs typeface="Arial" pitchFamily="34" charset="0"/>
            </a:endParaRPr>
          </a:p>
        </p:txBody>
      </p:sp>
      <p:sp>
        <p:nvSpPr>
          <p:cNvPr id="220171" name="Text Box 7"/>
          <p:cNvSpPr txBox="1">
            <a:spLocks noChangeArrowheads="1"/>
          </p:cNvSpPr>
          <p:nvPr/>
        </p:nvSpPr>
        <p:spPr bwMode="auto">
          <a:xfrm>
            <a:off x="6019800" y="4876800"/>
            <a:ext cx="3124200" cy="234950"/>
          </a:xfrm>
          <a:prstGeom prst="rect">
            <a:avLst/>
          </a:prstGeom>
          <a:noFill/>
          <a:ln w="9525">
            <a:noFill/>
            <a:miter lim="800000"/>
            <a:headEnd/>
            <a:tailEnd/>
          </a:ln>
        </p:spPr>
        <p:txBody>
          <a:bodyPr/>
          <a:lstStyle/>
          <a:p>
            <a:pPr algn="ctr">
              <a:spcAft>
                <a:spcPts val="1000"/>
              </a:spcAft>
            </a:pPr>
            <a:r>
              <a:rPr lang="fr-FR" sz="1200" i="1" dirty="0">
                <a:solidFill>
                  <a:schemeClr val="bg1"/>
                </a:solidFill>
                <a:latin typeface="Arial" pitchFamily="34" charset="0"/>
                <a:cs typeface="Arial" pitchFamily="34" charset="0"/>
              </a:rPr>
              <a:t>Affouillements à </a:t>
            </a:r>
            <a:r>
              <a:rPr lang="fr-FR" sz="1200" i="1" dirty="0" err="1">
                <a:solidFill>
                  <a:schemeClr val="bg1"/>
                </a:solidFill>
                <a:latin typeface="Arial" pitchFamily="34" charset="0"/>
                <a:cs typeface="Arial" pitchFamily="34" charset="0"/>
              </a:rPr>
              <a:t>Cheam</a:t>
            </a:r>
            <a:r>
              <a:rPr lang="fr-FR" sz="1200" i="1" dirty="0">
                <a:solidFill>
                  <a:schemeClr val="bg1"/>
                </a:solidFill>
                <a:latin typeface="Arial" pitchFamily="34" charset="0"/>
                <a:cs typeface="Arial" pitchFamily="34" charset="0"/>
              </a:rPr>
              <a:t> </a:t>
            </a:r>
            <a:r>
              <a:rPr lang="fr-FR" sz="1200" i="1" dirty="0" err="1">
                <a:solidFill>
                  <a:schemeClr val="bg1"/>
                </a:solidFill>
                <a:latin typeface="Arial" pitchFamily="34" charset="0"/>
                <a:cs typeface="Arial" pitchFamily="34" charset="0"/>
              </a:rPr>
              <a:t>Taheum</a:t>
            </a:r>
            <a:endParaRPr lang="fr-FR" sz="1200" dirty="0">
              <a:solidFill>
                <a:schemeClr val="bg1"/>
              </a:solidFill>
              <a:latin typeface="Arial" pitchFamily="34" charset="0"/>
              <a:cs typeface="Arial" pitchFamily="34" charset="0"/>
            </a:endParaRPr>
          </a:p>
        </p:txBody>
      </p:sp>
      <p:sp>
        <p:nvSpPr>
          <p:cNvPr id="220172" name="ZoneTexte 5"/>
          <p:cNvSpPr txBox="1">
            <a:spLocks noChangeArrowheads="1"/>
          </p:cNvSpPr>
          <p:nvPr/>
        </p:nvSpPr>
        <p:spPr bwMode="auto">
          <a:xfrm>
            <a:off x="228600" y="838200"/>
            <a:ext cx="8763000" cy="2031325"/>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Maintenance annuelle des structures et des perrés</a:t>
            </a:r>
            <a:endParaRPr lang="fr-FR" sz="1400" dirty="0">
              <a:latin typeface="Arial" pitchFamily="34" charset="0"/>
              <a:cs typeface="Arial" pitchFamily="34" charset="0"/>
            </a:endParaRPr>
          </a:p>
          <a:p>
            <a:pPr algn="ctr"/>
            <a:endParaRPr lang="fr-FR" sz="500" dirty="0"/>
          </a:p>
          <a:p>
            <a:pPr algn="just"/>
            <a:r>
              <a:rPr lang="fr-FR" sz="1300" dirty="0">
                <a:latin typeface="Arial" pitchFamily="34" charset="0"/>
                <a:cs typeface="Arial" pitchFamily="34" charset="0"/>
              </a:rPr>
              <a:t>On doit profiter des maintenances annuelles pour réaliser l’ensemble des travaux indispensables pour la durabilité des infrastructures.</a:t>
            </a:r>
          </a:p>
          <a:p>
            <a:pPr algn="just"/>
            <a:r>
              <a:rPr lang="fr-FR" sz="1300" dirty="0">
                <a:latin typeface="Arial" pitchFamily="34" charset="0"/>
                <a:cs typeface="Arial" pitchFamily="34" charset="0"/>
              </a:rPr>
              <a:t>On peut les classer en ordre de priorité:</a:t>
            </a:r>
          </a:p>
          <a:p>
            <a:pPr algn="just"/>
            <a:r>
              <a:rPr lang="fr-FR" sz="1300" dirty="0">
                <a:latin typeface="Arial" pitchFamily="34" charset="0"/>
                <a:cs typeface="Arial" pitchFamily="34" charset="0"/>
              </a:rPr>
              <a:t>	1- Remblai des murs en ailes affouillés, et mise en place de systèmes pare affouille,</a:t>
            </a:r>
          </a:p>
          <a:p>
            <a:pPr algn="just"/>
            <a:r>
              <a:rPr lang="fr-FR" sz="1300" dirty="0">
                <a:latin typeface="Arial" pitchFamily="34" charset="0"/>
                <a:cs typeface="Arial" pitchFamily="34" charset="0"/>
              </a:rPr>
              <a:t>	2- Affouillements sous ouvrages, réalisation de murs pare affouille ou remblais à l’avant de pierres,</a:t>
            </a:r>
          </a:p>
          <a:p>
            <a:pPr algn="just"/>
            <a:r>
              <a:rPr lang="fr-FR" sz="1300" dirty="0">
                <a:latin typeface="Arial" pitchFamily="34" charset="0"/>
                <a:cs typeface="Arial" pitchFamily="34" charset="0"/>
              </a:rPr>
              <a:t>	3- Scellement des perrés descellés ou cassés</a:t>
            </a:r>
          </a:p>
          <a:p>
            <a:pPr algn="just"/>
            <a:r>
              <a:rPr lang="fr-FR" sz="1300" dirty="0">
                <a:latin typeface="Arial" pitchFamily="34" charset="0"/>
                <a:cs typeface="Arial" pitchFamily="34" charset="0"/>
              </a:rPr>
              <a:t>	4- Nettoyage de l’intérieur des ouvrages, surtout des buses souvent très encombrées,</a:t>
            </a:r>
          </a:p>
          <a:p>
            <a:pPr algn="just"/>
            <a:r>
              <a:rPr lang="fr-FR" sz="1300" dirty="0">
                <a:latin typeface="Arial" pitchFamily="34" charset="0"/>
                <a:cs typeface="Arial" pitchFamily="34" charset="0"/>
              </a:rPr>
              <a:t>	5- Vérifier l’interface cavaliers-ouvrage,</a:t>
            </a:r>
          </a:p>
        </p:txBody>
      </p:sp>
      <p:pic>
        <p:nvPicPr>
          <p:cNvPr id="220173" name="Picture 2" descr="Kap She Dike n° 18#001"/>
          <p:cNvPicPr>
            <a:picLocks noChangeAspect="1" noChangeArrowheads="1"/>
          </p:cNvPicPr>
          <p:nvPr/>
        </p:nvPicPr>
        <p:blipFill>
          <a:blip r:embed="rId6" cstate="email"/>
          <a:srcRect/>
          <a:stretch>
            <a:fillRect/>
          </a:stretch>
        </p:blipFill>
        <p:spPr bwMode="auto">
          <a:xfrm>
            <a:off x="533400" y="5141913"/>
            <a:ext cx="2209800" cy="1658937"/>
          </a:xfrm>
          <a:prstGeom prst="rect">
            <a:avLst/>
          </a:prstGeom>
          <a:noFill/>
          <a:ln w="28575">
            <a:solidFill>
              <a:srgbClr val="FF0000"/>
            </a:solidFill>
            <a:miter lim="800000"/>
            <a:headEnd/>
            <a:tailEnd/>
          </a:ln>
        </p:spPr>
      </p:pic>
      <p:pic>
        <p:nvPicPr>
          <p:cNvPr id="220174" name="Picture 3" descr="Kap She Dike n° 5#001"/>
          <p:cNvPicPr>
            <a:picLocks noChangeAspect="1" noChangeArrowheads="1"/>
          </p:cNvPicPr>
          <p:nvPr/>
        </p:nvPicPr>
        <p:blipFill>
          <a:blip r:embed="rId7" cstate="email"/>
          <a:srcRect/>
          <a:stretch>
            <a:fillRect/>
          </a:stretch>
        </p:blipFill>
        <p:spPr bwMode="auto">
          <a:xfrm>
            <a:off x="3505200" y="5181600"/>
            <a:ext cx="2133600" cy="1600200"/>
          </a:xfrm>
          <a:prstGeom prst="rect">
            <a:avLst/>
          </a:prstGeom>
          <a:noFill/>
          <a:ln w="28575">
            <a:solidFill>
              <a:srgbClr val="FF0000"/>
            </a:solidFill>
            <a:miter lim="800000"/>
            <a:headEnd/>
            <a:tailEnd/>
          </a:ln>
        </p:spPr>
      </p:pic>
      <p:pic>
        <p:nvPicPr>
          <p:cNvPr id="220175" name="Picture 4" descr="E:\KAP SHE DIKE (Kg Chhnang)\Kap She Dike n° 7#001.jpg"/>
          <p:cNvPicPr>
            <a:picLocks noChangeAspect="1" noChangeArrowheads="1"/>
          </p:cNvPicPr>
          <p:nvPr/>
        </p:nvPicPr>
        <p:blipFill>
          <a:blip r:embed="rId8" cstate="email"/>
          <a:srcRect/>
          <a:stretch>
            <a:fillRect/>
          </a:stretch>
        </p:blipFill>
        <p:spPr bwMode="auto">
          <a:xfrm>
            <a:off x="6400800" y="5181600"/>
            <a:ext cx="2133600" cy="16002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172">
                                            <p:bg/>
                                          </p:spTgt>
                                        </p:tgtEl>
                                        <p:attrNameLst>
                                          <p:attrName>style.visibility</p:attrName>
                                        </p:attrNameLst>
                                      </p:cBhvr>
                                      <p:to>
                                        <p:strVal val="visible"/>
                                      </p:to>
                                    </p:set>
                                    <p:animEffect transition="in" filter="fade">
                                      <p:cBhvr>
                                        <p:cTn id="7" dur="2000"/>
                                        <p:tgtEl>
                                          <p:spTgt spid="22017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0172">
                                            <p:txEl>
                                              <p:pRg st="0" end="0"/>
                                            </p:txEl>
                                          </p:spTgt>
                                        </p:tgtEl>
                                        <p:attrNameLst>
                                          <p:attrName>style.visibility</p:attrName>
                                        </p:attrNameLst>
                                      </p:cBhvr>
                                      <p:to>
                                        <p:strVal val="visible"/>
                                      </p:to>
                                    </p:set>
                                    <p:animEffect transition="in" filter="fade">
                                      <p:cBhvr>
                                        <p:cTn id="10" dur="2000"/>
                                        <p:tgtEl>
                                          <p:spTgt spid="22017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0172">
                                            <p:txEl>
                                              <p:pRg st="2" end="2"/>
                                            </p:txEl>
                                          </p:spTgt>
                                        </p:tgtEl>
                                        <p:attrNameLst>
                                          <p:attrName>style.visibility</p:attrName>
                                        </p:attrNameLst>
                                      </p:cBhvr>
                                      <p:to>
                                        <p:strVal val="visible"/>
                                      </p:to>
                                    </p:set>
                                    <p:animEffect transition="in" filter="fade">
                                      <p:cBhvr>
                                        <p:cTn id="13" dur="2000"/>
                                        <p:tgtEl>
                                          <p:spTgt spid="22017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0172">
                                            <p:txEl>
                                              <p:pRg st="3" end="3"/>
                                            </p:txEl>
                                          </p:spTgt>
                                        </p:tgtEl>
                                        <p:attrNameLst>
                                          <p:attrName>style.visibility</p:attrName>
                                        </p:attrNameLst>
                                      </p:cBhvr>
                                      <p:to>
                                        <p:strVal val="visible"/>
                                      </p:to>
                                    </p:set>
                                    <p:animEffect transition="in" filter="fade">
                                      <p:cBhvr>
                                        <p:cTn id="16" dur="2000"/>
                                        <p:tgtEl>
                                          <p:spTgt spid="22017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0172">
                                            <p:txEl>
                                              <p:pRg st="4" end="4"/>
                                            </p:txEl>
                                          </p:spTgt>
                                        </p:tgtEl>
                                        <p:attrNameLst>
                                          <p:attrName>style.visibility</p:attrName>
                                        </p:attrNameLst>
                                      </p:cBhvr>
                                      <p:to>
                                        <p:strVal val="visible"/>
                                      </p:to>
                                    </p:set>
                                    <p:animEffect transition="in" filter="fade">
                                      <p:cBhvr>
                                        <p:cTn id="19" dur="2000"/>
                                        <p:tgtEl>
                                          <p:spTgt spid="22017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0172">
                                            <p:txEl>
                                              <p:pRg st="5" end="5"/>
                                            </p:txEl>
                                          </p:spTgt>
                                        </p:tgtEl>
                                        <p:attrNameLst>
                                          <p:attrName>style.visibility</p:attrName>
                                        </p:attrNameLst>
                                      </p:cBhvr>
                                      <p:to>
                                        <p:strVal val="visible"/>
                                      </p:to>
                                    </p:set>
                                    <p:animEffect transition="in" filter="fade">
                                      <p:cBhvr>
                                        <p:cTn id="22" dur="2000"/>
                                        <p:tgtEl>
                                          <p:spTgt spid="22017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0172">
                                            <p:txEl>
                                              <p:pRg st="6" end="6"/>
                                            </p:txEl>
                                          </p:spTgt>
                                        </p:tgtEl>
                                        <p:attrNameLst>
                                          <p:attrName>style.visibility</p:attrName>
                                        </p:attrNameLst>
                                      </p:cBhvr>
                                      <p:to>
                                        <p:strVal val="visible"/>
                                      </p:to>
                                    </p:set>
                                    <p:animEffect transition="in" filter="fade">
                                      <p:cBhvr>
                                        <p:cTn id="25" dur="2000"/>
                                        <p:tgtEl>
                                          <p:spTgt spid="22017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0172">
                                            <p:txEl>
                                              <p:pRg st="7" end="7"/>
                                            </p:txEl>
                                          </p:spTgt>
                                        </p:tgtEl>
                                        <p:attrNameLst>
                                          <p:attrName>style.visibility</p:attrName>
                                        </p:attrNameLst>
                                      </p:cBhvr>
                                      <p:to>
                                        <p:strVal val="visible"/>
                                      </p:to>
                                    </p:set>
                                    <p:animEffect transition="in" filter="fade">
                                      <p:cBhvr>
                                        <p:cTn id="28" dur="2000"/>
                                        <p:tgtEl>
                                          <p:spTgt spid="22017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0172">
                                            <p:txEl>
                                              <p:pRg st="8" end="8"/>
                                            </p:txEl>
                                          </p:spTgt>
                                        </p:tgtEl>
                                        <p:attrNameLst>
                                          <p:attrName>style.visibility</p:attrName>
                                        </p:attrNameLst>
                                      </p:cBhvr>
                                      <p:to>
                                        <p:strVal val="visible"/>
                                      </p:to>
                                    </p:set>
                                    <p:animEffect transition="in" filter="fade">
                                      <p:cBhvr>
                                        <p:cTn id="31" dur="2000"/>
                                        <p:tgtEl>
                                          <p:spTgt spid="22017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0166"/>
                                        </p:tgtEl>
                                        <p:attrNameLst>
                                          <p:attrName>style.visibility</p:attrName>
                                        </p:attrNameLst>
                                      </p:cBhvr>
                                      <p:to>
                                        <p:strVal val="visible"/>
                                      </p:to>
                                    </p:set>
                                    <p:anim calcmode="lin" valueType="num">
                                      <p:cBhvr additive="base">
                                        <p:cTn id="36" dur="500" fill="hold"/>
                                        <p:tgtEl>
                                          <p:spTgt spid="220166"/>
                                        </p:tgtEl>
                                        <p:attrNameLst>
                                          <p:attrName>ppt_x</p:attrName>
                                        </p:attrNameLst>
                                      </p:cBhvr>
                                      <p:tavLst>
                                        <p:tav tm="0">
                                          <p:val>
                                            <p:strVal val="#ppt_x"/>
                                          </p:val>
                                        </p:tav>
                                        <p:tav tm="100000">
                                          <p:val>
                                            <p:strVal val="#ppt_x"/>
                                          </p:val>
                                        </p:tav>
                                      </p:tavLst>
                                    </p:anim>
                                    <p:anim calcmode="lin" valueType="num">
                                      <p:cBhvr additive="base">
                                        <p:cTn id="37" dur="500" fill="hold"/>
                                        <p:tgtEl>
                                          <p:spTgt spid="22016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0169"/>
                                        </p:tgtEl>
                                        <p:attrNameLst>
                                          <p:attrName>style.visibility</p:attrName>
                                        </p:attrNameLst>
                                      </p:cBhvr>
                                      <p:to>
                                        <p:strVal val="visible"/>
                                      </p:to>
                                    </p:set>
                                    <p:anim calcmode="lin" valueType="num">
                                      <p:cBhvr additive="base">
                                        <p:cTn id="40" dur="500" fill="hold"/>
                                        <p:tgtEl>
                                          <p:spTgt spid="220169"/>
                                        </p:tgtEl>
                                        <p:attrNameLst>
                                          <p:attrName>ppt_x</p:attrName>
                                        </p:attrNameLst>
                                      </p:cBhvr>
                                      <p:tavLst>
                                        <p:tav tm="0">
                                          <p:val>
                                            <p:strVal val="#ppt_x"/>
                                          </p:val>
                                        </p:tav>
                                        <p:tav tm="100000">
                                          <p:val>
                                            <p:strVal val="#ppt_x"/>
                                          </p:val>
                                        </p:tav>
                                      </p:tavLst>
                                    </p:anim>
                                    <p:anim calcmode="lin" valueType="num">
                                      <p:cBhvr additive="base">
                                        <p:cTn id="41" dur="500" fill="hold"/>
                                        <p:tgtEl>
                                          <p:spTgt spid="22016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20167"/>
                                        </p:tgtEl>
                                        <p:attrNameLst>
                                          <p:attrName>style.visibility</p:attrName>
                                        </p:attrNameLst>
                                      </p:cBhvr>
                                      <p:to>
                                        <p:strVal val="visible"/>
                                      </p:to>
                                    </p:set>
                                    <p:anim calcmode="lin" valueType="num">
                                      <p:cBhvr additive="base">
                                        <p:cTn id="46" dur="500" fill="hold"/>
                                        <p:tgtEl>
                                          <p:spTgt spid="220167"/>
                                        </p:tgtEl>
                                        <p:attrNameLst>
                                          <p:attrName>ppt_x</p:attrName>
                                        </p:attrNameLst>
                                      </p:cBhvr>
                                      <p:tavLst>
                                        <p:tav tm="0">
                                          <p:val>
                                            <p:strVal val="#ppt_x"/>
                                          </p:val>
                                        </p:tav>
                                        <p:tav tm="100000">
                                          <p:val>
                                            <p:strVal val="#ppt_x"/>
                                          </p:val>
                                        </p:tav>
                                      </p:tavLst>
                                    </p:anim>
                                    <p:anim calcmode="lin" valueType="num">
                                      <p:cBhvr additive="base">
                                        <p:cTn id="47" dur="500" fill="hold"/>
                                        <p:tgtEl>
                                          <p:spTgt spid="22016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0170"/>
                                        </p:tgtEl>
                                        <p:attrNameLst>
                                          <p:attrName>style.visibility</p:attrName>
                                        </p:attrNameLst>
                                      </p:cBhvr>
                                      <p:to>
                                        <p:strVal val="visible"/>
                                      </p:to>
                                    </p:set>
                                    <p:anim calcmode="lin" valueType="num">
                                      <p:cBhvr additive="base">
                                        <p:cTn id="50" dur="500" fill="hold"/>
                                        <p:tgtEl>
                                          <p:spTgt spid="220170"/>
                                        </p:tgtEl>
                                        <p:attrNameLst>
                                          <p:attrName>ppt_x</p:attrName>
                                        </p:attrNameLst>
                                      </p:cBhvr>
                                      <p:tavLst>
                                        <p:tav tm="0">
                                          <p:val>
                                            <p:strVal val="#ppt_x"/>
                                          </p:val>
                                        </p:tav>
                                        <p:tav tm="100000">
                                          <p:val>
                                            <p:strVal val="#ppt_x"/>
                                          </p:val>
                                        </p:tav>
                                      </p:tavLst>
                                    </p:anim>
                                    <p:anim calcmode="lin" valueType="num">
                                      <p:cBhvr additive="base">
                                        <p:cTn id="51" dur="500" fill="hold"/>
                                        <p:tgtEl>
                                          <p:spTgt spid="22017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20168"/>
                                        </p:tgtEl>
                                        <p:attrNameLst>
                                          <p:attrName>style.visibility</p:attrName>
                                        </p:attrNameLst>
                                      </p:cBhvr>
                                      <p:to>
                                        <p:strVal val="visible"/>
                                      </p:to>
                                    </p:set>
                                    <p:anim calcmode="lin" valueType="num">
                                      <p:cBhvr additive="base">
                                        <p:cTn id="56" dur="500" fill="hold"/>
                                        <p:tgtEl>
                                          <p:spTgt spid="220168"/>
                                        </p:tgtEl>
                                        <p:attrNameLst>
                                          <p:attrName>ppt_x</p:attrName>
                                        </p:attrNameLst>
                                      </p:cBhvr>
                                      <p:tavLst>
                                        <p:tav tm="0">
                                          <p:val>
                                            <p:strVal val="#ppt_x"/>
                                          </p:val>
                                        </p:tav>
                                        <p:tav tm="100000">
                                          <p:val>
                                            <p:strVal val="#ppt_x"/>
                                          </p:val>
                                        </p:tav>
                                      </p:tavLst>
                                    </p:anim>
                                    <p:anim calcmode="lin" valueType="num">
                                      <p:cBhvr additive="base">
                                        <p:cTn id="57" dur="500" fill="hold"/>
                                        <p:tgtEl>
                                          <p:spTgt spid="22016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0171"/>
                                        </p:tgtEl>
                                        <p:attrNameLst>
                                          <p:attrName>style.visibility</p:attrName>
                                        </p:attrNameLst>
                                      </p:cBhvr>
                                      <p:to>
                                        <p:strVal val="visible"/>
                                      </p:to>
                                    </p:set>
                                    <p:anim calcmode="lin" valueType="num">
                                      <p:cBhvr additive="base">
                                        <p:cTn id="60" dur="500" fill="hold"/>
                                        <p:tgtEl>
                                          <p:spTgt spid="220171"/>
                                        </p:tgtEl>
                                        <p:attrNameLst>
                                          <p:attrName>ppt_x</p:attrName>
                                        </p:attrNameLst>
                                      </p:cBhvr>
                                      <p:tavLst>
                                        <p:tav tm="0">
                                          <p:val>
                                            <p:strVal val="#ppt_x"/>
                                          </p:val>
                                        </p:tav>
                                        <p:tav tm="100000">
                                          <p:val>
                                            <p:strVal val="#ppt_x"/>
                                          </p:val>
                                        </p:tav>
                                      </p:tavLst>
                                    </p:anim>
                                    <p:anim calcmode="lin" valueType="num">
                                      <p:cBhvr additive="base">
                                        <p:cTn id="61" dur="500" fill="hold"/>
                                        <p:tgtEl>
                                          <p:spTgt spid="22017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ppt_x"/>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20173"/>
                                        </p:tgtEl>
                                        <p:attrNameLst>
                                          <p:attrName>style.visibility</p:attrName>
                                        </p:attrNameLst>
                                      </p:cBhvr>
                                      <p:to>
                                        <p:strVal val="visible"/>
                                      </p:to>
                                    </p:set>
                                    <p:anim calcmode="lin" valueType="num">
                                      <p:cBhvr additive="base">
                                        <p:cTn id="74" dur="500" fill="hold"/>
                                        <p:tgtEl>
                                          <p:spTgt spid="220173"/>
                                        </p:tgtEl>
                                        <p:attrNameLst>
                                          <p:attrName>ppt_x</p:attrName>
                                        </p:attrNameLst>
                                      </p:cBhvr>
                                      <p:tavLst>
                                        <p:tav tm="0">
                                          <p:val>
                                            <p:strVal val="#ppt_x"/>
                                          </p:val>
                                        </p:tav>
                                        <p:tav tm="100000">
                                          <p:val>
                                            <p:strVal val="#ppt_x"/>
                                          </p:val>
                                        </p:tav>
                                      </p:tavLst>
                                    </p:anim>
                                    <p:anim calcmode="lin" valueType="num">
                                      <p:cBhvr additive="base">
                                        <p:cTn id="75" dur="500" fill="hold"/>
                                        <p:tgtEl>
                                          <p:spTgt spid="220173"/>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20174"/>
                                        </p:tgtEl>
                                        <p:attrNameLst>
                                          <p:attrName>style.visibility</p:attrName>
                                        </p:attrNameLst>
                                      </p:cBhvr>
                                      <p:to>
                                        <p:strVal val="visible"/>
                                      </p:to>
                                    </p:set>
                                    <p:anim calcmode="lin" valueType="num">
                                      <p:cBhvr additive="base">
                                        <p:cTn id="78" dur="500" fill="hold"/>
                                        <p:tgtEl>
                                          <p:spTgt spid="220174"/>
                                        </p:tgtEl>
                                        <p:attrNameLst>
                                          <p:attrName>ppt_x</p:attrName>
                                        </p:attrNameLst>
                                      </p:cBhvr>
                                      <p:tavLst>
                                        <p:tav tm="0">
                                          <p:val>
                                            <p:strVal val="#ppt_x"/>
                                          </p:val>
                                        </p:tav>
                                        <p:tav tm="100000">
                                          <p:val>
                                            <p:strVal val="#ppt_x"/>
                                          </p:val>
                                        </p:tav>
                                      </p:tavLst>
                                    </p:anim>
                                    <p:anim calcmode="lin" valueType="num">
                                      <p:cBhvr additive="base">
                                        <p:cTn id="79" dur="500" fill="hold"/>
                                        <p:tgtEl>
                                          <p:spTgt spid="220174"/>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20175"/>
                                        </p:tgtEl>
                                        <p:attrNameLst>
                                          <p:attrName>style.visibility</p:attrName>
                                        </p:attrNameLst>
                                      </p:cBhvr>
                                      <p:to>
                                        <p:strVal val="visible"/>
                                      </p:to>
                                    </p:set>
                                    <p:anim calcmode="lin" valueType="num">
                                      <p:cBhvr additive="base">
                                        <p:cTn id="82" dur="500" fill="hold"/>
                                        <p:tgtEl>
                                          <p:spTgt spid="220175"/>
                                        </p:tgtEl>
                                        <p:attrNameLst>
                                          <p:attrName>ppt_x</p:attrName>
                                        </p:attrNameLst>
                                      </p:cBhvr>
                                      <p:tavLst>
                                        <p:tav tm="0">
                                          <p:val>
                                            <p:strVal val="#ppt_x"/>
                                          </p:val>
                                        </p:tav>
                                        <p:tav tm="100000">
                                          <p:val>
                                            <p:strVal val="#ppt_x"/>
                                          </p:val>
                                        </p:tav>
                                      </p:tavLst>
                                    </p:anim>
                                    <p:anim calcmode="lin" valueType="num">
                                      <p:cBhvr additive="base">
                                        <p:cTn id="83" dur="500" fill="hold"/>
                                        <p:tgtEl>
                                          <p:spTgt spid="220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20169" grpId="0"/>
      <p:bldP spid="220170" grpId="0"/>
      <p:bldP spid="220171" grpId="0"/>
      <p:bldP spid="220172" grpId="0" build="allAtOnce"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0F8A44A-9B4F-4B09-BD32-786DF2614913}" type="slidenum">
              <a:rPr lang="en-US" smtClean="0"/>
              <a:pPr>
                <a:defRPr/>
              </a:pPr>
              <a:t>68</a:t>
            </a:fld>
            <a:endParaRPr lang="en-US" dirty="0"/>
          </a:p>
        </p:txBody>
      </p:sp>
      <p:sp>
        <p:nvSpPr>
          <p:cNvPr id="222211" name="Text Box 1"/>
          <p:cNvSpPr txBox="1">
            <a:spLocks noChangeArrowheads="1"/>
          </p:cNvSpPr>
          <p:nvPr/>
        </p:nvSpPr>
        <p:spPr bwMode="auto">
          <a:xfrm>
            <a:off x="714348" y="214290"/>
            <a:ext cx="7572428" cy="6518275"/>
          </a:xfrm>
          <a:prstGeom prst="rect">
            <a:avLst/>
          </a:prstGeom>
          <a:solidFill>
            <a:schemeClr val="bg1"/>
          </a:solidFill>
          <a:ln w="28575" cmpd="dbl">
            <a:solidFill>
              <a:srgbClr val="FF0000"/>
            </a:solidFill>
            <a:miter lim="800000"/>
            <a:headEnd/>
            <a:tailEnd/>
          </a:ln>
        </p:spPr>
        <p:txBody>
          <a:bodyPr/>
          <a:lstStyle/>
          <a:p>
            <a:pPr algn="ctr">
              <a:spcAft>
                <a:spcPts val="1000"/>
              </a:spcAft>
            </a:pPr>
            <a:r>
              <a:rPr lang="fr-FR" sz="1300" b="1" u="sng" dirty="0">
                <a:latin typeface="Arial" pitchFamily="34" charset="0"/>
                <a:cs typeface="Arial" pitchFamily="34" charset="0"/>
              </a:rPr>
              <a:t>FICHE DE TRAVAIL</a:t>
            </a:r>
          </a:p>
          <a:p>
            <a:pPr algn="ctr">
              <a:spcAft>
                <a:spcPts val="1000"/>
              </a:spcAft>
            </a:pPr>
            <a:r>
              <a:rPr lang="fr-FR" sz="1300" b="1" u="sng" dirty="0">
                <a:latin typeface="Arial" pitchFamily="34" charset="0"/>
                <a:cs typeface="Arial" pitchFamily="34" charset="0"/>
              </a:rPr>
              <a:t>MAINTENANCE DES OUVRAGES</a:t>
            </a:r>
          </a:p>
          <a:p>
            <a:pPr algn="ctr">
              <a:spcAft>
                <a:spcPts val="1000"/>
              </a:spcAft>
            </a:pPr>
            <a:r>
              <a:rPr lang="fr-FR" sz="1300" b="1" u="sng" dirty="0">
                <a:latin typeface="Arial" pitchFamily="34" charset="0"/>
                <a:cs typeface="Arial" pitchFamily="34" charset="0"/>
              </a:rPr>
              <a:t>Portes – Vis - Crics</a:t>
            </a:r>
          </a:p>
          <a:p>
            <a:pPr algn="just">
              <a:spcAft>
                <a:spcPts val="600"/>
              </a:spcAft>
            </a:pPr>
            <a:r>
              <a:rPr lang="fr-FR" sz="1300" dirty="0">
                <a:latin typeface="Arial" pitchFamily="34" charset="0"/>
                <a:cs typeface="Arial" pitchFamily="34" charset="0"/>
              </a:rPr>
              <a:t>Fiche de travail n° …………………………………………………….Date :                    JJ/MM/AA</a:t>
            </a:r>
          </a:p>
          <a:p>
            <a:pPr algn="just">
              <a:spcAft>
                <a:spcPts val="600"/>
              </a:spcAft>
            </a:pPr>
            <a:r>
              <a:rPr lang="fr-FR" sz="1300" dirty="0">
                <a:latin typeface="Arial" pitchFamily="34" charset="0"/>
                <a:cs typeface="Arial" pitchFamily="34" charset="0"/>
              </a:rPr>
              <a:t>Ouvrage n° ……………………………… Type d’ouvrage : …………………………………….</a:t>
            </a:r>
          </a:p>
          <a:p>
            <a:pPr algn="just">
              <a:spcAft>
                <a:spcPts val="600"/>
              </a:spcAft>
            </a:pPr>
            <a:r>
              <a:rPr lang="fr-FR" sz="1300" dirty="0">
                <a:latin typeface="Arial" pitchFamily="34" charset="0"/>
                <a:cs typeface="Arial" pitchFamily="34" charset="0"/>
              </a:rPr>
              <a:t>Situation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Position : </a:t>
            </a:r>
            <a:r>
              <a:rPr lang="fr-FR" sz="1300" dirty="0" err="1">
                <a:latin typeface="Arial" pitchFamily="34" charset="0"/>
                <a:cs typeface="Arial" pitchFamily="34" charset="0"/>
              </a:rPr>
              <a:t>p.k</a:t>
            </a:r>
            <a:r>
              <a:rPr lang="fr-FR" sz="1300" dirty="0">
                <a:latin typeface="Arial" pitchFamily="34" charset="0"/>
                <a:cs typeface="Arial" pitchFamily="34" charset="0"/>
              </a:rPr>
              <a:t>.  ………Nombre de passes : ………Hauteur porte ………. m Largeur porte………. m</a:t>
            </a:r>
          </a:p>
          <a:p>
            <a:pPr algn="just">
              <a:spcAft>
                <a:spcPts val="600"/>
              </a:spcAft>
            </a:pPr>
            <a:r>
              <a:rPr lang="fr-FR" sz="1300" dirty="0">
                <a:latin typeface="Arial" pitchFamily="34" charset="0"/>
                <a:cs typeface="Arial" pitchFamily="34" charset="0"/>
              </a:rPr>
              <a:t>Surface des portes : …………m²  Longueur de joints :…………m Longueur de vis : ……………..m</a:t>
            </a:r>
          </a:p>
          <a:p>
            <a:pPr algn="ctr">
              <a:spcAft>
                <a:spcPts val="600"/>
              </a:spcAft>
            </a:pPr>
            <a:r>
              <a:rPr lang="fr-FR" sz="1300" b="1" u="sng" dirty="0">
                <a:latin typeface="Arial" pitchFamily="34" charset="0"/>
                <a:cs typeface="Arial" pitchFamily="34" charset="0"/>
              </a:rPr>
              <a:t>TRAVAUX A REALISER</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Longueur de joint à changer : …………………………………………………..…….. m   </a:t>
            </a:r>
          </a:p>
          <a:p>
            <a:pPr algn="just">
              <a:spcAft>
                <a:spcPts val="600"/>
              </a:spcAft>
            </a:pPr>
            <a:r>
              <a:rPr lang="fr-FR" sz="1300" dirty="0">
                <a:latin typeface="Arial" pitchFamily="34" charset="0"/>
                <a:cs typeface="Arial" pitchFamily="34" charset="0"/>
              </a:rPr>
              <a:t>Graissage des vis : ………………kg de graisse   Graissage des crics : ………………kg de graisse</a:t>
            </a:r>
          </a:p>
          <a:p>
            <a:pPr algn="just">
              <a:spcAft>
                <a:spcPts val="600"/>
              </a:spcAft>
            </a:pPr>
            <a:r>
              <a:rPr lang="fr-FR" sz="1300" dirty="0">
                <a:latin typeface="Arial" pitchFamily="34" charset="0"/>
                <a:cs typeface="Arial" pitchFamily="34" charset="0"/>
              </a:rPr>
              <a:t>Démontage des crics : …………………………………………………………………. heures</a:t>
            </a:r>
          </a:p>
          <a:p>
            <a:pPr algn="just">
              <a:spcAft>
                <a:spcPts val="600"/>
              </a:spcAft>
            </a:pPr>
            <a:r>
              <a:rPr lang="fr-FR" sz="1300" dirty="0">
                <a:latin typeface="Arial" pitchFamily="34" charset="0"/>
                <a:cs typeface="Arial" pitchFamily="34" charset="0"/>
              </a:rPr>
              <a:t>Extraction des portes :…………………………………………………………………..heures</a:t>
            </a:r>
          </a:p>
          <a:p>
            <a:pPr algn="just">
              <a:spcAft>
                <a:spcPts val="600"/>
              </a:spcAft>
            </a:pPr>
            <a:r>
              <a:rPr lang="fr-FR" sz="1300" dirty="0">
                <a:latin typeface="Arial" pitchFamily="34" charset="0"/>
                <a:cs typeface="Arial" pitchFamily="34" charset="0"/>
              </a:rPr>
              <a:t>Ponçage et peinture des portes : …………………………………………………….. kg de peinture  </a:t>
            </a:r>
          </a:p>
          <a:p>
            <a:pPr algn="just">
              <a:spcAft>
                <a:spcPts val="600"/>
              </a:spcAft>
            </a:pPr>
            <a:r>
              <a:rPr lang="fr-FR" sz="1300" dirty="0">
                <a:latin typeface="Arial" pitchFamily="34" charset="0"/>
                <a:cs typeface="Arial" pitchFamily="34" charset="0"/>
              </a:rPr>
              <a:t>Vérification des vis et remise en état si flambées, tordues : ……………………… heures</a:t>
            </a:r>
          </a:p>
          <a:p>
            <a:pPr algn="just">
              <a:spcAft>
                <a:spcPts val="600"/>
              </a:spcAft>
            </a:pPr>
            <a:r>
              <a:rPr lang="fr-FR" sz="1300" dirty="0">
                <a:latin typeface="Arial" pitchFamily="34" charset="0"/>
                <a:cs typeface="Arial" pitchFamily="34" charset="0"/>
              </a:rPr>
              <a:t>Vérification de la fixation vis à porte : ……………………………………………….. heures</a:t>
            </a:r>
          </a:p>
          <a:p>
            <a:pPr algn="just">
              <a:spcAft>
                <a:spcPts val="600"/>
              </a:spcAft>
            </a:pPr>
            <a:r>
              <a:rPr lang="fr-FR" sz="1300" dirty="0">
                <a:latin typeface="Arial" pitchFamily="34" charset="0"/>
                <a:cs typeface="Arial" pitchFamily="34" charset="0"/>
              </a:rPr>
              <a:t>Remontage : ……………………………………………………………………………. heures</a:t>
            </a:r>
          </a:p>
          <a:p>
            <a:pPr algn="just">
              <a:spcAft>
                <a:spcPts val="1000"/>
              </a:spcAft>
            </a:pPr>
            <a:r>
              <a:rPr lang="fr-FR" sz="1300" dirty="0">
                <a:latin typeface="Arial" pitchFamily="34" charset="0"/>
                <a:cs typeface="Arial" pitchFamily="34" charset="0"/>
              </a:rPr>
              <a:t>Remarques :</a:t>
            </a: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Nom du chef de chantier :………………………………………………</a:t>
            </a: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100" dirty="0"/>
          </a:p>
          <a:p>
            <a:pPr algn="just">
              <a:spcAft>
                <a:spcPts val="1000"/>
              </a:spcAft>
            </a:pPr>
            <a:endParaRPr lang="fr-FR" sz="1100"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211">
                                            <p:bg/>
                                          </p:spTgt>
                                        </p:tgtEl>
                                        <p:attrNameLst>
                                          <p:attrName>style.visibility</p:attrName>
                                        </p:attrNameLst>
                                      </p:cBhvr>
                                      <p:to>
                                        <p:strVal val="visible"/>
                                      </p:to>
                                    </p:set>
                                    <p:animEffect transition="in" filter="fade">
                                      <p:cBhvr>
                                        <p:cTn id="7" dur="2000"/>
                                        <p:tgtEl>
                                          <p:spTgt spid="2222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211">
                                            <p:txEl>
                                              <p:pRg st="0" end="0"/>
                                            </p:txEl>
                                          </p:spTgt>
                                        </p:tgtEl>
                                        <p:attrNameLst>
                                          <p:attrName>style.visibility</p:attrName>
                                        </p:attrNameLst>
                                      </p:cBhvr>
                                      <p:to>
                                        <p:strVal val="visible"/>
                                      </p:to>
                                    </p:set>
                                    <p:animEffect transition="in" filter="fade">
                                      <p:cBhvr>
                                        <p:cTn id="10" dur="2000"/>
                                        <p:tgtEl>
                                          <p:spTgt spid="2222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Effect transition="in" filter="fade">
                                      <p:cBhvr>
                                        <p:cTn id="13" dur="2000"/>
                                        <p:tgtEl>
                                          <p:spTgt spid="2222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211">
                                            <p:txEl>
                                              <p:pRg st="2" end="2"/>
                                            </p:txEl>
                                          </p:spTgt>
                                        </p:tgtEl>
                                        <p:attrNameLst>
                                          <p:attrName>style.visibility</p:attrName>
                                        </p:attrNameLst>
                                      </p:cBhvr>
                                      <p:to>
                                        <p:strVal val="visible"/>
                                      </p:to>
                                    </p:set>
                                    <p:animEffect transition="in" filter="fade">
                                      <p:cBhvr>
                                        <p:cTn id="16" dur="2000"/>
                                        <p:tgtEl>
                                          <p:spTgt spid="2222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211">
                                            <p:txEl>
                                              <p:pRg st="3" end="3"/>
                                            </p:txEl>
                                          </p:spTgt>
                                        </p:tgtEl>
                                        <p:attrNameLst>
                                          <p:attrName>style.visibility</p:attrName>
                                        </p:attrNameLst>
                                      </p:cBhvr>
                                      <p:to>
                                        <p:strVal val="visible"/>
                                      </p:to>
                                    </p:set>
                                    <p:animEffect transition="in" filter="fade">
                                      <p:cBhvr>
                                        <p:cTn id="19" dur="2000"/>
                                        <p:tgtEl>
                                          <p:spTgt spid="2222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2211">
                                            <p:txEl>
                                              <p:pRg st="4" end="4"/>
                                            </p:txEl>
                                          </p:spTgt>
                                        </p:tgtEl>
                                        <p:attrNameLst>
                                          <p:attrName>style.visibility</p:attrName>
                                        </p:attrNameLst>
                                      </p:cBhvr>
                                      <p:to>
                                        <p:strVal val="visible"/>
                                      </p:to>
                                    </p:set>
                                    <p:animEffect transition="in" filter="fade">
                                      <p:cBhvr>
                                        <p:cTn id="22" dur="2000"/>
                                        <p:tgtEl>
                                          <p:spTgt spid="22221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211">
                                            <p:txEl>
                                              <p:pRg st="5" end="5"/>
                                            </p:txEl>
                                          </p:spTgt>
                                        </p:tgtEl>
                                        <p:attrNameLst>
                                          <p:attrName>style.visibility</p:attrName>
                                        </p:attrNameLst>
                                      </p:cBhvr>
                                      <p:to>
                                        <p:strVal val="visible"/>
                                      </p:to>
                                    </p:set>
                                    <p:animEffect transition="in" filter="fade">
                                      <p:cBhvr>
                                        <p:cTn id="25" dur="2000"/>
                                        <p:tgtEl>
                                          <p:spTgt spid="22221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2211">
                                            <p:txEl>
                                              <p:pRg st="6" end="6"/>
                                            </p:txEl>
                                          </p:spTgt>
                                        </p:tgtEl>
                                        <p:attrNameLst>
                                          <p:attrName>style.visibility</p:attrName>
                                        </p:attrNameLst>
                                      </p:cBhvr>
                                      <p:to>
                                        <p:strVal val="visible"/>
                                      </p:to>
                                    </p:set>
                                    <p:animEffect transition="in" filter="fade">
                                      <p:cBhvr>
                                        <p:cTn id="28" dur="2000"/>
                                        <p:tgtEl>
                                          <p:spTgt spid="22221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2211">
                                            <p:txEl>
                                              <p:pRg st="7" end="7"/>
                                            </p:txEl>
                                          </p:spTgt>
                                        </p:tgtEl>
                                        <p:attrNameLst>
                                          <p:attrName>style.visibility</p:attrName>
                                        </p:attrNameLst>
                                      </p:cBhvr>
                                      <p:to>
                                        <p:strVal val="visible"/>
                                      </p:to>
                                    </p:set>
                                    <p:animEffect transition="in" filter="fade">
                                      <p:cBhvr>
                                        <p:cTn id="31" dur="2000"/>
                                        <p:tgtEl>
                                          <p:spTgt spid="22221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2211">
                                            <p:txEl>
                                              <p:pRg st="8" end="8"/>
                                            </p:txEl>
                                          </p:spTgt>
                                        </p:tgtEl>
                                        <p:attrNameLst>
                                          <p:attrName>style.visibility</p:attrName>
                                        </p:attrNameLst>
                                      </p:cBhvr>
                                      <p:to>
                                        <p:strVal val="visible"/>
                                      </p:to>
                                    </p:set>
                                    <p:animEffect transition="in" filter="fade">
                                      <p:cBhvr>
                                        <p:cTn id="34" dur="2000"/>
                                        <p:tgtEl>
                                          <p:spTgt spid="22221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2211">
                                            <p:txEl>
                                              <p:pRg st="9" end="9"/>
                                            </p:txEl>
                                          </p:spTgt>
                                        </p:tgtEl>
                                        <p:attrNameLst>
                                          <p:attrName>style.visibility</p:attrName>
                                        </p:attrNameLst>
                                      </p:cBhvr>
                                      <p:to>
                                        <p:strVal val="visible"/>
                                      </p:to>
                                    </p:set>
                                    <p:animEffect transition="in" filter="fade">
                                      <p:cBhvr>
                                        <p:cTn id="37" dur="2000"/>
                                        <p:tgtEl>
                                          <p:spTgt spid="222211">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2211">
                                            <p:txEl>
                                              <p:pRg st="10" end="10"/>
                                            </p:txEl>
                                          </p:spTgt>
                                        </p:tgtEl>
                                        <p:attrNameLst>
                                          <p:attrName>style.visibility</p:attrName>
                                        </p:attrNameLst>
                                      </p:cBhvr>
                                      <p:to>
                                        <p:strVal val="visible"/>
                                      </p:to>
                                    </p:set>
                                    <p:animEffect transition="in" filter="fade">
                                      <p:cBhvr>
                                        <p:cTn id="40" dur="2000"/>
                                        <p:tgtEl>
                                          <p:spTgt spid="222211">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2211">
                                            <p:txEl>
                                              <p:pRg st="11" end="11"/>
                                            </p:txEl>
                                          </p:spTgt>
                                        </p:tgtEl>
                                        <p:attrNameLst>
                                          <p:attrName>style.visibility</p:attrName>
                                        </p:attrNameLst>
                                      </p:cBhvr>
                                      <p:to>
                                        <p:strVal val="visible"/>
                                      </p:to>
                                    </p:set>
                                    <p:animEffect transition="in" filter="fade">
                                      <p:cBhvr>
                                        <p:cTn id="43" dur="2000"/>
                                        <p:tgtEl>
                                          <p:spTgt spid="222211">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2211">
                                            <p:txEl>
                                              <p:pRg st="12" end="12"/>
                                            </p:txEl>
                                          </p:spTgt>
                                        </p:tgtEl>
                                        <p:attrNameLst>
                                          <p:attrName>style.visibility</p:attrName>
                                        </p:attrNameLst>
                                      </p:cBhvr>
                                      <p:to>
                                        <p:strVal val="visible"/>
                                      </p:to>
                                    </p:set>
                                    <p:animEffect transition="in" filter="fade">
                                      <p:cBhvr>
                                        <p:cTn id="46" dur="2000"/>
                                        <p:tgtEl>
                                          <p:spTgt spid="222211">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2211">
                                            <p:txEl>
                                              <p:pRg st="13" end="13"/>
                                            </p:txEl>
                                          </p:spTgt>
                                        </p:tgtEl>
                                        <p:attrNameLst>
                                          <p:attrName>style.visibility</p:attrName>
                                        </p:attrNameLst>
                                      </p:cBhvr>
                                      <p:to>
                                        <p:strVal val="visible"/>
                                      </p:to>
                                    </p:set>
                                    <p:animEffect transition="in" filter="fade">
                                      <p:cBhvr>
                                        <p:cTn id="49" dur="2000"/>
                                        <p:tgtEl>
                                          <p:spTgt spid="222211">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2211">
                                            <p:txEl>
                                              <p:pRg st="14" end="14"/>
                                            </p:txEl>
                                          </p:spTgt>
                                        </p:tgtEl>
                                        <p:attrNameLst>
                                          <p:attrName>style.visibility</p:attrName>
                                        </p:attrNameLst>
                                      </p:cBhvr>
                                      <p:to>
                                        <p:strVal val="visible"/>
                                      </p:to>
                                    </p:set>
                                    <p:animEffect transition="in" filter="fade">
                                      <p:cBhvr>
                                        <p:cTn id="52" dur="2000"/>
                                        <p:tgtEl>
                                          <p:spTgt spid="222211">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2211">
                                            <p:txEl>
                                              <p:pRg st="15" end="15"/>
                                            </p:txEl>
                                          </p:spTgt>
                                        </p:tgtEl>
                                        <p:attrNameLst>
                                          <p:attrName>style.visibility</p:attrName>
                                        </p:attrNameLst>
                                      </p:cBhvr>
                                      <p:to>
                                        <p:strVal val="visible"/>
                                      </p:to>
                                    </p:set>
                                    <p:animEffect transition="in" filter="fade">
                                      <p:cBhvr>
                                        <p:cTn id="55" dur="2000"/>
                                        <p:tgtEl>
                                          <p:spTgt spid="222211">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2211">
                                            <p:txEl>
                                              <p:pRg st="16" end="16"/>
                                            </p:txEl>
                                          </p:spTgt>
                                        </p:tgtEl>
                                        <p:attrNameLst>
                                          <p:attrName>style.visibility</p:attrName>
                                        </p:attrNameLst>
                                      </p:cBhvr>
                                      <p:to>
                                        <p:strVal val="visible"/>
                                      </p:to>
                                    </p:set>
                                    <p:animEffect transition="in" filter="fade">
                                      <p:cBhvr>
                                        <p:cTn id="58" dur="2000"/>
                                        <p:tgtEl>
                                          <p:spTgt spid="222211">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2211">
                                            <p:txEl>
                                              <p:pRg st="17" end="17"/>
                                            </p:txEl>
                                          </p:spTgt>
                                        </p:tgtEl>
                                        <p:attrNameLst>
                                          <p:attrName>style.visibility</p:attrName>
                                        </p:attrNameLst>
                                      </p:cBhvr>
                                      <p:to>
                                        <p:strVal val="visible"/>
                                      </p:to>
                                    </p:set>
                                    <p:animEffect transition="in" filter="fade">
                                      <p:cBhvr>
                                        <p:cTn id="61" dur="2000"/>
                                        <p:tgtEl>
                                          <p:spTgt spid="222211">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2211">
                                            <p:txEl>
                                              <p:pRg st="19" end="19"/>
                                            </p:txEl>
                                          </p:spTgt>
                                        </p:tgtEl>
                                        <p:attrNameLst>
                                          <p:attrName>style.visibility</p:attrName>
                                        </p:attrNameLst>
                                      </p:cBhvr>
                                      <p:to>
                                        <p:strVal val="visible"/>
                                      </p:to>
                                    </p:set>
                                    <p:animEffect transition="in" filter="fade">
                                      <p:cBhvr>
                                        <p:cTn id="64" dur="2000"/>
                                        <p:tgtEl>
                                          <p:spTgt spid="222211">
                                            <p:txEl>
                                              <p:pRg st="19" end="1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2211">
                                            <p:txEl>
                                              <p:pRg st="21" end="21"/>
                                            </p:txEl>
                                          </p:spTgt>
                                        </p:tgtEl>
                                        <p:attrNameLst>
                                          <p:attrName>style.visibility</p:attrName>
                                        </p:attrNameLst>
                                      </p:cBhvr>
                                      <p:to>
                                        <p:strVal val="visible"/>
                                      </p:to>
                                    </p:set>
                                    <p:animEffect transition="in" filter="fade">
                                      <p:cBhvr>
                                        <p:cTn id="67" dur="2000"/>
                                        <p:tgtEl>
                                          <p:spTgt spid="22221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allAtOnce"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56CDC668-86AB-4BCE-BA66-BC3BA291C8E9}" type="slidenum">
              <a:rPr lang="en-US" smtClean="0"/>
              <a:pPr>
                <a:defRPr/>
              </a:pPr>
              <a:t>69</a:t>
            </a:fld>
            <a:endParaRPr lang="en-US" dirty="0"/>
          </a:p>
        </p:txBody>
      </p:sp>
      <p:sp>
        <p:nvSpPr>
          <p:cNvPr id="223235" name="Text Box 1"/>
          <p:cNvSpPr txBox="1">
            <a:spLocks noChangeArrowheads="1"/>
          </p:cNvSpPr>
          <p:nvPr/>
        </p:nvSpPr>
        <p:spPr bwMode="auto">
          <a:xfrm>
            <a:off x="857224" y="0"/>
            <a:ext cx="7572428" cy="6858000"/>
          </a:xfrm>
          <a:prstGeom prst="rect">
            <a:avLst/>
          </a:prstGeom>
          <a:solidFill>
            <a:schemeClr val="bg1"/>
          </a:solidFill>
          <a:ln w="38100" cmpd="dbl">
            <a:solidFill>
              <a:srgbClr val="FF0000"/>
            </a:solidFill>
            <a:miter lim="800000"/>
            <a:headEnd/>
            <a:tailEnd/>
          </a:ln>
        </p:spPr>
        <p:txBody>
          <a:bodyPr/>
          <a:lstStyle/>
          <a:p>
            <a:pPr algn="ctr">
              <a:spcAft>
                <a:spcPts val="600"/>
              </a:spcAft>
            </a:pPr>
            <a:r>
              <a:rPr lang="fr-FR" sz="1100" b="1" u="sng" dirty="0"/>
              <a:t>RAPPORT DE TRAVAIL</a:t>
            </a:r>
          </a:p>
          <a:p>
            <a:pPr algn="ctr">
              <a:spcAft>
                <a:spcPts val="600"/>
              </a:spcAft>
            </a:pPr>
            <a:r>
              <a:rPr lang="fr-FR" sz="1100" b="1" u="sng" dirty="0"/>
              <a:t>MAINTENANCE DES OUVRAGES</a:t>
            </a:r>
          </a:p>
          <a:p>
            <a:pPr algn="ctr">
              <a:spcAft>
                <a:spcPts val="600"/>
              </a:spcAft>
            </a:pPr>
            <a:r>
              <a:rPr lang="fr-FR" sz="1200" b="1" u="sng" dirty="0">
                <a:latin typeface="Arial" pitchFamily="34" charset="0"/>
                <a:cs typeface="Arial" pitchFamily="34" charset="0"/>
              </a:rPr>
              <a:t>Portes – Vis - Crics</a:t>
            </a:r>
          </a:p>
          <a:p>
            <a:pPr algn="just">
              <a:spcAft>
                <a:spcPts val="600"/>
              </a:spcAft>
            </a:pPr>
            <a:r>
              <a:rPr lang="fr-FR" sz="1200" dirty="0">
                <a:latin typeface="Arial" pitchFamily="34" charset="0"/>
                <a:cs typeface="Arial" pitchFamily="34" charset="0"/>
              </a:rPr>
              <a:t>Fiche de travail n° …………………………………………………….Date :                       JJ/MM/AA</a:t>
            </a:r>
          </a:p>
          <a:p>
            <a:pPr algn="just">
              <a:spcAft>
                <a:spcPts val="600"/>
              </a:spcAft>
            </a:pPr>
            <a:r>
              <a:rPr lang="fr-FR" sz="1200" dirty="0">
                <a:latin typeface="Arial" pitchFamily="34" charset="0"/>
                <a:cs typeface="Arial" pitchFamily="34" charset="0"/>
              </a:rPr>
              <a:t>OUVRAGE n° ………………………………………………………………………………………………….</a:t>
            </a:r>
          </a:p>
          <a:p>
            <a:pPr algn="just">
              <a:spcAft>
                <a:spcPts val="600"/>
              </a:spcAft>
            </a:pPr>
            <a:r>
              <a:rPr lang="fr-FR" sz="1200" dirty="0">
                <a:latin typeface="Arial" pitchFamily="34" charset="0"/>
                <a:cs typeface="Arial" pitchFamily="34" charset="0"/>
              </a:rPr>
              <a:t>Situation : ………………………………………………………………………………………………………    </a:t>
            </a:r>
          </a:p>
          <a:p>
            <a:pPr algn="just">
              <a:spcAft>
                <a:spcPts val="600"/>
              </a:spcAft>
            </a:pPr>
            <a:r>
              <a:rPr lang="fr-FR" sz="1200" dirty="0">
                <a:latin typeface="Arial" pitchFamily="34" charset="0"/>
                <a:cs typeface="Arial" pitchFamily="34" charset="0"/>
              </a:rPr>
              <a:t>Position:p.k.………… Nombre de passes:………… Hauteur porte:………. m Largeur porte………m</a:t>
            </a:r>
          </a:p>
          <a:p>
            <a:pPr algn="just">
              <a:spcAft>
                <a:spcPts val="600"/>
              </a:spcAft>
            </a:pPr>
            <a:r>
              <a:rPr lang="fr-FR" sz="1200" dirty="0">
                <a:latin typeface="Arial" pitchFamily="34" charset="0"/>
                <a:cs typeface="Arial" pitchFamily="34" charset="0"/>
              </a:rPr>
              <a:t>Surface des portes:……………m² Longueur de joints:…………m Longueur de vis : ………………m</a:t>
            </a:r>
          </a:p>
          <a:p>
            <a:pPr algn="ctr">
              <a:spcAft>
                <a:spcPts val="600"/>
              </a:spcAft>
            </a:pPr>
            <a:r>
              <a:rPr lang="fr-FR" sz="1200" b="1" u="sng" dirty="0">
                <a:latin typeface="Arial" pitchFamily="34" charset="0"/>
                <a:cs typeface="Arial" pitchFamily="34" charset="0"/>
              </a:rPr>
              <a:t>LES CONDITIONS CLIMATIQUES</a:t>
            </a:r>
          </a:p>
          <a:p>
            <a:pPr algn="just">
              <a:spcAft>
                <a:spcPts val="600"/>
              </a:spcAft>
            </a:pPr>
            <a:r>
              <a:rPr lang="fr-FR" sz="1200" dirty="0">
                <a:latin typeface="Arial" pitchFamily="34" charset="0"/>
                <a:cs typeface="Arial" pitchFamily="34" charset="0"/>
              </a:rPr>
              <a:t>Soleil         			Nuages  		                    Pluie             </a:t>
            </a:r>
          </a:p>
          <a:p>
            <a:pPr algn="ctr">
              <a:spcAft>
                <a:spcPts val="600"/>
              </a:spcAft>
            </a:pPr>
            <a:r>
              <a:rPr lang="fr-FR" sz="1200" b="1" u="sng" dirty="0">
                <a:latin typeface="Arial" pitchFamily="34" charset="0"/>
                <a:cs typeface="Arial" pitchFamily="34" charset="0"/>
              </a:rPr>
              <a:t>TRAVAUX REALISES</a:t>
            </a:r>
            <a:endParaRPr lang="fr-FR" sz="1200" dirty="0">
              <a:latin typeface="Arial" pitchFamily="34" charset="0"/>
              <a:cs typeface="Arial" pitchFamily="34" charset="0"/>
            </a:endParaRPr>
          </a:p>
          <a:p>
            <a:pPr algn="just">
              <a:spcAft>
                <a:spcPts val="600"/>
              </a:spcAft>
            </a:pPr>
            <a:r>
              <a:rPr lang="fr-FR" sz="1200" dirty="0">
                <a:latin typeface="Arial" pitchFamily="34" charset="0"/>
                <a:cs typeface="Arial" pitchFamily="34" charset="0"/>
              </a:rPr>
              <a:t>Longueur de joint changée : …………………………………………………..………. m   </a:t>
            </a:r>
          </a:p>
          <a:p>
            <a:pPr algn="just">
              <a:spcAft>
                <a:spcPts val="600"/>
              </a:spcAft>
            </a:pPr>
            <a:r>
              <a:rPr lang="fr-FR" sz="1200" dirty="0">
                <a:latin typeface="Arial" pitchFamily="34" charset="0"/>
                <a:cs typeface="Arial" pitchFamily="34" charset="0"/>
              </a:rPr>
              <a:t>Graissage des vis : ……………kg de graisse   Graissage des crics : ……………...kg de graisse</a:t>
            </a:r>
          </a:p>
          <a:p>
            <a:pPr algn="just">
              <a:spcAft>
                <a:spcPts val="600"/>
              </a:spcAft>
            </a:pPr>
            <a:r>
              <a:rPr lang="fr-FR" sz="1200" dirty="0">
                <a:latin typeface="Arial" pitchFamily="34" charset="0"/>
                <a:cs typeface="Arial" pitchFamily="34" charset="0"/>
              </a:rPr>
              <a:t>Démontage des crics : …………………………………………………………………...heures</a:t>
            </a:r>
          </a:p>
          <a:p>
            <a:pPr algn="just">
              <a:spcAft>
                <a:spcPts val="600"/>
              </a:spcAft>
            </a:pPr>
            <a:r>
              <a:rPr lang="fr-FR" sz="1200" dirty="0">
                <a:latin typeface="Arial" pitchFamily="34" charset="0"/>
                <a:cs typeface="Arial" pitchFamily="34" charset="0"/>
              </a:rPr>
              <a:t>Extraction des portes :………………………………………………………………...…heures</a:t>
            </a:r>
          </a:p>
          <a:p>
            <a:pPr algn="just">
              <a:spcAft>
                <a:spcPts val="600"/>
              </a:spcAft>
            </a:pPr>
            <a:r>
              <a:rPr lang="fr-FR" sz="1200" dirty="0">
                <a:latin typeface="Arial" pitchFamily="34" charset="0"/>
                <a:cs typeface="Arial" pitchFamily="34" charset="0"/>
              </a:rPr>
              <a:t>Ponçage et peinture des portes : …………………………………………………….. kg de peinture  </a:t>
            </a:r>
          </a:p>
          <a:p>
            <a:pPr algn="just">
              <a:spcAft>
                <a:spcPts val="600"/>
              </a:spcAft>
            </a:pPr>
            <a:r>
              <a:rPr lang="fr-FR" sz="1200" dirty="0">
                <a:latin typeface="Arial" pitchFamily="34" charset="0"/>
                <a:cs typeface="Arial" pitchFamily="34" charset="0"/>
              </a:rPr>
              <a:t>Vérification des vis et remise en état si flambées, tordues : ……………………… heures</a:t>
            </a:r>
          </a:p>
          <a:p>
            <a:pPr algn="just">
              <a:spcAft>
                <a:spcPts val="600"/>
              </a:spcAft>
            </a:pPr>
            <a:r>
              <a:rPr lang="fr-FR" sz="1200" dirty="0">
                <a:latin typeface="Arial" pitchFamily="34" charset="0"/>
                <a:cs typeface="Arial" pitchFamily="34" charset="0"/>
              </a:rPr>
              <a:t>Vérification de la fixation vis à porte : ……………………………………………….. heures</a:t>
            </a:r>
          </a:p>
          <a:p>
            <a:pPr algn="just">
              <a:spcAft>
                <a:spcPts val="600"/>
              </a:spcAft>
            </a:pPr>
            <a:r>
              <a:rPr lang="fr-FR" sz="1200" dirty="0">
                <a:latin typeface="Arial" pitchFamily="34" charset="0"/>
                <a:cs typeface="Arial" pitchFamily="34" charset="0"/>
              </a:rPr>
              <a:t>Remontage : ……………………………………………………………………………. heures</a:t>
            </a:r>
          </a:p>
          <a:p>
            <a:pPr>
              <a:spcAft>
                <a:spcPts val="6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spcAft>
                <a:spcPts val="600"/>
              </a:spcAft>
            </a:pPr>
            <a:r>
              <a:rPr lang="fr-FR" sz="1200" b="1" u="sng" dirty="0" smtClean="0">
                <a:latin typeface="Arial" pitchFamily="34" charset="0"/>
                <a:cs typeface="Arial" pitchFamily="34" charset="0"/>
              </a:rPr>
              <a:t>MAIN </a:t>
            </a:r>
            <a:r>
              <a:rPr lang="fr-FR" sz="1200" b="1" u="sng" dirty="0">
                <a:latin typeface="Arial" pitchFamily="34" charset="0"/>
                <a:cs typeface="Arial" pitchFamily="34" charset="0"/>
              </a:rPr>
              <a:t>D’ŒUVRE UTILISEE </a:t>
            </a:r>
            <a:r>
              <a:rPr lang="fr-FR" sz="1200" dirty="0">
                <a:latin typeface="Arial" pitchFamily="34" charset="0"/>
                <a:cs typeface="Arial" pitchFamily="34" charset="0"/>
              </a:rPr>
              <a:t>………………………………………………………………………………</a:t>
            </a:r>
          </a:p>
          <a:p>
            <a:pPr algn="just">
              <a:spcAft>
                <a:spcPts val="600"/>
              </a:spcAft>
            </a:pPr>
            <a:r>
              <a:rPr lang="fr-FR" sz="1200" b="1" u="sng" dirty="0">
                <a:latin typeface="Arial" pitchFamily="34" charset="0"/>
                <a:cs typeface="Arial" pitchFamily="34" charset="0"/>
              </a:rPr>
              <a:t>REMARQUES </a:t>
            </a:r>
            <a:r>
              <a:rPr lang="fr-FR" sz="1200" b="1" u="sng" dirty="0" smtClean="0">
                <a:latin typeface="Arial" pitchFamily="34" charset="0"/>
                <a:cs typeface="Arial" pitchFamily="34" charset="0"/>
              </a:rPr>
              <a:t>:</a:t>
            </a:r>
            <a:endParaRPr lang="fr-FR" sz="1200" b="1" u="sng" dirty="0">
              <a:latin typeface="Arial" pitchFamily="34" charset="0"/>
              <a:cs typeface="Arial" pitchFamily="34" charset="0"/>
            </a:endParaRPr>
          </a:p>
          <a:p>
            <a:pPr algn="just">
              <a:spcAft>
                <a:spcPts val="600"/>
              </a:spcAft>
            </a:pPr>
            <a:r>
              <a:rPr lang="fr-FR" sz="1200" b="1" u="sng" dirty="0">
                <a:latin typeface="Arial" pitchFamily="34" charset="0"/>
                <a:cs typeface="Arial" pitchFamily="34" charset="0"/>
              </a:rPr>
              <a:t>Le RESPONSABLE</a:t>
            </a:r>
            <a:r>
              <a:rPr lang="fr-FR" sz="1200" dirty="0">
                <a:latin typeface="Arial" pitchFamily="34" charset="0"/>
                <a:cs typeface="Arial" pitchFamily="34" charset="0"/>
              </a:rPr>
              <a:t> …………………………………..      Signature</a:t>
            </a:r>
          </a:p>
          <a:p>
            <a:pPr algn="just">
              <a:spcAft>
                <a:spcPts val="600"/>
              </a:spcAft>
            </a:pPr>
            <a:r>
              <a:rPr lang="fr-FR" sz="1100" b="1" dirty="0"/>
              <a:t>						</a:t>
            </a: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23236" name="Rectangle 5"/>
          <p:cNvSpPr>
            <a:spLocks noChangeArrowheads="1"/>
          </p:cNvSpPr>
          <p:nvPr/>
        </p:nvSpPr>
        <p:spPr bwMode="auto">
          <a:xfrm>
            <a:off x="2057400" y="22479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23237" name="Rectangle 6"/>
          <p:cNvSpPr>
            <a:spLocks noChangeArrowheads="1"/>
          </p:cNvSpPr>
          <p:nvPr/>
        </p:nvSpPr>
        <p:spPr bwMode="auto">
          <a:xfrm>
            <a:off x="7391400" y="22098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23238" name="Rectangle 7"/>
          <p:cNvSpPr>
            <a:spLocks noChangeArrowheads="1"/>
          </p:cNvSpPr>
          <p:nvPr/>
        </p:nvSpPr>
        <p:spPr bwMode="auto">
          <a:xfrm>
            <a:off x="5029200" y="224790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B7247BA4-7474-4253-BABC-2AF1DB3D3B76}" type="slidenum">
              <a:rPr lang="en-US" smtClean="0"/>
              <a:pPr>
                <a:defRPr/>
              </a:pPr>
              <a:t>7</a:t>
            </a:fld>
            <a:endParaRPr lang="en-US" dirty="0"/>
          </a:p>
        </p:txBody>
      </p:sp>
      <p:sp>
        <p:nvSpPr>
          <p:cNvPr id="155651" name="ZoneTexte 2"/>
          <p:cNvSpPr txBox="1">
            <a:spLocks noChangeArrowheads="1"/>
          </p:cNvSpPr>
          <p:nvPr/>
        </p:nvSpPr>
        <p:spPr bwMode="auto">
          <a:xfrm>
            <a:off x="152400" y="849313"/>
            <a:ext cx="8991600" cy="369887"/>
          </a:xfrm>
          <a:prstGeom prst="rect">
            <a:avLst/>
          </a:prstGeom>
          <a:noFill/>
          <a:ln w="9525">
            <a:noFill/>
            <a:miter lim="800000"/>
            <a:headEnd/>
            <a:tailEnd/>
          </a:ln>
        </p:spPr>
        <p:txBody>
          <a:bodyPr>
            <a:spAutoFit/>
          </a:bodyPr>
          <a:lstStyle/>
          <a:p>
            <a:endParaRPr lang="fr-FR"/>
          </a:p>
        </p:txBody>
      </p:sp>
      <p:sp>
        <p:nvSpPr>
          <p:cNvPr id="4" name="Text Box 4"/>
          <p:cNvSpPr txBox="1">
            <a:spLocks noChangeArrowheads="1"/>
          </p:cNvSpPr>
          <p:nvPr/>
        </p:nvSpPr>
        <p:spPr bwMode="auto">
          <a:xfrm>
            <a:off x="0" y="71414"/>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5" name="Text Box 5"/>
          <p:cNvSpPr txBox="1">
            <a:spLocks noChangeArrowheads="1"/>
          </p:cNvSpPr>
          <p:nvPr/>
        </p:nvSpPr>
        <p:spPr bwMode="auto">
          <a:xfrm>
            <a:off x="2057400" y="571480"/>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55654" name="ZoneTexte 5"/>
          <p:cNvSpPr txBox="1">
            <a:spLocks noChangeArrowheads="1"/>
          </p:cNvSpPr>
          <p:nvPr/>
        </p:nvSpPr>
        <p:spPr bwMode="auto">
          <a:xfrm>
            <a:off x="228600" y="1000108"/>
            <a:ext cx="8763000" cy="3724096"/>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t>Maintenance annuelle des portes, des vis et des crics de levage</a:t>
            </a:r>
            <a:endParaRPr lang="fr-FR" sz="1200" dirty="0"/>
          </a:p>
          <a:p>
            <a:pPr algn="ctr"/>
            <a:endParaRPr lang="fr-FR" sz="1400" dirty="0"/>
          </a:p>
          <a:p>
            <a:pPr algn="just"/>
            <a:r>
              <a:rPr lang="fr-FR" sz="1300" dirty="0">
                <a:latin typeface="Arial" pitchFamily="34" charset="0"/>
                <a:cs typeface="Arial" pitchFamily="34" charset="0"/>
              </a:rPr>
              <a:t>On doit profiter des maintenances annuelles pour réaliser l’ensemble des travaux indispensables pour la durabilité des infrastructures.</a:t>
            </a:r>
          </a:p>
          <a:p>
            <a:pPr algn="just"/>
            <a:endParaRPr lang="fr-FR" sz="1300" dirty="0">
              <a:latin typeface="Arial" pitchFamily="34" charset="0"/>
              <a:cs typeface="Arial" pitchFamily="34" charset="0"/>
            </a:endParaRPr>
          </a:p>
          <a:p>
            <a:pPr algn="just"/>
            <a:r>
              <a:rPr lang="fr-FR" sz="1300" dirty="0">
                <a:latin typeface="Arial" pitchFamily="34" charset="0"/>
                <a:cs typeface="Arial" pitchFamily="34" charset="0"/>
              </a:rPr>
              <a:t>On peut les classer en ordre de priorité:</a:t>
            </a:r>
          </a:p>
          <a:p>
            <a:pPr algn="just"/>
            <a:endParaRPr lang="fr-FR" sz="1300" dirty="0">
              <a:latin typeface="Arial" pitchFamily="34" charset="0"/>
              <a:cs typeface="Arial" pitchFamily="34" charset="0"/>
            </a:endParaRPr>
          </a:p>
          <a:p>
            <a:pPr algn="just"/>
            <a:r>
              <a:rPr lang="fr-FR" sz="1300" dirty="0">
                <a:latin typeface="Arial" pitchFamily="34" charset="0"/>
                <a:cs typeface="Arial" pitchFamily="34" charset="0"/>
              </a:rPr>
              <a:t>	1- Changement des joints d’étanchéité pour chaque porte si leur usure empêche un bon </a:t>
            </a:r>
            <a:r>
              <a:rPr lang="fr-FR" sz="1300" dirty="0" smtClean="0">
                <a:latin typeface="Arial" pitchFamily="34" charset="0"/>
                <a:cs typeface="Arial" pitchFamily="34" charset="0"/>
              </a:rPr>
              <a:t>	fonctionnement</a:t>
            </a:r>
            <a:r>
              <a:rPr lang="fr-FR" sz="1300" dirty="0">
                <a:latin typeface="Arial" pitchFamily="34" charset="0"/>
                <a:cs typeface="Arial" pitchFamily="34" charset="0"/>
              </a:rPr>
              <a:t>,</a:t>
            </a:r>
          </a:p>
          <a:p>
            <a:pPr algn="just"/>
            <a:r>
              <a:rPr lang="fr-FR" sz="1300" dirty="0">
                <a:latin typeface="Arial" pitchFamily="34" charset="0"/>
                <a:cs typeface="Arial" pitchFamily="34" charset="0"/>
              </a:rPr>
              <a:t>	2- Vidange et/ou graissage des crics de levage,</a:t>
            </a:r>
          </a:p>
          <a:p>
            <a:pPr algn="just"/>
            <a:r>
              <a:rPr lang="fr-FR" sz="1300" dirty="0">
                <a:latin typeface="Arial" pitchFamily="34" charset="0"/>
                <a:cs typeface="Arial" pitchFamily="34" charset="0"/>
              </a:rPr>
              <a:t>	3- </a:t>
            </a:r>
            <a:r>
              <a:rPr lang="fr-FR" sz="1300" dirty="0" smtClean="0">
                <a:latin typeface="Arial" pitchFamily="34" charset="0"/>
                <a:cs typeface="Arial" pitchFamily="34" charset="0"/>
              </a:rPr>
              <a:t>Redresser </a:t>
            </a:r>
            <a:r>
              <a:rPr lang="fr-FR" sz="1300" dirty="0">
                <a:latin typeface="Arial" pitchFamily="34" charset="0"/>
                <a:cs typeface="Arial" pitchFamily="34" charset="0"/>
              </a:rPr>
              <a:t>si nécessaire les vis de </a:t>
            </a:r>
            <a:r>
              <a:rPr lang="fr-FR" sz="1300" dirty="0" smtClean="0">
                <a:latin typeface="Arial" pitchFamily="34" charset="0"/>
                <a:cs typeface="Arial" pitchFamily="34" charset="0"/>
              </a:rPr>
              <a:t>levage</a:t>
            </a:r>
            <a:r>
              <a:rPr lang="fr-FR" sz="1300" dirty="0">
                <a:latin typeface="Arial" pitchFamily="34" charset="0"/>
                <a:cs typeface="Arial" pitchFamily="34" charset="0"/>
              </a:rPr>
              <a:t>, et les dégraisser pour supprimer les vieilles graisses,</a:t>
            </a:r>
          </a:p>
          <a:p>
            <a:pPr algn="just"/>
            <a:r>
              <a:rPr lang="fr-FR" sz="1300" dirty="0">
                <a:latin typeface="Arial" pitchFamily="34" charset="0"/>
                <a:cs typeface="Arial" pitchFamily="34" charset="0"/>
              </a:rPr>
              <a:t>	4- Graisser à la graisse rouge de </a:t>
            </a:r>
            <a:r>
              <a:rPr lang="fr-FR" sz="1300" dirty="0" smtClean="0">
                <a:latin typeface="Arial" pitchFamily="34" charset="0"/>
                <a:cs typeface="Arial" pitchFamily="34" charset="0"/>
              </a:rPr>
              <a:t>qualité ces vis de levage,</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	5- Vérifier l’attache de la porte à la vis, si nécessaire la changer,</a:t>
            </a:r>
          </a:p>
          <a:p>
            <a:pPr algn="just"/>
            <a:r>
              <a:rPr lang="fr-FR" sz="1300" dirty="0">
                <a:latin typeface="Arial" pitchFamily="34" charset="0"/>
                <a:cs typeface="Arial" pitchFamily="34" charset="0"/>
              </a:rPr>
              <a:t>	6- Gratter, dérouiller, dégraisser, couche d’apprêt, et peinture définitive des portes,</a:t>
            </a:r>
          </a:p>
          <a:p>
            <a:pPr algn="just"/>
            <a:r>
              <a:rPr lang="fr-FR" sz="1300" dirty="0">
                <a:latin typeface="Arial" pitchFamily="34" charset="0"/>
                <a:cs typeface="Arial" pitchFamily="34" charset="0"/>
              </a:rPr>
              <a:t>	7- Remettre en place les vis, les écrous et les boulons manquants ou cassés,</a:t>
            </a:r>
          </a:p>
          <a:p>
            <a:pPr algn="just"/>
            <a:r>
              <a:rPr lang="fr-FR" sz="1300" dirty="0">
                <a:latin typeface="Arial" pitchFamily="34" charset="0"/>
                <a:cs typeface="Arial" pitchFamily="34" charset="0"/>
              </a:rPr>
              <a:t>	8- Nettoyer les rainures de guidage verticales et </a:t>
            </a:r>
            <a:r>
              <a:rPr lang="fr-FR" sz="1300" dirty="0" err="1" smtClean="0">
                <a:latin typeface="Arial" pitchFamily="34" charset="0"/>
                <a:cs typeface="Arial" pitchFamily="34" charset="0"/>
              </a:rPr>
              <a:t>horizontalse</a:t>
            </a:r>
            <a:r>
              <a:rPr lang="fr-FR" sz="1300" dirty="0">
                <a:latin typeface="Arial" pitchFamily="34" charset="0"/>
                <a:cs typeface="Arial" pitchFamily="34" charset="0"/>
              </a:rPr>
              <a:t>,</a:t>
            </a:r>
          </a:p>
          <a:p>
            <a:pPr algn="just"/>
            <a:r>
              <a:rPr lang="fr-FR" sz="1300" dirty="0">
                <a:latin typeface="Arial" pitchFamily="34" charset="0"/>
                <a:cs typeface="Arial" pitchFamily="34" charset="0"/>
              </a:rPr>
              <a:t>	9- Fixations des gardes corps et des échelles d’accès aux crics,</a:t>
            </a:r>
          </a:p>
          <a:p>
            <a:pPr algn="just"/>
            <a:r>
              <a:rPr lang="fr-FR" sz="1300" dirty="0">
                <a:latin typeface="Arial" pitchFamily="34" charset="0"/>
                <a:cs typeface="Arial" pitchFamily="34" charset="0"/>
              </a:rPr>
              <a:t>	10- Exc.</a:t>
            </a:r>
          </a:p>
        </p:txBody>
      </p:sp>
      <p:pic>
        <p:nvPicPr>
          <p:cNvPr id="155655" name="Picture 2" descr="Entretien ouvrage 1 polder 1 Ma Ou 2004#001"/>
          <p:cNvPicPr>
            <a:picLocks noChangeAspect="1" noChangeArrowheads="1"/>
          </p:cNvPicPr>
          <p:nvPr/>
        </p:nvPicPr>
        <p:blipFill>
          <a:blip r:embed="rId3" cstate="email"/>
          <a:srcRect/>
          <a:stretch>
            <a:fillRect/>
          </a:stretch>
        </p:blipFill>
        <p:spPr bwMode="auto">
          <a:xfrm>
            <a:off x="2754315" y="4737005"/>
            <a:ext cx="3389321" cy="2120995"/>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4">
                                            <p:bg/>
                                          </p:spTgt>
                                        </p:tgtEl>
                                        <p:attrNameLst>
                                          <p:attrName>style.visibility</p:attrName>
                                        </p:attrNameLst>
                                      </p:cBhvr>
                                      <p:to>
                                        <p:strVal val="visible"/>
                                      </p:to>
                                    </p:set>
                                    <p:animEffect transition="in" filter="fade">
                                      <p:cBhvr>
                                        <p:cTn id="7" dur="2000"/>
                                        <p:tgtEl>
                                          <p:spTgt spid="15565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654">
                                            <p:txEl>
                                              <p:pRg st="0" end="0"/>
                                            </p:txEl>
                                          </p:spTgt>
                                        </p:tgtEl>
                                        <p:attrNameLst>
                                          <p:attrName>style.visibility</p:attrName>
                                        </p:attrNameLst>
                                      </p:cBhvr>
                                      <p:to>
                                        <p:strVal val="visible"/>
                                      </p:to>
                                    </p:set>
                                    <p:animEffect transition="in" filter="fade">
                                      <p:cBhvr>
                                        <p:cTn id="10" dur="2000"/>
                                        <p:tgtEl>
                                          <p:spTgt spid="15565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654">
                                            <p:txEl>
                                              <p:pRg st="2" end="2"/>
                                            </p:txEl>
                                          </p:spTgt>
                                        </p:tgtEl>
                                        <p:attrNameLst>
                                          <p:attrName>style.visibility</p:attrName>
                                        </p:attrNameLst>
                                      </p:cBhvr>
                                      <p:to>
                                        <p:strVal val="visible"/>
                                      </p:to>
                                    </p:set>
                                    <p:animEffect transition="in" filter="fade">
                                      <p:cBhvr>
                                        <p:cTn id="13" dur="2000"/>
                                        <p:tgtEl>
                                          <p:spTgt spid="15565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5654">
                                            <p:txEl>
                                              <p:pRg st="4" end="4"/>
                                            </p:txEl>
                                          </p:spTgt>
                                        </p:tgtEl>
                                        <p:attrNameLst>
                                          <p:attrName>style.visibility</p:attrName>
                                        </p:attrNameLst>
                                      </p:cBhvr>
                                      <p:to>
                                        <p:strVal val="visible"/>
                                      </p:to>
                                    </p:set>
                                    <p:animEffect transition="in" filter="fade">
                                      <p:cBhvr>
                                        <p:cTn id="16" dur="2000"/>
                                        <p:tgtEl>
                                          <p:spTgt spid="15565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5654">
                                            <p:txEl>
                                              <p:pRg st="6" end="6"/>
                                            </p:txEl>
                                          </p:spTgt>
                                        </p:tgtEl>
                                        <p:attrNameLst>
                                          <p:attrName>style.visibility</p:attrName>
                                        </p:attrNameLst>
                                      </p:cBhvr>
                                      <p:to>
                                        <p:strVal val="visible"/>
                                      </p:to>
                                    </p:set>
                                    <p:animEffect transition="in" filter="fade">
                                      <p:cBhvr>
                                        <p:cTn id="19" dur="2000"/>
                                        <p:tgtEl>
                                          <p:spTgt spid="155654">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5654">
                                            <p:txEl>
                                              <p:pRg st="7" end="7"/>
                                            </p:txEl>
                                          </p:spTgt>
                                        </p:tgtEl>
                                        <p:attrNameLst>
                                          <p:attrName>style.visibility</p:attrName>
                                        </p:attrNameLst>
                                      </p:cBhvr>
                                      <p:to>
                                        <p:strVal val="visible"/>
                                      </p:to>
                                    </p:set>
                                    <p:animEffect transition="in" filter="fade">
                                      <p:cBhvr>
                                        <p:cTn id="22" dur="2000"/>
                                        <p:tgtEl>
                                          <p:spTgt spid="15565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5654">
                                            <p:txEl>
                                              <p:pRg st="8" end="8"/>
                                            </p:txEl>
                                          </p:spTgt>
                                        </p:tgtEl>
                                        <p:attrNameLst>
                                          <p:attrName>style.visibility</p:attrName>
                                        </p:attrNameLst>
                                      </p:cBhvr>
                                      <p:to>
                                        <p:strVal val="visible"/>
                                      </p:to>
                                    </p:set>
                                    <p:animEffect transition="in" filter="fade">
                                      <p:cBhvr>
                                        <p:cTn id="25" dur="2000"/>
                                        <p:tgtEl>
                                          <p:spTgt spid="155654">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5654">
                                            <p:txEl>
                                              <p:pRg st="9" end="9"/>
                                            </p:txEl>
                                          </p:spTgt>
                                        </p:tgtEl>
                                        <p:attrNameLst>
                                          <p:attrName>style.visibility</p:attrName>
                                        </p:attrNameLst>
                                      </p:cBhvr>
                                      <p:to>
                                        <p:strVal val="visible"/>
                                      </p:to>
                                    </p:set>
                                    <p:animEffect transition="in" filter="fade">
                                      <p:cBhvr>
                                        <p:cTn id="28" dur="2000"/>
                                        <p:tgtEl>
                                          <p:spTgt spid="155654">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5654">
                                            <p:txEl>
                                              <p:pRg st="10" end="10"/>
                                            </p:txEl>
                                          </p:spTgt>
                                        </p:tgtEl>
                                        <p:attrNameLst>
                                          <p:attrName>style.visibility</p:attrName>
                                        </p:attrNameLst>
                                      </p:cBhvr>
                                      <p:to>
                                        <p:strVal val="visible"/>
                                      </p:to>
                                    </p:set>
                                    <p:animEffect transition="in" filter="fade">
                                      <p:cBhvr>
                                        <p:cTn id="31" dur="2000"/>
                                        <p:tgtEl>
                                          <p:spTgt spid="155654">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654">
                                            <p:txEl>
                                              <p:pRg st="11" end="11"/>
                                            </p:txEl>
                                          </p:spTgt>
                                        </p:tgtEl>
                                        <p:attrNameLst>
                                          <p:attrName>style.visibility</p:attrName>
                                        </p:attrNameLst>
                                      </p:cBhvr>
                                      <p:to>
                                        <p:strVal val="visible"/>
                                      </p:to>
                                    </p:set>
                                    <p:animEffect transition="in" filter="fade">
                                      <p:cBhvr>
                                        <p:cTn id="34" dur="2000"/>
                                        <p:tgtEl>
                                          <p:spTgt spid="155654">
                                            <p:txEl>
                                              <p:pRg st="11" end="1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5654">
                                            <p:txEl>
                                              <p:pRg st="12" end="12"/>
                                            </p:txEl>
                                          </p:spTgt>
                                        </p:tgtEl>
                                        <p:attrNameLst>
                                          <p:attrName>style.visibility</p:attrName>
                                        </p:attrNameLst>
                                      </p:cBhvr>
                                      <p:to>
                                        <p:strVal val="visible"/>
                                      </p:to>
                                    </p:set>
                                    <p:animEffect transition="in" filter="fade">
                                      <p:cBhvr>
                                        <p:cTn id="37" dur="2000"/>
                                        <p:tgtEl>
                                          <p:spTgt spid="155654">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5654">
                                            <p:txEl>
                                              <p:pRg st="13" end="13"/>
                                            </p:txEl>
                                          </p:spTgt>
                                        </p:tgtEl>
                                        <p:attrNameLst>
                                          <p:attrName>style.visibility</p:attrName>
                                        </p:attrNameLst>
                                      </p:cBhvr>
                                      <p:to>
                                        <p:strVal val="visible"/>
                                      </p:to>
                                    </p:set>
                                    <p:animEffect transition="in" filter="fade">
                                      <p:cBhvr>
                                        <p:cTn id="40" dur="2000"/>
                                        <p:tgtEl>
                                          <p:spTgt spid="155654">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5654">
                                            <p:txEl>
                                              <p:pRg st="14" end="14"/>
                                            </p:txEl>
                                          </p:spTgt>
                                        </p:tgtEl>
                                        <p:attrNameLst>
                                          <p:attrName>style.visibility</p:attrName>
                                        </p:attrNameLst>
                                      </p:cBhvr>
                                      <p:to>
                                        <p:strVal val="visible"/>
                                      </p:to>
                                    </p:set>
                                    <p:animEffect transition="in" filter="fade">
                                      <p:cBhvr>
                                        <p:cTn id="43" dur="2000"/>
                                        <p:tgtEl>
                                          <p:spTgt spid="155654">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5654">
                                            <p:txEl>
                                              <p:pRg st="15" end="15"/>
                                            </p:txEl>
                                          </p:spTgt>
                                        </p:tgtEl>
                                        <p:attrNameLst>
                                          <p:attrName>style.visibility</p:attrName>
                                        </p:attrNameLst>
                                      </p:cBhvr>
                                      <p:to>
                                        <p:strVal val="visible"/>
                                      </p:to>
                                    </p:set>
                                    <p:animEffect transition="in" filter="fade">
                                      <p:cBhvr>
                                        <p:cTn id="46" dur="2000"/>
                                        <p:tgtEl>
                                          <p:spTgt spid="155654">
                                            <p:txEl>
                                              <p:pRg st="15" end="1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5655"/>
                                        </p:tgtEl>
                                        <p:attrNameLst>
                                          <p:attrName>style.visibility</p:attrName>
                                        </p:attrNameLst>
                                      </p:cBhvr>
                                      <p:to>
                                        <p:strVal val="visible"/>
                                      </p:to>
                                    </p:set>
                                    <p:anim calcmode="lin" valueType="num">
                                      <p:cBhvr additive="base">
                                        <p:cTn id="51" dur="500" fill="hold"/>
                                        <p:tgtEl>
                                          <p:spTgt spid="155655"/>
                                        </p:tgtEl>
                                        <p:attrNameLst>
                                          <p:attrName>ppt_x</p:attrName>
                                        </p:attrNameLst>
                                      </p:cBhvr>
                                      <p:tavLst>
                                        <p:tav tm="0">
                                          <p:val>
                                            <p:strVal val="#ppt_x"/>
                                          </p:val>
                                        </p:tav>
                                        <p:tav tm="100000">
                                          <p:val>
                                            <p:strVal val="#ppt_x"/>
                                          </p:val>
                                        </p:tav>
                                      </p:tavLst>
                                    </p:anim>
                                    <p:anim calcmode="lin" valueType="num">
                                      <p:cBhvr additive="base">
                                        <p:cTn id="52" dur="500" fill="hold"/>
                                        <p:tgtEl>
                                          <p:spTgt spid="155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B7C130D-5B32-4FAB-8284-866B16D9C939}" type="slidenum">
              <a:rPr lang="en-US" smtClean="0"/>
              <a:pPr>
                <a:defRPr/>
              </a:pPr>
              <a:t>70</a:t>
            </a:fld>
            <a:endParaRPr lang="en-US" dirty="0"/>
          </a:p>
        </p:txBody>
      </p:sp>
      <p:sp>
        <p:nvSpPr>
          <p:cNvPr id="224259" name="Text Box 2"/>
          <p:cNvSpPr txBox="1">
            <a:spLocks noChangeArrowheads="1"/>
          </p:cNvSpPr>
          <p:nvPr/>
        </p:nvSpPr>
        <p:spPr bwMode="auto">
          <a:xfrm>
            <a:off x="990600" y="0"/>
            <a:ext cx="7467600" cy="6705600"/>
          </a:xfrm>
          <a:prstGeom prst="rect">
            <a:avLst/>
          </a:prstGeom>
          <a:solidFill>
            <a:schemeClr val="bg1"/>
          </a:solidFill>
          <a:ln w="38100" cmpd="dbl">
            <a:solidFill>
              <a:srgbClr val="000000"/>
            </a:solidFill>
            <a:miter lim="800000"/>
            <a:headEnd/>
            <a:tailEnd/>
          </a:ln>
        </p:spPr>
        <p:txBody>
          <a:bodyPr/>
          <a:lstStyle/>
          <a:p>
            <a:pPr algn="ctr">
              <a:spcAft>
                <a:spcPts val="600"/>
              </a:spcAft>
            </a:pPr>
            <a:r>
              <a:rPr lang="fr-FR" sz="1200" b="1" u="sng"/>
              <a:t>FICHE DE TRAVAIL</a:t>
            </a:r>
          </a:p>
          <a:p>
            <a:pPr algn="ctr">
              <a:spcAft>
                <a:spcPts val="600"/>
              </a:spcAft>
            </a:pPr>
            <a:r>
              <a:rPr lang="fr-FR" sz="1200" b="1" u="sng"/>
              <a:t>MAINTENANCE DES OUVRAGES</a:t>
            </a:r>
          </a:p>
          <a:p>
            <a:pPr algn="ctr">
              <a:spcAft>
                <a:spcPts val="600"/>
              </a:spcAft>
            </a:pPr>
            <a:r>
              <a:rPr lang="fr-FR" sz="1200" b="1" u="sng"/>
              <a:t>Le Béton et les perrés</a:t>
            </a:r>
            <a:endParaRPr lang="fr-FR" sz="1000" b="1" u="sng"/>
          </a:p>
          <a:p>
            <a:pPr algn="just">
              <a:spcAft>
                <a:spcPts val="600"/>
              </a:spcAft>
            </a:pPr>
            <a:r>
              <a:rPr lang="fr-FR" sz="1100"/>
              <a:t>Fiche de travail n° …………………………………………………….Date :                        JJ/MM/AA</a:t>
            </a:r>
          </a:p>
          <a:p>
            <a:pPr algn="just">
              <a:spcAft>
                <a:spcPts val="600"/>
              </a:spcAft>
            </a:pPr>
            <a:r>
              <a:rPr lang="fr-FR" sz="1100"/>
              <a:t>Ouvrage n° …………………………………  Type d’ouvrage : ………………………………………..</a:t>
            </a:r>
          </a:p>
          <a:p>
            <a:pPr algn="just">
              <a:spcAft>
                <a:spcPts val="600"/>
              </a:spcAft>
            </a:pPr>
            <a:r>
              <a:rPr lang="fr-FR" sz="1000"/>
              <a:t>Situation : ………………………………………………………………………………………………………………         </a:t>
            </a:r>
          </a:p>
          <a:p>
            <a:pPr algn="just">
              <a:spcAft>
                <a:spcPts val="600"/>
              </a:spcAft>
            </a:pPr>
            <a:r>
              <a:rPr lang="fr-FR" sz="1000"/>
              <a:t>Position : p.k.  ………… Nombre de passes : ………… </a:t>
            </a:r>
          </a:p>
          <a:p>
            <a:pPr algn="ctr">
              <a:spcAft>
                <a:spcPts val="600"/>
              </a:spcAft>
            </a:pPr>
            <a:r>
              <a:rPr lang="fr-FR" sz="1200" b="1" u="sng"/>
              <a:t>TRAVAUX A REALISER</a:t>
            </a:r>
            <a:endParaRPr lang="fr-FR" sz="1200"/>
          </a:p>
          <a:p>
            <a:pPr algn="just">
              <a:spcAft>
                <a:spcPts val="600"/>
              </a:spcAft>
            </a:pPr>
            <a:r>
              <a:rPr lang="fr-FR" sz="1200"/>
              <a:t>Nettoyage intérieur et extérieur de l’ouvrage : …………………………………….. heures</a:t>
            </a:r>
          </a:p>
          <a:p>
            <a:pPr algn="just">
              <a:spcAft>
                <a:spcPts val="600"/>
              </a:spcAft>
            </a:pPr>
            <a:r>
              <a:rPr lang="fr-FR" sz="1200"/>
              <a:t>Recèlement des perrés si fissurés ou cassés : Sable ………. litres  Ciment …….. Kg   Eau …………. Litres</a:t>
            </a:r>
          </a:p>
          <a:p>
            <a:pPr algn="just">
              <a:spcAft>
                <a:spcPts val="600"/>
              </a:spcAft>
            </a:pPr>
            <a:r>
              <a:rPr lang="fr-FR" sz="1200"/>
              <a:t>Pierres ……….. m3  Temps…………. heures</a:t>
            </a:r>
          </a:p>
          <a:p>
            <a:pPr algn="just">
              <a:spcAft>
                <a:spcPts val="600"/>
              </a:spcAft>
            </a:pPr>
            <a:r>
              <a:rPr lang="fr-FR" sz="1200"/>
              <a:t>Affouillement du remblai des murs en aile : Terre ……………….. m3  Temps ………………..heures</a:t>
            </a:r>
            <a:endParaRPr lang="fr-FR" sz="1000"/>
          </a:p>
          <a:p>
            <a:pPr algn="just">
              <a:spcAft>
                <a:spcPts val="1000"/>
              </a:spcAft>
            </a:pPr>
            <a:r>
              <a:rPr lang="fr-FR" sz="1200"/>
              <a:t>Affouillent aval en sortie de l’ouvrage : Enrochement ……………m3  Temps ………………..heures</a:t>
            </a:r>
          </a:p>
          <a:p>
            <a:pPr algn="just">
              <a:spcAft>
                <a:spcPts val="1000"/>
              </a:spcAft>
            </a:pPr>
            <a:r>
              <a:rPr lang="fr-FR" sz="1200"/>
              <a:t>Désherbage :  ………………………. m2</a:t>
            </a:r>
          </a:p>
          <a:p>
            <a:pPr algn="just">
              <a:spcAft>
                <a:spcPts val="1000"/>
              </a:spcAft>
            </a:pPr>
            <a:r>
              <a:rPr lang="fr-FR" sz="1200"/>
              <a:t>Remise en état de l’interface Béton ouvrage et Terre digue :  Terre ……………… m3  Temps ………..heures</a:t>
            </a:r>
            <a:endParaRPr lang="fr-FR" sz="1000"/>
          </a:p>
          <a:p>
            <a:pPr algn="just">
              <a:spcAft>
                <a:spcPts val="1000"/>
              </a:spcAft>
            </a:pPr>
            <a:r>
              <a:rPr lang="fr-FR" sz="1200"/>
              <a:t>Remarques :</a:t>
            </a:r>
          </a:p>
          <a:p>
            <a:pPr algn="just">
              <a:spcAft>
                <a:spcPts val="1000"/>
              </a:spcAft>
            </a:pPr>
            <a:endParaRPr lang="fr-FR" sz="1200"/>
          </a:p>
          <a:p>
            <a:pPr algn="just">
              <a:spcAft>
                <a:spcPts val="1000"/>
              </a:spcAft>
            </a:pPr>
            <a:endParaRPr lang="fr-FR" sz="1200"/>
          </a:p>
          <a:p>
            <a:pPr algn="just">
              <a:spcAft>
                <a:spcPts val="1000"/>
              </a:spcAft>
            </a:pPr>
            <a:endParaRPr lang="fr-FR" sz="1200"/>
          </a:p>
          <a:p>
            <a:pPr algn="just">
              <a:spcAft>
                <a:spcPts val="1000"/>
              </a:spcAft>
            </a:pPr>
            <a:r>
              <a:rPr lang="fr-FR" sz="1200"/>
              <a:t>Nom du chef de chantier :………………………………………………</a:t>
            </a:r>
          </a:p>
          <a:p>
            <a:pPr algn="just">
              <a:spcAft>
                <a:spcPts val="1000"/>
              </a:spcAft>
            </a:pPr>
            <a:endParaRPr lang="fr-FR" sz="1000"/>
          </a:p>
          <a:p>
            <a:pPr algn="just">
              <a:spcAft>
                <a:spcPts val="1000"/>
              </a:spcAft>
            </a:pPr>
            <a:endParaRPr lang="fr-FR" sz="1000"/>
          </a:p>
          <a:p>
            <a:pPr algn="just">
              <a:spcAft>
                <a:spcPts val="1000"/>
              </a:spcAft>
            </a:pPr>
            <a:r>
              <a:rPr lang="fr-FR" sz="1200"/>
              <a:t>Signature du chef de chantier</a:t>
            </a:r>
          </a:p>
          <a:p>
            <a:pPr algn="just">
              <a:spcAft>
                <a:spcPts val="1000"/>
              </a:spcAft>
            </a:pPr>
            <a:endParaRPr lang="fr-FR" sz="1000"/>
          </a:p>
          <a:p>
            <a:pPr algn="just">
              <a:spcAft>
                <a:spcPts val="1000"/>
              </a:spcAft>
            </a:pPr>
            <a:endParaRPr lang="fr-FR" sz="1000"/>
          </a:p>
          <a:p>
            <a:pPr algn="just">
              <a:spcAft>
                <a:spcPts val="1000"/>
              </a:spcAft>
            </a:pPr>
            <a:endParaRPr lang="fr-FR" sz="1000"/>
          </a:p>
          <a:p>
            <a:pPr algn="just">
              <a:spcAft>
                <a:spcPts val="1000"/>
              </a:spcAft>
            </a:pPr>
            <a:endParaRPr lang="fr-FR" sz="1000"/>
          </a:p>
          <a:p>
            <a:pPr algn="just">
              <a:spcAft>
                <a:spcPts val="1000"/>
              </a:spcAft>
            </a:pPr>
            <a:endParaRPr lang="fr-FR" sz="1000"/>
          </a:p>
          <a:p>
            <a:pPr algn="just">
              <a:spcAft>
                <a:spcPts val="1000"/>
              </a:spcAft>
            </a:pPr>
            <a:endParaRPr lang="fr-FR" sz="1000"/>
          </a:p>
          <a:p>
            <a:pPr algn="just">
              <a:spcAft>
                <a:spcPts val="1000"/>
              </a:spcAft>
            </a:pPr>
            <a:endParaRPr lang="fr-FR" sz="1100"/>
          </a:p>
          <a:p>
            <a:pPr algn="just">
              <a:spcAft>
                <a:spcPts val="1000"/>
              </a:spcAft>
            </a:pPr>
            <a:endParaRPr lang="fr-FR" sz="1100"/>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1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pPr algn="ctr">
              <a:spcAft>
                <a:spcPts val="1000"/>
              </a:spcAft>
            </a:pPr>
            <a:endParaRPr lang="fr-FR" sz="1000" b="1" u="sng"/>
          </a:p>
          <a:p>
            <a:endParaRPr lang="fr-F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675D51B-FFF7-4600-8E1F-331C159F6AE7}" type="slidenum">
              <a:rPr lang="en-US" smtClean="0"/>
              <a:pPr>
                <a:defRPr/>
              </a:pPr>
              <a:t>71</a:t>
            </a:fld>
            <a:endParaRPr lang="en-US" dirty="0"/>
          </a:p>
        </p:txBody>
      </p:sp>
      <p:sp>
        <p:nvSpPr>
          <p:cNvPr id="225283" name="Text Box 2"/>
          <p:cNvSpPr txBox="1">
            <a:spLocks noChangeArrowheads="1"/>
          </p:cNvSpPr>
          <p:nvPr/>
        </p:nvSpPr>
        <p:spPr bwMode="auto">
          <a:xfrm>
            <a:off x="533400" y="71438"/>
            <a:ext cx="8077200" cy="6715148"/>
          </a:xfrm>
          <a:prstGeom prst="rect">
            <a:avLst/>
          </a:prstGeom>
          <a:solidFill>
            <a:schemeClr val="bg1"/>
          </a:solidFill>
          <a:ln w="38100" cmpd="dbl">
            <a:solidFill>
              <a:srgbClr val="000000"/>
            </a:solidFill>
            <a:miter lim="800000"/>
            <a:headEnd/>
            <a:tailEnd/>
          </a:ln>
        </p:spPr>
        <p:txBody>
          <a:bodyPr/>
          <a:lstStyle/>
          <a:p>
            <a:pPr algn="ctr">
              <a:spcAft>
                <a:spcPts val="1000"/>
              </a:spcAft>
            </a:pPr>
            <a:r>
              <a:rPr lang="fr-FR" sz="1200" b="1" u="sng" dirty="0"/>
              <a:t>RAPPORT DE TRAVAIL</a:t>
            </a:r>
          </a:p>
          <a:p>
            <a:pPr algn="ctr">
              <a:spcAft>
                <a:spcPts val="1000"/>
              </a:spcAft>
            </a:pPr>
            <a:r>
              <a:rPr lang="fr-FR" sz="1200" b="1" u="sng" dirty="0"/>
              <a:t>MAINTENANCE DES OUVRAGES</a:t>
            </a:r>
          </a:p>
          <a:p>
            <a:pPr algn="ctr">
              <a:spcAft>
                <a:spcPts val="1000"/>
              </a:spcAft>
            </a:pPr>
            <a:r>
              <a:rPr lang="fr-FR" sz="1200" b="1" u="sng" dirty="0"/>
              <a:t>Le Béton et les perrés</a:t>
            </a:r>
            <a:endParaRPr lang="fr-FR" sz="1000" b="1" u="sng" dirty="0"/>
          </a:p>
          <a:p>
            <a:pPr algn="just">
              <a:spcAft>
                <a:spcPts val="600"/>
              </a:spcAft>
            </a:pPr>
            <a:r>
              <a:rPr lang="fr-FR" sz="1200" dirty="0"/>
              <a:t>Fiche de travail n° …………………………………………………….Date :                        JJ/MM/AA</a:t>
            </a:r>
          </a:p>
          <a:p>
            <a:pPr algn="just">
              <a:spcAft>
                <a:spcPts val="600"/>
              </a:spcAft>
            </a:pPr>
            <a:r>
              <a:rPr lang="fr-FR" sz="1200" dirty="0"/>
              <a:t>OUVRAGE n° ……………………………………………………………………….</a:t>
            </a:r>
          </a:p>
          <a:p>
            <a:pPr algn="just">
              <a:spcAft>
                <a:spcPts val="600"/>
              </a:spcAft>
            </a:pPr>
            <a:r>
              <a:rPr lang="fr-FR" sz="1200" dirty="0"/>
              <a:t>Situation : ………………………………………………………………………………………………………………           </a:t>
            </a:r>
          </a:p>
          <a:p>
            <a:pPr algn="just">
              <a:spcAft>
                <a:spcPts val="600"/>
              </a:spcAft>
            </a:pPr>
            <a:r>
              <a:rPr lang="fr-FR" sz="1200" dirty="0"/>
              <a:t>Position : </a:t>
            </a:r>
            <a:r>
              <a:rPr lang="fr-FR" sz="1200" dirty="0" err="1"/>
              <a:t>p.k</a:t>
            </a:r>
            <a:r>
              <a:rPr lang="fr-FR" sz="1200" dirty="0"/>
              <a:t>.  ………… Nombre de passes : ………… </a:t>
            </a:r>
            <a:endParaRPr lang="fr-FR" sz="1000" dirty="0"/>
          </a:p>
          <a:p>
            <a:pPr algn="ctr">
              <a:spcAft>
                <a:spcPts val="1000"/>
              </a:spcAft>
            </a:pPr>
            <a:r>
              <a:rPr lang="fr-FR" sz="1200" b="1" u="sng" dirty="0"/>
              <a:t>LES CONDITIONS CLIMATIQUES</a:t>
            </a:r>
          </a:p>
          <a:p>
            <a:pPr algn="just">
              <a:spcAft>
                <a:spcPts val="1000"/>
              </a:spcAft>
            </a:pPr>
            <a:r>
              <a:rPr lang="fr-FR" sz="1200" dirty="0"/>
              <a:t>Soleil         			Nuages  		                            Pluie             </a:t>
            </a:r>
          </a:p>
          <a:p>
            <a:pPr algn="ctr">
              <a:spcAft>
                <a:spcPts val="300"/>
              </a:spcAft>
            </a:pPr>
            <a:r>
              <a:rPr lang="fr-FR" sz="1200" b="1" u="sng" dirty="0"/>
              <a:t>TRAVAUX REALISES</a:t>
            </a:r>
            <a:endParaRPr lang="fr-FR" sz="1000" dirty="0"/>
          </a:p>
          <a:p>
            <a:pPr algn="just">
              <a:spcAft>
                <a:spcPts val="300"/>
              </a:spcAft>
            </a:pPr>
            <a:r>
              <a:rPr lang="fr-FR" sz="1200" dirty="0">
                <a:latin typeface="Arial" pitchFamily="34" charset="0"/>
                <a:cs typeface="Arial" pitchFamily="34" charset="0"/>
              </a:rPr>
              <a:t>Nettoyage intérieur et extérieur de l’ouvrage : …………………………………….. heures</a:t>
            </a:r>
          </a:p>
          <a:p>
            <a:pPr algn="just">
              <a:spcAft>
                <a:spcPts val="300"/>
              </a:spcAft>
            </a:pPr>
            <a:r>
              <a:rPr lang="fr-FR" sz="1200" dirty="0">
                <a:latin typeface="Arial" pitchFamily="34" charset="0"/>
                <a:cs typeface="Arial" pitchFamily="34" charset="0"/>
              </a:rPr>
              <a:t>Recèlement des perrés si fissurés ou cassés : Sable ………. litres  Ciment …….. Kg   Eau …………. Litres</a:t>
            </a:r>
          </a:p>
          <a:p>
            <a:pPr algn="just">
              <a:spcAft>
                <a:spcPts val="300"/>
              </a:spcAft>
            </a:pPr>
            <a:r>
              <a:rPr lang="fr-FR" sz="1200" dirty="0">
                <a:latin typeface="Arial" pitchFamily="34" charset="0"/>
                <a:cs typeface="Arial" pitchFamily="34" charset="0"/>
              </a:rPr>
              <a:t>Pierres ……….. m3  Temps…………. heures</a:t>
            </a:r>
          </a:p>
          <a:p>
            <a:pPr algn="just">
              <a:spcAft>
                <a:spcPts val="300"/>
              </a:spcAft>
            </a:pPr>
            <a:r>
              <a:rPr lang="fr-FR" sz="1200" dirty="0">
                <a:latin typeface="Arial" pitchFamily="34" charset="0"/>
                <a:cs typeface="Arial" pitchFamily="34" charset="0"/>
              </a:rPr>
              <a:t>Affouillement du remblai des murs en aile : Terre ……………….. m3  Temps ………………..heures</a:t>
            </a:r>
          </a:p>
          <a:p>
            <a:pPr algn="just">
              <a:spcAft>
                <a:spcPts val="300"/>
              </a:spcAft>
            </a:pPr>
            <a:r>
              <a:rPr lang="fr-FR" sz="1200" dirty="0">
                <a:latin typeface="Arial" pitchFamily="34" charset="0"/>
                <a:cs typeface="Arial" pitchFamily="34" charset="0"/>
              </a:rPr>
              <a:t>Affouillent aval en sortie de l’ouvrage : Enrochement ……………m3  Temps ………………..heures</a:t>
            </a:r>
          </a:p>
          <a:p>
            <a:pPr algn="just">
              <a:spcAft>
                <a:spcPts val="300"/>
              </a:spcAft>
            </a:pPr>
            <a:r>
              <a:rPr lang="fr-FR" sz="1200" dirty="0">
                <a:latin typeface="Arial" pitchFamily="34" charset="0"/>
                <a:cs typeface="Arial" pitchFamily="34" charset="0"/>
              </a:rPr>
              <a:t>Désherbage :  ………………………. m2</a:t>
            </a:r>
          </a:p>
          <a:p>
            <a:pPr algn="just">
              <a:spcAft>
                <a:spcPts val="300"/>
              </a:spcAft>
            </a:pPr>
            <a:r>
              <a:rPr lang="fr-FR" sz="1200" dirty="0">
                <a:latin typeface="Arial" pitchFamily="34" charset="0"/>
                <a:cs typeface="Arial" pitchFamily="34" charset="0"/>
              </a:rPr>
              <a:t>Remise en état de l’interface Béton ouvrage et Terre digue :  Terre ……………… m3  Temps ………..heures</a:t>
            </a:r>
          </a:p>
          <a:p>
            <a:pPr>
              <a:spcAft>
                <a:spcPts val="600"/>
              </a:spcAft>
            </a:pPr>
            <a:r>
              <a:rPr lang="fr-FR" sz="1200" b="1" u="sng" dirty="0">
                <a:latin typeface="Arial" pitchFamily="34" charset="0"/>
                <a:cs typeface="Arial" pitchFamily="34" charset="0"/>
              </a:rPr>
              <a:t>EQUIPEMENTS UTILISES</a:t>
            </a:r>
            <a:r>
              <a:rPr lang="fr-FR" sz="1200" b="1" dirty="0">
                <a:latin typeface="Arial" pitchFamily="34" charset="0"/>
                <a:cs typeface="Arial" pitchFamily="34" charset="0"/>
              </a:rPr>
              <a:t>			                             </a:t>
            </a:r>
            <a:r>
              <a:rPr lang="fr-FR" sz="1200" b="1" u="sng" dirty="0">
                <a:latin typeface="Arial" pitchFamily="34" charset="0"/>
                <a:cs typeface="Arial" pitchFamily="34" charset="0"/>
              </a:rPr>
              <a:t>CARBURANT CONSOMME</a:t>
            </a:r>
          </a:p>
          <a:p>
            <a:pPr algn="just">
              <a:spcAft>
                <a:spcPts val="600"/>
              </a:spcAft>
            </a:pPr>
            <a:r>
              <a:rPr lang="fr-FR" sz="1200" dirty="0">
                <a:latin typeface="Arial" pitchFamily="34" charset="0"/>
                <a:cs typeface="Arial" pitchFamily="34" charset="0"/>
              </a:rPr>
              <a:t>……………………………………………….heures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a:t>
            </a:r>
          </a:p>
          <a:p>
            <a:pPr algn="just">
              <a:spcAft>
                <a:spcPts val="600"/>
              </a:spcAft>
            </a:pPr>
            <a:r>
              <a:rPr lang="fr-FR" sz="1200" dirty="0">
                <a:latin typeface="Arial" pitchFamily="34" charset="0"/>
                <a:cs typeface="Arial" pitchFamily="34" charset="0"/>
              </a:rPr>
              <a:t>……………………………………………… heures                                                  ………………………………… Litres   </a:t>
            </a:r>
          </a:p>
          <a:p>
            <a:pPr algn="just">
              <a:spcAft>
                <a:spcPts val="600"/>
              </a:spcAft>
            </a:pPr>
            <a:r>
              <a:rPr lang="fr-FR" sz="1200" b="1" u="sng" dirty="0">
                <a:latin typeface="Arial" pitchFamily="34" charset="0"/>
                <a:cs typeface="Arial" pitchFamily="34" charset="0"/>
              </a:rPr>
              <a:t>MAIN D’ŒUVRE UTILISEE : </a:t>
            </a:r>
            <a:r>
              <a:rPr lang="fr-FR" sz="1200" dirty="0">
                <a:latin typeface="Arial" pitchFamily="34" charset="0"/>
                <a:cs typeface="Arial" pitchFamily="34" charset="0"/>
              </a:rPr>
              <a:t>……………………………………………………………………………………</a:t>
            </a:r>
          </a:p>
          <a:p>
            <a:pPr algn="just">
              <a:spcAft>
                <a:spcPts val="1000"/>
              </a:spcAft>
            </a:pPr>
            <a:r>
              <a:rPr lang="fr-FR" sz="1200" b="1" u="sng" dirty="0">
                <a:latin typeface="Arial" pitchFamily="34" charset="0"/>
                <a:cs typeface="Arial" pitchFamily="34" charset="0"/>
              </a:rPr>
              <a:t>REMARQUES :</a:t>
            </a:r>
          </a:p>
          <a:p>
            <a:pPr algn="just">
              <a:spcAft>
                <a:spcPts val="1000"/>
              </a:spcAft>
            </a:pPr>
            <a:r>
              <a:rPr lang="fr-FR" sz="1200" b="1" u="sng" dirty="0">
                <a:latin typeface="Arial" pitchFamily="34" charset="0"/>
                <a:cs typeface="Arial" pitchFamily="34" charset="0"/>
              </a:rPr>
              <a:t>Le RESPONSABLE</a:t>
            </a:r>
            <a:r>
              <a:rPr lang="fr-FR" sz="1200" dirty="0">
                <a:latin typeface="Arial" pitchFamily="34" charset="0"/>
                <a:cs typeface="Arial" pitchFamily="34" charset="0"/>
              </a:rPr>
              <a:t> …………………………………..      Signature</a:t>
            </a:r>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25284" name="Rectangle 5"/>
          <p:cNvSpPr>
            <a:spLocks noChangeArrowheads="1"/>
          </p:cNvSpPr>
          <p:nvPr/>
        </p:nvSpPr>
        <p:spPr bwMode="auto">
          <a:xfrm>
            <a:off x="1219200" y="2333625"/>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25285" name="Rectangle 6"/>
          <p:cNvSpPr>
            <a:spLocks noChangeArrowheads="1"/>
          </p:cNvSpPr>
          <p:nvPr/>
        </p:nvSpPr>
        <p:spPr bwMode="auto">
          <a:xfrm>
            <a:off x="7010400" y="236220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25286" name="Rectangle 7"/>
          <p:cNvSpPr>
            <a:spLocks noChangeArrowheads="1"/>
          </p:cNvSpPr>
          <p:nvPr/>
        </p:nvSpPr>
        <p:spPr bwMode="auto">
          <a:xfrm>
            <a:off x="4191000" y="236220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3">
                                            <p:bg/>
                                          </p:spTgt>
                                        </p:tgtEl>
                                        <p:attrNameLst>
                                          <p:attrName>style.visibility</p:attrName>
                                        </p:attrNameLst>
                                      </p:cBhvr>
                                      <p:to>
                                        <p:strVal val="visible"/>
                                      </p:to>
                                    </p:set>
                                    <p:animEffect transition="in" filter="fade">
                                      <p:cBhvr>
                                        <p:cTn id="7" dur="2000"/>
                                        <p:tgtEl>
                                          <p:spTgt spid="2252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283">
                                            <p:txEl>
                                              <p:pRg st="0" end="0"/>
                                            </p:txEl>
                                          </p:spTgt>
                                        </p:tgtEl>
                                        <p:attrNameLst>
                                          <p:attrName>style.visibility</p:attrName>
                                        </p:attrNameLst>
                                      </p:cBhvr>
                                      <p:to>
                                        <p:strVal val="visible"/>
                                      </p:to>
                                    </p:set>
                                    <p:animEffect transition="in" filter="fade">
                                      <p:cBhvr>
                                        <p:cTn id="10" dur="2000"/>
                                        <p:tgtEl>
                                          <p:spTgt spid="2252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Effect transition="in" filter="fade">
                                      <p:cBhvr>
                                        <p:cTn id="13" dur="2000"/>
                                        <p:tgtEl>
                                          <p:spTgt spid="22528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283">
                                            <p:txEl>
                                              <p:pRg st="2" end="2"/>
                                            </p:txEl>
                                          </p:spTgt>
                                        </p:tgtEl>
                                        <p:attrNameLst>
                                          <p:attrName>style.visibility</p:attrName>
                                        </p:attrNameLst>
                                      </p:cBhvr>
                                      <p:to>
                                        <p:strVal val="visible"/>
                                      </p:to>
                                    </p:set>
                                    <p:animEffect transition="in" filter="fade">
                                      <p:cBhvr>
                                        <p:cTn id="16" dur="2000"/>
                                        <p:tgtEl>
                                          <p:spTgt spid="22528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283">
                                            <p:txEl>
                                              <p:pRg st="3" end="3"/>
                                            </p:txEl>
                                          </p:spTgt>
                                        </p:tgtEl>
                                        <p:attrNameLst>
                                          <p:attrName>style.visibility</p:attrName>
                                        </p:attrNameLst>
                                      </p:cBhvr>
                                      <p:to>
                                        <p:strVal val="visible"/>
                                      </p:to>
                                    </p:set>
                                    <p:animEffect transition="in" filter="fade">
                                      <p:cBhvr>
                                        <p:cTn id="19" dur="2000"/>
                                        <p:tgtEl>
                                          <p:spTgt spid="22528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283">
                                            <p:txEl>
                                              <p:pRg st="4" end="4"/>
                                            </p:txEl>
                                          </p:spTgt>
                                        </p:tgtEl>
                                        <p:attrNameLst>
                                          <p:attrName>style.visibility</p:attrName>
                                        </p:attrNameLst>
                                      </p:cBhvr>
                                      <p:to>
                                        <p:strVal val="visible"/>
                                      </p:to>
                                    </p:set>
                                    <p:animEffect transition="in" filter="fade">
                                      <p:cBhvr>
                                        <p:cTn id="22" dur="2000"/>
                                        <p:tgtEl>
                                          <p:spTgt spid="22528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283">
                                            <p:txEl>
                                              <p:pRg st="5" end="5"/>
                                            </p:txEl>
                                          </p:spTgt>
                                        </p:tgtEl>
                                        <p:attrNameLst>
                                          <p:attrName>style.visibility</p:attrName>
                                        </p:attrNameLst>
                                      </p:cBhvr>
                                      <p:to>
                                        <p:strVal val="visible"/>
                                      </p:to>
                                    </p:set>
                                    <p:animEffect transition="in" filter="fade">
                                      <p:cBhvr>
                                        <p:cTn id="25" dur="2000"/>
                                        <p:tgtEl>
                                          <p:spTgt spid="22528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283">
                                            <p:txEl>
                                              <p:pRg st="6" end="6"/>
                                            </p:txEl>
                                          </p:spTgt>
                                        </p:tgtEl>
                                        <p:attrNameLst>
                                          <p:attrName>style.visibility</p:attrName>
                                        </p:attrNameLst>
                                      </p:cBhvr>
                                      <p:to>
                                        <p:strVal val="visible"/>
                                      </p:to>
                                    </p:set>
                                    <p:animEffect transition="in" filter="fade">
                                      <p:cBhvr>
                                        <p:cTn id="28" dur="2000"/>
                                        <p:tgtEl>
                                          <p:spTgt spid="22528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283">
                                            <p:txEl>
                                              <p:pRg st="7" end="7"/>
                                            </p:txEl>
                                          </p:spTgt>
                                        </p:tgtEl>
                                        <p:attrNameLst>
                                          <p:attrName>style.visibility</p:attrName>
                                        </p:attrNameLst>
                                      </p:cBhvr>
                                      <p:to>
                                        <p:strVal val="visible"/>
                                      </p:to>
                                    </p:set>
                                    <p:animEffect transition="in" filter="fade">
                                      <p:cBhvr>
                                        <p:cTn id="31" dur="2000"/>
                                        <p:tgtEl>
                                          <p:spTgt spid="22528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283">
                                            <p:txEl>
                                              <p:pRg st="8" end="8"/>
                                            </p:txEl>
                                          </p:spTgt>
                                        </p:tgtEl>
                                        <p:attrNameLst>
                                          <p:attrName>style.visibility</p:attrName>
                                        </p:attrNameLst>
                                      </p:cBhvr>
                                      <p:to>
                                        <p:strVal val="visible"/>
                                      </p:to>
                                    </p:set>
                                    <p:animEffect transition="in" filter="fade">
                                      <p:cBhvr>
                                        <p:cTn id="34" dur="2000"/>
                                        <p:tgtEl>
                                          <p:spTgt spid="22528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283">
                                            <p:txEl>
                                              <p:pRg st="9" end="9"/>
                                            </p:txEl>
                                          </p:spTgt>
                                        </p:tgtEl>
                                        <p:attrNameLst>
                                          <p:attrName>style.visibility</p:attrName>
                                        </p:attrNameLst>
                                      </p:cBhvr>
                                      <p:to>
                                        <p:strVal val="visible"/>
                                      </p:to>
                                    </p:set>
                                    <p:animEffect transition="in" filter="fade">
                                      <p:cBhvr>
                                        <p:cTn id="37" dur="2000"/>
                                        <p:tgtEl>
                                          <p:spTgt spid="22528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5283">
                                            <p:txEl>
                                              <p:pRg st="10" end="10"/>
                                            </p:txEl>
                                          </p:spTgt>
                                        </p:tgtEl>
                                        <p:attrNameLst>
                                          <p:attrName>style.visibility</p:attrName>
                                        </p:attrNameLst>
                                      </p:cBhvr>
                                      <p:to>
                                        <p:strVal val="visible"/>
                                      </p:to>
                                    </p:set>
                                    <p:animEffect transition="in" filter="fade">
                                      <p:cBhvr>
                                        <p:cTn id="40" dur="2000"/>
                                        <p:tgtEl>
                                          <p:spTgt spid="22528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5283">
                                            <p:txEl>
                                              <p:pRg st="11" end="11"/>
                                            </p:txEl>
                                          </p:spTgt>
                                        </p:tgtEl>
                                        <p:attrNameLst>
                                          <p:attrName>style.visibility</p:attrName>
                                        </p:attrNameLst>
                                      </p:cBhvr>
                                      <p:to>
                                        <p:strVal val="visible"/>
                                      </p:to>
                                    </p:set>
                                    <p:animEffect transition="in" filter="fade">
                                      <p:cBhvr>
                                        <p:cTn id="43" dur="2000"/>
                                        <p:tgtEl>
                                          <p:spTgt spid="22528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5283">
                                            <p:txEl>
                                              <p:pRg st="12" end="12"/>
                                            </p:txEl>
                                          </p:spTgt>
                                        </p:tgtEl>
                                        <p:attrNameLst>
                                          <p:attrName>style.visibility</p:attrName>
                                        </p:attrNameLst>
                                      </p:cBhvr>
                                      <p:to>
                                        <p:strVal val="visible"/>
                                      </p:to>
                                    </p:set>
                                    <p:animEffect transition="in" filter="fade">
                                      <p:cBhvr>
                                        <p:cTn id="46" dur="2000"/>
                                        <p:tgtEl>
                                          <p:spTgt spid="22528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283">
                                            <p:txEl>
                                              <p:pRg st="13" end="13"/>
                                            </p:txEl>
                                          </p:spTgt>
                                        </p:tgtEl>
                                        <p:attrNameLst>
                                          <p:attrName>style.visibility</p:attrName>
                                        </p:attrNameLst>
                                      </p:cBhvr>
                                      <p:to>
                                        <p:strVal val="visible"/>
                                      </p:to>
                                    </p:set>
                                    <p:animEffect transition="in" filter="fade">
                                      <p:cBhvr>
                                        <p:cTn id="49" dur="2000"/>
                                        <p:tgtEl>
                                          <p:spTgt spid="22528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5283">
                                            <p:txEl>
                                              <p:pRg st="14" end="14"/>
                                            </p:txEl>
                                          </p:spTgt>
                                        </p:tgtEl>
                                        <p:attrNameLst>
                                          <p:attrName>style.visibility</p:attrName>
                                        </p:attrNameLst>
                                      </p:cBhvr>
                                      <p:to>
                                        <p:strVal val="visible"/>
                                      </p:to>
                                    </p:set>
                                    <p:animEffect transition="in" filter="fade">
                                      <p:cBhvr>
                                        <p:cTn id="52" dur="2000"/>
                                        <p:tgtEl>
                                          <p:spTgt spid="22528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5283">
                                            <p:txEl>
                                              <p:pRg st="15" end="15"/>
                                            </p:txEl>
                                          </p:spTgt>
                                        </p:tgtEl>
                                        <p:attrNameLst>
                                          <p:attrName>style.visibility</p:attrName>
                                        </p:attrNameLst>
                                      </p:cBhvr>
                                      <p:to>
                                        <p:strVal val="visible"/>
                                      </p:to>
                                    </p:set>
                                    <p:animEffect transition="in" filter="fade">
                                      <p:cBhvr>
                                        <p:cTn id="55" dur="2000"/>
                                        <p:tgtEl>
                                          <p:spTgt spid="22528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5283">
                                            <p:txEl>
                                              <p:pRg st="16" end="16"/>
                                            </p:txEl>
                                          </p:spTgt>
                                        </p:tgtEl>
                                        <p:attrNameLst>
                                          <p:attrName>style.visibility</p:attrName>
                                        </p:attrNameLst>
                                      </p:cBhvr>
                                      <p:to>
                                        <p:strVal val="visible"/>
                                      </p:to>
                                    </p:set>
                                    <p:animEffect transition="in" filter="fade">
                                      <p:cBhvr>
                                        <p:cTn id="58" dur="2000"/>
                                        <p:tgtEl>
                                          <p:spTgt spid="225283">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5283">
                                            <p:txEl>
                                              <p:pRg st="17" end="17"/>
                                            </p:txEl>
                                          </p:spTgt>
                                        </p:tgtEl>
                                        <p:attrNameLst>
                                          <p:attrName>style.visibility</p:attrName>
                                        </p:attrNameLst>
                                      </p:cBhvr>
                                      <p:to>
                                        <p:strVal val="visible"/>
                                      </p:to>
                                    </p:set>
                                    <p:animEffect transition="in" filter="fade">
                                      <p:cBhvr>
                                        <p:cTn id="61" dur="2000"/>
                                        <p:tgtEl>
                                          <p:spTgt spid="225283">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5283">
                                            <p:txEl>
                                              <p:pRg st="18" end="18"/>
                                            </p:txEl>
                                          </p:spTgt>
                                        </p:tgtEl>
                                        <p:attrNameLst>
                                          <p:attrName>style.visibility</p:attrName>
                                        </p:attrNameLst>
                                      </p:cBhvr>
                                      <p:to>
                                        <p:strVal val="visible"/>
                                      </p:to>
                                    </p:set>
                                    <p:animEffect transition="in" filter="fade">
                                      <p:cBhvr>
                                        <p:cTn id="64" dur="2000"/>
                                        <p:tgtEl>
                                          <p:spTgt spid="225283">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5283">
                                            <p:txEl>
                                              <p:pRg st="19" end="19"/>
                                            </p:txEl>
                                          </p:spTgt>
                                        </p:tgtEl>
                                        <p:attrNameLst>
                                          <p:attrName>style.visibility</p:attrName>
                                        </p:attrNameLst>
                                      </p:cBhvr>
                                      <p:to>
                                        <p:strVal val="visible"/>
                                      </p:to>
                                    </p:set>
                                    <p:animEffect transition="in" filter="fade">
                                      <p:cBhvr>
                                        <p:cTn id="67" dur="2000"/>
                                        <p:tgtEl>
                                          <p:spTgt spid="225283">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5283">
                                            <p:txEl>
                                              <p:pRg st="20" end="20"/>
                                            </p:txEl>
                                          </p:spTgt>
                                        </p:tgtEl>
                                        <p:attrNameLst>
                                          <p:attrName>style.visibility</p:attrName>
                                        </p:attrNameLst>
                                      </p:cBhvr>
                                      <p:to>
                                        <p:strVal val="visible"/>
                                      </p:to>
                                    </p:set>
                                    <p:animEffect transition="in" filter="fade">
                                      <p:cBhvr>
                                        <p:cTn id="70" dur="2000"/>
                                        <p:tgtEl>
                                          <p:spTgt spid="225283">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5283">
                                            <p:txEl>
                                              <p:pRg st="21" end="21"/>
                                            </p:txEl>
                                          </p:spTgt>
                                        </p:tgtEl>
                                        <p:attrNameLst>
                                          <p:attrName>style.visibility</p:attrName>
                                        </p:attrNameLst>
                                      </p:cBhvr>
                                      <p:to>
                                        <p:strVal val="visible"/>
                                      </p:to>
                                    </p:set>
                                    <p:animEffect transition="in" filter="fade">
                                      <p:cBhvr>
                                        <p:cTn id="73" dur="2000"/>
                                        <p:tgtEl>
                                          <p:spTgt spid="225283">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5283">
                                            <p:txEl>
                                              <p:pRg st="22" end="22"/>
                                            </p:txEl>
                                          </p:spTgt>
                                        </p:tgtEl>
                                        <p:attrNameLst>
                                          <p:attrName>style.visibility</p:attrName>
                                        </p:attrNameLst>
                                      </p:cBhvr>
                                      <p:to>
                                        <p:strVal val="visible"/>
                                      </p:to>
                                    </p:set>
                                    <p:animEffect transition="in" filter="fade">
                                      <p:cBhvr>
                                        <p:cTn id="76" dur="2000"/>
                                        <p:tgtEl>
                                          <p:spTgt spid="225283">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5283">
                                            <p:txEl>
                                              <p:pRg st="23" end="23"/>
                                            </p:txEl>
                                          </p:spTgt>
                                        </p:tgtEl>
                                        <p:attrNameLst>
                                          <p:attrName>style.visibility</p:attrName>
                                        </p:attrNameLst>
                                      </p:cBhvr>
                                      <p:to>
                                        <p:strVal val="visible"/>
                                      </p:to>
                                    </p:set>
                                    <p:animEffect transition="in" filter="fade">
                                      <p:cBhvr>
                                        <p:cTn id="79" dur="2000"/>
                                        <p:tgtEl>
                                          <p:spTgt spid="225283">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5283">
                                            <p:txEl>
                                              <p:pRg st="24" end="24"/>
                                            </p:txEl>
                                          </p:spTgt>
                                        </p:tgtEl>
                                        <p:attrNameLst>
                                          <p:attrName>style.visibility</p:attrName>
                                        </p:attrNameLst>
                                      </p:cBhvr>
                                      <p:to>
                                        <p:strVal val="visible"/>
                                      </p:to>
                                    </p:set>
                                    <p:animEffect transition="in" filter="fade">
                                      <p:cBhvr>
                                        <p:cTn id="82" dur="2000"/>
                                        <p:tgtEl>
                                          <p:spTgt spid="22528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12A27D1-9ADD-47FD-8220-0C7EF5FADADB}" type="slidenum">
              <a:rPr lang="en-US" smtClean="0"/>
              <a:pPr>
                <a:defRPr/>
              </a:pPr>
              <a:t>72</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328"/>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STATIONS DE POMPAGE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645AA0-CFB3-4C83-8D0B-1375C9C01A28}" type="slidenum">
              <a:rPr lang="en-US" smtClean="0"/>
              <a:pPr>
                <a:defRPr/>
              </a:pPr>
              <a:t>73</a:t>
            </a:fld>
            <a:endParaRPr lang="en-US" dirty="0"/>
          </a:p>
        </p:txBody>
      </p:sp>
      <p:sp>
        <p:nvSpPr>
          <p:cNvPr id="227331" name="ZoneTexte 2"/>
          <p:cNvSpPr txBox="1">
            <a:spLocks noChangeArrowheads="1"/>
          </p:cNvSpPr>
          <p:nvPr/>
        </p:nvSpPr>
        <p:spPr bwMode="auto">
          <a:xfrm>
            <a:off x="228600" y="2057400"/>
            <a:ext cx="8610600" cy="3816350"/>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LES STATIONS DE POMPAGE</a:t>
            </a:r>
            <a:endParaRPr lang="fr-FR" sz="1400" dirty="0">
              <a:latin typeface="Arial" pitchFamily="34" charset="0"/>
              <a:cs typeface="Arial" pitchFamily="34" charset="0"/>
            </a:endParaRPr>
          </a:p>
          <a:p>
            <a:r>
              <a:rPr lang="fr-FR" sz="1400" dirty="0">
                <a:latin typeface="Arial" pitchFamily="34" charset="0"/>
                <a:cs typeface="Arial" pitchFamily="34" charset="0"/>
              </a:rPr>
              <a:t> </a:t>
            </a:r>
          </a:p>
          <a:p>
            <a:pPr algn="just"/>
            <a:r>
              <a:rPr lang="fr-FR" sz="1400" dirty="0">
                <a:latin typeface="Arial" pitchFamily="34" charset="0"/>
                <a:cs typeface="Arial" pitchFamily="34" charset="0"/>
              </a:rPr>
              <a:t>Un certain nombre de périmètres sont alimentés depuis un cours d’eau par des pompes. Ces pompes à l’heure actuelle sont commandées par des moteurs diesels. Le manque d’électrification des campagnes empêche l’utilisation de pompes à moteurs électriques.</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	Ces pompes en place aujourd’hui sont souvent anciennes et grosses consommatrices de mazout. Elles sont souvent peu utilisées car leurs coûts d’exploitation sont très élevés et souvent hors de portée des utilisateurs de périmètres irrigués. Certaines mêmes n’ont quasiment jamais été utilisées.</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	On peut diviser les installations en quatre parties distinctes :</a:t>
            </a:r>
          </a:p>
          <a:p>
            <a:pPr algn="just"/>
            <a:r>
              <a:rPr lang="fr-FR" sz="1400" dirty="0">
                <a:latin typeface="Arial" pitchFamily="34" charset="0"/>
                <a:cs typeface="Arial" pitchFamily="34" charset="0"/>
              </a:rPr>
              <a:t> </a:t>
            </a:r>
          </a:p>
          <a:p>
            <a:pPr algn="just"/>
            <a:r>
              <a:rPr lang="fr-FR" sz="1400" dirty="0">
                <a:latin typeface="Arial" pitchFamily="34" charset="0"/>
                <a:cs typeface="Arial" pitchFamily="34" charset="0"/>
              </a:rPr>
              <a:t>Le ou les bâtiments,</a:t>
            </a:r>
          </a:p>
          <a:p>
            <a:pPr algn="just"/>
            <a:r>
              <a:rPr lang="fr-FR" sz="1400" dirty="0">
                <a:latin typeface="Arial" pitchFamily="34" charset="0"/>
                <a:cs typeface="Arial" pitchFamily="34" charset="0"/>
              </a:rPr>
              <a:t>Le ou les pompes avec aspirations et refoulements,</a:t>
            </a:r>
          </a:p>
          <a:p>
            <a:pPr algn="just"/>
            <a:r>
              <a:rPr lang="fr-FR" sz="1400" dirty="0">
                <a:latin typeface="Arial" pitchFamily="34" charset="0"/>
                <a:cs typeface="Arial" pitchFamily="34" charset="0"/>
              </a:rPr>
              <a:t>Le ou les moteurs,</a:t>
            </a:r>
          </a:p>
          <a:p>
            <a:pPr algn="just"/>
            <a:r>
              <a:rPr lang="fr-FR" sz="1400" dirty="0">
                <a:latin typeface="Arial" pitchFamily="34" charset="0"/>
                <a:cs typeface="Arial" pitchFamily="34" charset="0"/>
              </a:rPr>
              <a:t>Le système de répartition dans le cas de plusieurs canaux primaires.</a:t>
            </a:r>
          </a:p>
          <a:p>
            <a:pPr algn="ctr"/>
            <a:endParaRPr lang="fr-FR" sz="1400" dirty="0">
              <a:latin typeface="Arial" pitchFamily="34" charset="0"/>
              <a:cs typeface="Arial" pitchFamily="34" charset="0"/>
            </a:endParaRPr>
          </a:p>
        </p:txBody>
      </p:sp>
      <p:sp>
        <p:nvSpPr>
          <p:cNvPr id="4"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5" name="Rectangle 4"/>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7331">
                                            <p:bg/>
                                          </p:spTgt>
                                        </p:tgtEl>
                                        <p:attrNameLst>
                                          <p:attrName>style.visibility</p:attrName>
                                        </p:attrNameLst>
                                      </p:cBhvr>
                                      <p:to>
                                        <p:strVal val="visible"/>
                                      </p:to>
                                    </p:set>
                                    <p:animEffect transition="in" filter="fade">
                                      <p:cBhvr>
                                        <p:cTn id="7" dur="2000"/>
                                        <p:tgtEl>
                                          <p:spTgt spid="22733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331">
                                            <p:txEl>
                                              <p:pRg st="0" end="0"/>
                                            </p:txEl>
                                          </p:spTgt>
                                        </p:tgtEl>
                                        <p:attrNameLst>
                                          <p:attrName>style.visibility</p:attrName>
                                        </p:attrNameLst>
                                      </p:cBhvr>
                                      <p:to>
                                        <p:strVal val="visible"/>
                                      </p:to>
                                    </p:set>
                                    <p:animEffect transition="in" filter="fade">
                                      <p:cBhvr>
                                        <p:cTn id="10" dur="2000"/>
                                        <p:tgtEl>
                                          <p:spTgt spid="2273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331">
                                            <p:txEl>
                                              <p:pRg st="1" end="1"/>
                                            </p:txEl>
                                          </p:spTgt>
                                        </p:tgtEl>
                                        <p:attrNameLst>
                                          <p:attrName>style.visibility</p:attrName>
                                        </p:attrNameLst>
                                      </p:cBhvr>
                                      <p:to>
                                        <p:strVal val="visible"/>
                                      </p:to>
                                    </p:set>
                                    <p:animEffect transition="in" filter="fade">
                                      <p:cBhvr>
                                        <p:cTn id="13" dur="2000"/>
                                        <p:tgtEl>
                                          <p:spTgt spid="22733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7331">
                                            <p:txEl>
                                              <p:pRg st="2" end="2"/>
                                            </p:txEl>
                                          </p:spTgt>
                                        </p:tgtEl>
                                        <p:attrNameLst>
                                          <p:attrName>style.visibility</p:attrName>
                                        </p:attrNameLst>
                                      </p:cBhvr>
                                      <p:to>
                                        <p:strVal val="visible"/>
                                      </p:to>
                                    </p:set>
                                    <p:animEffect transition="in" filter="fade">
                                      <p:cBhvr>
                                        <p:cTn id="16" dur="2000"/>
                                        <p:tgtEl>
                                          <p:spTgt spid="22733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animEffect transition="in" filter="fade">
                                      <p:cBhvr>
                                        <p:cTn id="19" dur="2000"/>
                                        <p:tgtEl>
                                          <p:spTgt spid="22733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7331">
                                            <p:txEl>
                                              <p:pRg st="4" end="4"/>
                                            </p:txEl>
                                          </p:spTgt>
                                        </p:tgtEl>
                                        <p:attrNameLst>
                                          <p:attrName>style.visibility</p:attrName>
                                        </p:attrNameLst>
                                      </p:cBhvr>
                                      <p:to>
                                        <p:strVal val="visible"/>
                                      </p:to>
                                    </p:set>
                                    <p:animEffect transition="in" filter="fade">
                                      <p:cBhvr>
                                        <p:cTn id="22" dur="2000"/>
                                        <p:tgtEl>
                                          <p:spTgt spid="22733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7331">
                                            <p:txEl>
                                              <p:pRg st="5" end="5"/>
                                            </p:txEl>
                                          </p:spTgt>
                                        </p:tgtEl>
                                        <p:attrNameLst>
                                          <p:attrName>style.visibility</p:attrName>
                                        </p:attrNameLst>
                                      </p:cBhvr>
                                      <p:to>
                                        <p:strVal val="visible"/>
                                      </p:to>
                                    </p:set>
                                    <p:animEffect transition="in" filter="fade">
                                      <p:cBhvr>
                                        <p:cTn id="25" dur="2000"/>
                                        <p:tgtEl>
                                          <p:spTgt spid="22733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7331">
                                            <p:txEl>
                                              <p:pRg st="6" end="6"/>
                                            </p:txEl>
                                          </p:spTgt>
                                        </p:tgtEl>
                                        <p:attrNameLst>
                                          <p:attrName>style.visibility</p:attrName>
                                        </p:attrNameLst>
                                      </p:cBhvr>
                                      <p:to>
                                        <p:strVal val="visible"/>
                                      </p:to>
                                    </p:set>
                                    <p:animEffect transition="in" filter="fade">
                                      <p:cBhvr>
                                        <p:cTn id="28" dur="2000"/>
                                        <p:tgtEl>
                                          <p:spTgt spid="22733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7331">
                                            <p:txEl>
                                              <p:pRg st="7" end="7"/>
                                            </p:txEl>
                                          </p:spTgt>
                                        </p:tgtEl>
                                        <p:attrNameLst>
                                          <p:attrName>style.visibility</p:attrName>
                                        </p:attrNameLst>
                                      </p:cBhvr>
                                      <p:to>
                                        <p:strVal val="visible"/>
                                      </p:to>
                                    </p:set>
                                    <p:animEffect transition="in" filter="fade">
                                      <p:cBhvr>
                                        <p:cTn id="31" dur="2000"/>
                                        <p:tgtEl>
                                          <p:spTgt spid="22733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7331">
                                            <p:txEl>
                                              <p:pRg st="8" end="8"/>
                                            </p:txEl>
                                          </p:spTgt>
                                        </p:tgtEl>
                                        <p:attrNameLst>
                                          <p:attrName>style.visibility</p:attrName>
                                        </p:attrNameLst>
                                      </p:cBhvr>
                                      <p:to>
                                        <p:strVal val="visible"/>
                                      </p:to>
                                    </p:set>
                                    <p:animEffect transition="in" filter="fade">
                                      <p:cBhvr>
                                        <p:cTn id="34" dur="2000"/>
                                        <p:tgtEl>
                                          <p:spTgt spid="22733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7331">
                                            <p:txEl>
                                              <p:pRg st="9" end="9"/>
                                            </p:txEl>
                                          </p:spTgt>
                                        </p:tgtEl>
                                        <p:attrNameLst>
                                          <p:attrName>style.visibility</p:attrName>
                                        </p:attrNameLst>
                                      </p:cBhvr>
                                      <p:to>
                                        <p:strVal val="visible"/>
                                      </p:to>
                                    </p:set>
                                    <p:animEffect transition="in" filter="fade">
                                      <p:cBhvr>
                                        <p:cTn id="37" dur="2000"/>
                                        <p:tgtEl>
                                          <p:spTgt spid="227331">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7331">
                                            <p:txEl>
                                              <p:pRg st="10" end="10"/>
                                            </p:txEl>
                                          </p:spTgt>
                                        </p:tgtEl>
                                        <p:attrNameLst>
                                          <p:attrName>style.visibility</p:attrName>
                                        </p:attrNameLst>
                                      </p:cBhvr>
                                      <p:to>
                                        <p:strVal val="visible"/>
                                      </p:to>
                                    </p:set>
                                    <p:animEffect transition="in" filter="fade">
                                      <p:cBhvr>
                                        <p:cTn id="40" dur="2000"/>
                                        <p:tgtEl>
                                          <p:spTgt spid="227331">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7331">
                                            <p:txEl>
                                              <p:pRg st="11" end="11"/>
                                            </p:txEl>
                                          </p:spTgt>
                                        </p:tgtEl>
                                        <p:attrNameLst>
                                          <p:attrName>style.visibility</p:attrName>
                                        </p:attrNameLst>
                                      </p:cBhvr>
                                      <p:to>
                                        <p:strVal val="visible"/>
                                      </p:to>
                                    </p:set>
                                    <p:animEffect transition="in" filter="fade">
                                      <p:cBhvr>
                                        <p:cTn id="43" dur="2000"/>
                                        <p:tgtEl>
                                          <p:spTgt spid="2273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50C0E43-4F5B-43F2-AA87-7FB30A081EA2}" type="slidenum">
              <a:rPr lang="en-US" smtClean="0"/>
              <a:pPr>
                <a:defRPr/>
              </a:pPr>
              <a:t>74</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328"/>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STATIONS DE POMPAGE</a:t>
            </a:r>
          </a:p>
        </p:txBody>
      </p:sp>
      <p:sp>
        <p:nvSpPr>
          <p:cNvPr id="228358" name="ZoneTexte 7"/>
          <p:cNvSpPr txBox="1">
            <a:spLocks noChangeArrowheads="1"/>
          </p:cNvSpPr>
          <p:nvPr/>
        </p:nvSpPr>
        <p:spPr bwMode="auto">
          <a:xfrm>
            <a:off x="2667000" y="43434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LES POMPES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8358">
                                            <p:bg/>
                                          </p:spTgt>
                                        </p:tgtEl>
                                        <p:attrNameLst>
                                          <p:attrName>style.visibility</p:attrName>
                                        </p:attrNameLst>
                                      </p:cBhvr>
                                      <p:to>
                                        <p:strVal val="visible"/>
                                      </p:to>
                                    </p:set>
                                    <p:anim calcmode="lin" valueType="num">
                                      <p:cBhvr additive="base">
                                        <p:cTn id="18" dur="500" fill="hold"/>
                                        <p:tgtEl>
                                          <p:spTgt spid="228358">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28358">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8358">
                                            <p:txEl>
                                              <p:pRg st="0" end="0"/>
                                            </p:txEl>
                                          </p:spTgt>
                                        </p:tgtEl>
                                        <p:attrNameLst>
                                          <p:attrName>style.visibility</p:attrName>
                                        </p:attrNameLst>
                                      </p:cBhvr>
                                      <p:to>
                                        <p:strVal val="visible"/>
                                      </p:to>
                                    </p:set>
                                    <p:anim calcmode="lin" valueType="num">
                                      <p:cBhvr additive="base">
                                        <p:cTn id="22" dur="500" fill="hold"/>
                                        <p:tgtEl>
                                          <p:spTgt spid="22835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83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228358" grpId="0" build="allAtOnce"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3A373A5-DA88-4EC3-B4D1-1A7C3840CA7A}" type="slidenum">
              <a:rPr lang="en-US" smtClean="0"/>
              <a:pPr>
                <a:defRPr/>
              </a:pPr>
              <a:t>75</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29381" name="ZoneTexte 4"/>
          <p:cNvSpPr txBox="1">
            <a:spLocks noChangeArrowheads="1"/>
          </p:cNvSpPr>
          <p:nvPr/>
        </p:nvSpPr>
        <p:spPr bwMode="auto">
          <a:xfrm>
            <a:off x="381000" y="1371600"/>
            <a:ext cx="8305800" cy="5309146"/>
          </a:xfrm>
          <a:prstGeom prst="rect">
            <a:avLst/>
          </a:prstGeom>
          <a:solidFill>
            <a:schemeClr val="tx1"/>
          </a:solidFill>
          <a:ln w="28575">
            <a:solidFill>
              <a:srgbClr val="FF0000"/>
            </a:solidFill>
            <a:miter lim="800000"/>
            <a:headEnd/>
            <a:tailEnd/>
          </a:ln>
        </p:spPr>
        <p:txBody>
          <a:bodyPr>
            <a:spAutoFit/>
          </a:bodyPr>
          <a:lstStyle/>
          <a:p>
            <a:pPr algn="ctr"/>
            <a:r>
              <a:rPr lang="fr-FR" sz="1400" b="1" u="sng" dirty="0">
                <a:solidFill>
                  <a:schemeClr val="bg2"/>
                </a:solidFill>
                <a:latin typeface="Arial" pitchFamily="34" charset="0"/>
                <a:cs typeface="Arial" pitchFamily="34" charset="0"/>
              </a:rPr>
              <a:t>Maintenance annuelle des pompes</a:t>
            </a:r>
          </a:p>
          <a:p>
            <a:pPr algn="just"/>
            <a:r>
              <a:rPr lang="fr-FR" sz="1300" dirty="0">
                <a:solidFill>
                  <a:schemeClr val="bg2"/>
                </a:solidFill>
                <a:latin typeface="Arial" pitchFamily="34" charset="0"/>
                <a:cs typeface="Arial" pitchFamily="34" charset="0"/>
              </a:rPr>
              <a:t>C’est au moment de cette maintenance que doit être réalisé les contrôles principaux et le changement de certaines pièces d’usure.</a:t>
            </a:r>
          </a:p>
          <a:p>
            <a:pPr algn="just"/>
            <a:endParaRPr lang="fr-FR" sz="1300" dirty="0">
              <a:solidFill>
                <a:schemeClr val="bg2"/>
              </a:solidFill>
              <a:latin typeface="Arial" pitchFamily="34" charset="0"/>
              <a:cs typeface="Arial" pitchFamily="34" charset="0"/>
            </a:endParaRPr>
          </a:p>
          <a:p>
            <a:pPr algn="just"/>
            <a:r>
              <a:rPr lang="fr-FR" sz="1300" dirty="0">
                <a:solidFill>
                  <a:schemeClr val="bg2"/>
                </a:solidFill>
                <a:latin typeface="Arial" pitchFamily="34" charset="0"/>
                <a:cs typeface="Arial" pitchFamily="34" charset="0"/>
              </a:rPr>
              <a:t>Il faut tout d’abord approvisionner les pièces de rechange ou bien maintenir un stock minimum </a:t>
            </a:r>
            <a:r>
              <a:rPr lang="fr-FR" sz="1300" dirty="0" smtClean="0">
                <a:solidFill>
                  <a:schemeClr val="bg2"/>
                </a:solidFill>
                <a:latin typeface="Arial" pitchFamily="34" charset="0"/>
                <a:cs typeface="Arial" pitchFamily="34" charset="0"/>
              </a:rPr>
              <a:t>de </a:t>
            </a:r>
            <a:r>
              <a:rPr lang="fr-FR" sz="1300" dirty="0">
                <a:solidFill>
                  <a:schemeClr val="bg2"/>
                </a:solidFill>
                <a:latin typeface="Arial" pitchFamily="34" charset="0"/>
                <a:cs typeface="Arial" pitchFamily="34" charset="0"/>
              </a:rPr>
              <a:t>pièces d’usure qui doit être régulièrement réapprovisionné et suivi.</a:t>
            </a:r>
          </a:p>
          <a:p>
            <a:pPr algn="ctr"/>
            <a:endParaRPr lang="fr-FR" sz="1300" b="1" u="sng" dirty="0">
              <a:solidFill>
                <a:schemeClr val="bg2"/>
              </a:solidFill>
              <a:latin typeface="Arial" pitchFamily="34" charset="0"/>
              <a:cs typeface="Arial" pitchFamily="34" charset="0"/>
            </a:endParaRPr>
          </a:p>
          <a:p>
            <a:pPr algn="ctr"/>
            <a:r>
              <a:rPr lang="fr-FR" sz="1300" b="1" u="sng" dirty="0">
                <a:solidFill>
                  <a:schemeClr val="bg2"/>
                </a:solidFill>
                <a:latin typeface="Arial" pitchFamily="34" charset="0"/>
                <a:cs typeface="Arial" pitchFamily="34" charset="0"/>
              </a:rPr>
              <a:t>Les principales </a:t>
            </a:r>
            <a:r>
              <a:rPr lang="fr-FR" sz="1300" b="1" u="sng" dirty="0" err="1">
                <a:solidFill>
                  <a:schemeClr val="bg2"/>
                </a:solidFill>
                <a:latin typeface="Arial" pitchFamily="34" charset="0"/>
                <a:cs typeface="Arial" pitchFamily="34" charset="0"/>
              </a:rPr>
              <a:t>pieces</a:t>
            </a:r>
            <a:r>
              <a:rPr lang="fr-FR" sz="1300" b="1" u="sng" dirty="0">
                <a:solidFill>
                  <a:schemeClr val="bg2"/>
                </a:solidFill>
                <a:latin typeface="Arial" pitchFamily="34" charset="0"/>
                <a:cs typeface="Arial" pitchFamily="34" charset="0"/>
              </a:rPr>
              <a:t> de rechange a maintenir en stock</a:t>
            </a:r>
          </a:p>
          <a:p>
            <a:pPr algn="just"/>
            <a:r>
              <a:rPr lang="fr-FR" sz="1300" dirty="0">
                <a:solidFill>
                  <a:schemeClr val="bg2"/>
                </a:solidFill>
                <a:latin typeface="Arial" pitchFamily="34" charset="0"/>
                <a:cs typeface="Arial" pitchFamily="34" charset="0"/>
              </a:rPr>
              <a:t>	</a:t>
            </a:r>
          </a:p>
          <a:p>
            <a:pPr algn="just"/>
            <a:r>
              <a:rPr lang="fr-FR" sz="1300" dirty="0">
                <a:solidFill>
                  <a:schemeClr val="bg2"/>
                </a:solidFill>
                <a:latin typeface="Arial" pitchFamily="34" charset="0"/>
                <a:cs typeface="Arial" pitchFamily="34" charset="0"/>
              </a:rPr>
              <a:t>	a- Les filtres à mazout et à huile,</a:t>
            </a:r>
          </a:p>
          <a:p>
            <a:pPr algn="just"/>
            <a:r>
              <a:rPr lang="fr-FR" sz="1300" dirty="0">
                <a:solidFill>
                  <a:schemeClr val="bg2"/>
                </a:solidFill>
                <a:latin typeface="Arial" pitchFamily="34" charset="0"/>
                <a:cs typeface="Arial" pitchFamily="34" charset="0"/>
              </a:rPr>
              <a:t>	b- Les durites d’eau de refroidissement,</a:t>
            </a:r>
          </a:p>
          <a:p>
            <a:pPr algn="just"/>
            <a:r>
              <a:rPr lang="fr-FR" sz="1300" dirty="0">
                <a:solidFill>
                  <a:schemeClr val="bg2"/>
                </a:solidFill>
                <a:latin typeface="Arial" pitchFamily="34" charset="0"/>
                <a:cs typeface="Arial" pitchFamily="34" charset="0"/>
              </a:rPr>
              <a:t>	c- Les principales courroies,</a:t>
            </a:r>
          </a:p>
          <a:p>
            <a:pPr algn="just"/>
            <a:r>
              <a:rPr lang="fr-FR" sz="1300" dirty="0">
                <a:solidFill>
                  <a:schemeClr val="bg2"/>
                </a:solidFill>
                <a:latin typeface="Arial" pitchFamily="34" charset="0"/>
                <a:cs typeface="Arial" pitchFamily="34" charset="0"/>
              </a:rPr>
              <a:t>	d- La graisse rouge graphitée,</a:t>
            </a:r>
          </a:p>
          <a:p>
            <a:pPr algn="just"/>
            <a:r>
              <a:rPr lang="fr-FR" sz="1300" dirty="0">
                <a:solidFill>
                  <a:schemeClr val="bg2"/>
                </a:solidFill>
                <a:latin typeface="Arial" pitchFamily="34" charset="0"/>
                <a:cs typeface="Arial" pitchFamily="34" charset="0"/>
              </a:rPr>
              <a:t>	e- Un stock d’huile moteur,</a:t>
            </a:r>
          </a:p>
          <a:p>
            <a:pPr algn="just"/>
            <a:r>
              <a:rPr lang="fr-FR" sz="1300" dirty="0">
                <a:solidFill>
                  <a:schemeClr val="bg2"/>
                </a:solidFill>
                <a:latin typeface="Arial" pitchFamily="34" charset="0"/>
                <a:cs typeface="Arial" pitchFamily="34" charset="0"/>
              </a:rPr>
              <a:t>	f-  Joint de culasse,</a:t>
            </a:r>
          </a:p>
          <a:p>
            <a:pPr algn="just"/>
            <a:r>
              <a:rPr lang="fr-FR" sz="1300" dirty="0">
                <a:solidFill>
                  <a:schemeClr val="bg2"/>
                </a:solidFill>
                <a:latin typeface="Arial" pitchFamily="34" charset="0"/>
                <a:cs typeface="Arial" pitchFamily="34" charset="0"/>
              </a:rPr>
              <a:t>	g- Jeu de réparation moteur (Piston, bielles, coussinets, chemises, segments, etc.)</a:t>
            </a:r>
          </a:p>
          <a:p>
            <a:pPr algn="just"/>
            <a:r>
              <a:rPr lang="fr-FR" sz="1300" dirty="0">
                <a:solidFill>
                  <a:schemeClr val="bg2"/>
                </a:solidFill>
                <a:latin typeface="Arial" pitchFamily="34" charset="0"/>
                <a:cs typeface="Arial" pitchFamily="34" charset="0"/>
              </a:rPr>
              <a:t>	h- Divers petites pièces,</a:t>
            </a:r>
          </a:p>
          <a:p>
            <a:pPr algn="just"/>
            <a:r>
              <a:rPr lang="fr-FR" sz="1300" dirty="0">
                <a:solidFill>
                  <a:schemeClr val="bg2"/>
                </a:solidFill>
                <a:latin typeface="Arial" pitchFamily="34" charset="0"/>
                <a:cs typeface="Arial" pitchFamily="34" charset="0"/>
              </a:rPr>
              <a:t>	i-  Colliers,</a:t>
            </a:r>
          </a:p>
          <a:p>
            <a:pPr algn="just"/>
            <a:r>
              <a:rPr lang="fr-FR" sz="1300" dirty="0">
                <a:solidFill>
                  <a:schemeClr val="bg2"/>
                </a:solidFill>
                <a:latin typeface="Arial" pitchFamily="34" charset="0"/>
                <a:cs typeface="Arial" pitchFamily="34" charset="0"/>
              </a:rPr>
              <a:t>	j-  Cylindres blocs,</a:t>
            </a:r>
          </a:p>
          <a:p>
            <a:pPr algn="just"/>
            <a:r>
              <a:rPr lang="fr-FR" sz="1300" dirty="0">
                <a:solidFill>
                  <a:schemeClr val="bg2"/>
                </a:solidFill>
                <a:latin typeface="Arial" pitchFamily="34" charset="0"/>
                <a:cs typeface="Arial" pitchFamily="34" charset="0"/>
              </a:rPr>
              <a:t>	k- Joints de pompe,</a:t>
            </a:r>
          </a:p>
          <a:p>
            <a:pPr algn="just"/>
            <a:r>
              <a:rPr lang="fr-FR" sz="1300" dirty="0">
                <a:solidFill>
                  <a:schemeClr val="bg2"/>
                </a:solidFill>
                <a:latin typeface="Arial" pitchFamily="34" charset="0"/>
                <a:cs typeface="Arial" pitchFamily="34" charset="0"/>
              </a:rPr>
              <a:t>	l-  Pièces de crépines</a:t>
            </a:r>
          </a:p>
          <a:p>
            <a:pPr algn="just"/>
            <a:r>
              <a:rPr lang="fr-FR" sz="1300" dirty="0">
                <a:solidFill>
                  <a:schemeClr val="bg2"/>
                </a:solidFill>
                <a:latin typeface="Arial" pitchFamily="34" charset="0"/>
                <a:cs typeface="Arial" pitchFamily="34" charset="0"/>
              </a:rPr>
              <a:t>	m- Outillage complet,</a:t>
            </a:r>
          </a:p>
          <a:p>
            <a:pPr algn="just"/>
            <a:r>
              <a:rPr lang="fr-FR" sz="1300" dirty="0">
                <a:solidFill>
                  <a:schemeClr val="bg2"/>
                </a:solidFill>
                <a:latin typeface="Arial" pitchFamily="34" charset="0"/>
                <a:cs typeface="Arial" pitchFamily="34" charset="0"/>
              </a:rPr>
              <a:t>	n- Peinture,</a:t>
            </a:r>
          </a:p>
          <a:p>
            <a:pPr algn="just"/>
            <a:r>
              <a:rPr lang="fr-FR" sz="1300" dirty="0">
                <a:solidFill>
                  <a:schemeClr val="bg2"/>
                </a:solidFill>
                <a:latin typeface="Arial" pitchFamily="34" charset="0"/>
                <a:cs typeface="Arial" pitchFamily="34" charset="0"/>
              </a:rPr>
              <a:t>	o- Palans et chaînes</a:t>
            </a:r>
          </a:p>
          <a:p>
            <a:pPr algn="just"/>
            <a:r>
              <a:rPr lang="fr-FR" sz="1300" dirty="0">
                <a:solidFill>
                  <a:schemeClr val="bg2"/>
                </a:solidFill>
                <a:latin typeface="Arial" pitchFamily="34" charset="0"/>
                <a:cs typeface="Arial" pitchFamily="34" charset="0"/>
              </a:rPr>
              <a:t>	p- Trépieds</a:t>
            </a:r>
          </a:p>
          <a:p>
            <a:pPr algn="just"/>
            <a:r>
              <a:rPr lang="fr-FR" sz="1300" dirty="0">
                <a:solidFill>
                  <a:schemeClr val="bg2"/>
                </a:solidFill>
                <a:latin typeface="Arial" pitchFamily="34" charset="0"/>
                <a:cs typeface="Arial" pitchFamily="34" charset="0"/>
              </a:rPr>
              <a:t>	q- Etc.</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381">
                                            <p:bg/>
                                          </p:spTgt>
                                        </p:tgtEl>
                                        <p:attrNameLst>
                                          <p:attrName>style.visibility</p:attrName>
                                        </p:attrNameLst>
                                      </p:cBhvr>
                                      <p:to>
                                        <p:strVal val="visible"/>
                                      </p:to>
                                    </p:set>
                                    <p:animEffect transition="in" filter="fade">
                                      <p:cBhvr>
                                        <p:cTn id="7" dur="2000"/>
                                        <p:tgtEl>
                                          <p:spTgt spid="22938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381">
                                            <p:txEl>
                                              <p:pRg st="0" end="0"/>
                                            </p:txEl>
                                          </p:spTgt>
                                        </p:tgtEl>
                                        <p:attrNameLst>
                                          <p:attrName>style.visibility</p:attrName>
                                        </p:attrNameLst>
                                      </p:cBhvr>
                                      <p:to>
                                        <p:strVal val="visible"/>
                                      </p:to>
                                    </p:set>
                                    <p:animEffect transition="in" filter="fade">
                                      <p:cBhvr>
                                        <p:cTn id="10" dur="2000"/>
                                        <p:tgtEl>
                                          <p:spTgt spid="22938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9381">
                                            <p:txEl>
                                              <p:pRg st="1" end="1"/>
                                            </p:txEl>
                                          </p:spTgt>
                                        </p:tgtEl>
                                        <p:attrNameLst>
                                          <p:attrName>style.visibility</p:attrName>
                                        </p:attrNameLst>
                                      </p:cBhvr>
                                      <p:to>
                                        <p:strVal val="visible"/>
                                      </p:to>
                                    </p:set>
                                    <p:animEffect transition="in" filter="fade">
                                      <p:cBhvr>
                                        <p:cTn id="13" dur="2000"/>
                                        <p:tgtEl>
                                          <p:spTgt spid="22938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9381">
                                            <p:txEl>
                                              <p:pRg st="3" end="3"/>
                                            </p:txEl>
                                          </p:spTgt>
                                        </p:tgtEl>
                                        <p:attrNameLst>
                                          <p:attrName>style.visibility</p:attrName>
                                        </p:attrNameLst>
                                      </p:cBhvr>
                                      <p:to>
                                        <p:strVal val="visible"/>
                                      </p:to>
                                    </p:set>
                                    <p:animEffect transition="in" filter="fade">
                                      <p:cBhvr>
                                        <p:cTn id="16" dur="2000"/>
                                        <p:tgtEl>
                                          <p:spTgt spid="22938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9381">
                                            <p:txEl>
                                              <p:pRg st="5" end="5"/>
                                            </p:txEl>
                                          </p:spTgt>
                                        </p:tgtEl>
                                        <p:attrNameLst>
                                          <p:attrName>style.visibility</p:attrName>
                                        </p:attrNameLst>
                                      </p:cBhvr>
                                      <p:to>
                                        <p:strVal val="visible"/>
                                      </p:to>
                                    </p:set>
                                    <p:animEffect transition="in" filter="fade">
                                      <p:cBhvr>
                                        <p:cTn id="19" dur="2000"/>
                                        <p:tgtEl>
                                          <p:spTgt spid="22938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9381">
                                            <p:txEl>
                                              <p:pRg st="6" end="6"/>
                                            </p:txEl>
                                          </p:spTgt>
                                        </p:tgtEl>
                                        <p:attrNameLst>
                                          <p:attrName>style.visibility</p:attrName>
                                        </p:attrNameLst>
                                      </p:cBhvr>
                                      <p:to>
                                        <p:strVal val="visible"/>
                                      </p:to>
                                    </p:set>
                                    <p:animEffect transition="in" filter="fade">
                                      <p:cBhvr>
                                        <p:cTn id="22" dur="2000"/>
                                        <p:tgtEl>
                                          <p:spTgt spid="22938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9381">
                                            <p:txEl>
                                              <p:pRg st="7" end="7"/>
                                            </p:txEl>
                                          </p:spTgt>
                                        </p:tgtEl>
                                        <p:attrNameLst>
                                          <p:attrName>style.visibility</p:attrName>
                                        </p:attrNameLst>
                                      </p:cBhvr>
                                      <p:to>
                                        <p:strVal val="visible"/>
                                      </p:to>
                                    </p:set>
                                    <p:animEffect transition="in" filter="fade">
                                      <p:cBhvr>
                                        <p:cTn id="25" dur="2000"/>
                                        <p:tgtEl>
                                          <p:spTgt spid="22938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9381">
                                            <p:txEl>
                                              <p:pRg st="8" end="8"/>
                                            </p:txEl>
                                          </p:spTgt>
                                        </p:tgtEl>
                                        <p:attrNameLst>
                                          <p:attrName>style.visibility</p:attrName>
                                        </p:attrNameLst>
                                      </p:cBhvr>
                                      <p:to>
                                        <p:strVal val="visible"/>
                                      </p:to>
                                    </p:set>
                                    <p:animEffect transition="in" filter="fade">
                                      <p:cBhvr>
                                        <p:cTn id="28" dur="2000"/>
                                        <p:tgtEl>
                                          <p:spTgt spid="229381">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9381">
                                            <p:txEl>
                                              <p:pRg st="9" end="9"/>
                                            </p:txEl>
                                          </p:spTgt>
                                        </p:tgtEl>
                                        <p:attrNameLst>
                                          <p:attrName>style.visibility</p:attrName>
                                        </p:attrNameLst>
                                      </p:cBhvr>
                                      <p:to>
                                        <p:strVal val="visible"/>
                                      </p:to>
                                    </p:set>
                                    <p:animEffect transition="in" filter="fade">
                                      <p:cBhvr>
                                        <p:cTn id="31" dur="2000"/>
                                        <p:tgtEl>
                                          <p:spTgt spid="229381">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9381">
                                            <p:txEl>
                                              <p:pRg st="10" end="10"/>
                                            </p:txEl>
                                          </p:spTgt>
                                        </p:tgtEl>
                                        <p:attrNameLst>
                                          <p:attrName>style.visibility</p:attrName>
                                        </p:attrNameLst>
                                      </p:cBhvr>
                                      <p:to>
                                        <p:strVal val="visible"/>
                                      </p:to>
                                    </p:set>
                                    <p:animEffect transition="in" filter="fade">
                                      <p:cBhvr>
                                        <p:cTn id="34" dur="2000"/>
                                        <p:tgtEl>
                                          <p:spTgt spid="229381">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9381">
                                            <p:txEl>
                                              <p:pRg st="11" end="11"/>
                                            </p:txEl>
                                          </p:spTgt>
                                        </p:tgtEl>
                                        <p:attrNameLst>
                                          <p:attrName>style.visibility</p:attrName>
                                        </p:attrNameLst>
                                      </p:cBhvr>
                                      <p:to>
                                        <p:strVal val="visible"/>
                                      </p:to>
                                    </p:set>
                                    <p:animEffect transition="in" filter="fade">
                                      <p:cBhvr>
                                        <p:cTn id="37" dur="2000"/>
                                        <p:tgtEl>
                                          <p:spTgt spid="229381">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9381">
                                            <p:txEl>
                                              <p:pRg st="12" end="12"/>
                                            </p:txEl>
                                          </p:spTgt>
                                        </p:tgtEl>
                                        <p:attrNameLst>
                                          <p:attrName>style.visibility</p:attrName>
                                        </p:attrNameLst>
                                      </p:cBhvr>
                                      <p:to>
                                        <p:strVal val="visible"/>
                                      </p:to>
                                    </p:set>
                                    <p:animEffect transition="in" filter="fade">
                                      <p:cBhvr>
                                        <p:cTn id="40" dur="2000"/>
                                        <p:tgtEl>
                                          <p:spTgt spid="229381">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9381">
                                            <p:txEl>
                                              <p:pRg st="13" end="13"/>
                                            </p:txEl>
                                          </p:spTgt>
                                        </p:tgtEl>
                                        <p:attrNameLst>
                                          <p:attrName>style.visibility</p:attrName>
                                        </p:attrNameLst>
                                      </p:cBhvr>
                                      <p:to>
                                        <p:strVal val="visible"/>
                                      </p:to>
                                    </p:set>
                                    <p:animEffect transition="in" filter="fade">
                                      <p:cBhvr>
                                        <p:cTn id="43" dur="2000"/>
                                        <p:tgtEl>
                                          <p:spTgt spid="229381">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9381">
                                            <p:txEl>
                                              <p:pRg st="14" end="14"/>
                                            </p:txEl>
                                          </p:spTgt>
                                        </p:tgtEl>
                                        <p:attrNameLst>
                                          <p:attrName>style.visibility</p:attrName>
                                        </p:attrNameLst>
                                      </p:cBhvr>
                                      <p:to>
                                        <p:strVal val="visible"/>
                                      </p:to>
                                    </p:set>
                                    <p:animEffect transition="in" filter="fade">
                                      <p:cBhvr>
                                        <p:cTn id="46" dur="2000"/>
                                        <p:tgtEl>
                                          <p:spTgt spid="229381">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9381">
                                            <p:txEl>
                                              <p:pRg st="15" end="15"/>
                                            </p:txEl>
                                          </p:spTgt>
                                        </p:tgtEl>
                                        <p:attrNameLst>
                                          <p:attrName>style.visibility</p:attrName>
                                        </p:attrNameLst>
                                      </p:cBhvr>
                                      <p:to>
                                        <p:strVal val="visible"/>
                                      </p:to>
                                    </p:set>
                                    <p:animEffect transition="in" filter="fade">
                                      <p:cBhvr>
                                        <p:cTn id="49" dur="2000"/>
                                        <p:tgtEl>
                                          <p:spTgt spid="229381">
                                            <p:txEl>
                                              <p:pRg st="15" end="1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9381">
                                            <p:txEl>
                                              <p:pRg st="16" end="16"/>
                                            </p:txEl>
                                          </p:spTgt>
                                        </p:tgtEl>
                                        <p:attrNameLst>
                                          <p:attrName>style.visibility</p:attrName>
                                        </p:attrNameLst>
                                      </p:cBhvr>
                                      <p:to>
                                        <p:strVal val="visible"/>
                                      </p:to>
                                    </p:set>
                                    <p:animEffect transition="in" filter="fade">
                                      <p:cBhvr>
                                        <p:cTn id="52" dur="2000"/>
                                        <p:tgtEl>
                                          <p:spTgt spid="229381">
                                            <p:txEl>
                                              <p:pRg st="16" end="1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9381">
                                            <p:txEl>
                                              <p:pRg st="17" end="17"/>
                                            </p:txEl>
                                          </p:spTgt>
                                        </p:tgtEl>
                                        <p:attrNameLst>
                                          <p:attrName>style.visibility</p:attrName>
                                        </p:attrNameLst>
                                      </p:cBhvr>
                                      <p:to>
                                        <p:strVal val="visible"/>
                                      </p:to>
                                    </p:set>
                                    <p:animEffect transition="in" filter="fade">
                                      <p:cBhvr>
                                        <p:cTn id="55" dur="2000"/>
                                        <p:tgtEl>
                                          <p:spTgt spid="229381">
                                            <p:txEl>
                                              <p:pRg st="17" end="1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9381">
                                            <p:txEl>
                                              <p:pRg st="18" end="18"/>
                                            </p:txEl>
                                          </p:spTgt>
                                        </p:tgtEl>
                                        <p:attrNameLst>
                                          <p:attrName>style.visibility</p:attrName>
                                        </p:attrNameLst>
                                      </p:cBhvr>
                                      <p:to>
                                        <p:strVal val="visible"/>
                                      </p:to>
                                    </p:set>
                                    <p:animEffect transition="in" filter="fade">
                                      <p:cBhvr>
                                        <p:cTn id="58" dur="2000"/>
                                        <p:tgtEl>
                                          <p:spTgt spid="229381">
                                            <p:txEl>
                                              <p:pRg st="18" end="18"/>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9381">
                                            <p:txEl>
                                              <p:pRg st="19" end="19"/>
                                            </p:txEl>
                                          </p:spTgt>
                                        </p:tgtEl>
                                        <p:attrNameLst>
                                          <p:attrName>style.visibility</p:attrName>
                                        </p:attrNameLst>
                                      </p:cBhvr>
                                      <p:to>
                                        <p:strVal val="visible"/>
                                      </p:to>
                                    </p:set>
                                    <p:animEffect transition="in" filter="fade">
                                      <p:cBhvr>
                                        <p:cTn id="61" dur="2000"/>
                                        <p:tgtEl>
                                          <p:spTgt spid="229381">
                                            <p:txEl>
                                              <p:pRg st="19" end="19"/>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9381">
                                            <p:txEl>
                                              <p:pRg st="20" end="20"/>
                                            </p:txEl>
                                          </p:spTgt>
                                        </p:tgtEl>
                                        <p:attrNameLst>
                                          <p:attrName>style.visibility</p:attrName>
                                        </p:attrNameLst>
                                      </p:cBhvr>
                                      <p:to>
                                        <p:strVal val="visible"/>
                                      </p:to>
                                    </p:set>
                                    <p:animEffect transition="in" filter="fade">
                                      <p:cBhvr>
                                        <p:cTn id="64" dur="2000"/>
                                        <p:tgtEl>
                                          <p:spTgt spid="229381">
                                            <p:txEl>
                                              <p:pRg st="20" end="2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9381">
                                            <p:txEl>
                                              <p:pRg st="21" end="21"/>
                                            </p:txEl>
                                          </p:spTgt>
                                        </p:tgtEl>
                                        <p:attrNameLst>
                                          <p:attrName>style.visibility</p:attrName>
                                        </p:attrNameLst>
                                      </p:cBhvr>
                                      <p:to>
                                        <p:strVal val="visible"/>
                                      </p:to>
                                    </p:set>
                                    <p:animEffect transition="in" filter="fade">
                                      <p:cBhvr>
                                        <p:cTn id="67" dur="2000"/>
                                        <p:tgtEl>
                                          <p:spTgt spid="229381">
                                            <p:txEl>
                                              <p:pRg st="21" end="2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9381">
                                            <p:txEl>
                                              <p:pRg st="22" end="22"/>
                                            </p:txEl>
                                          </p:spTgt>
                                        </p:tgtEl>
                                        <p:attrNameLst>
                                          <p:attrName>style.visibility</p:attrName>
                                        </p:attrNameLst>
                                      </p:cBhvr>
                                      <p:to>
                                        <p:strVal val="visible"/>
                                      </p:to>
                                    </p:set>
                                    <p:animEffect transition="in" filter="fade">
                                      <p:cBhvr>
                                        <p:cTn id="70" dur="2000"/>
                                        <p:tgtEl>
                                          <p:spTgt spid="229381">
                                            <p:txEl>
                                              <p:pRg st="22" end="2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9381">
                                            <p:txEl>
                                              <p:pRg st="23" end="23"/>
                                            </p:txEl>
                                          </p:spTgt>
                                        </p:tgtEl>
                                        <p:attrNameLst>
                                          <p:attrName>style.visibility</p:attrName>
                                        </p:attrNameLst>
                                      </p:cBhvr>
                                      <p:to>
                                        <p:strVal val="visible"/>
                                      </p:to>
                                    </p:set>
                                    <p:animEffect transition="in" filter="fade">
                                      <p:cBhvr>
                                        <p:cTn id="73" dur="2000"/>
                                        <p:tgtEl>
                                          <p:spTgt spid="229381">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build="allAtOnce"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C7E9BAB-6A31-44D9-BDBB-5E3EB90AAB07}" type="slidenum">
              <a:rPr lang="en-US" smtClean="0"/>
              <a:pPr>
                <a:defRPr/>
              </a:pPr>
              <a:t>76</a:t>
            </a:fld>
            <a:endParaRPr lang="en-US" dirty="0"/>
          </a:p>
        </p:txBody>
      </p:sp>
      <p:sp>
        <p:nvSpPr>
          <p:cNvPr id="230403" name="Text Box 2"/>
          <p:cNvSpPr txBox="1">
            <a:spLocks noChangeArrowheads="1"/>
          </p:cNvSpPr>
          <p:nvPr/>
        </p:nvSpPr>
        <p:spPr bwMode="auto">
          <a:xfrm>
            <a:off x="714348" y="85748"/>
            <a:ext cx="7786742" cy="6629400"/>
          </a:xfrm>
          <a:prstGeom prst="rect">
            <a:avLst/>
          </a:prstGeom>
          <a:solidFill>
            <a:schemeClr val="bg1"/>
          </a:solidFill>
          <a:ln w="28575" cmpd="dbl">
            <a:solidFill>
              <a:srgbClr val="FF0000"/>
            </a:solidFill>
            <a:miter lim="800000"/>
            <a:headEnd/>
            <a:tailEnd/>
          </a:ln>
        </p:spPr>
        <p:txBody>
          <a:bodyPr/>
          <a:lstStyle/>
          <a:p>
            <a:pPr algn="ctr">
              <a:spcAft>
                <a:spcPts val="200"/>
              </a:spcAft>
            </a:pPr>
            <a:r>
              <a:rPr lang="fr-FR" sz="1400" b="1" u="sng" dirty="0">
                <a:latin typeface="Arial" pitchFamily="34" charset="0"/>
                <a:cs typeface="Arial" pitchFamily="34" charset="0"/>
              </a:rPr>
              <a:t>FICHE DE TRAVAIL</a:t>
            </a:r>
          </a:p>
          <a:p>
            <a:pPr algn="ctr">
              <a:spcAft>
                <a:spcPts val="200"/>
              </a:spcAft>
            </a:pPr>
            <a:r>
              <a:rPr lang="fr-FR" sz="1400" b="1" u="sng" dirty="0">
                <a:latin typeface="Arial" pitchFamily="34" charset="0"/>
                <a:cs typeface="Arial" pitchFamily="34" charset="0"/>
              </a:rPr>
              <a:t>MAINTENANCE DE LA STATION DE POMPAGE</a:t>
            </a:r>
          </a:p>
          <a:p>
            <a:pPr algn="ctr">
              <a:spcAft>
                <a:spcPts val="200"/>
              </a:spcAft>
            </a:pPr>
            <a:r>
              <a:rPr lang="fr-FR" sz="1300" b="1" u="sng" dirty="0">
                <a:latin typeface="Arial" pitchFamily="34" charset="0"/>
                <a:cs typeface="Arial" pitchFamily="34" charset="0"/>
              </a:rPr>
              <a:t>Entretien des pompes et moteurs</a:t>
            </a:r>
          </a:p>
          <a:p>
            <a:pPr algn="just">
              <a:spcAft>
                <a:spcPts val="200"/>
              </a:spcAft>
            </a:pPr>
            <a:r>
              <a:rPr lang="fr-FR" sz="1300" dirty="0">
                <a:latin typeface="Arial" pitchFamily="34" charset="0"/>
                <a:cs typeface="Arial" pitchFamily="34" charset="0"/>
              </a:rPr>
              <a:t>Fiche de travail n° …………………………………………………….Date :                        JJ/MM/AA</a:t>
            </a:r>
          </a:p>
          <a:p>
            <a:pPr algn="just">
              <a:spcAft>
                <a:spcPts val="200"/>
              </a:spcAft>
            </a:pPr>
            <a:r>
              <a:rPr lang="fr-FR" sz="1300" dirty="0">
                <a:latin typeface="Arial" pitchFamily="34" charset="0"/>
                <a:cs typeface="Arial" pitchFamily="34" charset="0"/>
              </a:rPr>
              <a:t>Station de pompage n° …………………………………</a:t>
            </a:r>
          </a:p>
          <a:p>
            <a:pPr algn="just">
              <a:spcAft>
                <a:spcPts val="200"/>
              </a:spcAft>
            </a:pPr>
            <a:r>
              <a:rPr lang="fr-FR" sz="1300" dirty="0">
                <a:latin typeface="Arial" pitchFamily="34" charset="0"/>
                <a:cs typeface="Arial" pitchFamily="34" charset="0"/>
              </a:rPr>
              <a:t>Situation : ………………………………………………………………………………………………………         </a:t>
            </a:r>
          </a:p>
          <a:p>
            <a:pPr algn="just">
              <a:spcAft>
                <a:spcPts val="200"/>
              </a:spcAft>
            </a:pPr>
            <a:r>
              <a:rPr lang="fr-FR" sz="1300" dirty="0">
                <a:latin typeface="Arial" pitchFamily="34" charset="0"/>
                <a:cs typeface="Arial" pitchFamily="34" charset="0"/>
              </a:rPr>
              <a:t>Nombre de pompes :……… unités, Débit unitaire :………. m3/h, Ø aspiration :……….m</a:t>
            </a:r>
          </a:p>
          <a:p>
            <a:pPr algn="just">
              <a:spcAft>
                <a:spcPts val="200"/>
              </a:spcAft>
            </a:pPr>
            <a:r>
              <a:rPr lang="fr-FR" sz="1300" dirty="0">
                <a:latin typeface="Arial" pitchFamily="34" charset="0"/>
                <a:cs typeface="Arial" pitchFamily="34" charset="0"/>
              </a:rPr>
              <a:t>Ø refoulement :………….. m, </a:t>
            </a:r>
            <a:r>
              <a:rPr lang="fr-FR" sz="1300" dirty="0" smtClean="0">
                <a:latin typeface="Arial" pitchFamily="34" charset="0"/>
                <a:cs typeface="Arial" pitchFamily="34" charset="0"/>
              </a:rPr>
              <a:t>  Y a-t-il une crépine ?:…………… O/N</a:t>
            </a:r>
            <a:endParaRPr lang="fr-FR" sz="1300" dirty="0">
              <a:latin typeface="Arial" pitchFamily="34" charset="0"/>
              <a:cs typeface="Arial" pitchFamily="34" charset="0"/>
            </a:endParaRPr>
          </a:p>
          <a:p>
            <a:pPr algn="just">
              <a:spcAft>
                <a:spcPts val="200"/>
              </a:spcAft>
            </a:pPr>
            <a:r>
              <a:rPr lang="fr-FR" sz="1300" dirty="0" smtClean="0">
                <a:latin typeface="Arial" pitchFamily="34" charset="0"/>
                <a:cs typeface="Arial" pitchFamily="34" charset="0"/>
              </a:rPr>
              <a:t>Puissance </a:t>
            </a:r>
            <a:r>
              <a:rPr lang="fr-FR" sz="1300" dirty="0">
                <a:latin typeface="Arial" pitchFamily="34" charset="0"/>
                <a:cs typeface="Arial" pitchFamily="34" charset="0"/>
              </a:rPr>
              <a:t>du moteur diesel n°1 : ……….. </a:t>
            </a:r>
            <a:r>
              <a:rPr lang="fr-FR" sz="1300" dirty="0" err="1">
                <a:latin typeface="Arial" pitchFamily="34" charset="0"/>
                <a:cs typeface="Arial" pitchFamily="34" charset="0"/>
              </a:rPr>
              <a:t>kw</a:t>
            </a:r>
            <a:r>
              <a:rPr lang="fr-FR" sz="1300" dirty="0">
                <a:latin typeface="Arial" pitchFamily="34" charset="0"/>
                <a:cs typeface="Arial" pitchFamily="34" charset="0"/>
              </a:rPr>
              <a:t>, moteur n° 2 :………….</a:t>
            </a:r>
            <a:r>
              <a:rPr lang="fr-FR" sz="1300" dirty="0" err="1">
                <a:latin typeface="Arial" pitchFamily="34" charset="0"/>
                <a:cs typeface="Arial" pitchFamily="34" charset="0"/>
              </a:rPr>
              <a:t>kw</a:t>
            </a:r>
            <a:r>
              <a:rPr lang="fr-FR" sz="1300" dirty="0">
                <a:latin typeface="Arial" pitchFamily="34" charset="0"/>
                <a:cs typeface="Arial" pitchFamily="34" charset="0"/>
              </a:rPr>
              <a:t>, moteur n° 3 :…………….</a:t>
            </a:r>
            <a:r>
              <a:rPr lang="fr-FR" sz="1300" dirty="0" err="1">
                <a:latin typeface="Arial" pitchFamily="34" charset="0"/>
                <a:cs typeface="Arial" pitchFamily="34" charset="0"/>
              </a:rPr>
              <a:t>kw</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Consommation de carburant par pompe en vitesse de croisière : ………….l/h</a:t>
            </a:r>
          </a:p>
          <a:p>
            <a:pPr algn="just">
              <a:spcAft>
                <a:spcPts val="200"/>
              </a:spcAft>
            </a:pPr>
            <a:r>
              <a:rPr lang="fr-FR" sz="1300" dirty="0">
                <a:latin typeface="Arial" pitchFamily="34" charset="0"/>
                <a:cs typeface="Arial" pitchFamily="34" charset="0"/>
              </a:rPr>
              <a:t>Vitesse de rotation du moteur  en vitesse de croisière : ……….. t/s</a:t>
            </a:r>
          </a:p>
          <a:p>
            <a:pPr algn="just">
              <a:spcAft>
                <a:spcPts val="200"/>
              </a:spcAft>
            </a:pPr>
            <a:r>
              <a:rPr lang="fr-FR" sz="1300" dirty="0">
                <a:latin typeface="Arial" pitchFamily="34" charset="0"/>
                <a:cs typeface="Arial" pitchFamily="34" charset="0"/>
              </a:rPr>
              <a:t>Vitesse de rotation de la pompe  en vitesse de croisière : ……….. t/s</a:t>
            </a:r>
          </a:p>
          <a:p>
            <a:pPr algn="just">
              <a:spcAft>
                <a:spcPts val="200"/>
              </a:spcAft>
            </a:pPr>
            <a:r>
              <a:rPr lang="fr-FR" sz="1300" dirty="0">
                <a:latin typeface="Arial" pitchFamily="34" charset="0"/>
                <a:cs typeface="Arial" pitchFamily="34" charset="0"/>
              </a:rPr>
              <a:t>Fréquence des vidanges d’huile moteur :……….heures, graissage pompe :……………….. heures</a:t>
            </a:r>
            <a:endParaRPr lang="fr-FR" sz="1300" b="1" u="sng" dirty="0">
              <a:latin typeface="Arial" pitchFamily="34" charset="0"/>
              <a:cs typeface="Arial" pitchFamily="34" charset="0"/>
            </a:endParaRPr>
          </a:p>
          <a:p>
            <a:pPr algn="ctr">
              <a:spcAft>
                <a:spcPts val="200"/>
              </a:spcAft>
            </a:pPr>
            <a:r>
              <a:rPr lang="fr-FR" sz="1300" b="1" u="sng" dirty="0">
                <a:latin typeface="Arial" pitchFamily="34" charset="0"/>
                <a:cs typeface="Arial" pitchFamily="34" charset="0"/>
              </a:rPr>
              <a:t>TRAVAUX A REALISER</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Contrôle des courroies et changement : Nombre :………. Unité, Type ……….., dimension </a:t>
            </a:r>
            <a:r>
              <a:rPr lang="fr-FR" sz="1300" dirty="0" smtClean="0">
                <a:latin typeface="Arial" pitchFamily="34" charset="0"/>
                <a:cs typeface="Arial" pitchFamily="34" charset="0"/>
              </a:rPr>
              <a:t>:………. </a:t>
            </a:r>
            <a:r>
              <a:rPr lang="fr-FR" sz="1300" dirty="0">
                <a:latin typeface="Arial" pitchFamily="34" charset="0"/>
                <a:cs typeface="Arial" pitchFamily="34" charset="0"/>
              </a:rPr>
              <a:t>Cm</a:t>
            </a:r>
          </a:p>
          <a:p>
            <a:pPr algn="just">
              <a:spcAft>
                <a:spcPts val="200"/>
              </a:spcAft>
            </a:pPr>
            <a:r>
              <a:rPr lang="fr-FR" sz="1300" dirty="0">
                <a:latin typeface="Arial" pitchFamily="34" charset="0"/>
                <a:cs typeface="Arial" pitchFamily="34" charset="0"/>
              </a:rPr>
              <a:t>Changement filtre d’huile : Nombre………. unités, durée :……… heures</a:t>
            </a:r>
          </a:p>
          <a:p>
            <a:pPr algn="just">
              <a:spcAft>
                <a:spcPts val="200"/>
              </a:spcAft>
            </a:pPr>
            <a:r>
              <a:rPr lang="fr-FR" sz="1300" dirty="0">
                <a:latin typeface="Arial" pitchFamily="34" charset="0"/>
                <a:cs typeface="Arial" pitchFamily="34" charset="0"/>
              </a:rPr>
              <a:t>Changement filtre à diesel : Nombre :………..unités, durée : ……… heures</a:t>
            </a:r>
          </a:p>
          <a:p>
            <a:pPr algn="just">
              <a:spcAft>
                <a:spcPts val="200"/>
              </a:spcAft>
            </a:pPr>
            <a:r>
              <a:rPr lang="fr-FR" sz="1300" dirty="0">
                <a:latin typeface="Arial" pitchFamily="34" charset="0"/>
                <a:cs typeface="Arial" pitchFamily="34" charset="0"/>
              </a:rPr>
              <a:t>Nettoyage filtre à air : Nombre :………. unités, durée : …………heures</a:t>
            </a:r>
          </a:p>
          <a:p>
            <a:pPr algn="just">
              <a:spcAft>
                <a:spcPts val="200"/>
              </a:spcAft>
            </a:pPr>
            <a:r>
              <a:rPr lang="fr-FR" sz="1300" dirty="0">
                <a:latin typeface="Arial" pitchFamily="34" charset="0"/>
                <a:cs typeface="Arial" pitchFamily="34" charset="0"/>
              </a:rPr>
              <a:t>Graissage des paliers : Nombre :……… unités, durée :……… heures</a:t>
            </a:r>
          </a:p>
          <a:p>
            <a:pPr algn="just">
              <a:spcAft>
                <a:spcPts val="200"/>
              </a:spcAft>
            </a:pPr>
            <a:r>
              <a:rPr lang="fr-FR" sz="1300" dirty="0">
                <a:latin typeface="Arial" pitchFamily="34" charset="0"/>
                <a:cs typeface="Arial" pitchFamily="34" charset="0"/>
              </a:rPr>
              <a:t>Vidange et changement d’huile moteur : Quantité : ……… litres, durée :…….. heures, Type :……….</a:t>
            </a:r>
          </a:p>
          <a:p>
            <a:pPr algn="just">
              <a:spcAft>
                <a:spcPts val="200"/>
              </a:spcAft>
            </a:pPr>
            <a:r>
              <a:rPr lang="fr-FR" sz="1300" dirty="0">
                <a:latin typeface="Arial" pitchFamily="34" charset="0"/>
                <a:cs typeface="Arial" pitchFamily="34" charset="0"/>
              </a:rPr>
              <a:t>Ouverture de la pompe et vérification de la turbine de pompe : Durée :……… heures</a:t>
            </a:r>
          </a:p>
          <a:p>
            <a:pPr algn="just">
              <a:spcAft>
                <a:spcPts val="200"/>
              </a:spcAft>
            </a:pPr>
            <a:r>
              <a:rPr lang="fr-FR" sz="1300" dirty="0">
                <a:latin typeface="Arial" pitchFamily="34" charset="0"/>
                <a:cs typeface="Arial" pitchFamily="34" charset="0"/>
              </a:rPr>
              <a:t>Vérification du joint liaison pompe avec aspiration : Durée :………. heures</a:t>
            </a:r>
          </a:p>
          <a:p>
            <a:pPr algn="just">
              <a:spcAft>
                <a:spcPts val="200"/>
              </a:spcAft>
            </a:pPr>
            <a:r>
              <a:rPr lang="fr-FR" sz="1300" dirty="0">
                <a:latin typeface="Arial" pitchFamily="34" charset="0"/>
                <a:cs typeface="Arial" pitchFamily="34" charset="0"/>
              </a:rPr>
              <a:t>Vérification du joint de liaison avec refoulement : Durée :………..heures</a:t>
            </a:r>
          </a:p>
          <a:p>
            <a:pPr algn="just">
              <a:spcAft>
                <a:spcPts val="200"/>
              </a:spcAft>
            </a:pPr>
            <a:r>
              <a:rPr lang="fr-FR" sz="1300" dirty="0">
                <a:latin typeface="Arial" pitchFamily="34" charset="0"/>
                <a:cs typeface="Arial" pitchFamily="34" charset="0"/>
              </a:rPr>
              <a:t>Si possible examen de la crépine d’aspiration : Durée :……….. heures</a:t>
            </a:r>
          </a:p>
          <a:p>
            <a:pPr algn="just">
              <a:spcAft>
                <a:spcPts val="200"/>
              </a:spcAft>
            </a:pPr>
            <a:r>
              <a:rPr lang="fr-FR" sz="1300" dirty="0">
                <a:latin typeface="Arial" pitchFamily="34" charset="0"/>
                <a:cs typeface="Arial" pitchFamily="34" charset="0"/>
              </a:rPr>
              <a:t>Peinture de protection de la pompe : peinture :………. Litres, Durée :……… heures, type : ……….</a:t>
            </a:r>
          </a:p>
          <a:p>
            <a:pPr algn="just">
              <a:spcAft>
                <a:spcPts val="200"/>
              </a:spcAft>
            </a:pPr>
            <a:r>
              <a:rPr lang="fr-FR" sz="1300" dirty="0">
                <a:latin typeface="Arial" pitchFamily="34" charset="0"/>
                <a:cs typeface="Arial" pitchFamily="34" charset="0"/>
              </a:rPr>
              <a:t>Vérification générale du moteur diesel : Durée : ……………… heures</a:t>
            </a:r>
          </a:p>
          <a:p>
            <a:pPr algn="just">
              <a:spcAft>
                <a:spcPts val="200"/>
              </a:spcAft>
            </a:pPr>
            <a:r>
              <a:rPr lang="fr-FR" sz="1300" dirty="0">
                <a:latin typeface="Arial" pitchFamily="34" charset="0"/>
                <a:cs typeface="Arial" pitchFamily="34" charset="0"/>
              </a:rPr>
              <a:t>Remarques :</a:t>
            </a:r>
          </a:p>
          <a:p>
            <a:pPr algn="just">
              <a:spcAft>
                <a:spcPts val="200"/>
              </a:spcAft>
            </a:pPr>
            <a:r>
              <a:rPr lang="fr-FR" sz="1300" dirty="0">
                <a:latin typeface="Arial" pitchFamily="34" charset="0"/>
                <a:cs typeface="Arial" pitchFamily="34" charset="0"/>
              </a:rPr>
              <a:t>Nom du chef de chantier :………………………………………………</a:t>
            </a:r>
          </a:p>
          <a:p>
            <a:pPr algn="just">
              <a:spcAft>
                <a:spcPts val="200"/>
              </a:spcAft>
            </a:pPr>
            <a:r>
              <a:rPr lang="fr-FR" sz="1300" dirty="0">
                <a:latin typeface="Arial" pitchFamily="34" charset="0"/>
                <a:cs typeface="Arial" pitchFamily="34" charset="0"/>
              </a:rPr>
              <a:t>Signature du chef de chantier</a:t>
            </a:r>
            <a:endParaRPr lang="fr-FR" sz="1300" b="1" u="sng" dirty="0">
              <a:latin typeface="Arial" pitchFamily="34" charset="0"/>
              <a:cs typeface="Arial" pitchFamily="34" charset="0"/>
            </a:endParaRPr>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3">
                                            <p:bg/>
                                          </p:spTgt>
                                        </p:tgtEl>
                                        <p:attrNameLst>
                                          <p:attrName>style.visibility</p:attrName>
                                        </p:attrNameLst>
                                      </p:cBhvr>
                                      <p:to>
                                        <p:strVal val="visible"/>
                                      </p:to>
                                    </p:set>
                                    <p:animEffect transition="in" filter="fade">
                                      <p:cBhvr>
                                        <p:cTn id="7" dur="2000"/>
                                        <p:tgtEl>
                                          <p:spTgt spid="23040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0403">
                                            <p:txEl>
                                              <p:pRg st="0" end="0"/>
                                            </p:txEl>
                                          </p:spTgt>
                                        </p:tgtEl>
                                        <p:attrNameLst>
                                          <p:attrName>style.visibility</p:attrName>
                                        </p:attrNameLst>
                                      </p:cBhvr>
                                      <p:to>
                                        <p:strVal val="visible"/>
                                      </p:to>
                                    </p:set>
                                    <p:animEffect transition="in" filter="fade">
                                      <p:cBhvr>
                                        <p:cTn id="10" dur="2000"/>
                                        <p:tgtEl>
                                          <p:spTgt spid="23040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0403">
                                            <p:txEl>
                                              <p:pRg st="1" end="1"/>
                                            </p:txEl>
                                          </p:spTgt>
                                        </p:tgtEl>
                                        <p:attrNameLst>
                                          <p:attrName>style.visibility</p:attrName>
                                        </p:attrNameLst>
                                      </p:cBhvr>
                                      <p:to>
                                        <p:strVal val="visible"/>
                                      </p:to>
                                    </p:set>
                                    <p:animEffect transition="in" filter="fade">
                                      <p:cBhvr>
                                        <p:cTn id="13" dur="2000"/>
                                        <p:tgtEl>
                                          <p:spTgt spid="23040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0403">
                                            <p:txEl>
                                              <p:pRg st="2" end="2"/>
                                            </p:txEl>
                                          </p:spTgt>
                                        </p:tgtEl>
                                        <p:attrNameLst>
                                          <p:attrName>style.visibility</p:attrName>
                                        </p:attrNameLst>
                                      </p:cBhvr>
                                      <p:to>
                                        <p:strVal val="visible"/>
                                      </p:to>
                                    </p:set>
                                    <p:animEffect transition="in" filter="fade">
                                      <p:cBhvr>
                                        <p:cTn id="16" dur="2000"/>
                                        <p:tgtEl>
                                          <p:spTgt spid="23040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animEffect transition="in" filter="fade">
                                      <p:cBhvr>
                                        <p:cTn id="19" dur="2000"/>
                                        <p:tgtEl>
                                          <p:spTgt spid="23040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0403">
                                            <p:txEl>
                                              <p:pRg st="4" end="4"/>
                                            </p:txEl>
                                          </p:spTgt>
                                        </p:tgtEl>
                                        <p:attrNameLst>
                                          <p:attrName>style.visibility</p:attrName>
                                        </p:attrNameLst>
                                      </p:cBhvr>
                                      <p:to>
                                        <p:strVal val="visible"/>
                                      </p:to>
                                    </p:set>
                                    <p:animEffect transition="in" filter="fade">
                                      <p:cBhvr>
                                        <p:cTn id="22" dur="2000"/>
                                        <p:tgtEl>
                                          <p:spTgt spid="23040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0403">
                                            <p:txEl>
                                              <p:pRg st="5" end="5"/>
                                            </p:txEl>
                                          </p:spTgt>
                                        </p:tgtEl>
                                        <p:attrNameLst>
                                          <p:attrName>style.visibility</p:attrName>
                                        </p:attrNameLst>
                                      </p:cBhvr>
                                      <p:to>
                                        <p:strVal val="visible"/>
                                      </p:to>
                                    </p:set>
                                    <p:animEffect transition="in" filter="fade">
                                      <p:cBhvr>
                                        <p:cTn id="25" dur="2000"/>
                                        <p:tgtEl>
                                          <p:spTgt spid="23040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0403">
                                            <p:txEl>
                                              <p:pRg st="6" end="6"/>
                                            </p:txEl>
                                          </p:spTgt>
                                        </p:tgtEl>
                                        <p:attrNameLst>
                                          <p:attrName>style.visibility</p:attrName>
                                        </p:attrNameLst>
                                      </p:cBhvr>
                                      <p:to>
                                        <p:strVal val="visible"/>
                                      </p:to>
                                    </p:set>
                                    <p:animEffect transition="in" filter="fade">
                                      <p:cBhvr>
                                        <p:cTn id="28" dur="2000"/>
                                        <p:tgtEl>
                                          <p:spTgt spid="23040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0403">
                                            <p:txEl>
                                              <p:pRg st="7" end="7"/>
                                            </p:txEl>
                                          </p:spTgt>
                                        </p:tgtEl>
                                        <p:attrNameLst>
                                          <p:attrName>style.visibility</p:attrName>
                                        </p:attrNameLst>
                                      </p:cBhvr>
                                      <p:to>
                                        <p:strVal val="visible"/>
                                      </p:to>
                                    </p:set>
                                    <p:animEffect transition="in" filter="fade">
                                      <p:cBhvr>
                                        <p:cTn id="31" dur="2000"/>
                                        <p:tgtEl>
                                          <p:spTgt spid="23040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0403">
                                            <p:txEl>
                                              <p:pRg st="8" end="8"/>
                                            </p:txEl>
                                          </p:spTgt>
                                        </p:tgtEl>
                                        <p:attrNameLst>
                                          <p:attrName>style.visibility</p:attrName>
                                        </p:attrNameLst>
                                      </p:cBhvr>
                                      <p:to>
                                        <p:strVal val="visible"/>
                                      </p:to>
                                    </p:set>
                                    <p:animEffect transition="in" filter="fade">
                                      <p:cBhvr>
                                        <p:cTn id="34" dur="2000"/>
                                        <p:tgtEl>
                                          <p:spTgt spid="23040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0403">
                                            <p:txEl>
                                              <p:pRg st="9" end="9"/>
                                            </p:txEl>
                                          </p:spTgt>
                                        </p:tgtEl>
                                        <p:attrNameLst>
                                          <p:attrName>style.visibility</p:attrName>
                                        </p:attrNameLst>
                                      </p:cBhvr>
                                      <p:to>
                                        <p:strVal val="visible"/>
                                      </p:to>
                                    </p:set>
                                    <p:animEffect transition="in" filter="fade">
                                      <p:cBhvr>
                                        <p:cTn id="37" dur="2000"/>
                                        <p:tgtEl>
                                          <p:spTgt spid="23040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0403">
                                            <p:txEl>
                                              <p:pRg st="10" end="10"/>
                                            </p:txEl>
                                          </p:spTgt>
                                        </p:tgtEl>
                                        <p:attrNameLst>
                                          <p:attrName>style.visibility</p:attrName>
                                        </p:attrNameLst>
                                      </p:cBhvr>
                                      <p:to>
                                        <p:strVal val="visible"/>
                                      </p:to>
                                    </p:set>
                                    <p:animEffect transition="in" filter="fade">
                                      <p:cBhvr>
                                        <p:cTn id="40" dur="2000"/>
                                        <p:tgtEl>
                                          <p:spTgt spid="23040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0403">
                                            <p:txEl>
                                              <p:pRg st="11" end="11"/>
                                            </p:txEl>
                                          </p:spTgt>
                                        </p:tgtEl>
                                        <p:attrNameLst>
                                          <p:attrName>style.visibility</p:attrName>
                                        </p:attrNameLst>
                                      </p:cBhvr>
                                      <p:to>
                                        <p:strVal val="visible"/>
                                      </p:to>
                                    </p:set>
                                    <p:animEffect transition="in" filter="fade">
                                      <p:cBhvr>
                                        <p:cTn id="43" dur="2000"/>
                                        <p:tgtEl>
                                          <p:spTgt spid="23040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0403">
                                            <p:txEl>
                                              <p:pRg st="12" end="12"/>
                                            </p:txEl>
                                          </p:spTgt>
                                        </p:tgtEl>
                                        <p:attrNameLst>
                                          <p:attrName>style.visibility</p:attrName>
                                        </p:attrNameLst>
                                      </p:cBhvr>
                                      <p:to>
                                        <p:strVal val="visible"/>
                                      </p:to>
                                    </p:set>
                                    <p:animEffect transition="in" filter="fade">
                                      <p:cBhvr>
                                        <p:cTn id="46" dur="2000"/>
                                        <p:tgtEl>
                                          <p:spTgt spid="23040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0403">
                                            <p:txEl>
                                              <p:pRg st="13" end="13"/>
                                            </p:txEl>
                                          </p:spTgt>
                                        </p:tgtEl>
                                        <p:attrNameLst>
                                          <p:attrName>style.visibility</p:attrName>
                                        </p:attrNameLst>
                                      </p:cBhvr>
                                      <p:to>
                                        <p:strVal val="visible"/>
                                      </p:to>
                                    </p:set>
                                    <p:animEffect transition="in" filter="fade">
                                      <p:cBhvr>
                                        <p:cTn id="49" dur="2000"/>
                                        <p:tgtEl>
                                          <p:spTgt spid="23040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0403">
                                            <p:txEl>
                                              <p:pRg st="14" end="14"/>
                                            </p:txEl>
                                          </p:spTgt>
                                        </p:tgtEl>
                                        <p:attrNameLst>
                                          <p:attrName>style.visibility</p:attrName>
                                        </p:attrNameLst>
                                      </p:cBhvr>
                                      <p:to>
                                        <p:strVal val="visible"/>
                                      </p:to>
                                    </p:set>
                                    <p:animEffect transition="in" filter="fade">
                                      <p:cBhvr>
                                        <p:cTn id="52" dur="2000"/>
                                        <p:tgtEl>
                                          <p:spTgt spid="23040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0403">
                                            <p:txEl>
                                              <p:pRg st="15" end="15"/>
                                            </p:txEl>
                                          </p:spTgt>
                                        </p:tgtEl>
                                        <p:attrNameLst>
                                          <p:attrName>style.visibility</p:attrName>
                                        </p:attrNameLst>
                                      </p:cBhvr>
                                      <p:to>
                                        <p:strVal val="visible"/>
                                      </p:to>
                                    </p:set>
                                    <p:animEffect transition="in" filter="fade">
                                      <p:cBhvr>
                                        <p:cTn id="55" dur="2000"/>
                                        <p:tgtEl>
                                          <p:spTgt spid="23040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0403">
                                            <p:txEl>
                                              <p:pRg st="16" end="16"/>
                                            </p:txEl>
                                          </p:spTgt>
                                        </p:tgtEl>
                                        <p:attrNameLst>
                                          <p:attrName>style.visibility</p:attrName>
                                        </p:attrNameLst>
                                      </p:cBhvr>
                                      <p:to>
                                        <p:strVal val="visible"/>
                                      </p:to>
                                    </p:set>
                                    <p:animEffect transition="in" filter="fade">
                                      <p:cBhvr>
                                        <p:cTn id="58" dur="2000"/>
                                        <p:tgtEl>
                                          <p:spTgt spid="230403">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0403">
                                            <p:txEl>
                                              <p:pRg st="17" end="17"/>
                                            </p:txEl>
                                          </p:spTgt>
                                        </p:tgtEl>
                                        <p:attrNameLst>
                                          <p:attrName>style.visibility</p:attrName>
                                        </p:attrNameLst>
                                      </p:cBhvr>
                                      <p:to>
                                        <p:strVal val="visible"/>
                                      </p:to>
                                    </p:set>
                                    <p:animEffect transition="in" filter="fade">
                                      <p:cBhvr>
                                        <p:cTn id="61" dur="2000"/>
                                        <p:tgtEl>
                                          <p:spTgt spid="230403">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0403">
                                            <p:txEl>
                                              <p:pRg st="18" end="18"/>
                                            </p:txEl>
                                          </p:spTgt>
                                        </p:tgtEl>
                                        <p:attrNameLst>
                                          <p:attrName>style.visibility</p:attrName>
                                        </p:attrNameLst>
                                      </p:cBhvr>
                                      <p:to>
                                        <p:strVal val="visible"/>
                                      </p:to>
                                    </p:set>
                                    <p:animEffect transition="in" filter="fade">
                                      <p:cBhvr>
                                        <p:cTn id="64" dur="2000"/>
                                        <p:tgtEl>
                                          <p:spTgt spid="230403">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0403">
                                            <p:txEl>
                                              <p:pRg st="19" end="19"/>
                                            </p:txEl>
                                          </p:spTgt>
                                        </p:tgtEl>
                                        <p:attrNameLst>
                                          <p:attrName>style.visibility</p:attrName>
                                        </p:attrNameLst>
                                      </p:cBhvr>
                                      <p:to>
                                        <p:strVal val="visible"/>
                                      </p:to>
                                    </p:set>
                                    <p:animEffect transition="in" filter="fade">
                                      <p:cBhvr>
                                        <p:cTn id="67" dur="2000"/>
                                        <p:tgtEl>
                                          <p:spTgt spid="230403">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0403">
                                            <p:txEl>
                                              <p:pRg st="20" end="20"/>
                                            </p:txEl>
                                          </p:spTgt>
                                        </p:tgtEl>
                                        <p:attrNameLst>
                                          <p:attrName>style.visibility</p:attrName>
                                        </p:attrNameLst>
                                      </p:cBhvr>
                                      <p:to>
                                        <p:strVal val="visible"/>
                                      </p:to>
                                    </p:set>
                                    <p:animEffect transition="in" filter="fade">
                                      <p:cBhvr>
                                        <p:cTn id="70" dur="2000"/>
                                        <p:tgtEl>
                                          <p:spTgt spid="230403">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0403">
                                            <p:txEl>
                                              <p:pRg st="21" end="21"/>
                                            </p:txEl>
                                          </p:spTgt>
                                        </p:tgtEl>
                                        <p:attrNameLst>
                                          <p:attrName>style.visibility</p:attrName>
                                        </p:attrNameLst>
                                      </p:cBhvr>
                                      <p:to>
                                        <p:strVal val="visible"/>
                                      </p:to>
                                    </p:set>
                                    <p:animEffect transition="in" filter="fade">
                                      <p:cBhvr>
                                        <p:cTn id="73" dur="2000"/>
                                        <p:tgtEl>
                                          <p:spTgt spid="230403">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0403">
                                            <p:txEl>
                                              <p:pRg st="22" end="22"/>
                                            </p:txEl>
                                          </p:spTgt>
                                        </p:tgtEl>
                                        <p:attrNameLst>
                                          <p:attrName>style.visibility</p:attrName>
                                        </p:attrNameLst>
                                      </p:cBhvr>
                                      <p:to>
                                        <p:strVal val="visible"/>
                                      </p:to>
                                    </p:set>
                                    <p:animEffect transition="in" filter="fade">
                                      <p:cBhvr>
                                        <p:cTn id="76" dur="2000"/>
                                        <p:tgtEl>
                                          <p:spTgt spid="230403">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0403">
                                            <p:txEl>
                                              <p:pRg st="23" end="23"/>
                                            </p:txEl>
                                          </p:spTgt>
                                        </p:tgtEl>
                                        <p:attrNameLst>
                                          <p:attrName>style.visibility</p:attrName>
                                        </p:attrNameLst>
                                      </p:cBhvr>
                                      <p:to>
                                        <p:strVal val="visible"/>
                                      </p:to>
                                    </p:set>
                                    <p:animEffect transition="in" filter="fade">
                                      <p:cBhvr>
                                        <p:cTn id="79" dur="2000"/>
                                        <p:tgtEl>
                                          <p:spTgt spid="230403">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0403">
                                            <p:txEl>
                                              <p:pRg st="24" end="24"/>
                                            </p:txEl>
                                          </p:spTgt>
                                        </p:tgtEl>
                                        <p:attrNameLst>
                                          <p:attrName>style.visibility</p:attrName>
                                        </p:attrNameLst>
                                      </p:cBhvr>
                                      <p:to>
                                        <p:strVal val="visible"/>
                                      </p:to>
                                    </p:set>
                                    <p:animEffect transition="in" filter="fade">
                                      <p:cBhvr>
                                        <p:cTn id="82" dur="2000"/>
                                        <p:tgtEl>
                                          <p:spTgt spid="230403">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0403">
                                            <p:txEl>
                                              <p:pRg st="25" end="25"/>
                                            </p:txEl>
                                          </p:spTgt>
                                        </p:tgtEl>
                                        <p:attrNameLst>
                                          <p:attrName>style.visibility</p:attrName>
                                        </p:attrNameLst>
                                      </p:cBhvr>
                                      <p:to>
                                        <p:strVal val="visible"/>
                                      </p:to>
                                    </p:set>
                                    <p:animEffect transition="in" filter="fade">
                                      <p:cBhvr>
                                        <p:cTn id="85" dur="2000"/>
                                        <p:tgtEl>
                                          <p:spTgt spid="230403">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0403">
                                            <p:txEl>
                                              <p:pRg st="26" end="26"/>
                                            </p:txEl>
                                          </p:spTgt>
                                        </p:tgtEl>
                                        <p:attrNameLst>
                                          <p:attrName>style.visibility</p:attrName>
                                        </p:attrNameLst>
                                      </p:cBhvr>
                                      <p:to>
                                        <p:strVal val="visible"/>
                                      </p:to>
                                    </p:set>
                                    <p:animEffect transition="in" filter="fade">
                                      <p:cBhvr>
                                        <p:cTn id="88" dur="2000"/>
                                        <p:tgtEl>
                                          <p:spTgt spid="230403">
                                            <p:txEl>
                                              <p:pRg st="26" end="26"/>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0403">
                                            <p:txEl>
                                              <p:pRg st="27" end="27"/>
                                            </p:txEl>
                                          </p:spTgt>
                                        </p:tgtEl>
                                        <p:attrNameLst>
                                          <p:attrName>style.visibility</p:attrName>
                                        </p:attrNameLst>
                                      </p:cBhvr>
                                      <p:to>
                                        <p:strVal val="visible"/>
                                      </p:to>
                                    </p:set>
                                    <p:animEffect transition="in" filter="fade">
                                      <p:cBhvr>
                                        <p:cTn id="91" dur="2000"/>
                                        <p:tgtEl>
                                          <p:spTgt spid="230403">
                                            <p:txEl>
                                              <p:pRg st="27" end="27"/>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0403">
                                            <p:txEl>
                                              <p:pRg st="28" end="28"/>
                                            </p:txEl>
                                          </p:spTgt>
                                        </p:tgtEl>
                                        <p:attrNameLst>
                                          <p:attrName>style.visibility</p:attrName>
                                        </p:attrNameLst>
                                      </p:cBhvr>
                                      <p:to>
                                        <p:strVal val="visible"/>
                                      </p:to>
                                    </p:set>
                                    <p:animEffect transition="in" filter="fade">
                                      <p:cBhvr>
                                        <p:cTn id="94" dur="2000"/>
                                        <p:tgtEl>
                                          <p:spTgt spid="230403">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08C76FF-E43D-403D-B433-C820BB654806}" type="slidenum">
              <a:rPr lang="en-US" smtClean="0"/>
              <a:pPr>
                <a:defRPr/>
              </a:pPr>
              <a:t>77</a:t>
            </a:fld>
            <a:endParaRPr lang="en-US" dirty="0"/>
          </a:p>
        </p:txBody>
      </p:sp>
      <p:sp>
        <p:nvSpPr>
          <p:cNvPr id="231427" name="Text Box 2"/>
          <p:cNvSpPr txBox="1">
            <a:spLocks noChangeArrowheads="1"/>
          </p:cNvSpPr>
          <p:nvPr/>
        </p:nvSpPr>
        <p:spPr bwMode="auto">
          <a:xfrm>
            <a:off x="838200" y="-21772"/>
            <a:ext cx="7662890" cy="6858000"/>
          </a:xfrm>
          <a:prstGeom prst="rect">
            <a:avLst/>
          </a:prstGeom>
          <a:solidFill>
            <a:schemeClr val="bg1"/>
          </a:solidFill>
          <a:ln w="28575" cmpd="dbl">
            <a:solidFill>
              <a:srgbClr val="FF0000"/>
            </a:solidFill>
            <a:miter lim="800000"/>
            <a:headEnd/>
            <a:tailEnd/>
          </a:ln>
        </p:spPr>
        <p:txBody>
          <a:bodyPr/>
          <a:lstStyle/>
          <a:p>
            <a:pPr algn="ctr">
              <a:spcAft>
                <a:spcPts val="200"/>
              </a:spcAft>
            </a:pPr>
            <a:r>
              <a:rPr lang="fr-FR" sz="1400" b="1" u="sng" dirty="0">
                <a:latin typeface="Arial" pitchFamily="34" charset="0"/>
                <a:cs typeface="Arial" pitchFamily="34" charset="0"/>
              </a:rPr>
              <a:t>RAPPORT DE TRAVAIL</a:t>
            </a:r>
          </a:p>
          <a:p>
            <a:pPr algn="ctr">
              <a:spcAft>
                <a:spcPts val="200"/>
              </a:spcAft>
            </a:pPr>
            <a:r>
              <a:rPr lang="fr-FR" sz="1400" b="1" u="sng" dirty="0">
                <a:latin typeface="Arial" pitchFamily="34" charset="0"/>
                <a:cs typeface="Arial" pitchFamily="34" charset="0"/>
              </a:rPr>
              <a:t>MAINTENANCE DE LA STATION DE POMPAGE Entretien des pompes et moteurs</a:t>
            </a:r>
          </a:p>
          <a:p>
            <a:pPr algn="just">
              <a:spcAft>
                <a:spcPts val="200"/>
              </a:spcAft>
            </a:pPr>
            <a:r>
              <a:rPr lang="fr-FR" sz="1300" dirty="0">
                <a:latin typeface="Arial" pitchFamily="34" charset="0"/>
                <a:cs typeface="Arial" pitchFamily="34" charset="0"/>
              </a:rPr>
              <a:t>Fiche de travail n° …………………………………………………….Date :                        JJ/MM/AA</a:t>
            </a:r>
          </a:p>
          <a:p>
            <a:pPr algn="just">
              <a:spcAft>
                <a:spcPts val="200"/>
              </a:spcAft>
            </a:pPr>
            <a:r>
              <a:rPr lang="fr-FR" sz="1300" dirty="0">
                <a:latin typeface="Arial" pitchFamily="34" charset="0"/>
                <a:cs typeface="Arial" pitchFamily="34" charset="0"/>
              </a:rPr>
              <a:t>Station de pompage n° …………………………………</a:t>
            </a:r>
          </a:p>
          <a:p>
            <a:pPr algn="just">
              <a:spcAft>
                <a:spcPts val="2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Nombre de pompes :……… unités, Débit unitaire :………. m3/h, Ø aspiration :……….m</a:t>
            </a:r>
          </a:p>
          <a:p>
            <a:pPr algn="just">
              <a:spcAft>
                <a:spcPts val="200"/>
              </a:spcAft>
            </a:pPr>
            <a:r>
              <a:rPr lang="fr-FR" sz="1300" dirty="0">
                <a:latin typeface="Arial" pitchFamily="34" charset="0"/>
                <a:cs typeface="Arial" pitchFamily="34" charset="0"/>
              </a:rPr>
              <a:t>Ø refoulement :………….. m,  </a:t>
            </a:r>
            <a:r>
              <a:rPr lang="fr-FR" sz="1300" dirty="0" smtClean="0">
                <a:latin typeface="Arial" pitchFamily="34" charset="0"/>
                <a:cs typeface="Arial" pitchFamily="34" charset="0"/>
              </a:rPr>
              <a:t>   Y </a:t>
            </a:r>
            <a:r>
              <a:rPr lang="fr-FR" sz="1300" dirty="0">
                <a:latin typeface="Arial" pitchFamily="34" charset="0"/>
                <a:cs typeface="Arial" pitchFamily="34" charset="0"/>
              </a:rPr>
              <a:t>a-t-il une crépine ?:…………… O/N</a:t>
            </a:r>
          </a:p>
          <a:p>
            <a:pPr algn="just">
              <a:spcAft>
                <a:spcPts val="200"/>
              </a:spcAft>
            </a:pPr>
            <a:r>
              <a:rPr lang="fr-FR" sz="1300" dirty="0">
                <a:latin typeface="Arial" pitchFamily="34" charset="0"/>
                <a:cs typeface="Arial" pitchFamily="34" charset="0"/>
              </a:rPr>
              <a:t>Puissance du moteur diesel n°1 : ……….. </a:t>
            </a:r>
            <a:r>
              <a:rPr lang="fr-FR" sz="1300" dirty="0" err="1">
                <a:latin typeface="Arial" pitchFamily="34" charset="0"/>
                <a:cs typeface="Arial" pitchFamily="34" charset="0"/>
              </a:rPr>
              <a:t>kw</a:t>
            </a:r>
            <a:r>
              <a:rPr lang="fr-FR" sz="1300" dirty="0">
                <a:latin typeface="Arial" pitchFamily="34" charset="0"/>
                <a:cs typeface="Arial" pitchFamily="34" charset="0"/>
              </a:rPr>
              <a:t>, moteur n° 2 :………….</a:t>
            </a:r>
            <a:r>
              <a:rPr lang="fr-FR" sz="1300" dirty="0" err="1">
                <a:latin typeface="Arial" pitchFamily="34" charset="0"/>
                <a:cs typeface="Arial" pitchFamily="34" charset="0"/>
              </a:rPr>
              <a:t>kw</a:t>
            </a:r>
            <a:r>
              <a:rPr lang="fr-FR" sz="1300" dirty="0">
                <a:latin typeface="Arial" pitchFamily="34" charset="0"/>
                <a:cs typeface="Arial" pitchFamily="34" charset="0"/>
              </a:rPr>
              <a:t>, moteur n° 3 :…………….</a:t>
            </a:r>
            <a:r>
              <a:rPr lang="fr-FR" sz="1300" dirty="0" err="1">
                <a:latin typeface="Arial" pitchFamily="34" charset="0"/>
                <a:cs typeface="Arial" pitchFamily="34" charset="0"/>
              </a:rPr>
              <a:t>kw</a:t>
            </a:r>
            <a:endParaRPr lang="fr-FR" sz="1300" dirty="0">
              <a:latin typeface="Arial" pitchFamily="34" charset="0"/>
              <a:cs typeface="Arial" pitchFamily="34" charset="0"/>
            </a:endParaRPr>
          </a:p>
          <a:p>
            <a:pPr algn="just">
              <a:spcAft>
                <a:spcPts val="200"/>
              </a:spcAft>
            </a:pPr>
            <a:r>
              <a:rPr lang="fr-FR" sz="1300" dirty="0">
                <a:latin typeface="Arial" pitchFamily="34" charset="0"/>
                <a:cs typeface="Arial" pitchFamily="34" charset="0"/>
              </a:rPr>
              <a:t>Consommation de carburant par pompe en vitesse de croisière : ………….l/h</a:t>
            </a:r>
          </a:p>
          <a:p>
            <a:pPr algn="just">
              <a:spcAft>
                <a:spcPts val="200"/>
              </a:spcAft>
            </a:pPr>
            <a:r>
              <a:rPr lang="fr-FR" sz="1300" dirty="0">
                <a:latin typeface="Arial" pitchFamily="34" charset="0"/>
                <a:cs typeface="Arial" pitchFamily="34" charset="0"/>
              </a:rPr>
              <a:t>Vitesse de rotation du moteur  en vitesse de croisière : ……….. t/s</a:t>
            </a:r>
          </a:p>
          <a:p>
            <a:pPr algn="just">
              <a:spcAft>
                <a:spcPts val="200"/>
              </a:spcAft>
            </a:pPr>
            <a:r>
              <a:rPr lang="fr-FR" sz="1300" dirty="0">
                <a:latin typeface="Arial" pitchFamily="34" charset="0"/>
                <a:cs typeface="Arial" pitchFamily="34" charset="0"/>
              </a:rPr>
              <a:t>Vitesse de rotation de la pompe  en vitesse de croisière : ……….. t/s</a:t>
            </a:r>
          </a:p>
          <a:p>
            <a:pPr algn="just">
              <a:spcAft>
                <a:spcPts val="200"/>
              </a:spcAft>
            </a:pPr>
            <a:r>
              <a:rPr lang="fr-FR" sz="1300" dirty="0">
                <a:latin typeface="Arial" pitchFamily="34" charset="0"/>
                <a:cs typeface="Arial" pitchFamily="34" charset="0"/>
              </a:rPr>
              <a:t>Fréquence des vidanges d’huile moteur :……….heures, graissage pompe :…………...    </a:t>
            </a:r>
          </a:p>
          <a:p>
            <a:pPr algn="ctr">
              <a:spcAft>
                <a:spcPts val="200"/>
              </a:spcAft>
            </a:pPr>
            <a:r>
              <a:rPr lang="fr-FR" sz="1300" b="1" u="sng" dirty="0">
                <a:latin typeface="Arial" pitchFamily="34" charset="0"/>
                <a:cs typeface="Arial" pitchFamily="34" charset="0"/>
              </a:rPr>
              <a:t>TRAVAUX REALISES</a:t>
            </a:r>
          </a:p>
          <a:p>
            <a:pPr algn="just">
              <a:spcAft>
                <a:spcPts val="200"/>
              </a:spcAft>
            </a:pPr>
            <a:r>
              <a:rPr lang="fr-FR" sz="1300" dirty="0">
                <a:latin typeface="Arial" pitchFamily="34" charset="0"/>
                <a:cs typeface="Arial" pitchFamily="34" charset="0"/>
              </a:rPr>
              <a:t>Contrôle des courroies et changement : Nombre :………. Unité, Type ……….., dimension </a:t>
            </a:r>
            <a:r>
              <a:rPr lang="fr-FR" sz="1300" dirty="0" smtClean="0">
                <a:latin typeface="Arial" pitchFamily="34" charset="0"/>
                <a:cs typeface="Arial" pitchFamily="34" charset="0"/>
              </a:rPr>
              <a:t>:………. </a:t>
            </a:r>
            <a:r>
              <a:rPr lang="fr-FR" sz="1300" dirty="0">
                <a:latin typeface="Arial" pitchFamily="34" charset="0"/>
                <a:cs typeface="Arial" pitchFamily="34" charset="0"/>
              </a:rPr>
              <a:t>Cm</a:t>
            </a:r>
          </a:p>
          <a:p>
            <a:pPr algn="just">
              <a:spcAft>
                <a:spcPts val="200"/>
              </a:spcAft>
            </a:pPr>
            <a:r>
              <a:rPr lang="fr-FR" sz="1300" dirty="0">
                <a:latin typeface="Arial" pitchFamily="34" charset="0"/>
                <a:cs typeface="Arial" pitchFamily="34" charset="0"/>
              </a:rPr>
              <a:t>Changement filtre d’huile : Nombre………. unités, durée :……… heures</a:t>
            </a:r>
          </a:p>
          <a:p>
            <a:pPr algn="just">
              <a:spcAft>
                <a:spcPts val="200"/>
              </a:spcAft>
            </a:pPr>
            <a:r>
              <a:rPr lang="fr-FR" sz="1300" dirty="0">
                <a:latin typeface="Arial" pitchFamily="34" charset="0"/>
                <a:cs typeface="Arial" pitchFamily="34" charset="0"/>
              </a:rPr>
              <a:t>Changement filtre à diesel : Nombre :………..unités, durée : ……… heures</a:t>
            </a:r>
          </a:p>
          <a:p>
            <a:pPr algn="just">
              <a:spcAft>
                <a:spcPts val="200"/>
              </a:spcAft>
            </a:pPr>
            <a:r>
              <a:rPr lang="fr-FR" sz="1300" dirty="0">
                <a:latin typeface="Arial" pitchFamily="34" charset="0"/>
                <a:cs typeface="Arial" pitchFamily="34" charset="0"/>
              </a:rPr>
              <a:t>Nettoyage filtre à air : Nombre :………. unités, durée : …………heures</a:t>
            </a:r>
          </a:p>
          <a:p>
            <a:pPr algn="just">
              <a:spcAft>
                <a:spcPts val="200"/>
              </a:spcAft>
            </a:pPr>
            <a:r>
              <a:rPr lang="fr-FR" sz="1300" dirty="0">
                <a:latin typeface="Arial" pitchFamily="34" charset="0"/>
                <a:cs typeface="Arial" pitchFamily="34" charset="0"/>
              </a:rPr>
              <a:t>Graissage des paliers : Nombre :……… unités, durée :……… heures</a:t>
            </a:r>
          </a:p>
          <a:p>
            <a:pPr algn="just">
              <a:spcAft>
                <a:spcPts val="200"/>
              </a:spcAft>
            </a:pPr>
            <a:r>
              <a:rPr lang="fr-FR" sz="1300" dirty="0">
                <a:latin typeface="Arial" pitchFamily="34" charset="0"/>
                <a:cs typeface="Arial" pitchFamily="34" charset="0"/>
              </a:rPr>
              <a:t>Vidange et changement d’huile moteur : Quantité : ……… litres, durée :…….. heures, Type :……….</a:t>
            </a:r>
          </a:p>
          <a:p>
            <a:pPr algn="just">
              <a:spcAft>
                <a:spcPts val="200"/>
              </a:spcAft>
            </a:pPr>
            <a:r>
              <a:rPr lang="fr-FR" sz="1300" dirty="0">
                <a:latin typeface="Arial" pitchFamily="34" charset="0"/>
                <a:cs typeface="Arial" pitchFamily="34" charset="0"/>
              </a:rPr>
              <a:t>Ouverture de la pompe et vérification de la turbine de pompe : Durée :……… heures</a:t>
            </a:r>
          </a:p>
          <a:p>
            <a:pPr algn="just">
              <a:spcAft>
                <a:spcPts val="200"/>
              </a:spcAft>
            </a:pPr>
            <a:r>
              <a:rPr lang="fr-FR" sz="1300" dirty="0">
                <a:latin typeface="Arial" pitchFamily="34" charset="0"/>
                <a:cs typeface="Arial" pitchFamily="34" charset="0"/>
              </a:rPr>
              <a:t>Vérification du joint liaison pompe avec aspiration : Durée :………. heures</a:t>
            </a:r>
          </a:p>
          <a:p>
            <a:pPr algn="just">
              <a:spcAft>
                <a:spcPts val="200"/>
              </a:spcAft>
            </a:pPr>
            <a:r>
              <a:rPr lang="fr-FR" sz="1300" dirty="0">
                <a:latin typeface="Arial" pitchFamily="34" charset="0"/>
                <a:cs typeface="Arial" pitchFamily="34" charset="0"/>
              </a:rPr>
              <a:t>Vérification du joint de liaison avec refoulement : Durée :………..heures</a:t>
            </a:r>
          </a:p>
          <a:p>
            <a:pPr algn="just">
              <a:spcAft>
                <a:spcPts val="200"/>
              </a:spcAft>
            </a:pPr>
            <a:r>
              <a:rPr lang="fr-FR" sz="1300" dirty="0">
                <a:latin typeface="Arial" pitchFamily="34" charset="0"/>
                <a:cs typeface="Arial" pitchFamily="34" charset="0"/>
              </a:rPr>
              <a:t>Si possible examen de la crépine d’aspiration : Durée :……….. heures</a:t>
            </a:r>
          </a:p>
          <a:p>
            <a:pPr algn="just">
              <a:spcAft>
                <a:spcPts val="200"/>
              </a:spcAft>
            </a:pPr>
            <a:r>
              <a:rPr lang="fr-FR" sz="1300" dirty="0">
                <a:latin typeface="Arial" pitchFamily="34" charset="0"/>
                <a:cs typeface="Arial" pitchFamily="34" charset="0"/>
              </a:rPr>
              <a:t>Peinture de protection de la pompe : peinture :………. Litres, Durée :……… heures, type : ……….</a:t>
            </a:r>
          </a:p>
          <a:p>
            <a:pPr algn="just">
              <a:spcAft>
                <a:spcPts val="200"/>
              </a:spcAft>
            </a:pPr>
            <a:r>
              <a:rPr lang="fr-FR" sz="1300" dirty="0">
                <a:latin typeface="Arial" pitchFamily="34" charset="0"/>
                <a:cs typeface="Arial" pitchFamily="34" charset="0"/>
              </a:rPr>
              <a:t>Vérification générale du moteur diesel : Durée : ……………… heures</a:t>
            </a:r>
          </a:p>
          <a:p>
            <a:pPr>
              <a:spcAft>
                <a:spcPts val="200"/>
              </a:spcAft>
            </a:pPr>
            <a:r>
              <a:rPr lang="fr-FR" sz="1200" b="1" u="sng" dirty="0"/>
              <a:t>EQUIPEMENTS UTILISES</a:t>
            </a:r>
            <a:r>
              <a:rPr lang="fr-FR" sz="1200" b="1" dirty="0"/>
              <a:t>			          </a:t>
            </a:r>
            <a:r>
              <a:rPr lang="fr-FR" sz="1200" b="1" u="sng" dirty="0"/>
              <a:t>CARBURANT CONSOMME</a:t>
            </a:r>
          </a:p>
          <a:p>
            <a:pPr algn="just">
              <a:spcAft>
                <a:spcPts val="200"/>
              </a:spcAft>
            </a:pPr>
            <a:r>
              <a:rPr lang="fr-FR" sz="1200" dirty="0"/>
              <a:t>……………………………………………… heures                               ………………………………… Litres</a:t>
            </a:r>
          </a:p>
          <a:p>
            <a:pPr algn="just">
              <a:spcAft>
                <a:spcPts val="200"/>
              </a:spcAft>
            </a:pPr>
            <a:r>
              <a:rPr lang="fr-FR" sz="1200" dirty="0"/>
              <a:t>……………………………………………… heures                               ………………………………… Litres</a:t>
            </a:r>
          </a:p>
          <a:p>
            <a:pPr>
              <a:spcAft>
                <a:spcPts val="200"/>
              </a:spcAft>
            </a:pPr>
            <a:r>
              <a:rPr lang="fr-FR" sz="1200" b="1" u="sng" dirty="0"/>
              <a:t>MAIN D’ŒUVRE UTILISEE</a:t>
            </a:r>
            <a:r>
              <a:rPr lang="fr-FR" sz="1200" dirty="0"/>
              <a:t>………………………………………………………………………………</a:t>
            </a:r>
          </a:p>
          <a:p>
            <a:pPr algn="just">
              <a:spcAft>
                <a:spcPts val="200"/>
              </a:spcAft>
            </a:pPr>
            <a:r>
              <a:rPr lang="fr-FR" sz="1200" b="1" u="sng" dirty="0"/>
              <a:t>REMARQUES :</a:t>
            </a:r>
          </a:p>
          <a:p>
            <a:pPr algn="just">
              <a:spcAft>
                <a:spcPts val="200"/>
              </a:spcAft>
            </a:pPr>
            <a:r>
              <a:rPr lang="fr-FR" sz="1200" b="1" u="sng" dirty="0"/>
              <a:t>Le RESPONSABLE</a:t>
            </a:r>
            <a:r>
              <a:rPr lang="fr-FR" sz="1200" dirty="0"/>
              <a:t> …………………………………..      Signature</a:t>
            </a:r>
            <a:endParaRPr lang="fr-FR" sz="1000" b="1" u="sng" dirty="0"/>
          </a:p>
          <a:p>
            <a:pPr algn="just">
              <a:spcAft>
                <a:spcPts val="1000"/>
              </a:spcAft>
            </a:pPr>
            <a:endParaRPr lang="fr-FR" sz="1000" b="1" u="sng" dirty="0"/>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1427">
                                            <p:bg/>
                                          </p:spTgt>
                                        </p:tgtEl>
                                        <p:attrNameLst>
                                          <p:attrName>style.visibility</p:attrName>
                                        </p:attrNameLst>
                                      </p:cBhvr>
                                      <p:to>
                                        <p:strVal val="visible"/>
                                      </p:to>
                                    </p:set>
                                    <p:animEffect transition="in" filter="fade">
                                      <p:cBhvr>
                                        <p:cTn id="7" dur="2000"/>
                                        <p:tgtEl>
                                          <p:spTgt spid="23142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1427">
                                            <p:txEl>
                                              <p:pRg st="0" end="0"/>
                                            </p:txEl>
                                          </p:spTgt>
                                        </p:tgtEl>
                                        <p:attrNameLst>
                                          <p:attrName>style.visibility</p:attrName>
                                        </p:attrNameLst>
                                      </p:cBhvr>
                                      <p:to>
                                        <p:strVal val="visible"/>
                                      </p:to>
                                    </p:set>
                                    <p:animEffect transition="in" filter="fade">
                                      <p:cBhvr>
                                        <p:cTn id="10" dur="2000"/>
                                        <p:tgtEl>
                                          <p:spTgt spid="2314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Effect transition="in" filter="fade">
                                      <p:cBhvr>
                                        <p:cTn id="13" dur="2000"/>
                                        <p:tgtEl>
                                          <p:spTgt spid="23142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1427">
                                            <p:txEl>
                                              <p:pRg st="2" end="2"/>
                                            </p:txEl>
                                          </p:spTgt>
                                        </p:tgtEl>
                                        <p:attrNameLst>
                                          <p:attrName>style.visibility</p:attrName>
                                        </p:attrNameLst>
                                      </p:cBhvr>
                                      <p:to>
                                        <p:strVal val="visible"/>
                                      </p:to>
                                    </p:set>
                                    <p:animEffect transition="in" filter="fade">
                                      <p:cBhvr>
                                        <p:cTn id="16" dur="2000"/>
                                        <p:tgtEl>
                                          <p:spTgt spid="23142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1427">
                                            <p:txEl>
                                              <p:pRg st="3" end="3"/>
                                            </p:txEl>
                                          </p:spTgt>
                                        </p:tgtEl>
                                        <p:attrNameLst>
                                          <p:attrName>style.visibility</p:attrName>
                                        </p:attrNameLst>
                                      </p:cBhvr>
                                      <p:to>
                                        <p:strVal val="visible"/>
                                      </p:to>
                                    </p:set>
                                    <p:animEffect transition="in" filter="fade">
                                      <p:cBhvr>
                                        <p:cTn id="19" dur="2000"/>
                                        <p:tgtEl>
                                          <p:spTgt spid="23142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1427">
                                            <p:txEl>
                                              <p:pRg st="4" end="4"/>
                                            </p:txEl>
                                          </p:spTgt>
                                        </p:tgtEl>
                                        <p:attrNameLst>
                                          <p:attrName>style.visibility</p:attrName>
                                        </p:attrNameLst>
                                      </p:cBhvr>
                                      <p:to>
                                        <p:strVal val="visible"/>
                                      </p:to>
                                    </p:set>
                                    <p:animEffect transition="in" filter="fade">
                                      <p:cBhvr>
                                        <p:cTn id="22" dur="2000"/>
                                        <p:tgtEl>
                                          <p:spTgt spid="23142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1427">
                                            <p:txEl>
                                              <p:pRg st="5" end="5"/>
                                            </p:txEl>
                                          </p:spTgt>
                                        </p:tgtEl>
                                        <p:attrNameLst>
                                          <p:attrName>style.visibility</p:attrName>
                                        </p:attrNameLst>
                                      </p:cBhvr>
                                      <p:to>
                                        <p:strVal val="visible"/>
                                      </p:to>
                                    </p:set>
                                    <p:animEffect transition="in" filter="fade">
                                      <p:cBhvr>
                                        <p:cTn id="25" dur="2000"/>
                                        <p:tgtEl>
                                          <p:spTgt spid="23142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1427">
                                            <p:txEl>
                                              <p:pRg st="6" end="6"/>
                                            </p:txEl>
                                          </p:spTgt>
                                        </p:tgtEl>
                                        <p:attrNameLst>
                                          <p:attrName>style.visibility</p:attrName>
                                        </p:attrNameLst>
                                      </p:cBhvr>
                                      <p:to>
                                        <p:strVal val="visible"/>
                                      </p:to>
                                    </p:set>
                                    <p:animEffect transition="in" filter="fade">
                                      <p:cBhvr>
                                        <p:cTn id="28" dur="2000"/>
                                        <p:tgtEl>
                                          <p:spTgt spid="23142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1427">
                                            <p:txEl>
                                              <p:pRg st="7" end="7"/>
                                            </p:txEl>
                                          </p:spTgt>
                                        </p:tgtEl>
                                        <p:attrNameLst>
                                          <p:attrName>style.visibility</p:attrName>
                                        </p:attrNameLst>
                                      </p:cBhvr>
                                      <p:to>
                                        <p:strVal val="visible"/>
                                      </p:to>
                                    </p:set>
                                    <p:animEffect transition="in" filter="fade">
                                      <p:cBhvr>
                                        <p:cTn id="31" dur="2000"/>
                                        <p:tgtEl>
                                          <p:spTgt spid="23142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1427">
                                            <p:txEl>
                                              <p:pRg st="8" end="8"/>
                                            </p:txEl>
                                          </p:spTgt>
                                        </p:tgtEl>
                                        <p:attrNameLst>
                                          <p:attrName>style.visibility</p:attrName>
                                        </p:attrNameLst>
                                      </p:cBhvr>
                                      <p:to>
                                        <p:strVal val="visible"/>
                                      </p:to>
                                    </p:set>
                                    <p:animEffect transition="in" filter="fade">
                                      <p:cBhvr>
                                        <p:cTn id="34" dur="2000"/>
                                        <p:tgtEl>
                                          <p:spTgt spid="23142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1427">
                                            <p:txEl>
                                              <p:pRg st="9" end="9"/>
                                            </p:txEl>
                                          </p:spTgt>
                                        </p:tgtEl>
                                        <p:attrNameLst>
                                          <p:attrName>style.visibility</p:attrName>
                                        </p:attrNameLst>
                                      </p:cBhvr>
                                      <p:to>
                                        <p:strVal val="visible"/>
                                      </p:to>
                                    </p:set>
                                    <p:animEffect transition="in" filter="fade">
                                      <p:cBhvr>
                                        <p:cTn id="37" dur="2000"/>
                                        <p:tgtEl>
                                          <p:spTgt spid="231427">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1427">
                                            <p:txEl>
                                              <p:pRg st="10" end="10"/>
                                            </p:txEl>
                                          </p:spTgt>
                                        </p:tgtEl>
                                        <p:attrNameLst>
                                          <p:attrName>style.visibility</p:attrName>
                                        </p:attrNameLst>
                                      </p:cBhvr>
                                      <p:to>
                                        <p:strVal val="visible"/>
                                      </p:to>
                                    </p:set>
                                    <p:animEffect transition="in" filter="fade">
                                      <p:cBhvr>
                                        <p:cTn id="40" dur="2000"/>
                                        <p:tgtEl>
                                          <p:spTgt spid="231427">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1427">
                                            <p:txEl>
                                              <p:pRg st="11" end="11"/>
                                            </p:txEl>
                                          </p:spTgt>
                                        </p:tgtEl>
                                        <p:attrNameLst>
                                          <p:attrName>style.visibility</p:attrName>
                                        </p:attrNameLst>
                                      </p:cBhvr>
                                      <p:to>
                                        <p:strVal val="visible"/>
                                      </p:to>
                                    </p:set>
                                    <p:animEffect transition="in" filter="fade">
                                      <p:cBhvr>
                                        <p:cTn id="43" dur="2000"/>
                                        <p:tgtEl>
                                          <p:spTgt spid="231427">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1427">
                                            <p:txEl>
                                              <p:pRg st="12" end="12"/>
                                            </p:txEl>
                                          </p:spTgt>
                                        </p:tgtEl>
                                        <p:attrNameLst>
                                          <p:attrName>style.visibility</p:attrName>
                                        </p:attrNameLst>
                                      </p:cBhvr>
                                      <p:to>
                                        <p:strVal val="visible"/>
                                      </p:to>
                                    </p:set>
                                    <p:animEffect transition="in" filter="fade">
                                      <p:cBhvr>
                                        <p:cTn id="46" dur="2000"/>
                                        <p:tgtEl>
                                          <p:spTgt spid="231427">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1427">
                                            <p:txEl>
                                              <p:pRg st="13" end="13"/>
                                            </p:txEl>
                                          </p:spTgt>
                                        </p:tgtEl>
                                        <p:attrNameLst>
                                          <p:attrName>style.visibility</p:attrName>
                                        </p:attrNameLst>
                                      </p:cBhvr>
                                      <p:to>
                                        <p:strVal val="visible"/>
                                      </p:to>
                                    </p:set>
                                    <p:animEffect transition="in" filter="fade">
                                      <p:cBhvr>
                                        <p:cTn id="49" dur="2000"/>
                                        <p:tgtEl>
                                          <p:spTgt spid="231427">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1427">
                                            <p:txEl>
                                              <p:pRg st="14" end="14"/>
                                            </p:txEl>
                                          </p:spTgt>
                                        </p:tgtEl>
                                        <p:attrNameLst>
                                          <p:attrName>style.visibility</p:attrName>
                                        </p:attrNameLst>
                                      </p:cBhvr>
                                      <p:to>
                                        <p:strVal val="visible"/>
                                      </p:to>
                                    </p:set>
                                    <p:animEffect transition="in" filter="fade">
                                      <p:cBhvr>
                                        <p:cTn id="52" dur="2000"/>
                                        <p:tgtEl>
                                          <p:spTgt spid="231427">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1427">
                                            <p:txEl>
                                              <p:pRg st="15" end="15"/>
                                            </p:txEl>
                                          </p:spTgt>
                                        </p:tgtEl>
                                        <p:attrNameLst>
                                          <p:attrName>style.visibility</p:attrName>
                                        </p:attrNameLst>
                                      </p:cBhvr>
                                      <p:to>
                                        <p:strVal val="visible"/>
                                      </p:to>
                                    </p:set>
                                    <p:animEffect transition="in" filter="fade">
                                      <p:cBhvr>
                                        <p:cTn id="55" dur="2000"/>
                                        <p:tgtEl>
                                          <p:spTgt spid="231427">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1427">
                                            <p:txEl>
                                              <p:pRg st="16" end="16"/>
                                            </p:txEl>
                                          </p:spTgt>
                                        </p:tgtEl>
                                        <p:attrNameLst>
                                          <p:attrName>style.visibility</p:attrName>
                                        </p:attrNameLst>
                                      </p:cBhvr>
                                      <p:to>
                                        <p:strVal val="visible"/>
                                      </p:to>
                                    </p:set>
                                    <p:animEffect transition="in" filter="fade">
                                      <p:cBhvr>
                                        <p:cTn id="58" dur="2000"/>
                                        <p:tgtEl>
                                          <p:spTgt spid="231427">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1427">
                                            <p:txEl>
                                              <p:pRg st="17" end="17"/>
                                            </p:txEl>
                                          </p:spTgt>
                                        </p:tgtEl>
                                        <p:attrNameLst>
                                          <p:attrName>style.visibility</p:attrName>
                                        </p:attrNameLst>
                                      </p:cBhvr>
                                      <p:to>
                                        <p:strVal val="visible"/>
                                      </p:to>
                                    </p:set>
                                    <p:animEffect transition="in" filter="fade">
                                      <p:cBhvr>
                                        <p:cTn id="61" dur="2000"/>
                                        <p:tgtEl>
                                          <p:spTgt spid="231427">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1427">
                                            <p:txEl>
                                              <p:pRg st="18" end="18"/>
                                            </p:txEl>
                                          </p:spTgt>
                                        </p:tgtEl>
                                        <p:attrNameLst>
                                          <p:attrName>style.visibility</p:attrName>
                                        </p:attrNameLst>
                                      </p:cBhvr>
                                      <p:to>
                                        <p:strVal val="visible"/>
                                      </p:to>
                                    </p:set>
                                    <p:animEffect transition="in" filter="fade">
                                      <p:cBhvr>
                                        <p:cTn id="64" dur="2000"/>
                                        <p:tgtEl>
                                          <p:spTgt spid="231427">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1427">
                                            <p:txEl>
                                              <p:pRg st="19" end="19"/>
                                            </p:txEl>
                                          </p:spTgt>
                                        </p:tgtEl>
                                        <p:attrNameLst>
                                          <p:attrName>style.visibility</p:attrName>
                                        </p:attrNameLst>
                                      </p:cBhvr>
                                      <p:to>
                                        <p:strVal val="visible"/>
                                      </p:to>
                                    </p:set>
                                    <p:animEffect transition="in" filter="fade">
                                      <p:cBhvr>
                                        <p:cTn id="67" dur="2000"/>
                                        <p:tgtEl>
                                          <p:spTgt spid="231427">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1427">
                                            <p:txEl>
                                              <p:pRg st="20" end="20"/>
                                            </p:txEl>
                                          </p:spTgt>
                                        </p:tgtEl>
                                        <p:attrNameLst>
                                          <p:attrName>style.visibility</p:attrName>
                                        </p:attrNameLst>
                                      </p:cBhvr>
                                      <p:to>
                                        <p:strVal val="visible"/>
                                      </p:to>
                                    </p:set>
                                    <p:animEffect transition="in" filter="fade">
                                      <p:cBhvr>
                                        <p:cTn id="70" dur="2000"/>
                                        <p:tgtEl>
                                          <p:spTgt spid="231427">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1427">
                                            <p:txEl>
                                              <p:pRg st="21" end="21"/>
                                            </p:txEl>
                                          </p:spTgt>
                                        </p:tgtEl>
                                        <p:attrNameLst>
                                          <p:attrName>style.visibility</p:attrName>
                                        </p:attrNameLst>
                                      </p:cBhvr>
                                      <p:to>
                                        <p:strVal val="visible"/>
                                      </p:to>
                                    </p:set>
                                    <p:animEffect transition="in" filter="fade">
                                      <p:cBhvr>
                                        <p:cTn id="73" dur="2000"/>
                                        <p:tgtEl>
                                          <p:spTgt spid="231427">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1427">
                                            <p:txEl>
                                              <p:pRg st="22" end="22"/>
                                            </p:txEl>
                                          </p:spTgt>
                                        </p:tgtEl>
                                        <p:attrNameLst>
                                          <p:attrName>style.visibility</p:attrName>
                                        </p:attrNameLst>
                                      </p:cBhvr>
                                      <p:to>
                                        <p:strVal val="visible"/>
                                      </p:to>
                                    </p:set>
                                    <p:animEffect transition="in" filter="fade">
                                      <p:cBhvr>
                                        <p:cTn id="76" dur="2000"/>
                                        <p:tgtEl>
                                          <p:spTgt spid="231427">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427">
                                            <p:txEl>
                                              <p:pRg st="23" end="23"/>
                                            </p:txEl>
                                          </p:spTgt>
                                        </p:tgtEl>
                                        <p:attrNameLst>
                                          <p:attrName>style.visibility</p:attrName>
                                        </p:attrNameLst>
                                      </p:cBhvr>
                                      <p:to>
                                        <p:strVal val="visible"/>
                                      </p:to>
                                    </p:set>
                                    <p:animEffect transition="in" filter="fade">
                                      <p:cBhvr>
                                        <p:cTn id="79" dur="2000"/>
                                        <p:tgtEl>
                                          <p:spTgt spid="231427">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1427">
                                            <p:txEl>
                                              <p:pRg st="24" end="24"/>
                                            </p:txEl>
                                          </p:spTgt>
                                        </p:tgtEl>
                                        <p:attrNameLst>
                                          <p:attrName>style.visibility</p:attrName>
                                        </p:attrNameLst>
                                      </p:cBhvr>
                                      <p:to>
                                        <p:strVal val="visible"/>
                                      </p:to>
                                    </p:set>
                                    <p:animEffect transition="in" filter="fade">
                                      <p:cBhvr>
                                        <p:cTn id="82" dur="2000"/>
                                        <p:tgtEl>
                                          <p:spTgt spid="231427">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1427">
                                            <p:txEl>
                                              <p:pRg st="25" end="25"/>
                                            </p:txEl>
                                          </p:spTgt>
                                        </p:tgtEl>
                                        <p:attrNameLst>
                                          <p:attrName>style.visibility</p:attrName>
                                        </p:attrNameLst>
                                      </p:cBhvr>
                                      <p:to>
                                        <p:strVal val="visible"/>
                                      </p:to>
                                    </p:set>
                                    <p:animEffect transition="in" filter="fade">
                                      <p:cBhvr>
                                        <p:cTn id="85" dur="2000"/>
                                        <p:tgtEl>
                                          <p:spTgt spid="231427">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1427">
                                            <p:txEl>
                                              <p:pRg st="26" end="26"/>
                                            </p:txEl>
                                          </p:spTgt>
                                        </p:tgtEl>
                                        <p:attrNameLst>
                                          <p:attrName>style.visibility</p:attrName>
                                        </p:attrNameLst>
                                      </p:cBhvr>
                                      <p:to>
                                        <p:strVal val="visible"/>
                                      </p:to>
                                    </p:set>
                                    <p:animEffect transition="in" filter="fade">
                                      <p:cBhvr>
                                        <p:cTn id="88" dur="2000"/>
                                        <p:tgtEl>
                                          <p:spTgt spid="231427">
                                            <p:txEl>
                                              <p:pRg st="26" end="26"/>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1427">
                                            <p:txEl>
                                              <p:pRg st="27" end="27"/>
                                            </p:txEl>
                                          </p:spTgt>
                                        </p:tgtEl>
                                        <p:attrNameLst>
                                          <p:attrName>style.visibility</p:attrName>
                                        </p:attrNameLst>
                                      </p:cBhvr>
                                      <p:to>
                                        <p:strVal val="visible"/>
                                      </p:to>
                                    </p:set>
                                    <p:animEffect transition="in" filter="fade">
                                      <p:cBhvr>
                                        <p:cTn id="91" dur="2000"/>
                                        <p:tgtEl>
                                          <p:spTgt spid="231427">
                                            <p:txEl>
                                              <p:pRg st="27" end="27"/>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1427">
                                            <p:txEl>
                                              <p:pRg st="28" end="28"/>
                                            </p:txEl>
                                          </p:spTgt>
                                        </p:tgtEl>
                                        <p:attrNameLst>
                                          <p:attrName>style.visibility</p:attrName>
                                        </p:attrNameLst>
                                      </p:cBhvr>
                                      <p:to>
                                        <p:strVal val="visible"/>
                                      </p:to>
                                    </p:set>
                                    <p:animEffect transition="in" filter="fade">
                                      <p:cBhvr>
                                        <p:cTn id="94" dur="2000"/>
                                        <p:tgtEl>
                                          <p:spTgt spid="231427">
                                            <p:txEl>
                                              <p:pRg st="28" end="28"/>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1427">
                                            <p:txEl>
                                              <p:pRg st="29" end="29"/>
                                            </p:txEl>
                                          </p:spTgt>
                                        </p:tgtEl>
                                        <p:attrNameLst>
                                          <p:attrName>style.visibility</p:attrName>
                                        </p:attrNameLst>
                                      </p:cBhvr>
                                      <p:to>
                                        <p:strVal val="visible"/>
                                      </p:to>
                                    </p:set>
                                    <p:animEffect transition="in" filter="fade">
                                      <p:cBhvr>
                                        <p:cTn id="97" dur="2000"/>
                                        <p:tgtEl>
                                          <p:spTgt spid="231427">
                                            <p:txEl>
                                              <p:pRg st="29" end="29"/>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1427">
                                            <p:txEl>
                                              <p:pRg st="30" end="30"/>
                                            </p:txEl>
                                          </p:spTgt>
                                        </p:tgtEl>
                                        <p:attrNameLst>
                                          <p:attrName>style.visibility</p:attrName>
                                        </p:attrNameLst>
                                      </p:cBhvr>
                                      <p:to>
                                        <p:strVal val="visible"/>
                                      </p:to>
                                    </p:set>
                                    <p:animEffect transition="in" filter="fade">
                                      <p:cBhvr>
                                        <p:cTn id="100" dur="2000"/>
                                        <p:tgtEl>
                                          <p:spTgt spid="231427">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allAtOnce"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211B241-774B-4F8C-BAD3-621C93C6F0B6}" type="slidenum">
              <a:rPr lang="en-US" smtClean="0"/>
              <a:pPr>
                <a:defRPr/>
              </a:pPr>
              <a:t>78</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5" name="Text Box 6"/>
          <p:cNvSpPr txBox="1">
            <a:spLocks noChangeArrowheads="1"/>
          </p:cNvSpPr>
          <p:nvPr/>
        </p:nvSpPr>
        <p:spPr bwMode="auto">
          <a:xfrm>
            <a:off x="1066800" y="1828800"/>
            <a:ext cx="6934200" cy="1477328"/>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STATIONS DE POMPAGE</a:t>
            </a:r>
          </a:p>
        </p:txBody>
      </p:sp>
      <p:sp>
        <p:nvSpPr>
          <p:cNvPr id="232454" name="ZoneTexte 7"/>
          <p:cNvSpPr txBox="1">
            <a:spLocks noChangeArrowheads="1"/>
          </p:cNvSpPr>
          <p:nvPr/>
        </p:nvSpPr>
        <p:spPr bwMode="auto">
          <a:xfrm>
            <a:off x="2667000" y="43434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LE BATIMENT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2454">
                                            <p:bg/>
                                          </p:spTgt>
                                        </p:tgtEl>
                                        <p:attrNameLst>
                                          <p:attrName>style.visibility</p:attrName>
                                        </p:attrNameLst>
                                      </p:cBhvr>
                                      <p:to>
                                        <p:strVal val="visible"/>
                                      </p:to>
                                    </p:set>
                                    <p:anim calcmode="lin" valueType="num">
                                      <p:cBhvr additive="base">
                                        <p:cTn id="18" dur="500" fill="hold"/>
                                        <p:tgtEl>
                                          <p:spTgt spid="232454">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32454">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2454">
                                            <p:txEl>
                                              <p:pRg st="0" end="0"/>
                                            </p:txEl>
                                          </p:spTgt>
                                        </p:tgtEl>
                                        <p:attrNameLst>
                                          <p:attrName>style.visibility</p:attrName>
                                        </p:attrNameLst>
                                      </p:cBhvr>
                                      <p:to>
                                        <p:strVal val="visible"/>
                                      </p:to>
                                    </p:set>
                                    <p:anim calcmode="lin" valueType="num">
                                      <p:cBhvr additive="base">
                                        <p:cTn id="22" dur="500" fill="hold"/>
                                        <p:tgtEl>
                                          <p:spTgt spid="23245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24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232454" grpId="0" build="allAtOnce"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7CC9587-BAE4-4BDE-8415-683F90620BE3}" type="slidenum">
              <a:rPr lang="en-US" smtClean="0"/>
              <a:pPr>
                <a:defRPr/>
              </a:pPr>
              <a:t>79</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233477" name="ZoneTexte 4"/>
          <p:cNvSpPr txBox="1">
            <a:spLocks noChangeArrowheads="1"/>
          </p:cNvSpPr>
          <p:nvPr/>
        </p:nvSpPr>
        <p:spPr bwMode="auto">
          <a:xfrm>
            <a:off x="533400" y="1447800"/>
            <a:ext cx="8153400" cy="1323439"/>
          </a:xfrm>
          <a:prstGeom prst="rect">
            <a:avLst/>
          </a:prstGeom>
          <a:solidFill>
            <a:schemeClr val="bg1"/>
          </a:solidFill>
          <a:ln w="28575">
            <a:solidFill>
              <a:srgbClr val="FF0000"/>
            </a:solidFill>
            <a:miter lim="800000"/>
            <a:headEnd/>
            <a:tailEnd/>
          </a:ln>
        </p:spPr>
        <p:txBody>
          <a:bodyPr>
            <a:spAutoFit/>
          </a:bodyPr>
          <a:lstStyle/>
          <a:p>
            <a:pPr algn="ctr"/>
            <a:r>
              <a:rPr lang="fr-FR" sz="1400" b="1" u="sng" dirty="0">
                <a:latin typeface="Arial" pitchFamily="34" charset="0"/>
                <a:cs typeface="Arial" pitchFamily="34" charset="0"/>
              </a:rPr>
              <a:t>La maintenance du bâtiment de la station de pompage</a:t>
            </a:r>
          </a:p>
          <a:p>
            <a:pPr algn="just"/>
            <a:endParaRPr lang="fr-FR" sz="1200" dirty="0"/>
          </a:p>
          <a:p>
            <a:pPr algn="just"/>
            <a:r>
              <a:rPr lang="fr-FR" sz="1400" dirty="0">
                <a:latin typeface="Arial" pitchFamily="34" charset="0"/>
                <a:cs typeface="Arial" pitchFamily="34" charset="0"/>
              </a:rPr>
              <a:t>Les travaux de maintenance consistent principalement  à la remise en état de la toiture, à la peinture de la ou des façades, la remise en état des pistes d’accès à la station, la coupe de végétaux autour de la station, etc.</a:t>
            </a:r>
          </a:p>
          <a:p>
            <a:pPr algn="just"/>
            <a:endParaRPr lang="fr-FR" sz="1200" dirty="0"/>
          </a:p>
        </p:txBody>
      </p:sp>
      <p:pic>
        <p:nvPicPr>
          <p:cNvPr id="233478" name="Picture 2" descr="Image001#001"/>
          <p:cNvPicPr>
            <a:picLocks noChangeAspect="1" noChangeArrowheads="1"/>
          </p:cNvPicPr>
          <p:nvPr/>
        </p:nvPicPr>
        <p:blipFill>
          <a:blip r:embed="rId3" cstate="email"/>
          <a:srcRect/>
          <a:stretch>
            <a:fillRect/>
          </a:stretch>
        </p:blipFill>
        <p:spPr bwMode="auto">
          <a:xfrm>
            <a:off x="434975" y="3124200"/>
            <a:ext cx="3451225" cy="2590800"/>
          </a:xfrm>
          <a:prstGeom prst="rect">
            <a:avLst/>
          </a:prstGeom>
          <a:noFill/>
          <a:ln w="28575">
            <a:solidFill>
              <a:srgbClr val="FF0000"/>
            </a:solidFill>
            <a:miter lim="800000"/>
            <a:headEnd/>
            <a:tailEnd/>
          </a:ln>
        </p:spPr>
      </p:pic>
      <p:pic>
        <p:nvPicPr>
          <p:cNvPr id="233479" name="Picture 3" descr="Image003#001"/>
          <p:cNvPicPr>
            <a:picLocks noChangeAspect="1" noChangeArrowheads="1"/>
          </p:cNvPicPr>
          <p:nvPr/>
        </p:nvPicPr>
        <p:blipFill>
          <a:blip r:embed="rId4" cstate="email"/>
          <a:srcRect/>
          <a:stretch>
            <a:fillRect/>
          </a:stretch>
        </p:blipFill>
        <p:spPr bwMode="auto">
          <a:xfrm>
            <a:off x="5257800" y="3124200"/>
            <a:ext cx="3451225" cy="2590800"/>
          </a:xfrm>
          <a:prstGeom prst="rect">
            <a:avLst/>
          </a:prstGeom>
          <a:noFill/>
          <a:ln w="28575">
            <a:solidFill>
              <a:srgbClr val="FF0000"/>
            </a:solidFill>
            <a:miter lim="800000"/>
            <a:headEnd/>
            <a:tailEnd/>
          </a:ln>
        </p:spPr>
      </p:pic>
      <p:sp>
        <p:nvSpPr>
          <p:cNvPr id="233480" name="Text Box 4"/>
          <p:cNvSpPr txBox="1">
            <a:spLocks noChangeArrowheads="1"/>
          </p:cNvSpPr>
          <p:nvPr/>
        </p:nvSpPr>
        <p:spPr bwMode="auto">
          <a:xfrm>
            <a:off x="5715000" y="3124200"/>
            <a:ext cx="2743200" cy="2286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Station de pompage, aspiration</a:t>
            </a:r>
          </a:p>
        </p:txBody>
      </p:sp>
      <p:sp>
        <p:nvSpPr>
          <p:cNvPr id="233481" name="Text Box 5"/>
          <p:cNvSpPr txBox="1">
            <a:spLocks noChangeArrowheads="1"/>
          </p:cNvSpPr>
          <p:nvPr/>
        </p:nvSpPr>
        <p:spPr bwMode="auto">
          <a:xfrm>
            <a:off x="838200" y="3124200"/>
            <a:ext cx="2743200" cy="228600"/>
          </a:xfrm>
          <a:prstGeom prst="rect">
            <a:avLst/>
          </a:prstGeom>
          <a:noFill/>
          <a:ln w="9525">
            <a:noFill/>
            <a:miter lim="800000"/>
            <a:headEnd/>
            <a:tailEnd/>
          </a:ln>
        </p:spPr>
        <p:txBody>
          <a:bodyPr/>
          <a:lstStyle/>
          <a:p>
            <a:pPr algn="ctr">
              <a:spcAft>
                <a:spcPts val="1000"/>
              </a:spcAft>
            </a:pPr>
            <a:r>
              <a:rPr lang="fr-FR" sz="1200" dirty="0">
                <a:solidFill>
                  <a:srgbClr val="FFFFFF"/>
                </a:solidFill>
                <a:latin typeface="Arial" pitchFamily="34" charset="0"/>
                <a:cs typeface="Arial" pitchFamily="34" charset="0"/>
              </a:rPr>
              <a:t>Station de pompage </a:t>
            </a:r>
            <a:endParaRPr lang="fr-FR"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477">
                                            <p:bg/>
                                          </p:spTgt>
                                        </p:tgtEl>
                                        <p:attrNameLst>
                                          <p:attrName>style.visibility</p:attrName>
                                        </p:attrNameLst>
                                      </p:cBhvr>
                                      <p:to>
                                        <p:strVal val="visible"/>
                                      </p:to>
                                    </p:set>
                                    <p:animEffect transition="in" filter="fade">
                                      <p:cBhvr>
                                        <p:cTn id="7" dur="2000"/>
                                        <p:tgtEl>
                                          <p:spTgt spid="23347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3477">
                                            <p:txEl>
                                              <p:pRg st="0" end="0"/>
                                            </p:txEl>
                                          </p:spTgt>
                                        </p:tgtEl>
                                        <p:attrNameLst>
                                          <p:attrName>style.visibility</p:attrName>
                                        </p:attrNameLst>
                                      </p:cBhvr>
                                      <p:to>
                                        <p:strVal val="visible"/>
                                      </p:to>
                                    </p:set>
                                    <p:animEffect transition="in" filter="fade">
                                      <p:cBhvr>
                                        <p:cTn id="10" dur="2000"/>
                                        <p:tgtEl>
                                          <p:spTgt spid="2334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3477">
                                            <p:txEl>
                                              <p:pRg st="2" end="2"/>
                                            </p:txEl>
                                          </p:spTgt>
                                        </p:tgtEl>
                                        <p:attrNameLst>
                                          <p:attrName>style.visibility</p:attrName>
                                        </p:attrNameLst>
                                      </p:cBhvr>
                                      <p:to>
                                        <p:strVal val="visible"/>
                                      </p:to>
                                    </p:set>
                                    <p:animEffect transition="in" filter="fade">
                                      <p:cBhvr>
                                        <p:cTn id="13" dur="2000"/>
                                        <p:tgtEl>
                                          <p:spTgt spid="23347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3478"/>
                                        </p:tgtEl>
                                        <p:attrNameLst>
                                          <p:attrName>style.visibility</p:attrName>
                                        </p:attrNameLst>
                                      </p:cBhvr>
                                      <p:to>
                                        <p:strVal val="visible"/>
                                      </p:to>
                                    </p:set>
                                    <p:anim calcmode="lin" valueType="num">
                                      <p:cBhvr additive="base">
                                        <p:cTn id="18" dur="500" fill="hold"/>
                                        <p:tgtEl>
                                          <p:spTgt spid="233478"/>
                                        </p:tgtEl>
                                        <p:attrNameLst>
                                          <p:attrName>ppt_x</p:attrName>
                                        </p:attrNameLst>
                                      </p:cBhvr>
                                      <p:tavLst>
                                        <p:tav tm="0">
                                          <p:val>
                                            <p:strVal val="#ppt_x"/>
                                          </p:val>
                                        </p:tav>
                                        <p:tav tm="100000">
                                          <p:val>
                                            <p:strVal val="#ppt_x"/>
                                          </p:val>
                                        </p:tav>
                                      </p:tavLst>
                                    </p:anim>
                                    <p:anim calcmode="lin" valueType="num">
                                      <p:cBhvr additive="base">
                                        <p:cTn id="19" dur="500" fill="hold"/>
                                        <p:tgtEl>
                                          <p:spTgt spid="23347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3481"/>
                                        </p:tgtEl>
                                        <p:attrNameLst>
                                          <p:attrName>style.visibility</p:attrName>
                                        </p:attrNameLst>
                                      </p:cBhvr>
                                      <p:to>
                                        <p:strVal val="visible"/>
                                      </p:to>
                                    </p:set>
                                    <p:anim calcmode="lin" valueType="num">
                                      <p:cBhvr additive="base">
                                        <p:cTn id="22" dur="500" fill="hold"/>
                                        <p:tgtEl>
                                          <p:spTgt spid="233481"/>
                                        </p:tgtEl>
                                        <p:attrNameLst>
                                          <p:attrName>ppt_x</p:attrName>
                                        </p:attrNameLst>
                                      </p:cBhvr>
                                      <p:tavLst>
                                        <p:tav tm="0">
                                          <p:val>
                                            <p:strVal val="#ppt_x"/>
                                          </p:val>
                                        </p:tav>
                                        <p:tav tm="100000">
                                          <p:val>
                                            <p:strVal val="#ppt_x"/>
                                          </p:val>
                                        </p:tav>
                                      </p:tavLst>
                                    </p:anim>
                                    <p:anim calcmode="lin" valueType="num">
                                      <p:cBhvr additive="base">
                                        <p:cTn id="23" dur="500" fill="hold"/>
                                        <p:tgtEl>
                                          <p:spTgt spid="23348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3479"/>
                                        </p:tgtEl>
                                        <p:attrNameLst>
                                          <p:attrName>style.visibility</p:attrName>
                                        </p:attrNameLst>
                                      </p:cBhvr>
                                      <p:to>
                                        <p:strVal val="visible"/>
                                      </p:to>
                                    </p:set>
                                    <p:anim calcmode="lin" valueType="num">
                                      <p:cBhvr additive="base">
                                        <p:cTn id="28" dur="500" fill="hold"/>
                                        <p:tgtEl>
                                          <p:spTgt spid="233479"/>
                                        </p:tgtEl>
                                        <p:attrNameLst>
                                          <p:attrName>ppt_x</p:attrName>
                                        </p:attrNameLst>
                                      </p:cBhvr>
                                      <p:tavLst>
                                        <p:tav tm="0">
                                          <p:val>
                                            <p:strVal val="#ppt_x"/>
                                          </p:val>
                                        </p:tav>
                                        <p:tav tm="100000">
                                          <p:val>
                                            <p:strVal val="#ppt_x"/>
                                          </p:val>
                                        </p:tav>
                                      </p:tavLst>
                                    </p:anim>
                                    <p:anim calcmode="lin" valueType="num">
                                      <p:cBhvr additive="base">
                                        <p:cTn id="29" dur="500" fill="hold"/>
                                        <p:tgtEl>
                                          <p:spTgt spid="23347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3480"/>
                                        </p:tgtEl>
                                        <p:attrNameLst>
                                          <p:attrName>style.visibility</p:attrName>
                                        </p:attrNameLst>
                                      </p:cBhvr>
                                      <p:to>
                                        <p:strVal val="visible"/>
                                      </p:to>
                                    </p:set>
                                    <p:anim calcmode="lin" valueType="num">
                                      <p:cBhvr additive="base">
                                        <p:cTn id="32" dur="500" fill="hold"/>
                                        <p:tgtEl>
                                          <p:spTgt spid="233480"/>
                                        </p:tgtEl>
                                        <p:attrNameLst>
                                          <p:attrName>ppt_x</p:attrName>
                                        </p:attrNameLst>
                                      </p:cBhvr>
                                      <p:tavLst>
                                        <p:tav tm="0">
                                          <p:val>
                                            <p:strVal val="#ppt_x"/>
                                          </p:val>
                                        </p:tav>
                                        <p:tav tm="100000">
                                          <p:val>
                                            <p:strVal val="#ppt_x"/>
                                          </p:val>
                                        </p:tav>
                                      </p:tavLst>
                                    </p:anim>
                                    <p:anim calcmode="lin" valueType="num">
                                      <p:cBhvr additive="base">
                                        <p:cTn id="33" dur="500" fill="hold"/>
                                        <p:tgtEl>
                                          <p:spTgt spid="233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build="allAtOnce" animBg="1"/>
      <p:bldP spid="233480" grpId="0"/>
      <p:bldP spid="2334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9DFB63A-E366-4D10-AC76-6927DB2F5A84}" type="slidenum">
              <a:rPr lang="en-US" smtClean="0"/>
              <a:pPr>
                <a:defRPr/>
              </a:pPr>
              <a:t>8</a:t>
            </a:fld>
            <a:endParaRPr lang="en-US" dirty="0"/>
          </a:p>
        </p:txBody>
      </p:sp>
      <p:sp>
        <p:nvSpPr>
          <p:cNvPr id="156675" name="Rectangle 2"/>
          <p:cNvSpPr>
            <a:spLocks noChangeArrowheads="1"/>
          </p:cNvSpPr>
          <p:nvPr/>
        </p:nvSpPr>
        <p:spPr bwMode="auto">
          <a:xfrm>
            <a:off x="228600" y="0"/>
            <a:ext cx="8729663" cy="6771084"/>
          </a:xfrm>
          <a:prstGeom prst="rect">
            <a:avLst/>
          </a:prstGeom>
          <a:solidFill>
            <a:schemeClr val="bg1"/>
          </a:solidFill>
          <a:ln w="28575">
            <a:solidFill>
              <a:srgbClr val="FF0000"/>
            </a:solidFill>
            <a:miter lim="800000"/>
            <a:headEnd/>
            <a:tailEnd/>
          </a:ln>
        </p:spPr>
        <p:txBody>
          <a:bodyPr anchor="ctr">
            <a:spAutoFit/>
          </a:bodyPr>
          <a:lstStyle/>
          <a:p>
            <a:pPr algn="ctr"/>
            <a:r>
              <a:rPr lang="fr-FR" sz="1400" b="1" u="sng" dirty="0">
                <a:solidFill>
                  <a:sysClr val="windowText" lastClr="000000"/>
                </a:solidFill>
                <a:ea typeface="Times New Roman" pitchFamily="18" charset="0"/>
                <a:cs typeface="Arial" charset="0"/>
              </a:rPr>
              <a:t>FICHE D’ETAT DES OUVRAGES</a:t>
            </a:r>
            <a:endParaRPr lang="fr-FR" sz="1400" dirty="0">
              <a:solidFill>
                <a:sysClr val="windowText" lastClr="000000"/>
              </a:solidFill>
              <a:ea typeface="Times New Roman" pitchFamily="18" charset="0"/>
              <a:cs typeface="Arial" charset="0"/>
            </a:endParaRPr>
          </a:p>
          <a:p>
            <a:r>
              <a:rPr lang="fr-FR" sz="1400" u="sng" dirty="0">
                <a:solidFill>
                  <a:sysClr val="windowText" lastClr="000000"/>
                </a:solidFill>
                <a:latin typeface="Arial" pitchFamily="34" charset="0"/>
                <a:ea typeface="Times New Roman" pitchFamily="18" charset="0"/>
                <a:cs typeface="Arial" pitchFamily="34" charset="0"/>
              </a:rPr>
              <a:t>A remplir si vous constatez des dégâts par rapport aux visites précédentes</a:t>
            </a:r>
            <a:r>
              <a:rPr lang="fr-FR" sz="1400" dirty="0">
                <a:solidFill>
                  <a:sysClr val="windowText" lastClr="000000"/>
                </a:solidFill>
                <a:latin typeface="Arial" pitchFamily="34" charset="0"/>
                <a:ea typeface="Times New Roman" pitchFamily="18" charset="0"/>
                <a:cs typeface="Arial" pitchFamily="34" charset="0"/>
              </a:rPr>
              <a:t> :</a:t>
            </a:r>
          </a:p>
          <a:p>
            <a:r>
              <a:rPr lang="fr-FR" sz="1400" dirty="0">
                <a:solidFill>
                  <a:sysClr val="windowText" lastClr="000000"/>
                </a:solidFill>
                <a:latin typeface="Arial" pitchFamily="34" charset="0"/>
                <a:ea typeface="Times New Roman" pitchFamily="18" charset="0"/>
                <a:cs typeface="Arial" pitchFamily="34" charset="0"/>
              </a:rPr>
              <a:t>Date de la visite :   JJ / MM / AAAA			Nom de la personne :…………………………</a:t>
            </a:r>
          </a:p>
          <a:p>
            <a:r>
              <a:rPr lang="fr-FR" sz="1400" dirty="0">
                <a:solidFill>
                  <a:sysClr val="windowText" lastClr="000000"/>
                </a:solidFill>
                <a:latin typeface="Arial" pitchFamily="34" charset="0"/>
                <a:ea typeface="Times New Roman" pitchFamily="18" charset="0"/>
                <a:cs typeface="Arial" pitchFamily="34" charset="0"/>
              </a:rPr>
              <a:t>Le type d’ouvrage :…………………………………………………………..(Ouvrage vanné, busé, déversoir, etc.)</a:t>
            </a:r>
          </a:p>
          <a:p>
            <a:r>
              <a:rPr lang="fr-FR" sz="1400" dirty="0">
                <a:solidFill>
                  <a:sysClr val="windowText" lastClr="000000"/>
                </a:solidFill>
                <a:latin typeface="Arial" pitchFamily="34" charset="0"/>
                <a:ea typeface="Times New Roman" pitchFamily="18" charset="0"/>
                <a:cs typeface="Arial" pitchFamily="34" charset="0"/>
              </a:rPr>
              <a:t>N° ou position GPS : ……………………………………………………..</a:t>
            </a:r>
          </a:p>
          <a:p>
            <a:r>
              <a:rPr lang="fr-FR" sz="1400" b="1" u="sng" dirty="0">
                <a:solidFill>
                  <a:sysClr val="windowText" lastClr="000000"/>
                </a:solidFill>
                <a:latin typeface="Arial" pitchFamily="34" charset="0"/>
                <a:ea typeface="Times New Roman" pitchFamily="18" charset="0"/>
                <a:cs typeface="Arial" pitchFamily="34" charset="0"/>
              </a:rPr>
              <a:t>Ouvrages vannés</a:t>
            </a:r>
            <a:r>
              <a:rPr lang="fr-FR" sz="1400" dirty="0">
                <a:solidFill>
                  <a:sysClr val="windowText" lastClr="000000"/>
                </a:solidFill>
                <a:latin typeface="Arial" pitchFamily="34" charset="0"/>
                <a:ea typeface="Times New Roman" pitchFamily="18" charset="0"/>
                <a:cs typeface="Arial" pitchFamily="34" charset="0"/>
              </a:rPr>
              <a:t> (Nombre de portes)</a:t>
            </a:r>
          </a:p>
          <a:p>
            <a:r>
              <a:rPr lang="fr-FR" sz="1400" dirty="0">
                <a:solidFill>
                  <a:sysClr val="windowText" lastClr="000000"/>
                </a:solidFill>
                <a:latin typeface="Arial" pitchFamily="34" charset="0"/>
                <a:ea typeface="Times New Roman" pitchFamily="18" charset="0"/>
                <a:cs typeface="Arial" pitchFamily="34" charset="0"/>
              </a:rPr>
              <a:t>Etat général du béton de structure :………………………………………………………………………...............</a:t>
            </a:r>
          </a:p>
          <a:p>
            <a:r>
              <a:rPr lang="fr-FR" sz="1400" dirty="0">
                <a:solidFill>
                  <a:sysClr val="windowText" lastClr="000000"/>
                </a:solidFill>
                <a:latin typeface="Arial" pitchFamily="34" charset="0"/>
                <a:ea typeface="Times New Roman" pitchFamily="18" charset="0"/>
                <a:cs typeface="Arial" pitchFamily="34" charset="0"/>
              </a:rPr>
              <a:t>Etat général des perrés amont :………………………………………………………………………………………</a:t>
            </a:r>
          </a:p>
          <a:p>
            <a:r>
              <a:rPr lang="fr-FR" sz="1400" dirty="0">
                <a:solidFill>
                  <a:sysClr val="windowText" lastClr="000000"/>
                </a:solidFill>
                <a:latin typeface="Arial" pitchFamily="34" charset="0"/>
                <a:ea typeface="Times New Roman" pitchFamily="18" charset="0"/>
                <a:cs typeface="Arial" pitchFamily="34" charset="0"/>
              </a:rPr>
              <a:t>Etat général des perrés aval : ………………………………………………………………………………………..</a:t>
            </a:r>
          </a:p>
          <a:p>
            <a:r>
              <a:rPr lang="fr-FR" sz="1400" dirty="0">
                <a:solidFill>
                  <a:sysClr val="windowText" lastClr="000000"/>
                </a:solidFill>
                <a:latin typeface="Arial" pitchFamily="34" charset="0"/>
                <a:ea typeface="Times New Roman" pitchFamily="18" charset="0"/>
                <a:cs typeface="Arial" pitchFamily="34" charset="0"/>
              </a:rPr>
              <a:t>Présence de flottants coincés dans l’ouvrage :……………………………………………………………………..</a:t>
            </a:r>
          </a:p>
          <a:p>
            <a:r>
              <a:rPr lang="fr-FR" sz="1400" dirty="0">
                <a:solidFill>
                  <a:sysClr val="windowText" lastClr="000000"/>
                </a:solidFill>
                <a:latin typeface="Arial" pitchFamily="34" charset="0"/>
                <a:ea typeface="Times New Roman" pitchFamily="18" charset="0"/>
                <a:cs typeface="Arial" pitchFamily="34" charset="0"/>
              </a:rPr>
              <a:t>Etat des joints porte n° 1 …………………………… Etat des joints porte n° 2 ...………………………………..</a:t>
            </a:r>
          </a:p>
          <a:p>
            <a:r>
              <a:rPr lang="fr-FR" sz="1400" dirty="0">
                <a:solidFill>
                  <a:sysClr val="windowText" lastClr="000000"/>
                </a:solidFill>
                <a:latin typeface="Arial" pitchFamily="34" charset="0"/>
                <a:ea typeface="Times New Roman" pitchFamily="18" charset="0"/>
                <a:cs typeface="Arial" pitchFamily="34" charset="0"/>
              </a:rPr>
              <a:t>Etat des joints porte n° 3 …………………………… Etat des joints porte n° 4 ………………………………….</a:t>
            </a:r>
          </a:p>
          <a:p>
            <a:r>
              <a:rPr lang="fr-FR" sz="1400" dirty="0">
                <a:solidFill>
                  <a:sysClr val="windowText" lastClr="000000"/>
                </a:solidFill>
                <a:latin typeface="Arial" pitchFamily="34" charset="0"/>
                <a:ea typeface="Times New Roman" pitchFamily="18" charset="0"/>
                <a:cs typeface="Arial" pitchFamily="34" charset="0"/>
              </a:rPr>
              <a:t>Etat des joints porte n° 5 …………………………… Etat des joints porte n° 6 ...……………………………….</a:t>
            </a:r>
          </a:p>
          <a:p>
            <a:r>
              <a:rPr lang="fr-FR" sz="1400" dirty="0">
                <a:solidFill>
                  <a:sysClr val="windowText" lastClr="000000"/>
                </a:solidFill>
                <a:latin typeface="Arial" pitchFamily="34" charset="0"/>
                <a:ea typeface="Times New Roman" pitchFamily="18" charset="0"/>
                <a:cs typeface="Arial" pitchFamily="34" charset="0"/>
              </a:rPr>
              <a:t>Etat des joints porte n° 7 …………………………… Etat des joints porte n° 8 ………………………………….</a:t>
            </a:r>
          </a:p>
          <a:p>
            <a:r>
              <a:rPr lang="fr-FR" sz="1400" dirty="0">
                <a:solidFill>
                  <a:sysClr val="windowText" lastClr="000000"/>
                </a:solidFill>
                <a:latin typeface="Arial" pitchFamily="34" charset="0"/>
                <a:ea typeface="Times New Roman" pitchFamily="18" charset="0"/>
                <a:cs typeface="Arial" pitchFamily="34" charset="0"/>
              </a:rPr>
              <a:t>Etat de la vis ou crémaillère porte n° 1  			Etat de la vis ou crémaillère porte n° 2</a:t>
            </a:r>
          </a:p>
          <a:p>
            <a:r>
              <a:rPr lang="fr-FR" sz="1400" dirty="0">
                <a:solidFill>
                  <a:sysClr val="windowText" lastClr="000000"/>
                </a:solidFill>
                <a:latin typeface="Arial" pitchFamily="34" charset="0"/>
                <a:ea typeface="Times New Roman" pitchFamily="18" charset="0"/>
                <a:cs typeface="Arial" pitchFamily="34" charset="0"/>
              </a:rPr>
              <a:t>Etat de la vis ou crémaillère porte n° 3  			Etat de la vis ou crémaillère porte n° 4</a:t>
            </a:r>
          </a:p>
          <a:p>
            <a:r>
              <a:rPr lang="fr-FR" sz="1400" dirty="0">
                <a:solidFill>
                  <a:sysClr val="windowText" lastClr="000000"/>
                </a:solidFill>
                <a:latin typeface="Arial" pitchFamily="34" charset="0"/>
                <a:ea typeface="Times New Roman" pitchFamily="18" charset="0"/>
                <a:cs typeface="Arial" pitchFamily="34" charset="0"/>
              </a:rPr>
              <a:t>Etat de la vis ou crémaillère porte n° 5  			Etat de la vis ou crémaillère porte n° 6</a:t>
            </a:r>
          </a:p>
          <a:p>
            <a:r>
              <a:rPr lang="fr-FR" sz="1400" dirty="0">
                <a:solidFill>
                  <a:sysClr val="windowText" lastClr="000000"/>
                </a:solidFill>
                <a:latin typeface="Arial" pitchFamily="34" charset="0"/>
                <a:ea typeface="Times New Roman" pitchFamily="18" charset="0"/>
                <a:cs typeface="Arial" pitchFamily="34" charset="0"/>
              </a:rPr>
              <a:t>Etat de la vis ou crémaillère porte n° 7  			Etat de la vis ou crémaillère porte n° 8</a:t>
            </a:r>
          </a:p>
          <a:p>
            <a:r>
              <a:rPr lang="fr-FR" sz="1400" dirty="0">
                <a:solidFill>
                  <a:sysClr val="windowText" lastClr="000000"/>
                </a:solidFill>
                <a:latin typeface="Arial" pitchFamily="34" charset="0"/>
                <a:ea typeface="Times New Roman" pitchFamily="18" charset="0"/>
                <a:cs typeface="Arial" pitchFamily="34" charset="0"/>
              </a:rPr>
              <a:t>Etat de l’attache porte à vis de la crémaillère :</a:t>
            </a:r>
          </a:p>
          <a:p>
            <a:r>
              <a:rPr lang="fr-FR" sz="1400" dirty="0">
                <a:solidFill>
                  <a:sysClr val="windowText" lastClr="000000"/>
                </a:solidFill>
                <a:latin typeface="Arial" pitchFamily="34" charset="0"/>
                <a:ea typeface="Times New Roman" pitchFamily="18" charset="0"/>
                <a:cs typeface="Arial" pitchFamily="34" charset="0"/>
              </a:rPr>
              <a:t>Porte n° 1				Porte n° 2			Porte n° 3</a:t>
            </a:r>
          </a:p>
          <a:p>
            <a:r>
              <a:rPr lang="fr-FR" sz="1400" dirty="0">
                <a:solidFill>
                  <a:sysClr val="windowText" lastClr="000000"/>
                </a:solidFill>
                <a:latin typeface="Arial" pitchFamily="34" charset="0"/>
                <a:ea typeface="Times New Roman" pitchFamily="18" charset="0"/>
                <a:cs typeface="Arial" pitchFamily="34" charset="0"/>
              </a:rPr>
              <a:t>Porte n° 4				Porte n° 5			Porte n° 6</a:t>
            </a:r>
          </a:p>
          <a:p>
            <a:r>
              <a:rPr lang="fr-FR" sz="1400" dirty="0">
                <a:solidFill>
                  <a:sysClr val="windowText" lastClr="000000"/>
                </a:solidFill>
                <a:latin typeface="Arial" pitchFamily="34" charset="0"/>
                <a:ea typeface="Times New Roman" pitchFamily="18" charset="0"/>
                <a:cs typeface="Arial" pitchFamily="34" charset="0"/>
              </a:rPr>
              <a:t>Porte n° 7				Porte n° 8			</a:t>
            </a:r>
          </a:p>
          <a:p>
            <a:r>
              <a:rPr lang="fr-FR" sz="1400" dirty="0">
                <a:solidFill>
                  <a:sysClr val="windowText" lastClr="000000"/>
                </a:solidFill>
                <a:latin typeface="Arial" pitchFamily="34" charset="0"/>
                <a:ea typeface="Times New Roman" pitchFamily="18" charset="0"/>
                <a:cs typeface="Arial" pitchFamily="34" charset="0"/>
              </a:rPr>
              <a:t>Etat des crics de levage (Graissage interne, fixation au béton, boulons de fixation de la platine haute et basse :</a:t>
            </a:r>
          </a:p>
          <a:p>
            <a:r>
              <a:rPr lang="fr-FR" sz="1400" dirty="0">
                <a:solidFill>
                  <a:sysClr val="windowText" lastClr="000000"/>
                </a:solidFill>
                <a:latin typeface="Arial" pitchFamily="34" charset="0"/>
                <a:ea typeface="Times New Roman" pitchFamily="18" charset="0"/>
                <a:cs typeface="Arial" pitchFamily="34" charset="0"/>
              </a:rPr>
              <a:t>Porte n° 1				Porte n° 2			Porte n° 3</a:t>
            </a:r>
          </a:p>
          <a:p>
            <a:r>
              <a:rPr lang="fr-FR" sz="1400" dirty="0">
                <a:solidFill>
                  <a:sysClr val="windowText" lastClr="000000"/>
                </a:solidFill>
                <a:latin typeface="Arial" pitchFamily="34" charset="0"/>
                <a:ea typeface="Times New Roman" pitchFamily="18" charset="0"/>
                <a:cs typeface="Arial" pitchFamily="34" charset="0"/>
              </a:rPr>
              <a:t>Porte n° 4				Porte n° 5			Porte n° 6</a:t>
            </a:r>
          </a:p>
          <a:p>
            <a:r>
              <a:rPr lang="fr-FR" sz="1400" dirty="0">
                <a:solidFill>
                  <a:sysClr val="windowText" lastClr="000000"/>
                </a:solidFill>
                <a:latin typeface="Arial" pitchFamily="34" charset="0"/>
                <a:ea typeface="Times New Roman" pitchFamily="18" charset="0"/>
                <a:cs typeface="Arial" pitchFamily="34" charset="0"/>
              </a:rPr>
              <a:t>Porte n° 7				Porte n° 8			</a:t>
            </a:r>
          </a:p>
          <a:p>
            <a:r>
              <a:rPr lang="fr-FR" sz="1400" dirty="0">
                <a:solidFill>
                  <a:sysClr val="windowText" lastClr="000000"/>
                </a:solidFill>
                <a:latin typeface="Arial" pitchFamily="34" charset="0"/>
                <a:ea typeface="Times New Roman" pitchFamily="18" charset="0"/>
                <a:cs typeface="Arial" pitchFamily="34" charset="0"/>
              </a:rPr>
              <a:t>Etat de la dalle radier :	Amont :                               Aval :                                    Intérieur : </a:t>
            </a:r>
          </a:p>
          <a:p>
            <a:r>
              <a:rPr lang="fr-FR" sz="1400" dirty="0">
                <a:solidFill>
                  <a:sysClr val="windowText" lastClr="000000"/>
                </a:solidFill>
                <a:latin typeface="Arial" pitchFamily="34" charset="0"/>
                <a:ea typeface="Times New Roman" pitchFamily="18" charset="0"/>
                <a:cs typeface="Arial" pitchFamily="34" charset="0"/>
              </a:rPr>
              <a:t>Etat de la dalle supérieure :</a:t>
            </a:r>
          </a:p>
          <a:p>
            <a:r>
              <a:rPr lang="fr-FR" sz="1400" dirty="0">
                <a:solidFill>
                  <a:sysClr val="windowText" lastClr="000000"/>
                </a:solidFill>
                <a:latin typeface="Arial" pitchFamily="34" charset="0"/>
                <a:ea typeface="Times New Roman" pitchFamily="18" charset="0"/>
                <a:cs typeface="Arial" pitchFamily="34" charset="0"/>
              </a:rPr>
              <a:t>Remblai du mur en aile gauche ………………………………. Remblai du droit : ………………………………….</a:t>
            </a:r>
          </a:p>
          <a:p>
            <a:r>
              <a:rPr lang="fr-FR" sz="1400" dirty="0">
                <a:solidFill>
                  <a:sysClr val="windowText" lastClr="000000"/>
                </a:solidFill>
                <a:latin typeface="Arial" pitchFamily="34" charset="0"/>
                <a:ea typeface="Times New Roman" pitchFamily="18" charset="0"/>
                <a:cs typeface="Arial" pitchFamily="34" charset="0"/>
              </a:rPr>
              <a:t>Remarques complémentaires : </a:t>
            </a:r>
            <a:r>
              <a:rPr lang="fr-FR" sz="1400" dirty="0" smtClean="0">
                <a:solidFill>
                  <a:sysClr val="windowText" lastClr="000000"/>
                </a:solidFill>
                <a:latin typeface="Arial" pitchFamily="34" charset="0"/>
                <a:ea typeface="Times New Roman" pitchFamily="18" charset="0"/>
                <a:cs typeface="Arial" pitchFamily="34" charset="0"/>
              </a:rPr>
              <a:t>…………………………………………………………………………………………</a:t>
            </a:r>
            <a:endParaRPr lang="fr-FR" dirty="0">
              <a:solidFill>
                <a:sysClr val="windowText" lastClr="000000"/>
              </a:solidFill>
              <a:ea typeface="Times New Roman" pitchFamily="18" charset="0"/>
              <a:cs typeface="Arial" charset="0"/>
            </a:endParaRPr>
          </a:p>
        </p:txBody>
      </p:sp>
      <p:sp>
        <p:nvSpPr>
          <p:cNvPr id="156676" name="Rectangle 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5">
                                            <p:bg/>
                                          </p:spTgt>
                                        </p:tgtEl>
                                        <p:attrNameLst>
                                          <p:attrName>style.visibility</p:attrName>
                                        </p:attrNameLst>
                                      </p:cBhvr>
                                      <p:to>
                                        <p:strVal val="visible"/>
                                      </p:to>
                                    </p:set>
                                    <p:animEffect transition="in" filter="fade">
                                      <p:cBhvr>
                                        <p:cTn id="7" dur="2000"/>
                                        <p:tgtEl>
                                          <p:spTgt spid="15667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675">
                                            <p:txEl>
                                              <p:pRg st="0" end="0"/>
                                            </p:txEl>
                                          </p:spTgt>
                                        </p:tgtEl>
                                        <p:attrNameLst>
                                          <p:attrName>style.visibility</p:attrName>
                                        </p:attrNameLst>
                                      </p:cBhvr>
                                      <p:to>
                                        <p:strVal val="visible"/>
                                      </p:to>
                                    </p:set>
                                    <p:animEffect transition="in" filter="fade">
                                      <p:cBhvr>
                                        <p:cTn id="10" dur="2000"/>
                                        <p:tgtEl>
                                          <p:spTgt spid="1566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Effect transition="in" filter="fade">
                                      <p:cBhvr>
                                        <p:cTn id="13" dur="2000"/>
                                        <p:tgtEl>
                                          <p:spTgt spid="15667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6675">
                                            <p:txEl>
                                              <p:pRg st="2" end="2"/>
                                            </p:txEl>
                                          </p:spTgt>
                                        </p:tgtEl>
                                        <p:attrNameLst>
                                          <p:attrName>style.visibility</p:attrName>
                                        </p:attrNameLst>
                                      </p:cBhvr>
                                      <p:to>
                                        <p:strVal val="visible"/>
                                      </p:to>
                                    </p:set>
                                    <p:animEffect transition="in" filter="fade">
                                      <p:cBhvr>
                                        <p:cTn id="16" dur="2000"/>
                                        <p:tgtEl>
                                          <p:spTgt spid="15667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animEffect transition="in" filter="fade">
                                      <p:cBhvr>
                                        <p:cTn id="19" dur="2000"/>
                                        <p:tgtEl>
                                          <p:spTgt spid="15667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6675">
                                            <p:txEl>
                                              <p:pRg st="4" end="4"/>
                                            </p:txEl>
                                          </p:spTgt>
                                        </p:tgtEl>
                                        <p:attrNameLst>
                                          <p:attrName>style.visibility</p:attrName>
                                        </p:attrNameLst>
                                      </p:cBhvr>
                                      <p:to>
                                        <p:strVal val="visible"/>
                                      </p:to>
                                    </p:set>
                                    <p:animEffect transition="in" filter="fade">
                                      <p:cBhvr>
                                        <p:cTn id="22" dur="2000"/>
                                        <p:tgtEl>
                                          <p:spTgt spid="15667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6675">
                                            <p:txEl>
                                              <p:pRg st="5" end="5"/>
                                            </p:txEl>
                                          </p:spTgt>
                                        </p:tgtEl>
                                        <p:attrNameLst>
                                          <p:attrName>style.visibility</p:attrName>
                                        </p:attrNameLst>
                                      </p:cBhvr>
                                      <p:to>
                                        <p:strVal val="visible"/>
                                      </p:to>
                                    </p:set>
                                    <p:animEffect transition="in" filter="fade">
                                      <p:cBhvr>
                                        <p:cTn id="25" dur="2000"/>
                                        <p:tgtEl>
                                          <p:spTgt spid="15667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6675">
                                            <p:txEl>
                                              <p:pRg st="6" end="6"/>
                                            </p:txEl>
                                          </p:spTgt>
                                        </p:tgtEl>
                                        <p:attrNameLst>
                                          <p:attrName>style.visibility</p:attrName>
                                        </p:attrNameLst>
                                      </p:cBhvr>
                                      <p:to>
                                        <p:strVal val="visible"/>
                                      </p:to>
                                    </p:set>
                                    <p:animEffect transition="in" filter="fade">
                                      <p:cBhvr>
                                        <p:cTn id="28" dur="2000"/>
                                        <p:tgtEl>
                                          <p:spTgt spid="15667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6675">
                                            <p:txEl>
                                              <p:pRg st="7" end="7"/>
                                            </p:txEl>
                                          </p:spTgt>
                                        </p:tgtEl>
                                        <p:attrNameLst>
                                          <p:attrName>style.visibility</p:attrName>
                                        </p:attrNameLst>
                                      </p:cBhvr>
                                      <p:to>
                                        <p:strVal val="visible"/>
                                      </p:to>
                                    </p:set>
                                    <p:animEffect transition="in" filter="fade">
                                      <p:cBhvr>
                                        <p:cTn id="31" dur="2000"/>
                                        <p:tgtEl>
                                          <p:spTgt spid="15667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6675">
                                            <p:txEl>
                                              <p:pRg st="8" end="8"/>
                                            </p:txEl>
                                          </p:spTgt>
                                        </p:tgtEl>
                                        <p:attrNameLst>
                                          <p:attrName>style.visibility</p:attrName>
                                        </p:attrNameLst>
                                      </p:cBhvr>
                                      <p:to>
                                        <p:strVal val="visible"/>
                                      </p:to>
                                    </p:set>
                                    <p:animEffect transition="in" filter="fade">
                                      <p:cBhvr>
                                        <p:cTn id="34" dur="2000"/>
                                        <p:tgtEl>
                                          <p:spTgt spid="15667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6675">
                                            <p:txEl>
                                              <p:pRg st="9" end="9"/>
                                            </p:txEl>
                                          </p:spTgt>
                                        </p:tgtEl>
                                        <p:attrNameLst>
                                          <p:attrName>style.visibility</p:attrName>
                                        </p:attrNameLst>
                                      </p:cBhvr>
                                      <p:to>
                                        <p:strVal val="visible"/>
                                      </p:to>
                                    </p:set>
                                    <p:animEffect transition="in" filter="fade">
                                      <p:cBhvr>
                                        <p:cTn id="37" dur="2000"/>
                                        <p:tgtEl>
                                          <p:spTgt spid="15667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6675">
                                            <p:txEl>
                                              <p:pRg st="10" end="10"/>
                                            </p:txEl>
                                          </p:spTgt>
                                        </p:tgtEl>
                                        <p:attrNameLst>
                                          <p:attrName>style.visibility</p:attrName>
                                        </p:attrNameLst>
                                      </p:cBhvr>
                                      <p:to>
                                        <p:strVal val="visible"/>
                                      </p:to>
                                    </p:set>
                                    <p:animEffect transition="in" filter="fade">
                                      <p:cBhvr>
                                        <p:cTn id="40" dur="2000"/>
                                        <p:tgtEl>
                                          <p:spTgt spid="15667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6675">
                                            <p:txEl>
                                              <p:pRg st="11" end="11"/>
                                            </p:txEl>
                                          </p:spTgt>
                                        </p:tgtEl>
                                        <p:attrNameLst>
                                          <p:attrName>style.visibility</p:attrName>
                                        </p:attrNameLst>
                                      </p:cBhvr>
                                      <p:to>
                                        <p:strVal val="visible"/>
                                      </p:to>
                                    </p:set>
                                    <p:animEffect transition="in" filter="fade">
                                      <p:cBhvr>
                                        <p:cTn id="43" dur="2000"/>
                                        <p:tgtEl>
                                          <p:spTgt spid="15667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6675">
                                            <p:txEl>
                                              <p:pRg st="12" end="12"/>
                                            </p:txEl>
                                          </p:spTgt>
                                        </p:tgtEl>
                                        <p:attrNameLst>
                                          <p:attrName>style.visibility</p:attrName>
                                        </p:attrNameLst>
                                      </p:cBhvr>
                                      <p:to>
                                        <p:strVal val="visible"/>
                                      </p:to>
                                    </p:set>
                                    <p:animEffect transition="in" filter="fade">
                                      <p:cBhvr>
                                        <p:cTn id="46" dur="2000"/>
                                        <p:tgtEl>
                                          <p:spTgt spid="156675">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6675">
                                            <p:txEl>
                                              <p:pRg st="13" end="13"/>
                                            </p:txEl>
                                          </p:spTgt>
                                        </p:tgtEl>
                                        <p:attrNameLst>
                                          <p:attrName>style.visibility</p:attrName>
                                        </p:attrNameLst>
                                      </p:cBhvr>
                                      <p:to>
                                        <p:strVal val="visible"/>
                                      </p:to>
                                    </p:set>
                                    <p:animEffect transition="in" filter="fade">
                                      <p:cBhvr>
                                        <p:cTn id="49" dur="2000"/>
                                        <p:tgtEl>
                                          <p:spTgt spid="156675">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6675">
                                            <p:txEl>
                                              <p:pRg st="14" end="14"/>
                                            </p:txEl>
                                          </p:spTgt>
                                        </p:tgtEl>
                                        <p:attrNameLst>
                                          <p:attrName>style.visibility</p:attrName>
                                        </p:attrNameLst>
                                      </p:cBhvr>
                                      <p:to>
                                        <p:strVal val="visible"/>
                                      </p:to>
                                    </p:set>
                                    <p:animEffect transition="in" filter="fade">
                                      <p:cBhvr>
                                        <p:cTn id="52" dur="2000"/>
                                        <p:tgtEl>
                                          <p:spTgt spid="156675">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6675">
                                            <p:txEl>
                                              <p:pRg st="15" end="15"/>
                                            </p:txEl>
                                          </p:spTgt>
                                        </p:tgtEl>
                                        <p:attrNameLst>
                                          <p:attrName>style.visibility</p:attrName>
                                        </p:attrNameLst>
                                      </p:cBhvr>
                                      <p:to>
                                        <p:strVal val="visible"/>
                                      </p:to>
                                    </p:set>
                                    <p:animEffect transition="in" filter="fade">
                                      <p:cBhvr>
                                        <p:cTn id="55" dur="2000"/>
                                        <p:tgtEl>
                                          <p:spTgt spid="156675">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6675">
                                            <p:txEl>
                                              <p:pRg st="16" end="16"/>
                                            </p:txEl>
                                          </p:spTgt>
                                        </p:tgtEl>
                                        <p:attrNameLst>
                                          <p:attrName>style.visibility</p:attrName>
                                        </p:attrNameLst>
                                      </p:cBhvr>
                                      <p:to>
                                        <p:strVal val="visible"/>
                                      </p:to>
                                    </p:set>
                                    <p:animEffect transition="in" filter="fade">
                                      <p:cBhvr>
                                        <p:cTn id="58" dur="2000"/>
                                        <p:tgtEl>
                                          <p:spTgt spid="156675">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6675">
                                            <p:txEl>
                                              <p:pRg st="17" end="17"/>
                                            </p:txEl>
                                          </p:spTgt>
                                        </p:tgtEl>
                                        <p:attrNameLst>
                                          <p:attrName>style.visibility</p:attrName>
                                        </p:attrNameLst>
                                      </p:cBhvr>
                                      <p:to>
                                        <p:strVal val="visible"/>
                                      </p:to>
                                    </p:set>
                                    <p:animEffect transition="in" filter="fade">
                                      <p:cBhvr>
                                        <p:cTn id="61" dur="2000"/>
                                        <p:tgtEl>
                                          <p:spTgt spid="156675">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6675">
                                            <p:txEl>
                                              <p:pRg st="18" end="18"/>
                                            </p:txEl>
                                          </p:spTgt>
                                        </p:tgtEl>
                                        <p:attrNameLst>
                                          <p:attrName>style.visibility</p:attrName>
                                        </p:attrNameLst>
                                      </p:cBhvr>
                                      <p:to>
                                        <p:strVal val="visible"/>
                                      </p:to>
                                    </p:set>
                                    <p:animEffect transition="in" filter="fade">
                                      <p:cBhvr>
                                        <p:cTn id="64" dur="2000"/>
                                        <p:tgtEl>
                                          <p:spTgt spid="156675">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6675">
                                            <p:txEl>
                                              <p:pRg st="19" end="19"/>
                                            </p:txEl>
                                          </p:spTgt>
                                        </p:tgtEl>
                                        <p:attrNameLst>
                                          <p:attrName>style.visibility</p:attrName>
                                        </p:attrNameLst>
                                      </p:cBhvr>
                                      <p:to>
                                        <p:strVal val="visible"/>
                                      </p:to>
                                    </p:set>
                                    <p:animEffect transition="in" filter="fade">
                                      <p:cBhvr>
                                        <p:cTn id="67" dur="2000"/>
                                        <p:tgtEl>
                                          <p:spTgt spid="156675">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6675">
                                            <p:txEl>
                                              <p:pRg st="20" end="20"/>
                                            </p:txEl>
                                          </p:spTgt>
                                        </p:tgtEl>
                                        <p:attrNameLst>
                                          <p:attrName>style.visibility</p:attrName>
                                        </p:attrNameLst>
                                      </p:cBhvr>
                                      <p:to>
                                        <p:strVal val="visible"/>
                                      </p:to>
                                    </p:set>
                                    <p:animEffect transition="in" filter="fade">
                                      <p:cBhvr>
                                        <p:cTn id="70" dur="2000"/>
                                        <p:tgtEl>
                                          <p:spTgt spid="156675">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6675">
                                            <p:txEl>
                                              <p:pRg st="21" end="21"/>
                                            </p:txEl>
                                          </p:spTgt>
                                        </p:tgtEl>
                                        <p:attrNameLst>
                                          <p:attrName>style.visibility</p:attrName>
                                        </p:attrNameLst>
                                      </p:cBhvr>
                                      <p:to>
                                        <p:strVal val="visible"/>
                                      </p:to>
                                    </p:set>
                                    <p:animEffect transition="in" filter="fade">
                                      <p:cBhvr>
                                        <p:cTn id="73" dur="2000"/>
                                        <p:tgtEl>
                                          <p:spTgt spid="156675">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6675">
                                            <p:txEl>
                                              <p:pRg st="22" end="22"/>
                                            </p:txEl>
                                          </p:spTgt>
                                        </p:tgtEl>
                                        <p:attrNameLst>
                                          <p:attrName>style.visibility</p:attrName>
                                        </p:attrNameLst>
                                      </p:cBhvr>
                                      <p:to>
                                        <p:strVal val="visible"/>
                                      </p:to>
                                    </p:set>
                                    <p:animEffect transition="in" filter="fade">
                                      <p:cBhvr>
                                        <p:cTn id="76" dur="2000"/>
                                        <p:tgtEl>
                                          <p:spTgt spid="156675">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6675">
                                            <p:txEl>
                                              <p:pRg st="23" end="23"/>
                                            </p:txEl>
                                          </p:spTgt>
                                        </p:tgtEl>
                                        <p:attrNameLst>
                                          <p:attrName>style.visibility</p:attrName>
                                        </p:attrNameLst>
                                      </p:cBhvr>
                                      <p:to>
                                        <p:strVal val="visible"/>
                                      </p:to>
                                    </p:set>
                                    <p:animEffect transition="in" filter="fade">
                                      <p:cBhvr>
                                        <p:cTn id="79" dur="2000"/>
                                        <p:tgtEl>
                                          <p:spTgt spid="156675">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6675">
                                            <p:txEl>
                                              <p:pRg st="24" end="24"/>
                                            </p:txEl>
                                          </p:spTgt>
                                        </p:tgtEl>
                                        <p:attrNameLst>
                                          <p:attrName>style.visibility</p:attrName>
                                        </p:attrNameLst>
                                      </p:cBhvr>
                                      <p:to>
                                        <p:strVal val="visible"/>
                                      </p:to>
                                    </p:set>
                                    <p:animEffect transition="in" filter="fade">
                                      <p:cBhvr>
                                        <p:cTn id="82" dur="2000"/>
                                        <p:tgtEl>
                                          <p:spTgt spid="156675">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6675">
                                            <p:txEl>
                                              <p:pRg st="25" end="25"/>
                                            </p:txEl>
                                          </p:spTgt>
                                        </p:tgtEl>
                                        <p:attrNameLst>
                                          <p:attrName>style.visibility</p:attrName>
                                        </p:attrNameLst>
                                      </p:cBhvr>
                                      <p:to>
                                        <p:strVal val="visible"/>
                                      </p:to>
                                    </p:set>
                                    <p:animEffect transition="in" filter="fade">
                                      <p:cBhvr>
                                        <p:cTn id="85" dur="2000"/>
                                        <p:tgtEl>
                                          <p:spTgt spid="156675">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6675">
                                            <p:txEl>
                                              <p:pRg st="26" end="26"/>
                                            </p:txEl>
                                          </p:spTgt>
                                        </p:tgtEl>
                                        <p:attrNameLst>
                                          <p:attrName>style.visibility</p:attrName>
                                        </p:attrNameLst>
                                      </p:cBhvr>
                                      <p:to>
                                        <p:strVal val="visible"/>
                                      </p:to>
                                    </p:set>
                                    <p:animEffect transition="in" filter="fade">
                                      <p:cBhvr>
                                        <p:cTn id="88" dur="2000"/>
                                        <p:tgtEl>
                                          <p:spTgt spid="156675">
                                            <p:txEl>
                                              <p:pRg st="26" end="26"/>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6675">
                                            <p:txEl>
                                              <p:pRg st="27" end="27"/>
                                            </p:txEl>
                                          </p:spTgt>
                                        </p:tgtEl>
                                        <p:attrNameLst>
                                          <p:attrName>style.visibility</p:attrName>
                                        </p:attrNameLst>
                                      </p:cBhvr>
                                      <p:to>
                                        <p:strVal val="visible"/>
                                      </p:to>
                                    </p:set>
                                    <p:animEffect transition="in" filter="fade">
                                      <p:cBhvr>
                                        <p:cTn id="91" dur="2000"/>
                                        <p:tgtEl>
                                          <p:spTgt spid="156675">
                                            <p:txEl>
                                              <p:pRg st="27" end="27"/>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6675">
                                            <p:txEl>
                                              <p:pRg st="28" end="28"/>
                                            </p:txEl>
                                          </p:spTgt>
                                        </p:tgtEl>
                                        <p:attrNameLst>
                                          <p:attrName>style.visibility</p:attrName>
                                        </p:attrNameLst>
                                      </p:cBhvr>
                                      <p:to>
                                        <p:strVal val="visible"/>
                                      </p:to>
                                    </p:set>
                                    <p:animEffect transition="in" filter="fade">
                                      <p:cBhvr>
                                        <p:cTn id="94" dur="2000"/>
                                        <p:tgtEl>
                                          <p:spTgt spid="156675">
                                            <p:txEl>
                                              <p:pRg st="28" end="28"/>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6675">
                                            <p:txEl>
                                              <p:pRg st="29" end="29"/>
                                            </p:txEl>
                                          </p:spTgt>
                                        </p:tgtEl>
                                        <p:attrNameLst>
                                          <p:attrName>style.visibility</p:attrName>
                                        </p:attrNameLst>
                                      </p:cBhvr>
                                      <p:to>
                                        <p:strVal val="visible"/>
                                      </p:to>
                                    </p:set>
                                    <p:animEffect transition="in" filter="fade">
                                      <p:cBhvr>
                                        <p:cTn id="97" dur="2000"/>
                                        <p:tgtEl>
                                          <p:spTgt spid="156675">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0E3DAF5-20F8-4153-BE09-211E49A7518E}" type="slidenum">
              <a:rPr lang="en-US" smtClean="0"/>
              <a:pPr>
                <a:defRPr/>
              </a:pPr>
              <a:t>80</a:t>
            </a:fld>
            <a:endParaRPr lang="en-US" dirty="0"/>
          </a:p>
        </p:txBody>
      </p:sp>
      <p:sp>
        <p:nvSpPr>
          <p:cNvPr id="234499" name="Text Box 2"/>
          <p:cNvSpPr txBox="1">
            <a:spLocks noChangeArrowheads="1"/>
          </p:cNvSpPr>
          <p:nvPr/>
        </p:nvSpPr>
        <p:spPr bwMode="auto">
          <a:xfrm>
            <a:off x="838200" y="223838"/>
            <a:ext cx="7486650" cy="6419872"/>
          </a:xfrm>
          <a:prstGeom prst="rect">
            <a:avLst/>
          </a:prstGeom>
          <a:solidFill>
            <a:schemeClr val="bg1"/>
          </a:solidFill>
          <a:ln w="28575" cmpd="dbl">
            <a:solidFill>
              <a:srgbClr val="FF0000"/>
            </a:solidFill>
            <a:miter lim="800000"/>
            <a:headEnd/>
            <a:tailEnd/>
          </a:ln>
        </p:spPr>
        <p:txBody>
          <a:bodyPr/>
          <a:lstStyle/>
          <a:p>
            <a:pPr algn="ctr">
              <a:spcAft>
                <a:spcPts val="600"/>
              </a:spcAft>
            </a:pPr>
            <a:r>
              <a:rPr lang="fr-FR" sz="1400" b="1" u="sng" dirty="0">
                <a:latin typeface="Arial" pitchFamily="34" charset="0"/>
                <a:cs typeface="Arial" pitchFamily="34" charset="0"/>
              </a:rPr>
              <a:t>FICHE DE TRAVAIL</a:t>
            </a:r>
          </a:p>
          <a:p>
            <a:pPr algn="ctr">
              <a:spcAft>
                <a:spcPts val="600"/>
              </a:spcAft>
            </a:pPr>
            <a:r>
              <a:rPr lang="fr-FR" sz="1400" b="1" u="sng" dirty="0">
                <a:latin typeface="Arial" pitchFamily="34" charset="0"/>
                <a:cs typeface="Arial" pitchFamily="34" charset="0"/>
              </a:rPr>
              <a:t>MAINTENANCE DE LA STATION DE POMPAGE</a:t>
            </a:r>
          </a:p>
          <a:p>
            <a:pPr algn="ctr">
              <a:spcAft>
                <a:spcPts val="600"/>
              </a:spcAft>
            </a:pPr>
            <a:r>
              <a:rPr lang="fr-FR" sz="1300" b="1" u="sng" dirty="0">
                <a:latin typeface="Arial" pitchFamily="34" charset="0"/>
                <a:cs typeface="Arial" pitchFamily="34" charset="0"/>
              </a:rPr>
              <a:t>Entretien du bâtiment</a:t>
            </a:r>
          </a:p>
          <a:p>
            <a:pPr algn="just">
              <a:spcAft>
                <a:spcPts val="600"/>
              </a:spcAft>
            </a:pPr>
            <a:r>
              <a:rPr lang="fr-FR" sz="1300" dirty="0">
                <a:latin typeface="Arial" pitchFamily="34" charset="0"/>
                <a:cs typeface="Arial" pitchFamily="34" charset="0"/>
              </a:rPr>
              <a:t>Fiche de travail n° …………………………………………………….Date :                        JJ/MM/AA</a:t>
            </a:r>
          </a:p>
          <a:p>
            <a:pPr algn="just">
              <a:spcAft>
                <a:spcPts val="600"/>
              </a:spcAft>
            </a:pPr>
            <a:r>
              <a:rPr lang="fr-FR" sz="1300" dirty="0">
                <a:latin typeface="Arial" pitchFamily="34" charset="0"/>
                <a:cs typeface="Arial" pitchFamily="34" charset="0"/>
              </a:rPr>
              <a:t>Station de pompage n° …………………………………</a:t>
            </a:r>
          </a:p>
          <a:p>
            <a:pPr algn="just">
              <a:spcAft>
                <a:spcPts val="6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Position : de </a:t>
            </a:r>
            <a:r>
              <a:rPr lang="fr-FR" sz="1300" dirty="0" err="1">
                <a:latin typeface="Arial" pitchFamily="34" charset="0"/>
                <a:cs typeface="Arial" pitchFamily="34" charset="0"/>
              </a:rPr>
              <a:t>p.k</a:t>
            </a:r>
            <a:r>
              <a:rPr lang="fr-FR" sz="1300" dirty="0">
                <a:latin typeface="Arial" pitchFamily="34" charset="0"/>
                <a:cs typeface="Arial" pitchFamily="34" charset="0"/>
              </a:rPr>
              <a:t>.  …………  Longueur :……….. m, Largeur : ……….. m, hauteur : ………… m</a:t>
            </a:r>
            <a:endParaRPr lang="fr-FR" sz="1300" b="1" u="sng" dirty="0">
              <a:latin typeface="Arial" pitchFamily="34" charset="0"/>
              <a:cs typeface="Arial" pitchFamily="34" charset="0"/>
            </a:endParaRPr>
          </a:p>
          <a:p>
            <a:pPr algn="ctr">
              <a:spcAft>
                <a:spcPts val="600"/>
              </a:spcAft>
            </a:pPr>
            <a:r>
              <a:rPr lang="fr-FR" sz="1300" b="1" u="sng" dirty="0">
                <a:latin typeface="Arial" pitchFamily="34" charset="0"/>
                <a:cs typeface="Arial" pitchFamily="34" charset="0"/>
              </a:rPr>
              <a:t>TRAVAUX A REALISER</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Le toit : ………………. Heures,  Surface : ……………… m2, Toiture en : ………………….</a:t>
            </a:r>
          </a:p>
          <a:p>
            <a:pPr algn="just">
              <a:spcAft>
                <a:spcPts val="600"/>
              </a:spcAft>
            </a:pPr>
            <a:r>
              <a:rPr lang="fr-FR" sz="1300" dirty="0">
                <a:latin typeface="Arial" pitchFamily="34" charset="0"/>
                <a:cs typeface="Arial" pitchFamily="34" charset="0"/>
              </a:rPr>
              <a:t>Intérieur : peinture : Surface :………….. m2, …………….. heures, Couches ………….. unités</a:t>
            </a:r>
          </a:p>
          <a:p>
            <a:pPr algn="just">
              <a:spcAft>
                <a:spcPts val="600"/>
              </a:spcAft>
            </a:pPr>
            <a:r>
              <a:rPr lang="fr-FR" sz="1300" dirty="0">
                <a:latin typeface="Arial" pitchFamily="34" charset="0"/>
                <a:cs typeface="Arial" pitchFamily="34" charset="0"/>
              </a:rPr>
              <a:t>Extérieur : peinture : Surface :………….. m2, …………….. heures, Couches ………….. unités</a:t>
            </a:r>
          </a:p>
          <a:p>
            <a:pPr algn="just">
              <a:spcAft>
                <a:spcPts val="600"/>
              </a:spcAft>
            </a:pPr>
            <a:r>
              <a:rPr lang="fr-FR" sz="1300" dirty="0">
                <a:latin typeface="Arial" pitchFamily="34" charset="0"/>
                <a:cs typeface="Arial" pitchFamily="34" charset="0"/>
              </a:rPr>
              <a:t>Sol : Surface : ……………………m2</a:t>
            </a:r>
          </a:p>
          <a:p>
            <a:pPr algn="just">
              <a:spcAft>
                <a:spcPts val="600"/>
              </a:spcAft>
            </a:pPr>
            <a:r>
              <a:rPr lang="fr-FR" sz="1300" dirty="0">
                <a:latin typeface="Arial" pitchFamily="34" charset="0"/>
                <a:cs typeface="Arial" pitchFamily="34" charset="0"/>
              </a:rPr>
              <a:t>Coupe de la végétation extérieure : Surface ………………..m2, …………………. Heures</a:t>
            </a:r>
          </a:p>
          <a:p>
            <a:pPr algn="just">
              <a:spcAft>
                <a:spcPts val="600"/>
              </a:spcAft>
            </a:pPr>
            <a:r>
              <a:rPr lang="fr-FR" sz="1300" dirty="0">
                <a:latin typeface="Arial" pitchFamily="34" charset="0"/>
                <a:cs typeface="Arial" pitchFamily="34" charset="0"/>
              </a:rPr>
              <a:t>Voie d’accès : latérite, Surface : …………… m2, volume :………… m3, …………Heures</a:t>
            </a:r>
          </a:p>
          <a:p>
            <a:pPr algn="just">
              <a:spcAft>
                <a:spcPts val="600"/>
              </a:spcAft>
            </a:pP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Remarques :</a:t>
            </a:r>
          </a:p>
          <a:p>
            <a:pPr algn="just">
              <a:spcAft>
                <a:spcPts val="1000"/>
              </a:spcAft>
            </a:pPr>
            <a:endParaRPr lang="fr-FR" sz="1300" dirty="0">
              <a:latin typeface="Arial" pitchFamily="34" charset="0"/>
              <a:cs typeface="Arial" pitchFamily="34" charset="0"/>
            </a:endParaRPr>
          </a:p>
          <a:p>
            <a:pPr algn="just">
              <a:spcAft>
                <a:spcPts val="600"/>
              </a:spcAft>
            </a:pPr>
            <a:endParaRPr lang="fr-FR" sz="1300" dirty="0">
              <a:latin typeface="Arial" pitchFamily="34" charset="0"/>
              <a:cs typeface="Arial" pitchFamily="34" charset="0"/>
            </a:endParaRPr>
          </a:p>
          <a:p>
            <a:pPr algn="just">
              <a:spcAft>
                <a:spcPts val="600"/>
              </a:spcAft>
            </a:pP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Nom du chef de chantier :………………………………………………</a:t>
            </a:r>
          </a:p>
          <a:p>
            <a:pPr algn="just">
              <a:spcAft>
                <a:spcPts val="600"/>
              </a:spcAft>
            </a:pP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Signature du chef de chantier</a:t>
            </a: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4499">
                                            <p:bg/>
                                          </p:spTgt>
                                        </p:tgtEl>
                                        <p:attrNameLst>
                                          <p:attrName>style.visibility</p:attrName>
                                        </p:attrNameLst>
                                      </p:cBhvr>
                                      <p:to>
                                        <p:strVal val="visible"/>
                                      </p:to>
                                    </p:set>
                                    <p:animEffect transition="in" filter="fade">
                                      <p:cBhvr>
                                        <p:cTn id="7" dur="2000"/>
                                        <p:tgtEl>
                                          <p:spTgt spid="23449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4499">
                                            <p:txEl>
                                              <p:pRg st="0" end="0"/>
                                            </p:txEl>
                                          </p:spTgt>
                                        </p:tgtEl>
                                        <p:attrNameLst>
                                          <p:attrName>style.visibility</p:attrName>
                                        </p:attrNameLst>
                                      </p:cBhvr>
                                      <p:to>
                                        <p:strVal val="visible"/>
                                      </p:to>
                                    </p:set>
                                    <p:animEffect transition="in" filter="fade">
                                      <p:cBhvr>
                                        <p:cTn id="10" dur="2000"/>
                                        <p:tgtEl>
                                          <p:spTgt spid="23449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4499">
                                            <p:txEl>
                                              <p:pRg st="1" end="1"/>
                                            </p:txEl>
                                          </p:spTgt>
                                        </p:tgtEl>
                                        <p:attrNameLst>
                                          <p:attrName>style.visibility</p:attrName>
                                        </p:attrNameLst>
                                      </p:cBhvr>
                                      <p:to>
                                        <p:strVal val="visible"/>
                                      </p:to>
                                    </p:set>
                                    <p:animEffect transition="in" filter="fade">
                                      <p:cBhvr>
                                        <p:cTn id="13" dur="2000"/>
                                        <p:tgtEl>
                                          <p:spTgt spid="23449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4499">
                                            <p:txEl>
                                              <p:pRg st="2" end="2"/>
                                            </p:txEl>
                                          </p:spTgt>
                                        </p:tgtEl>
                                        <p:attrNameLst>
                                          <p:attrName>style.visibility</p:attrName>
                                        </p:attrNameLst>
                                      </p:cBhvr>
                                      <p:to>
                                        <p:strVal val="visible"/>
                                      </p:to>
                                    </p:set>
                                    <p:animEffect transition="in" filter="fade">
                                      <p:cBhvr>
                                        <p:cTn id="16" dur="2000"/>
                                        <p:tgtEl>
                                          <p:spTgt spid="23449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animEffect transition="in" filter="fade">
                                      <p:cBhvr>
                                        <p:cTn id="19" dur="2000"/>
                                        <p:tgtEl>
                                          <p:spTgt spid="23449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4499">
                                            <p:txEl>
                                              <p:pRg st="4" end="4"/>
                                            </p:txEl>
                                          </p:spTgt>
                                        </p:tgtEl>
                                        <p:attrNameLst>
                                          <p:attrName>style.visibility</p:attrName>
                                        </p:attrNameLst>
                                      </p:cBhvr>
                                      <p:to>
                                        <p:strVal val="visible"/>
                                      </p:to>
                                    </p:set>
                                    <p:animEffect transition="in" filter="fade">
                                      <p:cBhvr>
                                        <p:cTn id="22" dur="2000"/>
                                        <p:tgtEl>
                                          <p:spTgt spid="23449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Effect transition="in" filter="fade">
                                      <p:cBhvr>
                                        <p:cTn id="25" dur="2000"/>
                                        <p:tgtEl>
                                          <p:spTgt spid="23449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4499">
                                            <p:txEl>
                                              <p:pRg st="6" end="6"/>
                                            </p:txEl>
                                          </p:spTgt>
                                        </p:tgtEl>
                                        <p:attrNameLst>
                                          <p:attrName>style.visibility</p:attrName>
                                        </p:attrNameLst>
                                      </p:cBhvr>
                                      <p:to>
                                        <p:strVal val="visible"/>
                                      </p:to>
                                    </p:set>
                                    <p:animEffect transition="in" filter="fade">
                                      <p:cBhvr>
                                        <p:cTn id="28" dur="2000"/>
                                        <p:tgtEl>
                                          <p:spTgt spid="23449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Effect transition="in" filter="fade">
                                      <p:cBhvr>
                                        <p:cTn id="31" dur="2000"/>
                                        <p:tgtEl>
                                          <p:spTgt spid="23449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4499">
                                            <p:txEl>
                                              <p:pRg st="8" end="8"/>
                                            </p:txEl>
                                          </p:spTgt>
                                        </p:tgtEl>
                                        <p:attrNameLst>
                                          <p:attrName>style.visibility</p:attrName>
                                        </p:attrNameLst>
                                      </p:cBhvr>
                                      <p:to>
                                        <p:strVal val="visible"/>
                                      </p:to>
                                    </p:set>
                                    <p:animEffect transition="in" filter="fade">
                                      <p:cBhvr>
                                        <p:cTn id="34" dur="2000"/>
                                        <p:tgtEl>
                                          <p:spTgt spid="234499">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4499">
                                            <p:txEl>
                                              <p:pRg st="9" end="9"/>
                                            </p:txEl>
                                          </p:spTgt>
                                        </p:tgtEl>
                                        <p:attrNameLst>
                                          <p:attrName>style.visibility</p:attrName>
                                        </p:attrNameLst>
                                      </p:cBhvr>
                                      <p:to>
                                        <p:strVal val="visible"/>
                                      </p:to>
                                    </p:set>
                                    <p:animEffect transition="in" filter="fade">
                                      <p:cBhvr>
                                        <p:cTn id="37" dur="2000"/>
                                        <p:tgtEl>
                                          <p:spTgt spid="234499">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499">
                                            <p:txEl>
                                              <p:pRg st="10" end="10"/>
                                            </p:txEl>
                                          </p:spTgt>
                                        </p:tgtEl>
                                        <p:attrNameLst>
                                          <p:attrName>style.visibility</p:attrName>
                                        </p:attrNameLst>
                                      </p:cBhvr>
                                      <p:to>
                                        <p:strVal val="visible"/>
                                      </p:to>
                                    </p:set>
                                    <p:animEffect transition="in" filter="fade">
                                      <p:cBhvr>
                                        <p:cTn id="40" dur="2000"/>
                                        <p:tgtEl>
                                          <p:spTgt spid="234499">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4499">
                                            <p:txEl>
                                              <p:pRg st="11" end="11"/>
                                            </p:txEl>
                                          </p:spTgt>
                                        </p:tgtEl>
                                        <p:attrNameLst>
                                          <p:attrName>style.visibility</p:attrName>
                                        </p:attrNameLst>
                                      </p:cBhvr>
                                      <p:to>
                                        <p:strVal val="visible"/>
                                      </p:to>
                                    </p:set>
                                    <p:animEffect transition="in" filter="fade">
                                      <p:cBhvr>
                                        <p:cTn id="43" dur="2000"/>
                                        <p:tgtEl>
                                          <p:spTgt spid="234499">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4499">
                                            <p:txEl>
                                              <p:pRg st="12" end="12"/>
                                            </p:txEl>
                                          </p:spTgt>
                                        </p:tgtEl>
                                        <p:attrNameLst>
                                          <p:attrName>style.visibility</p:attrName>
                                        </p:attrNameLst>
                                      </p:cBhvr>
                                      <p:to>
                                        <p:strVal val="visible"/>
                                      </p:to>
                                    </p:set>
                                    <p:animEffect transition="in" filter="fade">
                                      <p:cBhvr>
                                        <p:cTn id="46" dur="2000"/>
                                        <p:tgtEl>
                                          <p:spTgt spid="234499">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4499">
                                            <p:txEl>
                                              <p:pRg st="13" end="13"/>
                                            </p:txEl>
                                          </p:spTgt>
                                        </p:tgtEl>
                                        <p:attrNameLst>
                                          <p:attrName>style.visibility</p:attrName>
                                        </p:attrNameLst>
                                      </p:cBhvr>
                                      <p:to>
                                        <p:strVal val="visible"/>
                                      </p:to>
                                    </p:set>
                                    <p:animEffect transition="in" filter="fade">
                                      <p:cBhvr>
                                        <p:cTn id="49" dur="2000"/>
                                        <p:tgtEl>
                                          <p:spTgt spid="234499">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4499">
                                            <p:txEl>
                                              <p:pRg st="15" end="15"/>
                                            </p:txEl>
                                          </p:spTgt>
                                        </p:tgtEl>
                                        <p:attrNameLst>
                                          <p:attrName>style.visibility</p:attrName>
                                        </p:attrNameLst>
                                      </p:cBhvr>
                                      <p:to>
                                        <p:strVal val="visible"/>
                                      </p:to>
                                    </p:set>
                                    <p:animEffect transition="in" filter="fade">
                                      <p:cBhvr>
                                        <p:cTn id="52" dur="2000"/>
                                        <p:tgtEl>
                                          <p:spTgt spid="234499">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4499">
                                            <p:txEl>
                                              <p:pRg st="19" end="19"/>
                                            </p:txEl>
                                          </p:spTgt>
                                        </p:tgtEl>
                                        <p:attrNameLst>
                                          <p:attrName>style.visibility</p:attrName>
                                        </p:attrNameLst>
                                      </p:cBhvr>
                                      <p:to>
                                        <p:strVal val="visible"/>
                                      </p:to>
                                    </p:set>
                                    <p:animEffect transition="in" filter="fade">
                                      <p:cBhvr>
                                        <p:cTn id="55" dur="2000"/>
                                        <p:tgtEl>
                                          <p:spTgt spid="234499">
                                            <p:txEl>
                                              <p:pRg st="19" end="19"/>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4499">
                                            <p:txEl>
                                              <p:pRg st="21" end="21"/>
                                            </p:txEl>
                                          </p:spTgt>
                                        </p:tgtEl>
                                        <p:attrNameLst>
                                          <p:attrName>style.visibility</p:attrName>
                                        </p:attrNameLst>
                                      </p:cBhvr>
                                      <p:to>
                                        <p:strVal val="visible"/>
                                      </p:to>
                                    </p:set>
                                    <p:animEffect transition="in" filter="fade">
                                      <p:cBhvr>
                                        <p:cTn id="58" dur="2000"/>
                                        <p:tgtEl>
                                          <p:spTgt spid="234499">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allAtOnce"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723F2EE-8284-4C18-808E-22053686483D}" type="slidenum">
              <a:rPr lang="en-US" smtClean="0"/>
              <a:pPr>
                <a:defRPr/>
              </a:pPr>
              <a:t>81</a:t>
            </a:fld>
            <a:endParaRPr lang="en-US" dirty="0"/>
          </a:p>
        </p:txBody>
      </p:sp>
      <p:sp>
        <p:nvSpPr>
          <p:cNvPr id="235523" name="Text Box 2"/>
          <p:cNvSpPr txBox="1">
            <a:spLocks noChangeArrowheads="1"/>
          </p:cNvSpPr>
          <p:nvPr/>
        </p:nvSpPr>
        <p:spPr bwMode="auto">
          <a:xfrm>
            <a:off x="642910" y="76200"/>
            <a:ext cx="7858180" cy="6638948"/>
          </a:xfrm>
          <a:prstGeom prst="rect">
            <a:avLst/>
          </a:prstGeom>
          <a:solidFill>
            <a:schemeClr val="bg1"/>
          </a:solidFill>
          <a:ln w="28575" cmpd="dbl">
            <a:solidFill>
              <a:srgbClr val="FF0000"/>
            </a:solidFill>
            <a:miter lim="800000"/>
            <a:headEnd/>
            <a:tailEnd/>
          </a:ln>
        </p:spPr>
        <p:txBody>
          <a:bodyPr/>
          <a:lstStyle/>
          <a:p>
            <a:pPr algn="ctr">
              <a:spcAft>
                <a:spcPts val="1000"/>
              </a:spcAft>
            </a:pPr>
            <a:endParaRPr lang="fr-FR" sz="1400" b="1" u="sng" dirty="0" smtClean="0">
              <a:latin typeface="Arial" pitchFamily="34" charset="0"/>
              <a:cs typeface="Arial" pitchFamily="34" charset="0"/>
            </a:endParaRPr>
          </a:p>
          <a:p>
            <a:pPr algn="ctr">
              <a:spcAft>
                <a:spcPts val="1000"/>
              </a:spcAft>
            </a:pPr>
            <a:r>
              <a:rPr lang="fr-FR" sz="1400" b="1" u="sng" dirty="0" smtClean="0">
                <a:latin typeface="Arial" pitchFamily="34" charset="0"/>
                <a:cs typeface="Arial" pitchFamily="34" charset="0"/>
              </a:rPr>
              <a:t>RAPPORT </a:t>
            </a:r>
            <a:r>
              <a:rPr lang="fr-FR" sz="1400" b="1" u="sng" dirty="0">
                <a:latin typeface="Arial" pitchFamily="34" charset="0"/>
                <a:cs typeface="Arial" pitchFamily="34" charset="0"/>
              </a:rPr>
              <a:t>DE TRAVAIL</a:t>
            </a:r>
          </a:p>
          <a:p>
            <a:pPr algn="ctr"/>
            <a:r>
              <a:rPr lang="fr-FR" sz="1400" b="1" u="sng" dirty="0">
                <a:latin typeface="Arial" pitchFamily="34" charset="0"/>
                <a:cs typeface="Arial" pitchFamily="34" charset="0"/>
              </a:rPr>
              <a:t>MAINTENANCE DE LA STATION DE POMPAGE</a:t>
            </a:r>
          </a:p>
          <a:p>
            <a:pPr algn="ctr"/>
            <a:r>
              <a:rPr lang="fr-FR" sz="1300" b="1" u="sng" dirty="0">
                <a:latin typeface="Arial" pitchFamily="34" charset="0"/>
                <a:cs typeface="Arial" pitchFamily="34" charset="0"/>
              </a:rPr>
              <a:t>Entretien du bâtiment</a:t>
            </a:r>
          </a:p>
          <a:p>
            <a:pPr algn="just"/>
            <a:r>
              <a:rPr lang="fr-FR" sz="1300" dirty="0">
                <a:latin typeface="Arial" pitchFamily="34" charset="0"/>
                <a:cs typeface="Arial" pitchFamily="34" charset="0"/>
              </a:rPr>
              <a:t>Fiche de travail n° …………………………………………………….Date :                        JJ/MM/AA</a:t>
            </a:r>
          </a:p>
          <a:p>
            <a:pPr algn="just"/>
            <a:r>
              <a:rPr lang="fr-FR" sz="1300" dirty="0">
                <a:latin typeface="Arial" pitchFamily="34" charset="0"/>
                <a:cs typeface="Arial" pitchFamily="34" charset="0"/>
              </a:rPr>
              <a:t>Station de pompage n° …………………………………</a:t>
            </a:r>
          </a:p>
          <a:p>
            <a:pPr algn="just"/>
            <a:r>
              <a:rPr lang="fr-FR" sz="1300" dirty="0">
                <a:latin typeface="Arial" pitchFamily="34" charset="0"/>
                <a:cs typeface="Arial" pitchFamily="34" charset="0"/>
              </a:rPr>
              <a:t>Situation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Position : de </a:t>
            </a:r>
            <a:r>
              <a:rPr lang="fr-FR" sz="1300" dirty="0" err="1">
                <a:latin typeface="Arial" pitchFamily="34" charset="0"/>
                <a:cs typeface="Arial" pitchFamily="34" charset="0"/>
              </a:rPr>
              <a:t>p.k</a:t>
            </a:r>
            <a:r>
              <a:rPr lang="fr-FR" sz="1300" dirty="0">
                <a:latin typeface="Arial" pitchFamily="34" charset="0"/>
                <a:cs typeface="Arial" pitchFamily="34" charset="0"/>
              </a:rPr>
              <a:t>.  …………  Longueur :……….. m, Largeur : ……….. m, hauteur : ………… m</a:t>
            </a:r>
          </a:p>
          <a:p>
            <a:pPr algn="ctr">
              <a:spcAft>
                <a:spcPts val="1200"/>
              </a:spcAft>
            </a:pPr>
            <a:r>
              <a:rPr lang="fr-FR" sz="1300" b="1" u="sng" dirty="0">
                <a:latin typeface="Arial" pitchFamily="34" charset="0"/>
                <a:cs typeface="Arial" pitchFamily="34" charset="0"/>
              </a:rPr>
              <a:t>LES CONDITIONS CLIMATIQUES</a:t>
            </a:r>
          </a:p>
          <a:p>
            <a:pPr algn="just">
              <a:spcAft>
                <a:spcPts val="1200"/>
              </a:spcAft>
            </a:pPr>
            <a:r>
              <a:rPr lang="fr-FR" sz="1300" dirty="0">
                <a:latin typeface="Arial" pitchFamily="34" charset="0"/>
                <a:cs typeface="Arial" pitchFamily="34" charset="0"/>
              </a:rPr>
              <a:t>Soleil         			Nuages  		                            Pluie             </a:t>
            </a:r>
          </a:p>
          <a:p>
            <a:pPr algn="ctr">
              <a:spcAft>
                <a:spcPts val="1200"/>
              </a:spcAft>
            </a:pPr>
            <a:r>
              <a:rPr lang="fr-FR" sz="1300" b="1" u="sng" dirty="0">
                <a:latin typeface="Arial" pitchFamily="34" charset="0"/>
                <a:cs typeface="Arial" pitchFamily="34" charset="0"/>
              </a:rPr>
              <a:t>TRAVAUX REALISES</a:t>
            </a:r>
          </a:p>
          <a:p>
            <a:pPr algn="just"/>
            <a:r>
              <a:rPr lang="fr-FR" sz="1300" dirty="0">
                <a:latin typeface="Arial" pitchFamily="34" charset="0"/>
                <a:cs typeface="Arial" pitchFamily="34" charset="0"/>
              </a:rPr>
              <a:t>Le toit : ………………. Heures,  Surface : ……………… m2, Toiture en : ………………….</a:t>
            </a:r>
          </a:p>
          <a:p>
            <a:pPr algn="just"/>
            <a:r>
              <a:rPr lang="fr-FR" sz="1300" dirty="0">
                <a:latin typeface="Arial" pitchFamily="34" charset="0"/>
                <a:cs typeface="Arial" pitchFamily="34" charset="0"/>
              </a:rPr>
              <a:t>Intérieur : peinture : Surface :………….. m2, …………….. heures, Couches ………….. unités</a:t>
            </a:r>
          </a:p>
          <a:p>
            <a:pPr algn="just"/>
            <a:r>
              <a:rPr lang="fr-FR" sz="1300" dirty="0">
                <a:latin typeface="Arial" pitchFamily="34" charset="0"/>
                <a:cs typeface="Arial" pitchFamily="34" charset="0"/>
              </a:rPr>
              <a:t>Extérieur : peinture : Surface :………….. m2, …………….. heures, Couches ………….. unités</a:t>
            </a:r>
          </a:p>
          <a:p>
            <a:pPr algn="just"/>
            <a:r>
              <a:rPr lang="fr-FR" sz="1300" dirty="0">
                <a:latin typeface="Arial" pitchFamily="34" charset="0"/>
                <a:cs typeface="Arial" pitchFamily="34" charset="0"/>
              </a:rPr>
              <a:t>Sol : Surface : ……………………m2</a:t>
            </a:r>
          </a:p>
          <a:p>
            <a:pPr algn="just"/>
            <a:r>
              <a:rPr lang="fr-FR" sz="1300" dirty="0">
                <a:latin typeface="Arial" pitchFamily="34" charset="0"/>
                <a:cs typeface="Arial" pitchFamily="34" charset="0"/>
              </a:rPr>
              <a:t>Coupe de la végétation extérieure : Surface ………………..m2, …………………. Heures</a:t>
            </a:r>
          </a:p>
          <a:p>
            <a:pPr algn="just"/>
            <a:r>
              <a:rPr lang="fr-FR" sz="1300" dirty="0">
                <a:latin typeface="Arial" pitchFamily="34" charset="0"/>
                <a:cs typeface="Arial" pitchFamily="34" charset="0"/>
              </a:rPr>
              <a:t>Voie d’accès : latérite, Surface : …………… m2, volume :………… m3, …………Heures</a:t>
            </a:r>
          </a:p>
          <a:p>
            <a:r>
              <a:rPr lang="fr-FR" sz="1300" b="1" u="sng" dirty="0">
                <a:latin typeface="Arial" pitchFamily="34" charset="0"/>
                <a:cs typeface="Arial" pitchFamily="34" charset="0"/>
              </a:rPr>
              <a:t>EQUIPEMENTS UTILISES</a:t>
            </a:r>
            <a:r>
              <a:rPr lang="fr-FR" sz="1300" b="1" dirty="0">
                <a:latin typeface="Arial" pitchFamily="34" charset="0"/>
                <a:cs typeface="Arial" pitchFamily="34" charset="0"/>
              </a:rPr>
              <a:t>			      </a:t>
            </a:r>
            <a:r>
              <a:rPr lang="fr-FR" sz="1300" b="1" u="sng" dirty="0">
                <a:latin typeface="Arial" pitchFamily="34" charset="0"/>
                <a:cs typeface="Arial" pitchFamily="34" charset="0"/>
              </a:rPr>
              <a:t>CARBURANT CONSOMME</a:t>
            </a:r>
          </a:p>
          <a:p>
            <a:pPr algn="just"/>
            <a:r>
              <a:rPr lang="fr-FR" sz="1300" dirty="0">
                <a:latin typeface="Arial" pitchFamily="34" charset="0"/>
                <a:cs typeface="Arial" pitchFamily="34" charset="0"/>
              </a:rPr>
              <a:t>……………………………………………… heures                               ………………………………… Litres</a:t>
            </a:r>
          </a:p>
          <a:p>
            <a:pPr algn="just"/>
            <a:r>
              <a:rPr lang="fr-FR" sz="1300" dirty="0">
                <a:latin typeface="Arial" pitchFamily="34" charset="0"/>
                <a:cs typeface="Arial" pitchFamily="34" charset="0"/>
              </a:rPr>
              <a:t>……………………………………………… heures                               ………………………………… Litres</a:t>
            </a:r>
          </a:p>
          <a:p>
            <a:pPr>
              <a:spcAft>
                <a:spcPts val="1200"/>
              </a:spcAft>
            </a:pPr>
            <a:r>
              <a:rPr lang="fr-FR" sz="1300" b="1" u="sng" dirty="0">
                <a:latin typeface="Arial" pitchFamily="34" charset="0"/>
                <a:cs typeface="Arial" pitchFamily="34" charset="0"/>
              </a:rPr>
              <a:t>MAIN D’ŒUVRE UTILISEE</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spcAft>
                <a:spcPts val="1200"/>
              </a:spcAft>
            </a:pPr>
            <a:r>
              <a:rPr lang="fr-FR" sz="1300" b="1" u="sng" dirty="0">
                <a:latin typeface="Arial" pitchFamily="34" charset="0"/>
                <a:cs typeface="Arial" pitchFamily="34" charset="0"/>
              </a:rPr>
              <a:t>REMARQUES :</a:t>
            </a:r>
          </a:p>
          <a:p>
            <a:pPr algn="just">
              <a:spcAft>
                <a:spcPts val="1200"/>
              </a:spcAft>
            </a:pPr>
            <a:endParaRPr lang="fr-FR" sz="1300" b="1" u="sng" dirty="0">
              <a:latin typeface="Arial" pitchFamily="34" charset="0"/>
              <a:cs typeface="Arial" pitchFamily="34" charset="0"/>
            </a:endParaRPr>
          </a:p>
          <a:p>
            <a:pPr algn="just">
              <a:spcAft>
                <a:spcPts val="1200"/>
              </a:spcAft>
            </a:pPr>
            <a:endParaRPr lang="fr-FR" sz="1300" b="1" u="sng" dirty="0">
              <a:latin typeface="Arial" pitchFamily="34" charset="0"/>
              <a:cs typeface="Arial" pitchFamily="34" charset="0"/>
            </a:endParaRPr>
          </a:p>
          <a:p>
            <a:pPr algn="just">
              <a:spcAft>
                <a:spcPts val="1200"/>
              </a:spcAft>
            </a:pPr>
            <a:r>
              <a:rPr lang="fr-FR" sz="1300" b="1" u="sng" dirty="0">
                <a:latin typeface="Arial" pitchFamily="34" charset="0"/>
                <a:cs typeface="Arial" pitchFamily="34" charset="0"/>
              </a:rPr>
              <a:t>Le RESPONSABLE</a:t>
            </a:r>
            <a:r>
              <a:rPr lang="fr-FR" sz="1300" dirty="0">
                <a:latin typeface="Arial" pitchFamily="34" charset="0"/>
                <a:cs typeface="Arial" pitchFamily="34" charset="0"/>
              </a:rPr>
              <a:t> …………………………………..      Signature</a:t>
            </a:r>
          </a:p>
          <a:p>
            <a:pPr algn="just">
              <a:spcAft>
                <a:spcPts val="1200"/>
              </a:spcAft>
            </a:pPr>
            <a:r>
              <a:rPr lang="fr-FR" sz="1300" b="1" dirty="0">
                <a:latin typeface="Arial" pitchFamily="34" charset="0"/>
                <a:cs typeface="Arial" pitchFamily="34" charset="0"/>
              </a:rPr>
              <a:t>							</a:t>
            </a:r>
            <a:r>
              <a:rPr lang="fr-FR" sz="1000" b="1" dirty="0"/>
              <a:t>	</a:t>
            </a:r>
          </a:p>
          <a:p>
            <a:pPr algn="just">
              <a:spcAft>
                <a:spcPts val="1000"/>
              </a:spcAft>
            </a:pPr>
            <a:endParaRPr lang="fr-FR" sz="1000" b="1" u="sng" dirty="0"/>
          </a:p>
          <a:p>
            <a:pPr algn="just">
              <a:spcAft>
                <a:spcPts val="1000"/>
              </a:spcAft>
            </a:pPr>
            <a:endParaRPr lang="fr-FR" sz="1000" b="1" u="sng" dirty="0"/>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4" name="Rectangle 3"/>
          <p:cNvSpPr/>
          <p:nvPr/>
        </p:nvSpPr>
        <p:spPr>
          <a:xfrm>
            <a:off x="1500166" y="2357430"/>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286248" y="2357430"/>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215206" y="2357430"/>
            <a:ext cx="14287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23"/>
                                        </p:tgtEl>
                                        <p:attrNameLst>
                                          <p:attrName>style.visibility</p:attrName>
                                        </p:attrNameLst>
                                      </p:cBhvr>
                                      <p:to>
                                        <p:strVal val="visible"/>
                                      </p:to>
                                    </p:set>
                                    <p:animEffect transition="in" filter="fade">
                                      <p:cBhvr>
                                        <p:cTn id="10" dur="2000"/>
                                        <p:tgtEl>
                                          <p:spTgt spid="2355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23" grpId="0" animBg="1"/>
      <p:bldP spid="4" grpId="0" animBg="1"/>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53200" y="3425825"/>
            <a:ext cx="2133600" cy="476250"/>
          </a:xfrm>
        </p:spPr>
        <p:txBody>
          <a:bodyPr/>
          <a:lstStyle/>
          <a:p>
            <a:pPr>
              <a:defRPr/>
            </a:pPr>
            <a:fld id="{2F69FF52-023F-4AC1-889D-160730E52CF3}" type="slidenum">
              <a:rPr lang="en-US" smtClean="0"/>
              <a:pPr>
                <a:defRPr/>
              </a:pPr>
              <a:t>82</a:t>
            </a:fld>
            <a:endParaRPr lang="en-US" dirty="0"/>
          </a:p>
        </p:txBody>
      </p:sp>
      <p:sp>
        <p:nvSpPr>
          <p:cNvPr id="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4" name="Rectangle 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pic>
        <p:nvPicPr>
          <p:cNvPr id="236549" name="Picture 6" descr="Image006#001"/>
          <p:cNvPicPr>
            <a:picLocks noChangeAspect="1" noChangeArrowheads="1"/>
          </p:cNvPicPr>
          <p:nvPr/>
        </p:nvPicPr>
        <p:blipFill>
          <a:blip r:embed="rId3" cstate="email"/>
          <a:srcRect/>
          <a:stretch>
            <a:fillRect/>
          </a:stretch>
        </p:blipFill>
        <p:spPr bwMode="auto">
          <a:xfrm>
            <a:off x="357158" y="1285860"/>
            <a:ext cx="3552825" cy="2667000"/>
          </a:xfrm>
          <a:prstGeom prst="rect">
            <a:avLst/>
          </a:prstGeom>
          <a:noFill/>
          <a:ln w="28575">
            <a:solidFill>
              <a:srgbClr val="FF0000"/>
            </a:solidFill>
            <a:miter lim="800000"/>
            <a:headEnd/>
            <a:tailEnd/>
          </a:ln>
        </p:spPr>
      </p:pic>
      <p:sp>
        <p:nvSpPr>
          <p:cNvPr id="236550" name="Text Box 7"/>
          <p:cNvSpPr txBox="1">
            <a:spLocks noChangeArrowheads="1"/>
          </p:cNvSpPr>
          <p:nvPr/>
        </p:nvSpPr>
        <p:spPr bwMode="auto">
          <a:xfrm>
            <a:off x="914400" y="1295400"/>
            <a:ext cx="2743200" cy="2286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Station de pompage, refoulement</a:t>
            </a:r>
          </a:p>
        </p:txBody>
      </p:sp>
      <p:pic>
        <p:nvPicPr>
          <p:cNvPr id="236551" name="Picture 8" descr="Image004#001"/>
          <p:cNvPicPr>
            <a:picLocks noChangeAspect="1" noChangeArrowheads="1"/>
          </p:cNvPicPr>
          <p:nvPr/>
        </p:nvPicPr>
        <p:blipFill>
          <a:blip r:embed="rId4" cstate="email"/>
          <a:srcRect/>
          <a:stretch>
            <a:fillRect/>
          </a:stretch>
        </p:blipFill>
        <p:spPr bwMode="auto">
          <a:xfrm>
            <a:off x="5257800" y="1295400"/>
            <a:ext cx="3451225" cy="2590800"/>
          </a:xfrm>
          <a:prstGeom prst="rect">
            <a:avLst/>
          </a:prstGeom>
          <a:noFill/>
          <a:ln w="28575">
            <a:solidFill>
              <a:srgbClr val="FF0000"/>
            </a:solidFill>
            <a:miter lim="800000"/>
            <a:headEnd/>
            <a:tailEnd/>
          </a:ln>
        </p:spPr>
      </p:pic>
      <p:sp>
        <p:nvSpPr>
          <p:cNvPr id="236552" name="Text Box 9"/>
          <p:cNvSpPr txBox="1">
            <a:spLocks noChangeArrowheads="1"/>
          </p:cNvSpPr>
          <p:nvPr/>
        </p:nvSpPr>
        <p:spPr bwMode="auto">
          <a:xfrm>
            <a:off x="5638800" y="3581400"/>
            <a:ext cx="2743200" cy="228600"/>
          </a:xfrm>
          <a:prstGeom prst="rect">
            <a:avLst/>
          </a:prstGeom>
          <a:noFill/>
          <a:ln w="9525">
            <a:noFill/>
            <a:miter lim="800000"/>
            <a:headEnd/>
            <a:tailEnd/>
          </a:ln>
        </p:spPr>
        <p:txBody>
          <a:bodyPr/>
          <a:lstStyle/>
          <a:p>
            <a:pPr algn="ctr">
              <a:spcAft>
                <a:spcPts val="1000"/>
              </a:spcAft>
            </a:pPr>
            <a:r>
              <a:rPr lang="fr-FR" sz="1200" dirty="0">
                <a:solidFill>
                  <a:srgbClr val="FFFFFF"/>
                </a:solidFill>
                <a:latin typeface="Arial" pitchFamily="34" charset="0"/>
                <a:cs typeface="Arial" pitchFamily="34" charset="0"/>
              </a:rPr>
              <a:t>Station de pompage, sortie</a:t>
            </a:r>
            <a:endParaRPr lang="fr-FR" sz="1200" dirty="0">
              <a:latin typeface="Arial" pitchFamily="34" charset="0"/>
              <a:cs typeface="Arial" pitchFamily="34" charset="0"/>
            </a:endParaRPr>
          </a:p>
        </p:txBody>
      </p:sp>
      <p:pic>
        <p:nvPicPr>
          <p:cNvPr id="236553" name="Picture 2" descr="Image002#001"/>
          <p:cNvPicPr>
            <a:picLocks noChangeAspect="1" noChangeArrowheads="1"/>
          </p:cNvPicPr>
          <p:nvPr/>
        </p:nvPicPr>
        <p:blipFill>
          <a:blip r:embed="rId5" cstate="email"/>
          <a:srcRect/>
          <a:stretch>
            <a:fillRect/>
          </a:stretch>
        </p:blipFill>
        <p:spPr bwMode="auto">
          <a:xfrm>
            <a:off x="2894013" y="4054475"/>
            <a:ext cx="3430587" cy="2574925"/>
          </a:xfrm>
          <a:prstGeom prst="rect">
            <a:avLst/>
          </a:prstGeom>
          <a:noFill/>
          <a:ln w="28575">
            <a:solidFill>
              <a:srgbClr val="FF0000"/>
            </a:solidFill>
            <a:miter lim="800000"/>
            <a:headEnd/>
            <a:tailEnd/>
          </a:ln>
        </p:spPr>
      </p:pic>
      <p:sp>
        <p:nvSpPr>
          <p:cNvPr id="236554" name="Text Box 3"/>
          <p:cNvSpPr txBox="1">
            <a:spLocks noChangeArrowheads="1"/>
          </p:cNvSpPr>
          <p:nvPr/>
        </p:nvSpPr>
        <p:spPr bwMode="auto">
          <a:xfrm>
            <a:off x="3200400" y="4054475"/>
            <a:ext cx="2895600" cy="342900"/>
          </a:xfrm>
          <a:prstGeom prst="rect">
            <a:avLst/>
          </a:prstGeom>
          <a:noFill/>
          <a:ln w="9525">
            <a:noFill/>
            <a:miter lim="800000"/>
            <a:headEnd/>
            <a:tailEnd/>
          </a:ln>
        </p:spPr>
        <p:txBody>
          <a:bodyPr/>
          <a:lstStyle/>
          <a:p>
            <a:pPr algn="ctr">
              <a:spcAft>
                <a:spcPts val="1000"/>
              </a:spcAft>
            </a:pPr>
            <a:r>
              <a:rPr lang="fr-FR" sz="1200" dirty="0">
                <a:solidFill>
                  <a:schemeClr val="bg1"/>
                </a:solidFill>
                <a:latin typeface="Arial" pitchFamily="34" charset="0"/>
                <a:cs typeface="Arial" pitchFamily="34" charset="0"/>
              </a:rPr>
              <a:t>Station de pompage aspiration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549"/>
                                        </p:tgtEl>
                                        <p:attrNameLst>
                                          <p:attrName>style.visibility</p:attrName>
                                        </p:attrNameLst>
                                      </p:cBhvr>
                                      <p:to>
                                        <p:strVal val="visible"/>
                                      </p:to>
                                    </p:set>
                                    <p:anim calcmode="lin" valueType="num">
                                      <p:cBhvr additive="base">
                                        <p:cTn id="7" dur="500" fill="hold"/>
                                        <p:tgtEl>
                                          <p:spTgt spid="236549"/>
                                        </p:tgtEl>
                                        <p:attrNameLst>
                                          <p:attrName>ppt_x</p:attrName>
                                        </p:attrNameLst>
                                      </p:cBhvr>
                                      <p:tavLst>
                                        <p:tav tm="0">
                                          <p:val>
                                            <p:strVal val="#ppt_x"/>
                                          </p:val>
                                        </p:tav>
                                        <p:tav tm="100000">
                                          <p:val>
                                            <p:strVal val="#ppt_x"/>
                                          </p:val>
                                        </p:tav>
                                      </p:tavLst>
                                    </p:anim>
                                    <p:anim calcmode="lin" valueType="num">
                                      <p:cBhvr additive="base">
                                        <p:cTn id="8" dur="500" fill="hold"/>
                                        <p:tgtEl>
                                          <p:spTgt spid="2365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6550"/>
                                        </p:tgtEl>
                                        <p:attrNameLst>
                                          <p:attrName>style.visibility</p:attrName>
                                        </p:attrNameLst>
                                      </p:cBhvr>
                                      <p:to>
                                        <p:strVal val="visible"/>
                                      </p:to>
                                    </p:set>
                                    <p:anim calcmode="lin" valueType="num">
                                      <p:cBhvr additive="base">
                                        <p:cTn id="11" dur="500" fill="hold"/>
                                        <p:tgtEl>
                                          <p:spTgt spid="236550"/>
                                        </p:tgtEl>
                                        <p:attrNameLst>
                                          <p:attrName>ppt_x</p:attrName>
                                        </p:attrNameLst>
                                      </p:cBhvr>
                                      <p:tavLst>
                                        <p:tav tm="0">
                                          <p:val>
                                            <p:strVal val="#ppt_x"/>
                                          </p:val>
                                        </p:tav>
                                        <p:tav tm="100000">
                                          <p:val>
                                            <p:strVal val="#ppt_x"/>
                                          </p:val>
                                        </p:tav>
                                      </p:tavLst>
                                    </p:anim>
                                    <p:anim calcmode="lin" valueType="num">
                                      <p:cBhvr additive="base">
                                        <p:cTn id="12" dur="500" fill="hold"/>
                                        <p:tgtEl>
                                          <p:spTgt spid="2365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6551"/>
                                        </p:tgtEl>
                                        <p:attrNameLst>
                                          <p:attrName>style.visibility</p:attrName>
                                        </p:attrNameLst>
                                      </p:cBhvr>
                                      <p:to>
                                        <p:strVal val="visible"/>
                                      </p:to>
                                    </p:set>
                                    <p:anim calcmode="lin" valueType="num">
                                      <p:cBhvr additive="base">
                                        <p:cTn id="21" dur="500" fill="hold"/>
                                        <p:tgtEl>
                                          <p:spTgt spid="236551"/>
                                        </p:tgtEl>
                                        <p:attrNameLst>
                                          <p:attrName>ppt_x</p:attrName>
                                        </p:attrNameLst>
                                      </p:cBhvr>
                                      <p:tavLst>
                                        <p:tav tm="0">
                                          <p:val>
                                            <p:strVal val="#ppt_x"/>
                                          </p:val>
                                        </p:tav>
                                        <p:tav tm="100000">
                                          <p:val>
                                            <p:strVal val="#ppt_x"/>
                                          </p:val>
                                        </p:tav>
                                      </p:tavLst>
                                    </p:anim>
                                    <p:anim calcmode="lin" valueType="num">
                                      <p:cBhvr additive="base">
                                        <p:cTn id="22" dur="500" fill="hold"/>
                                        <p:tgtEl>
                                          <p:spTgt spid="2365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6552"/>
                                        </p:tgtEl>
                                        <p:attrNameLst>
                                          <p:attrName>style.visibility</p:attrName>
                                        </p:attrNameLst>
                                      </p:cBhvr>
                                      <p:to>
                                        <p:strVal val="visible"/>
                                      </p:to>
                                    </p:set>
                                    <p:anim calcmode="lin" valueType="num">
                                      <p:cBhvr additive="base">
                                        <p:cTn id="25" dur="500" fill="hold"/>
                                        <p:tgtEl>
                                          <p:spTgt spid="236552"/>
                                        </p:tgtEl>
                                        <p:attrNameLst>
                                          <p:attrName>ppt_x</p:attrName>
                                        </p:attrNameLst>
                                      </p:cBhvr>
                                      <p:tavLst>
                                        <p:tav tm="0">
                                          <p:val>
                                            <p:strVal val="#ppt_x"/>
                                          </p:val>
                                        </p:tav>
                                        <p:tav tm="100000">
                                          <p:val>
                                            <p:strVal val="#ppt_x"/>
                                          </p:val>
                                        </p:tav>
                                      </p:tavLst>
                                    </p:anim>
                                    <p:anim calcmode="lin" valueType="num">
                                      <p:cBhvr additive="base">
                                        <p:cTn id="26" dur="500" fill="hold"/>
                                        <p:tgtEl>
                                          <p:spTgt spid="2365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6553"/>
                                        </p:tgtEl>
                                        <p:attrNameLst>
                                          <p:attrName>style.visibility</p:attrName>
                                        </p:attrNameLst>
                                      </p:cBhvr>
                                      <p:to>
                                        <p:strVal val="visible"/>
                                      </p:to>
                                    </p:set>
                                    <p:anim calcmode="lin" valueType="num">
                                      <p:cBhvr additive="base">
                                        <p:cTn id="31" dur="500" fill="hold"/>
                                        <p:tgtEl>
                                          <p:spTgt spid="236553"/>
                                        </p:tgtEl>
                                        <p:attrNameLst>
                                          <p:attrName>ppt_x</p:attrName>
                                        </p:attrNameLst>
                                      </p:cBhvr>
                                      <p:tavLst>
                                        <p:tav tm="0">
                                          <p:val>
                                            <p:strVal val="#ppt_x"/>
                                          </p:val>
                                        </p:tav>
                                        <p:tav tm="100000">
                                          <p:val>
                                            <p:strVal val="#ppt_x"/>
                                          </p:val>
                                        </p:tav>
                                      </p:tavLst>
                                    </p:anim>
                                    <p:anim calcmode="lin" valueType="num">
                                      <p:cBhvr additive="base">
                                        <p:cTn id="32" dur="500" fill="hold"/>
                                        <p:tgtEl>
                                          <p:spTgt spid="2365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6554"/>
                                        </p:tgtEl>
                                        <p:attrNameLst>
                                          <p:attrName>style.visibility</p:attrName>
                                        </p:attrNameLst>
                                      </p:cBhvr>
                                      <p:to>
                                        <p:strVal val="visible"/>
                                      </p:to>
                                    </p:set>
                                    <p:anim calcmode="lin" valueType="num">
                                      <p:cBhvr additive="base">
                                        <p:cTn id="35" dur="500" fill="hold"/>
                                        <p:tgtEl>
                                          <p:spTgt spid="236554"/>
                                        </p:tgtEl>
                                        <p:attrNameLst>
                                          <p:attrName>ppt_x</p:attrName>
                                        </p:attrNameLst>
                                      </p:cBhvr>
                                      <p:tavLst>
                                        <p:tav tm="0">
                                          <p:val>
                                            <p:strVal val="#ppt_x"/>
                                          </p:val>
                                        </p:tav>
                                        <p:tav tm="100000">
                                          <p:val>
                                            <p:strVal val="#ppt_x"/>
                                          </p:val>
                                        </p:tav>
                                      </p:tavLst>
                                    </p:anim>
                                    <p:anim calcmode="lin" valueType="num">
                                      <p:cBhvr additive="base">
                                        <p:cTn id="36" dur="500" fill="hold"/>
                                        <p:tgtEl>
                                          <p:spTgt spid="236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6550" grpId="0"/>
      <p:bldP spid="236552" grpId="0"/>
      <p:bldP spid="23655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57CD52A3-EDC9-4531-B7C3-62FBD19DCA3A}" type="slidenum">
              <a:rPr lang="en-US"/>
              <a:pPr>
                <a:defRPr/>
              </a:pPr>
              <a:t>83</a:t>
            </a:fld>
            <a:endParaRPr lang="en-US" dirty="0"/>
          </a:p>
        </p:txBody>
      </p:sp>
      <p:sp>
        <p:nvSpPr>
          <p:cNvPr id="7"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8" name="Rectangle 7"/>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9" name="Text Box 6"/>
          <p:cNvSpPr txBox="1">
            <a:spLocks noChangeArrowheads="1"/>
          </p:cNvSpPr>
          <p:nvPr/>
        </p:nvSpPr>
        <p:spPr bwMode="auto">
          <a:xfrm>
            <a:off x="1066800" y="1828800"/>
            <a:ext cx="6934200" cy="1477328"/>
          </a:xfrm>
          <a:prstGeom prst="rect">
            <a:avLst/>
          </a:prstGeom>
          <a:solidFill>
            <a:schemeClr val="bg1"/>
          </a:solidFill>
          <a:ln w="38100">
            <a:solidFill>
              <a:srgbClr val="FF7F61"/>
            </a:solidFill>
            <a:miter lim="800000"/>
            <a:headEnd/>
            <a:tailEnd/>
          </a:ln>
          <a:effectLst/>
        </p:spPr>
        <p:txBody>
          <a:bodyPr>
            <a:spAutoFit/>
          </a:bodyPr>
          <a:lstStyle/>
          <a:p>
            <a:pPr algn="ctr">
              <a:spcBef>
                <a:spcPct val="50000"/>
              </a:spcBef>
              <a:defRPr/>
            </a:pPr>
            <a:r>
              <a:rPr lang="en-US" sz="3600" b="1" dirty="0">
                <a:effectLst>
                  <a:outerShdw blurRad="38100" dist="38100" dir="2700000" algn="tl">
                    <a:srgbClr val="000000"/>
                  </a:outerShdw>
                </a:effectLst>
              </a:rPr>
              <a:t>MAINTENANCE ANNUELLE</a:t>
            </a:r>
          </a:p>
          <a:p>
            <a:pPr algn="ctr">
              <a:spcBef>
                <a:spcPct val="50000"/>
              </a:spcBef>
              <a:defRPr/>
            </a:pPr>
            <a:r>
              <a:rPr lang="en-US" sz="3600" b="1" dirty="0">
                <a:effectLst>
                  <a:outerShdw blurRad="38100" dist="38100" dir="2700000" algn="tl">
                    <a:srgbClr val="000000"/>
                  </a:outerShdw>
                </a:effectLst>
              </a:rPr>
              <a:t>DU </a:t>
            </a:r>
            <a:r>
              <a:rPr lang="en-US" sz="3600" b="1" dirty="0" err="1">
                <a:effectLst>
                  <a:outerShdw blurRad="38100" dist="38100" dir="2700000" algn="tl">
                    <a:srgbClr val="000000"/>
                  </a:outerShdw>
                </a:effectLst>
              </a:rPr>
              <a:t>ou</a:t>
            </a:r>
            <a:r>
              <a:rPr lang="en-US" sz="3600" b="1" dirty="0">
                <a:effectLst>
                  <a:outerShdw blurRad="38100" dist="38100" dir="2700000" algn="tl">
                    <a:srgbClr val="000000"/>
                  </a:outerShdw>
                </a:effectLst>
              </a:rPr>
              <a:t> DES STATIONS DE POMPAGE</a:t>
            </a:r>
          </a:p>
        </p:txBody>
      </p:sp>
      <p:sp>
        <p:nvSpPr>
          <p:cNvPr id="235526" name="ZoneTexte 7"/>
          <p:cNvSpPr txBox="1">
            <a:spLocks noChangeArrowheads="1"/>
          </p:cNvSpPr>
          <p:nvPr/>
        </p:nvSpPr>
        <p:spPr bwMode="auto">
          <a:xfrm>
            <a:off x="2667000" y="4343400"/>
            <a:ext cx="3352800" cy="369888"/>
          </a:xfrm>
          <a:prstGeom prst="rect">
            <a:avLst/>
          </a:prstGeom>
          <a:solidFill>
            <a:schemeClr val="bg1"/>
          </a:solidFill>
          <a:ln w="28575">
            <a:solidFill>
              <a:srgbClr val="FF0000"/>
            </a:solidFill>
            <a:miter lim="800000"/>
            <a:headEnd/>
            <a:tailEnd/>
          </a:ln>
        </p:spPr>
        <p:txBody>
          <a:bodyPr>
            <a:spAutoFit/>
          </a:bodyPr>
          <a:lstStyle/>
          <a:p>
            <a:pPr algn="ctr"/>
            <a:r>
              <a:rPr lang="fr-FR" b="1" u="sng"/>
              <a:t>LE REPARTITEUR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ipe(down)">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526">
                                            <p:bg/>
                                          </p:spTgt>
                                        </p:tgtEl>
                                        <p:attrNameLst>
                                          <p:attrName>style.visibility</p:attrName>
                                        </p:attrNameLst>
                                      </p:cBhvr>
                                      <p:to>
                                        <p:strVal val="visible"/>
                                      </p:to>
                                    </p:set>
                                    <p:anim calcmode="lin" valueType="num">
                                      <p:cBhvr additive="base">
                                        <p:cTn id="18" dur="500" fill="hold"/>
                                        <p:tgtEl>
                                          <p:spTgt spid="235526">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26">
                                            <p:bg/>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5526">
                                            <p:txEl>
                                              <p:pRg st="0" end="0"/>
                                            </p:txEl>
                                          </p:spTgt>
                                        </p:tgtEl>
                                        <p:attrNameLst>
                                          <p:attrName>style.visibility</p:attrName>
                                        </p:attrNameLst>
                                      </p:cBhvr>
                                      <p:to>
                                        <p:strVal val="visible"/>
                                      </p:to>
                                    </p:set>
                                    <p:anim calcmode="lin" valueType="num">
                                      <p:cBhvr additive="base">
                                        <p:cTn id="22" dur="500" fill="hold"/>
                                        <p:tgtEl>
                                          <p:spTgt spid="23552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55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235526" grpId="0" build="allAtOnce"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B436026-57B0-426E-8EF8-F957BAE0F1C2}" type="slidenum">
              <a:rPr lang="en-US" smtClean="0"/>
              <a:pPr>
                <a:defRPr/>
              </a:pPr>
              <a:t>84</a:t>
            </a:fld>
            <a:endParaRPr lang="en-US" dirty="0"/>
          </a:p>
        </p:txBody>
      </p:sp>
      <p:pic>
        <p:nvPicPr>
          <p:cNvPr id="114" name="Picture 121" descr="Scan0094"/>
          <p:cNvPicPr>
            <a:picLocks noChangeAspect="1" noChangeArrowheads="1"/>
          </p:cNvPicPr>
          <p:nvPr/>
        </p:nvPicPr>
        <p:blipFill>
          <a:blip r:embed="rId3"/>
          <a:srcRect/>
          <a:stretch>
            <a:fillRect/>
          </a:stretch>
        </p:blipFill>
        <p:spPr bwMode="auto">
          <a:xfrm>
            <a:off x="838200" y="1676400"/>
            <a:ext cx="7620000" cy="4235450"/>
          </a:xfrm>
          <a:prstGeom prst="rect">
            <a:avLst/>
          </a:prstGeom>
          <a:noFill/>
          <a:ln w="38100">
            <a:solidFill>
              <a:srgbClr val="FF7F61"/>
            </a:solidFill>
            <a:miter lim="800000"/>
            <a:headEnd/>
            <a:tailEnd/>
          </a:ln>
        </p:spPr>
      </p:pic>
      <p:sp>
        <p:nvSpPr>
          <p:cNvPr id="115"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16" name="Rectangle 115"/>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6B418A8-858F-48B7-B9CA-FBE97A0956FC}" type="slidenum">
              <a:rPr lang="en-US" smtClean="0"/>
              <a:pPr>
                <a:defRPr/>
              </a:pPr>
              <a:t>85</a:t>
            </a:fld>
            <a:endParaRPr lang="en-US" dirty="0"/>
          </a:p>
        </p:txBody>
      </p:sp>
      <p:pic>
        <p:nvPicPr>
          <p:cNvPr id="237571" name="Picture 6" descr="Sopha pump Ouvrage répartiteur#001"/>
          <p:cNvPicPr>
            <a:picLocks noChangeAspect="1" noChangeArrowheads="1"/>
          </p:cNvPicPr>
          <p:nvPr/>
        </p:nvPicPr>
        <p:blipFill>
          <a:blip r:embed="rId3" cstate="email"/>
          <a:srcRect/>
          <a:stretch>
            <a:fillRect/>
          </a:stretch>
        </p:blipFill>
        <p:spPr bwMode="auto">
          <a:xfrm>
            <a:off x="5334000" y="2476512"/>
            <a:ext cx="3548063" cy="2667000"/>
          </a:xfrm>
          <a:prstGeom prst="rect">
            <a:avLst/>
          </a:prstGeom>
          <a:noFill/>
          <a:ln w="9525">
            <a:noFill/>
            <a:miter lim="800000"/>
            <a:headEnd/>
            <a:tailEnd/>
          </a:ln>
        </p:spPr>
      </p:pic>
      <p:pic>
        <p:nvPicPr>
          <p:cNvPr id="237572" name="Picture 3" descr="Sopha Pump passerelle#001"/>
          <p:cNvPicPr>
            <a:picLocks noChangeAspect="1" noChangeArrowheads="1"/>
          </p:cNvPicPr>
          <p:nvPr/>
        </p:nvPicPr>
        <p:blipFill>
          <a:blip r:embed="rId4" cstate="email"/>
          <a:srcRect/>
          <a:stretch>
            <a:fillRect/>
          </a:stretch>
        </p:blipFill>
        <p:spPr bwMode="auto">
          <a:xfrm>
            <a:off x="261938" y="2476512"/>
            <a:ext cx="3548062" cy="2667000"/>
          </a:xfrm>
          <a:prstGeom prst="rect">
            <a:avLst/>
          </a:prstGeom>
          <a:noFill/>
          <a:ln w="9525">
            <a:noFill/>
            <a:miter lim="800000"/>
            <a:headEnd/>
            <a:tailEnd/>
          </a:ln>
        </p:spPr>
      </p:pic>
      <p:sp>
        <p:nvSpPr>
          <p:cNvPr id="237573" name="Text Box 5"/>
          <p:cNvSpPr txBox="1">
            <a:spLocks noChangeArrowheads="1"/>
          </p:cNvSpPr>
          <p:nvPr/>
        </p:nvSpPr>
        <p:spPr bwMode="auto">
          <a:xfrm>
            <a:off x="-76200" y="466725"/>
            <a:ext cx="3059113" cy="2254250"/>
          </a:xfrm>
          <a:prstGeom prst="rect">
            <a:avLst/>
          </a:prstGeom>
          <a:noFill/>
          <a:ln w="9525">
            <a:noFill/>
            <a:miter lim="800000"/>
            <a:headEnd/>
            <a:tailEnd/>
          </a:ln>
        </p:spPr>
        <p:txBody>
          <a:bodyPr wrap="none">
            <a:spAutoFit/>
          </a:bodyPr>
          <a:lstStyle/>
          <a:p>
            <a:endParaRPr lang="fr-FR"/>
          </a:p>
        </p:txBody>
      </p:sp>
      <p:sp>
        <p:nvSpPr>
          <p:cNvPr id="237574" name="Text Box 4"/>
          <p:cNvSpPr txBox="1">
            <a:spLocks noChangeArrowheads="1"/>
          </p:cNvSpPr>
          <p:nvPr/>
        </p:nvSpPr>
        <p:spPr bwMode="auto">
          <a:xfrm>
            <a:off x="228600" y="4838712"/>
            <a:ext cx="3124200" cy="234950"/>
          </a:xfrm>
          <a:prstGeom prst="rect">
            <a:avLst/>
          </a:prstGeom>
          <a:noFill/>
          <a:ln w="9525">
            <a:noFill/>
            <a:miter lim="800000"/>
            <a:headEnd/>
            <a:tailEnd/>
          </a:ln>
        </p:spPr>
        <p:txBody>
          <a:bodyPr/>
          <a:lstStyle/>
          <a:p>
            <a:pPr algn="ctr"/>
            <a:r>
              <a:rPr lang="fr-FR" sz="1200" i="1" dirty="0">
                <a:solidFill>
                  <a:schemeClr val="bg1"/>
                </a:solidFill>
                <a:latin typeface="Arial" pitchFamily="34" charset="0"/>
                <a:ea typeface="Times New Roman" pitchFamily="18" charset="0"/>
                <a:cs typeface="Arial" pitchFamily="34" charset="0"/>
              </a:rPr>
              <a:t>Le répartiteur</a:t>
            </a:r>
            <a:endParaRPr lang="fr-FR" sz="1200" dirty="0">
              <a:solidFill>
                <a:schemeClr val="bg1"/>
              </a:solidFill>
              <a:latin typeface="Arial" pitchFamily="34" charset="0"/>
              <a:ea typeface="Times New Roman" pitchFamily="18" charset="0"/>
              <a:cs typeface="Arial" pitchFamily="34" charset="0"/>
            </a:endParaRPr>
          </a:p>
        </p:txBody>
      </p:sp>
      <p:sp>
        <p:nvSpPr>
          <p:cNvPr id="237575" name="Text Box 2"/>
          <p:cNvSpPr txBox="1">
            <a:spLocks noChangeArrowheads="1"/>
          </p:cNvSpPr>
          <p:nvPr/>
        </p:nvSpPr>
        <p:spPr bwMode="auto">
          <a:xfrm>
            <a:off x="3581400" y="457200"/>
            <a:ext cx="3059113" cy="2286000"/>
          </a:xfrm>
          <a:prstGeom prst="rect">
            <a:avLst/>
          </a:prstGeom>
          <a:noFill/>
          <a:ln w="9525">
            <a:noFill/>
            <a:miter lim="800000"/>
            <a:headEnd/>
            <a:tailEnd/>
          </a:ln>
        </p:spPr>
        <p:txBody>
          <a:bodyPr wrap="none"/>
          <a:lstStyle/>
          <a:p>
            <a:endParaRPr lang="fr-FR"/>
          </a:p>
        </p:txBody>
      </p:sp>
      <p:sp>
        <p:nvSpPr>
          <p:cNvPr id="237576" name="Text Box 1"/>
          <p:cNvSpPr txBox="1">
            <a:spLocks noChangeArrowheads="1"/>
          </p:cNvSpPr>
          <p:nvPr/>
        </p:nvSpPr>
        <p:spPr bwMode="auto">
          <a:xfrm>
            <a:off x="5486400" y="4838712"/>
            <a:ext cx="3124200" cy="234950"/>
          </a:xfrm>
          <a:prstGeom prst="rect">
            <a:avLst/>
          </a:prstGeom>
          <a:noFill/>
          <a:ln w="9525">
            <a:noFill/>
            <a:miter lim="800000"/>
            <a:headEnd/>
            <a:tailEnd/>
          </a:ln>
        </p:spPr>
        <p:txBody>
          <a:bodyPr/>
          <a:lstStyle/>
          <a:p>
            <a:pPr algn="ctr"/>
            <a:r>
              <a:rPr lang="fr-FR" sz="1200" i="1" dirty="0">
                <a:solidFill>
                  <a:schemeClr val="bg1"/>
                </a:solidFill>
                <a:latin typeface="Arial" pitchFamily="34" charset="0"/>
                <a:ea typeface="Times New Roman" pitchFamily="18" charset="0"/>
                <a:cs typeface="Arial" pitchFamily="34" charset="0"/>
              </a:rPr>
              <a:t>Entrée du répartiteur</a:t>
            </a:r>
            <a:endParaRPr lang="fr-FR" sz="1200" dirty="0">
              <a:solidFill>
                <a:schemeClr val="bg1"/>
              </a:solidFill>
              <a:latin typeface="Arial" pitchFamily="34" charset="0"/>
              <a:ea typeface="Times New Roman" pitchFamily="18" charset="0"/>
              <a:cs typeface="Arial" pitchFamily="34" charset="0"/>
            </a:endParaRPr>
          </a:p>
        </p:txBody>
      </p:sp>
      <p:sp>
        <p:nvSpPr>
          <p:cNvPr id="23757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37578" name="Rectangle 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p>
            <a:endParaRPr lang="fr-FR"/>
          </a:p>
        </p:txBody>
      </p:sp>
      <p:sp>
        <p:nvSpPr>
          <p:cNvPr id="237579" name="Rectangle 10"/>
          <p:cNvSpPr>
            <a:spLocks noChangeArrowheads="1"/>
          </p:cNvSpPr>
          <p:nvPr/>
        </p:nvSpPr>
        <p:spPr bwMode="auto">
          <a:xfrm>
            <a:off x="0" y="2619375"/>
            <a:ext cx="0" cy="0"/>
          </a:xfrm>
          <a:prstGeom prst="rect">
            <a:avLst/>
          </a:prstGeom>
          <a:solidFill>
            <a:schemeClr val="accent1"/>
          </a:solidFill>
          <a:ln w="9525">
            <a:solidFill>
              <a:schemeClr val="tx1"/>
            </a:solidFill>
            <a:miter lim="800000"/>
            <a:headEnd/>
            <a:tailEnd/>
          </a:ln>
        </p:spPr>
        <p:txBody>
          <a:bodyPr/>
          <a:lstStyle/>
          <a:p>
            <a:endParaRPr lang="fr-FR"/>
          </a:p>
        </p:txBody>
      </p:sp>
      <p:sp>
        <p:nvSpPr>
          <p:cNvPr id="237580" name="Rectangle 12"/>
          <p:cNvSpPr>
            <a:spLocks noChangeArrowheads="1"/>
          </p:cNvSpPr>
          <p:nvPr/>
        </p:nvSpPr>
        <p:spPr bwMode="auto">
          <a:xfrm>
            <a:off x="0" y="4781550"/>
            <a:ext cx="9144000" cy="457200"/>
          </a:xfrm>
          <a:prstGeom prst="rect">
            <a:avLst/>
          </a:prstGeom>
          <a:noFill/>
          <a:ln w="9525">
            <a:noFill/>
            <a:miter lim="800000"/>
            <a:headEnd/>
            <a:tailEnd/>
          </a:ln>
        </p:spPr>
        <p:txBody>
          <a:bodyPr wrap="none" anchor="ctr">
            <a:spAutoFit/>
          </a:bodyPr>
          <a:lstStyle/>
          <a:p>
            <a:pPr indent="457200"/>
            <a:endParaRPr lang="fr-FR"/>
          </a:p>
        </p:txBody>
      </p:sp>
      <p:sp>
        <p:nvSpPr>
          <p:cNvPr id="13"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14" name="Rectangle 13"/>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additive="base">
                                        <p:cTn id="7" dur="500" fill="hold"/>
                                        <p:tgtEl>
                                          <p:spTgt spid="237572"/>
                                        </p:tgtEl>
                                        <p:attrNameLst>
                                          <p:attrName>ppt_x</p:attrName>
                                        </p:attrNameLst>
                                      </p:cBhvr>
                                      <p:tavLst>
                                        <p:tav tm="0">
                                          <p:val>
                                            <p:strVal val="#ppt_x"/>
                                          </p:val>
                                        </p:tav>
                                        <p:tav tm="100000">
                                          <p:val>
                                            <p:strVal val="#ppt_x"/>
                                          </p:val>
                                        </p:tav>
                                      </p:tavLst>
                                    </p:anim>
                                    <p:anim calcmode="lin" valueType="num">
                                      <p:cBhvr additive="base">
                                        <p:cTn id="8" dur="500" fill="hold"/>
                                        <p:tgtEl>
                                          <p:spTgt spid="2375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7574"/>
                                        </p:tgtEl>
                                        <p:attrNameLst>
                                          <p:attrName>style.visibility</p:attrName>
                                        </p:attrNameLst>
                                      </p:cBhvr>
                                      <p:to>
                                        <p:strVal val="visible"/>
                                      </p:to>
                                    </p:set>
                                    <p:anim calcmode="lin" valueType="num">
                                      <p:cBhvr additive="base">
                                        <p:cTn id="11" dur="500" fill="hold"/>
                                        <p:tgtEl>
                                          <p:spTgt spid="237574"/>
                                        </p:tgtEl>
                                        <p:attrNameLst>
                                          <p:attrName>ppt_x</p:attrName>
                                        </p:attrNameLst>
                                      </p:cBhvr>
                                      <p:tavLst>
                                        <p:tav tm="0">
                                          <p:val>
                                            <p:strVal val="#ppt_x"/>
                                          </p:val>
                                        </p:tav>
                                        <p:tav tm="100000">
                                          <p:val>
                                            <p:strVal val="#ppt_x"/>
                                          </p:val>
                                        </p:tav>
                                      </p:tavLst>
                                    </p:anim>
                                    <p:anim calcmode="lin" valueType="num">
                                      <p:cBhvr additive="base">
                                        <p:cTn id="12" dur="500" fill="hold"/>
                                        <p:tgtEl>
                                          <p:spTgt spid="2375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7571"/>
                                        </p:tgtEl>
                                        <p:attrNameLst>
                                          <p:attrName>style.visibility</p:attrName>
                                        </p:attrNameLst>
                                      </p:cBhvr>
                                      <p:to>
                                        <p:strVal val="visible"/>
                                      </p:to>
                                    </p:set>
                                    <p:anim calcmode="lin" valueType="num">
                                      <p:cBhvr additive="base">
                                        <p:cTn id="17" dur="500" fill="hold"/>
                                        <p:tgtEl>
                                          <p:spTgt spid="237571"/>
                                        </p:tgtEl>
                                        <p:attrNameLst>
                                          <p:attrName>ppt_x</p:attrName>
                                        </p:attrNameLst>
                                      </p:cBhvr>
                                      <p:tavLst>
                                        <p:tav tm="0">
                                          <p:val>
                                            <p:strVal val="#ppt_x"/>
                                          </p:val>
                                        </p:tav>
                                        <p:tav tm="100000">
                                          <p:val>
                                            <p:strVal val="#ppt_x"/>
                                          </p:val>
                                        </p:tav>
                                      </p:tavLst>
                                    </p:anim>
                                    <p:anim calcmode="lin" valueType="num">
                                      <p:cBhvr additive="base">
                                        <p:cTn id="18" dur="500" fill="hold"/>
                                        <p:tgtEl>
                                          <p:spTgt spid="2375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7576"/>
                                        </p:tgtEl>
                                        <p:attrNameLst>
                                          <p:attrName>style.visibility</p:attrName>
                                        </p:attrNameLst>
                                      </p:cBhvr>
                                      <p:to>
                                        <p:strVal val="visible"/>
                                      </p:to>
                                    </p:set>
                                    <p:anim calcmode="lin" valueType="num">
                                      <p:cBhvr additive="base">
                                        <p:cTn id="21" dur="500" fill="hold"/>
                                        <p:tgtEl>
                                          <p:spTgt spid="237576"/>
                                        </p:tgtEl>
                                        <p:attrNameLst>
                                          <p:attrName>ppt_x</p:attrName>
                                        </p:attrNameLst>
                                      </p:cBhvr>
                                      <p:tavLst>
                                        <p:tav tm="0">
                                          <p:val>
                                            <p:strVal val="#ppt_x"/>
                                          </p:val>
                                        </p:tav>
                                        <p:tav tm="100000">
                                          <p:val>
                                            <p:strVal val="#ppt_x"/>
                                          </p:val>
                                        </p:tav>
                                      </p:tavLst>
                                    </p:anim>
                                    <p:anim calcmode="lin" valueType="num">
                                      <p:cBhvr additive="base">
                                        <p:cTn id="22" dur="500" fill="hold"/>
                                        <p:tgtEl>
                                          <p:spTgt spid="2375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p:bldP spid="23757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4DD8DBD-9982-4AC8-ABCF-1FADE5A11A0A}" type="slidenum">
              <a:rPr lang="en-US" smtClean="0"/>
              <a:pPr>
                <a:defRPr/>
              </a:pPr>
              <a:t>86</a:t>
            </a:fld>
            <a:endParaRPr lang="en-US" dirty="0"/>
          </a:p>
        </p:txBody>
      </p:sp>
      <p:sp>
        <p:nvSpPr>
          <p:cNvPr id="238595" name="Text Box 3"/>
          <p:cNvSpPr txBox="1">
            <a:spLocks noChangeArrowheads="1"/>
          </p:cNvSpPr>
          <p:nvPr/>
        </p:nvSpPr>
        <p:spPr bwMode="auto">
          <a:xfrm>
            <a:off x="714348" y="80986"/>
            <a:ext cx="7715304" cy="6705600"/>
          </a:xfrm>
          <a:prstGeom prst="rect">
            <a:avLst/>
          </a:prstGeom>
          <a:solidFill>
            <a:schemeClr val="bg1"/>
          </a:solidFill>
          <a:ln w="28575" cmpd="dbl">
            <a:solidFill>
              <a:srgbClr val="FF0000"/>
            </a:solidFill>
            <a:miter lim="800000"/>
            <a:headEnd/>
            <a:tailEnd/>
          </a:ln>
        </p:spPr>
        <p:txBody>
          <a:bodyPr/>
          <a:lstStyle/>
          <a:p>
            <a:pPr algn="ctr">
              <a:spcAft>
                <a:spcPts val="600"/>
              </a:spcAft>
            </a:pPr>
            <a:r>
              <a:rPr lang="fr-FR" sz="1400" b="1" u="sng" dirty="0">
                <a:latin typeface="Arial" pitchFamily="34" charset="0"/>
                <a:cs typeface="Arial" pitchFamily="34" charset="0"/>
              </a:rPr>
              <a:t>FICHE DE TRAVAIL</a:t>
            </a:r>
          </a:p>
          <a:p>
            <a:pPr algn="ctr">
              <a:spcAft>
                <a:spcPts val="600"/>
              </a:spcAft>
            </a:pPr>
            <a:r>
              <a:rPr lang="fr-FR" sz="1400" b="1" u="sng" dirty="0">
                <a:latin typeface="Arial" pitchFamily="34" charset="0"/>
                <a:cs typeface="Arial" pitchFamily="34" charset="0"/>
              </a:rPr>
              <a:t>MAINTENANCE DE LA STATION DE POMPAGE</a:t>
            </a:r>
          </a:p>
          <a:p>
            <a:pPr algn="ctr">
              <a:spcAft>
                <a:spcPts val="600"/>
              </a:spcAft>
            </a:pPr>
            <a:r>
              <a:rPr lang="fr-FR" sz="1300" b="1" u="sng" dirty="0">
                <a:latin typeface="Arial" pitchFamily="34" charset="0"/>
                <a:cs typeface="Arial" pitchFamily="34" charset="0"/>
              </a:rPr>
              <a:t>Entretien ouvrages de distribution</a:t>
            </a:r>
          </a:p>
          <a:p>
            <a:pPr algn="just">
              <a:spcAft>
                <a:spcPts val="600"/>
              </a:spcAft>
            </a:pPr>
            <a:r>
              <a:rPr lang="fr-FR" sz="1300" dirty="0">
                <a:latin typeface="Arial" pitchFamily="34" charset="0"/>
                <a:cs typeface="Arial" pitchFamily="34" charset="0"/>
              </a:rPr>
              <a:t>Fiche de travail n° …………………………………………………….Date :                        JJ/MM/AA</a:t>
            </a:r>
          </a:p>
          <a:p>
            <a:pPr algn="just">
              <a:spcAft>
                <a:spcPts val="600"/>
              </a:spcAft>
            </a:pPr>
            <a:r>
              <a:rPr lang="fr-FR" sz="1300" dirty="0">
                <a:latin typeface="Arial" pitchFamily="34" charset="0"/>
                <a:cs typeface="Arial" pitchFamily="34" charset="0"/>
              </a:rPr>
              <a:t>Station de pompage n° …………………………………</a:t>
            </a:r>
          </a:p>
          <a:p>
            <a:pPr algn="just">
              <a:spcAft>
                <a:spcPts val="600"/>
              </a:spcAft>
            </a:pPr>
            <a:r>
              <a:rPr lang="fr-FR" sz="1300" dirty="0">
                <a:latin typeface="Arial" pitchFamily="34" charset="0"/>
                <a:cs typeface="Arial" pitchFamily="34" charset="0"/>
              </a:rPr>
              <a:t>Situation : </a:t>
            </a:r>
            <a:r>
              <a:rPr lang="fr-FR" sz="1300" dirty="0" smtClean="0">
                <a:latin typeface="Arial" pitchFamily="34" charset="0"/>
                <a:cs typeface="Arial" pitchFamily="34" charset="0"/>
              </a:rPr>
              <a:t>……………………………………………………………………………………………………         </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Longueur :……….. m, Largeur : ……….. m, hauteur : ………… m</a:t>
            </a:r>
            <a:endParaRPr lang="fr-FR" sz="1300" b="1" u="sng" dirty="0">
              <a:latin typeface="Arial" pitchFamily="34" charset="0"/>
              <a:cs typeface="Arial" pitchFamily="34" charset="0"/>
            </a:endParaRPr>
          </a:p>
          <a:p>
            <a:pPr algn="ctr">
              <a:spcAft>
                <a:spcPts val="1000"/>
              </a:spcAft>
            </a:pPr>
            <a:r>
              <a:rPr lang="fr-FR" sz="1300" b="1" u="sng" dirty="0">
                <a:latin typeface="Arial" pitchFamily="34" charset="0"/>
                <a:cs typeface="Arial" pitchFamily="34" charset="0"/>
              </a:rPr>
              <a:t>TRAVAUX A REALISER</a:t>
            </a:r>
            <a:endParaRPr lang="fr-FR" sz="1300" dirty="0">
              <a:latin typeface="Arial" pitchFamily="34" charset="0"/>
              <a:cs typeface="Arial" pitchFamily="34" charset="0"/>
            </a:endParaRPr>
          </a:p>
          <a:p>
            <a:pPr algn="just">
              <a:spcAft>
                <a:spcPts val="600"/>
              </a:spcAft>
            </a:pPr>
            <a:r>
              <a:rPr lang="fr-FR" sz="1300" dirty="0">
                <a:latin typeface="Arial" pitchFamily="34" charset="0"/>
                <a:cs typeface="Arial" pitchFamily="34" charset="0"/>
              </a:rPr>
              <a:t>Faucardage du canal d’alimentation en </a:t>
            </a:r>
            <a:r>
              <a:rPr lang="fr-FR" sz="1300" dirty="0" smtClean="0">
                <a:latin typeface="Arial" pitchFamily="34" charset="0"/>
                <a:cs typeface="Arial" pitchFamily="34" charset="0"/>
              </a:rPr>
              <a:t>eau: Longueur: ……… </a:t>
            </a:r>
            <a:r>
              <a:rPr lang="fr-FR" sz="1300" dirty="0">
                <a:latin typeface="Arial" pitchFamily="34" charset="0"/>
                <a:cs typeface="Arial" pitchFamily="34" charset="0"/>
              </a:rPr>
              <a:t>m, surface : </a:t>
            </a:r>
            <a:r>
              <a:rPr lang="fr-FR" sz="1300" dirty="0" smtClean="0">
                <a:latin typeface="Arial" pitchFamily="34" charset="0"/>
                <a:cs typeface="Arial" pitchFamily="34" charset="0"/>
              </a:rPr>
              <a:t>………. </a:t>
            </a:r>
            <a:r>
              <a:rPr lang="fr-FR" sz="1300" dirty="0">
                <a:latin typeface="Arial" pitchFamily="34" charset="0"/>
                <a:cs typeface="Arial" pitchFamily="34" charset="0"/>
              </a:rPr>
              <a:t>m2, ……….heures</a:t>
            </a:r>
          </a:p>
          <a:p>
            <a:pPr algn="just">
              <a:spcAft>
                <a:spcPts val="600"/>
              </a:spcAft>
            </a:pPr>
            <a:r>
              <a:rPr lang="fr-FR" sz="1300" dirty="0">
                <a:latin typeface="Arial" pitchFamily="34" charset="0"/>
                <a:cs typeface="Arial" pitchFamily="34" charset="0"/>
              </a:rPr>
              <a:t>Vérification de l’état du béton armé : ……………. heures, si nécessaire reprise : …………… heures</a:t>
            </a:r>
          </a:p>
          <a:p>
            <a:pPr algn="just">
              <a:spcAft>
                <a:spcPts val="600"/>
              </a:spcAft>
            </a:pPr>
            <a:r>
              <a:rPr lang="fr-FR" sz="1300" dirty="0">
                <a:latin typeface="Arial" pitchFamily="34" charset="0"/>
                <a:cs typeface="Arial" pitchFamily="34" charset="0"/>
              </a:rPr>
              <a:t>Vérification du système ouverture fermeture des portes : ………….. heures</a:t>
            </a:r>
          </a:p>
          <a:p>
            <a:pPr algn="just">
              <a:spcAft>
                <a:spcPts val="600"/>
              </a:spcAft>
            </a:pPr>
            <a:r>
              <a:rPr lang="fr-FR" sz="1300" dirty="0">
                <a:latin typeface="Arial" pitchFamily="34" charset="0"/>
                <a:cs typeface="Arial" pitchFamily="34" charset="0"/>
              </a:rPr>
              <a:t>Changement des joints de caoutchouc : Nombre :………. Unités, longueur cumulée : …………… m</a:t>
            </a:r>
          </a:p>
          <a:p>
            <a:pPr algn="just">
              <a:spcAft>
                <a:spcPts val="600"/>
              </a:spcAft>
            </a:pPr>
            <a:r>
              <a:rPr lang="fr-FR" sz="1300" dirty="0">
                <a:latin typeface="Arial" pitchFamily="34" charset="0"/>
                <a:cs typeface="Arial" pitchFamily="34" charset="0"/>
              </a:rPr>
              <a:t>Démontage des portes, vis et crics de levage : Nombre :………, …………. heures</a:t>
            </a:r>
          </a:p>
          <a:p>
            <a:pPr algn="just">
              <a:spcAft>
                <a:spcPts val="600"/>
              </a:spcAft>
            </a:pPr>
            <a:r>
              <a:rPr lang="fr-FR" sz="1300" dirty="0">
                <a:latin typeface="Arial" pitchFamily="34" charset="0"/>
                <a:cs typeface="Arial" pitchFamily="34" charset="0"/>
              </a:rPr>
              <a:t>Ponçage des portes et mise en place d’une peinture neuve : surface : ……… m2, …………. heures</a:t>
            </a:r>
          </a:p>
          <a:p>
            <a:pPr algn="just">
              <a:spcAft>
                <a:spcPts val="600"/>
              </a:spcAft>
            </a:pPr>
            <a:r>
              <a:rPr lang="fr-FR" sz="1300" dirty="0">
                <a:latin typeface="Arial" pitchFamily="34" charset="0"/>
                <a:cs typeface="Arial" pitchFamily="34" charset="0"/>
              </a:rPr>
              <a:t>Graissage du cric de levage : Huile :……… litres : Type de lubrifiant :………………, ………..heures</a:t>
            </a:r>
          </a:p>
          <a:p>
            <a:pPr algn="just">
              <a:spcAft>
                <a:spcPts val="600"/>
              </a:spcAft>
            </a:pPr>
            <a:r>
              <a:rPr lang="fr-FR" sz="1300" dirty="0">
                <a:latin typeface="Arial" pitchFamily="34" charset="0"/>
                <a:cs typeface="Arial" pitchFamily="34" charset="0"/>
              </a:rPr>
              <a:t>Vérification de ou des vis : Nombre : ………… unités, état : ………………………, …………..heures</a:t>
            </a:r>
          </a:p>
          <a:p>
            <a:pPr algn="just">
              <a:spcAft>
                <a:spcPts val="600"/>
              </a:spcAft>
            </a:pPr>
            <a:r>
              <a:rPr lang="fr-FR" sz="1300" dirty="0">
                <a:latin typeface="Arial" pitchFamily="34" charset="0"/>
                <a:cs typeface="Arial" pitchFamily="34" charset="0"/>
              </a:rPr>
              <a:t>Graissage vis : Graisse : ……….. kg, Type de graisse : …………………………, ……………..heures</a:t>
            </a:r>
          </a:p>
          <a:p>
            <a:pPr algn="just">
              <a:spcAft>
                <a:spcPts val="600"/>
              </a:spcAft>
            </a:pPr>
            <a:r>
              <a:rPr lang="fr-FR" sz="1300" dirty="0">
                <a:latin typeface="Arial" pitchFamily="34" charset="0"/>
                <a:cs typeface="Arial" pitchFamily="34" charset="0"/>
              </a:rPr>
              <a:t>Remarques :</a:t>
            </a:r>
          </a:p>
          <a:p>
            <a:pPr algn="just">
              <a:spcAft>
                <a:spcPts val="1000"/>
              </a:spcAft>
            </a:pPr>
            <a:endParaRPr lang="fr-FR" sz="1300" dirty="0">
              <a:latin typeface="Arial" pitchFamily="34" charset="0"/>
              <a:cs typeface="Arial" pitchFamily="34" charset="0"/>
            </a:endParaRP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Nom du chef de chantier :………………………………………………</a:t>
            </a:r>
          </a:p>
          <a:p>
            <a:pPr algn="just">
              <a:spcAft>
                <a:spcPts val="1000"/>
              </a:spcAft>
            </a:pPr>
            <a:endParaRPr lang="fr-FR" sz="1300" dirty="0">
              <a:latin typeface="Arial" pitchFamily="34" charset="0"/>
              <a:cs typeface="Arial" pitchFamily="34" charset="0"/>
            </a:endParaRPr>
          </a:p>
          <a:p>
            <a:pPr algn="just">
              <a:spcAft>
                <a:spcPts val="1000"/>
              </a:spcAft>
            </a:pPr>
            <a:r>
              <a:rPr lang="fr-FR" sz="1300" dirty="0">
                <a:latin typeface="Arial" pitchFamily="34" charset="0"/>
                <a:cs typeface="Arial" pitchFamily="34" charset="0"/>
              </a:rPr>
              <a:t>Signature du chef de chantier</a:t>
            </a:r>
          </a:p>
          <a:p>
            <a:pPr algn="just">
              <a:spcAft>
                <a:spcPts val="1000"/>
              </a:spcAft>
            </a:pPr>
            <a:endParaRPr lang="fr-FR" sz="1300" dirty="0">
              <a:latin typeface="Arial" pitchFamily="34" charset="0"/>
              <a:cs typeface="Arial" pitchFamily="34" charset="0"/>
            </a:endParaRPr>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lgn="just">
              <a:spcAft>
                <a:spcPts val="1000"/>
              </a:spcAft>
            </a:pPr>
            <a:endParaRPr lang="fr-FR" sz="1000" dirty="0"/>
          </a:p>
          <a:p>
            <a:pPr>
              <a:spcAft>
                <a:spcPts val="1000"/>
              </a:spcAft>
            </a:pPr>
            <a:endParaRPr lang="fr-FR" sz="1100" b="1" u="sng" dirty="0"/>
          </a:p>
          <a:p>
            <a:pPr algn="ctr">
              <a:spcAft>
                <a:spcPts val="1000"/>
              </a:spcAft>
            </a:pPr>
            <a:endParaRPr lang="fr-FR" sz="1100" b="1" u="sng" dirty="0"/>
          </a:p>
          <a:p>
            <a:pPr algn="ctr">
              <a:spcAft>
                <a:spcPts val="1000"/>
              </a:spcAft>
            </a:pPr>
            <a:endParaRPr lang="fr-FR" sz="11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8595">
                                            <p:bg/>
                                          </p:spTgt>
                                        </p:tgtEl>
                                        <p:attrNameLst>
                                          <p:attrName>style.visibility</p:attrName>
                                        </p:attrNameLst>
                                      </p:cBhvr>
                                      <p:to>
                                        <p:strVal val="visible"/>
                                      </p:to>
                                    </p:set>
                                    <p:animEffect transition="in" filter="fade">
                                      <p:cBhvr>
                                        <p:cTn id="7" dur="2000"/>
                                        <p:tgtEl>
                                          <p:spTgt spid="23859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8595">
                                            <p:txEl>
                                              <p:pRg st="0" end="0"/>
                                            </p:txEl>
                                          </p:spTgt>
                                        </p:tgtEl>
                                        <p:attrNameLst>
                                          <p:attrName>style.visibility</p:attrName>
                                        </p:attrNameLst>
                                      </p:cBhvr>
                                      <p:to>
                                        <p:strVal val="visible"/>
                                      </p:to>
                                    </p:set>
                                    <p:animEffect transition="in" filter="fade">
                                      <p:cBhvr>
                                        <p:cTn id="10" dur="2000"/>
                                        <p:tgtEl>
                                          <p:spTgt spid="23859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8595">
                                            <p:txEl>
                                              <p:pRg st="1" end="1"/>
                                            </p:txEl>
                                          </p:spTgt>
                                        </p:tgtEl>
                                        <p:attrNameLst>
                                          <p:attrName>style.visibility</p:attrName>
                                        </p:attrNameLst>
                                      </p:cBhvr>
                                      <p:to>
                                        <p:strVal val="visible"/>
                                      </p:to>
                                    </p:set>
                                    <p:animEffect transition="in" filter="fade">
                                      <p:cBhvr>
                                        <p:cTn id="13" dur="2000"/>
                                        <p:tgtEl>
                                          <p:spTgt spid="23859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8595">
                                            <p:txEl>
                                              <p:pRg st="2" end="2"/>
                                            </p:txEl>
                                          </p:spTgt>
                                        </p:tgtEl>
                                        <p:attrNameLst>
                                          <p:attrName>style.visibility</p:attrName>
                                        </p:attrNameLst>
                                      </p:cBhvr>
                                      <p:to>
                                        <p:strVal val="visible"/>
                                      </p:to>
                                    </p:set>
                                    <p:animEffect transition="in" filter="fade">
                                      <p:cBhvr>
                                        <p:cTn id="16" dur="2000"/>
                                        <p:tgtEl>
                                          <p:spTgt spid="23859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animEffect transition="in" filter="fade">
                                      <p:cBhvr>
                                        <p:cTn id="19" dur="2000"/>
                                        <p:tgtEl>
                                          <p:spTgt spid="23859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8595">
                                            <p:txEl>
                                              <p:pRg st="4" end="4"/>
                                            </p:txEl>
                                          </p:spTgt>
                                        </p:tgtEl>
                                        <p:attrNameLst>
                                          <p:attrName>style.visibility</p:attrName>
                                        </p:attrNameLst>
                                      </p:cBhvr>
                                      <p:to>
                                        <p:strVal val="visible"/>
                                      </p:to>
                                    </p:set>
                                    <p:animEffect transition="in" filter="fade">
                                      <p:cBhvr>
                                        <p:cTn id="22" dur="2000"/>
                                        <p:tgtEl>
                                          <p:spTgt spid="23859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8595">
                                            <p:txEl>
                                              <p:pRg st="5" end="5"/>
                                            </p:txEl>
                                          </p:spTgt>
                                        </p:tgtEl>
                                        <p:attrNameLst>
                                          <p:attrName>style.visibility</p:attrName>
                                        </p:attrNameLst>
                                      </p:cBhvr>
                                      <p:to>
                                        <p:strVal val="visible"/>
                                      </p:to>
                                    </p:set>
                                    <p:animEffect transition="in" filter="fade">
                                      <p:cBhvr>
                                        <p:cTn id="25" dur="2000"/>
                                        <p:tgtEl>
                                          <p:spTgt spid="23859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8595">
                                            <p:txEl>
                                              <p:pRg st="6" end="6"/>
                                            </p:txEl>
                                          </p:spTgt>
                                        </p:tgtEl>
                                        <p:attrNameLst>
                                          <p:attrName>style.visibility</p:attrName>
                                        </p:attrNameLst>
                                      </p:cBhvr>
                                      <p:to>
                                        <p:strVal val="visible"/>
                                      </p:to>
                                    </p:set>
                                    <p:animEffect transition="in" filter="fade">
                                      <p:cBhvr>
                                        <p:cTn id="28" dur="2000"/>
                                        <p:tgtEl>
                                          <p:spTgt spid="23859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8595">
                                            <p:txEl>
                                              <p:pRg st="7" end="7"/>
                                            </p:txEl>
                                          </p:spTgt>
                                        </p:tgtEl>
                                        <p:attrNameLst>
                                          <p:attrName>style.visibility</p:attrName>
                                        </p:attrNameLst>
                                      </p:cBhvr>
                                      <p:to>
                                        <p:strVal val="visible"/>
                                      </p:to>
                                    </p:set>
                                    <p:animEffect transition="in" filter="fade">
                                      <p:cBhvr>
                                        <p:cTn id="31" dur="2000"/>
                                        <p:tgtEl>
                                          <p:spTgt spid="23859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8595">
                                            <p:txEl>
                                              <p:pRg st="8" end="8"/>
                                            </p:txEl>
                                          </p:spTgt>
                                        </p:tgtEl>
                                        <p:attrNameLst>
                                          <p:attrName>style.visibility</p:attrName>
                                        </p:attrNameLst>
                                      </p:cBhvr>
                                      <p:to>
                                        <p:strVal val="visible"/>
                                      </p:to>
                                    </p:set>
                                    <p:animEffect transition="in" filter="fade">
                                      <p:cBhvr>
                                        <p:cTn id="34" dur="2000"/>
                                        <p:tgtEl>
                                          <p:spTgt spid="23859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8595">
                                            <p:txEl>
                                              <p:pRg st="9" end="9"/>
                                            </p:txEl>
                                          </p:spTgt>
                                        </p:tgtEl>
                                        <p:attrNameLst>
                                          <p:attrName>style.visibility</p:attrName>
                                        </p:attrNameLst>
                                      </p:cBhvr>
                                      <p:to>
                                        <p:strVal val="visible"/>
                                      </p:to>
                                    </p:set>
                                    <p:animEffect transition="in" filter="fade">
                                      <p:cBhvr>
                                        <p:cTn id="37" dur="2000"/>
                                        <p:tgtEl>
                                          <p:spTgt spid="23859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8595">
                                            <p:txEl>
                                              <p:pRg st="10" end="10"/>
                                            </p:txEl>
                                          </p:spTgt>
                                        </p:tgtEl>
                                        <p:attrNameLst>
                                          <p:attrName>style.visibility</p:attrName>
                                        </p:attrNameLst>
                                      </p:cBhvr>
                                      <p:to>
                                        <p:strVal val="visible"/>
                                      </p:to>
                                    </p:set>
                                    <p:animEffect transition="in" filter="fade">
                                      <p:cBhvr>
                                        <p:cTn id="40" dur="2000"/>
                                        <p:tgtEl>
                                          <p:spTgt spid="238595">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8595">
                                            <p:txEl>
                                              <p:pRg st="11" end="11"/>
                                            </p:txEl>
                                          </p:spTgt>
                                        </p:tgtEl>
                                        <p:attrNameLst>
                                          <p:attrName>style.visibility</p:attrName>
                                        </p:attrNameLst>
                                      </p:cBhvr>
                                      <p:to>
                                        <p:strVal val="visible"/>
                                      </p:to>
                                    </p:set>
                                    <p:animEffect transition="in" filter="fade">
                                      <p:cBhvr>
                                        <p:cTn id="43" dur="2000"/>
                                        <p:tgtEl>
                                          <p:spTgt spid="238595">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8595">
                                            <p:txEl>
                                              <p:pRg st="12" end="12"/>
                                            </p:txEl>
                                          </p:spTgt>
                                        </p:tgtEl>
                                        <p:attrNameLst>
                                          <p:attrName>style.visibility</p:attrName>
                                        </p:attrNameLst>
                                      </p:cBhvr>
                                      <p:to>
                                        <p:strVal val="visible"/>
                                      </p:to>
                                    </p:set>
                                    <p:animEffect transition="in" filter="fade">
                                      <p:cBhvr>
                                        <p:cTn id="46" dur="2000"/>
                                        <p:tgtEl>
                                          <p:spTgt spid="238595">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8595">
                                            <p:txEl>
                                              <p:pRg st="13" end="13"/>
                                            </p:txEl>
                                          </p:spTgt>
                                        </p:tgtEl>
                                        <p:attrNameLst>
                                          <p:attrName>style.visibility</p:attrName>
                                        </p:attrNameLst>
                                      </p:cBhvr>
                                      <p:to>
                                        <p:strVal val="visible"/>
                                      </p:to>
                                    </p:set>
                                    <p:animEffect transition="in" filter="fade">
                                      <p:cBhvr>
                                        <p:cTn id="49" dur="2000"/>
                                        <p:tgtEl>
                                          <p:spTgt spid="238595">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8595">
                                            <p:txEl>
                                              <p:pRg st="14" end="14"/>
                                            </p:txEl>
                                          </p:spTgt>
                                        </p:tgtEl>
                                        <p:attrNameLst>
                                          <p:attrName>style.visibility</p:attrName>
                                        </p:attrNameLst>
                                      </p:cBhvr>
                                      <p:to>
                                        <p:strVal val="visible"/>
                                      </p:to>
                                    </p:set>
                                    <p:animEffect transition="in" filter="fade">
                                      <p:cBhvr>
                                        <p:cTn id="52" dur="2000"/>
                                        <p:tgtEl>
                                          <p:spTgt spid="238595">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8595">
                                            <p:txEl>
                                              <p:pRg st="15" end="15"/>
                                            </p:txEl>
                                          </p:spTgt>
                                        </p:tgtEl>
                                        <p:attrNameLst>
                                          <p:attrName>style.visibility</p:attrName>
                                        </p:attrNameLst>
                                      </p:cBhvr>
                                      <p:to>
                                        <p:strVal val="visible"/>
                                      </p:to>
                                    </p:set>
                                    <p:animEffect transition="in" filter="fade">
                                      <p:cBhvr>
                                        <p:cTn id="55" dur="2000"/>
                                        <p:tgtEl>
                                          <p:spTgt spid="238595">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8595">
                                            <p:txEl>
                                              <p:pRg st="16" end="16"/>
                                            </p:txEl>
                                          </p:spTgt>
                                        </p:tgtEl>
                                        <p:attrNameLst>
                                          <p:attrName>style.visibility</p:attrName>
                                        </p:attrNameLst>
                                      </p:cBhvr>
                                      <p:to>
                                        <p:strVal val="visible"/>
                                      </p:to>
                                    </p:set>
                                    <p:animEffect transition="in" filter="fade">
                                      <p:cBhvr>
                                        <p:cTn id="58" dur="2000"/>
                                        <p:tgtEl>
                                          <p:spTgt spid="238595">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8595">
                                            <p:txEl>
                                              <p:pRg st="17" end="17"/>
                                            </p:txEl>
                                          </p:spTgt>
                                        </p:tgtEl>
                                        <p:attrNameLst>
                                          <p:attrName>style.visibility</p:attrName>
                                        </p:attrNameLst>
                                      </p:cBhvr>
                                      <p:to>
                                        <p:strVal val="visible"/>
                                      </p:to>
                                    </p:set>
                                    <p:animEffect transition="in" filter="fade">
                                      <p:cBhvr>
                                        <p:cTn id="61" dur="2000"/>
                                        <p:tgtEl>
                                          <p:spTgt spid="238595">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8595">
                                            <p:txEl>
                                              <p:pRg st="20" end="20"/>
                                            </p:txEl>
                                          </p:spTgt>
                                        </p:tgtEl>
                                        <p:attrNameLst>
                                          <p:attrName>style.visibility</p:attrName>
                                        </p:attrNameLst>
                                      </p:cBhvr>
                                      <p:to>
                                        <p:strVal val="visible"/>
                                      </p:to>
                                    </p:set>
                                    <p:animEffect transition="in" filter="fade">
                                      <p:cBhvr>
                                        <p:cTn id="64" dur="2000"/>
                                        <p:tgtEl>
                                          <p:spTgt spid="238595">
                                            <p:txEl>
                                              <p:pRg st="20" end="2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8595">
                                            <p:txEl>
                                              <p:pRg st="22" end="22"/>
                                            </p:txEl>
                                          </p:spTgt>
                                        </p:tgtEl>
                                        <p:attrNameLst>
                                          <p:attrName>style.visibility</p:attrName>
                                        </p:attrNameLst>
                                      </p:cBhvr>
                                      <p:to>
                                        <p:strVal val="visible"/>
                                      </p:to>
                                    </p:set>
                                    <p:animEffect transition="in" filter="fade">
                                      <p:cBhvr>
                                        <p:cTn id="67" dur="2000"/>
                                        <p:tgtEl>
                                          <p:spTgt spid="23859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allAtOnce"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FFBBB7B-4832-430B-98D8-BF9D97FBC91E}" type="slidenum">
              <a:rPr lang="en-US" smtClean="0"/>
              <a:pPr>
                <a:defRPr/>
              </a:pPr>
              <a:t>87</a:t>
            </a:fld>
            <a:endParaRPr lang="en-US" dirty="0"/>
          </a:p>
        </p:txBody>
      </p:sp>
      <p:sp>
        <p:nvSpPr>
          <p:cNvPr id="239619" name="Text Box 2"/>
          <p:cNvSpPr txBox="1">
            <a:spLocks noChangeArrowheads="1"/>
          </p:cNvSpPr>
          <p:nvPr/>
        </p:nvSpPr>
        <p:spPr bwMode="auto">
          <a:xfrm>
            <a:off x="642910" y="0"/>
            <a:ext cx="7858180" cy="6858000"/>
          </a:xfrm>
          <a:prstGeom prst="rect">
            <a:avLst/>
          </a:prstGeom>
          <a:solidFill>
            <a:schemeClr val="bg1"/>
          </a:solidFill>
          <a:ln w="28575" cmpd="dbl">
            <a:solidFill>
              <a:srgbClr val="FF0000"/>
            </a:solidFill>
            <a:miter lim="800000"/>
            <a:headEnd/>
            <a:tailEnd/>
          </a:ln>
        </p:spPr>
        <p:txBody>
          <a:bodyPr/>
          <a:lstStyle/>
          <a:p>
            <a:pPr algn="ctr">
              <a:spcAft>
                <a:spcPts val="1000"/>
              </a:spcAft>
            </a:pPr>
            <a:r>
              <a:rPr lang="fr-FR" sz="1400" b="1" u="sng" dirty="0"/>
              <a:t>RAPPORT DE TRAVAIL</a:t>
            </a:r>
            <a:endParaRPr lang="fr-FR" sz="1200" b="1" u="sng" dirty="0"/>
          </a:p>
          <a:p>
            <a:pPr algn="ctr">
              <a:spcAft>
                <a:spcPts val="600"/>
              </a:spcAft>
            </a:pPr>
            <a:r>
              <a:rPr lang="fr-FR" sz="1200" b="1" u="sng" dirty="0"/>
              <a:t>MAINTENANCE DE LA STATION DE POMPAGE</a:t>
            </a:r>
          </a:p>
          <a:p>
            <a:pPr algn="ctr">
              <a:spcAft>
                <a:spcPts val="600"/>
              </a:spcAft>
            </a:pPr>
            <a:r>
              <a:rPr lang="fr-FR" sz="1300" b="1" u="sng" dirty="0">
                <a:latin typeface="Arial" pitchFamily="34" charset="0"/>
                <a:cs typeface="Arial" pitchFamily="34" charset="0"/>
              </a:rPr>
              <a:t>Entretien ouvrages de distribution</a:t>
            </a:r>
          </a:p>
          <a:p>
            <a:pPr algn="just"/>
            <a:r>
              <a:rPr lang="fr-FR" sz="1300" dirty="0">
                <a:latin typeface="Arial" pitchFamily="34" charset="0"/>
                <a:cs typeface="Arial" pitchFamily="34" charset="0"/>
              </a:rPr>
              <a:t>Fiche de travail n° …………………………………………………….Date :                        JJ/MM/AA</a:t>
            </a:r>
          </a:p>
          <a:p>
            <a:pPr algn="just"/>
            <a:r>
              <a:rPr lang="fr-FR" sz="1300" dirty="0">
                <a:latin typeface="Arial" pitchFamily="34" charset="0"/>
                <a:cs typeface="Arial" pitchFamily="34" charset="0"/>
              </a:rPr>
              <a:t>Station de pompage n° …………………………………</a:t>
            </a:r>
          </a:p>
          <a:p>
            <a:pPr algn="just"/>
            <a:r>
              <a:rPr lang="fr-FR" sz="1300" dirty="0">
                <a:latin typeface="Arial" pitchFamily="34" charset="0"/>
                <a:cs typeface="Arial" pitchFamily="34" charset="0"/>
              </a:rPr>
              <a:t>Situation : </a:t>
            </a:r>
            <a:r>
              <a:rPr lang="fr-FR" sz="1300" dirty="0" smtClean="0">
                <a:latin typeface="Arial" pitchFamily="34" charset="0"/>
                <a:cs typeface="Arial" pitchFamily="34" charset="0"/>
              </a:rPr>
              <a:t>………………………………………………………………………………………………………</a:t>
            </a:r>
            <a:endParaRPr lang="fr-FR" sz="1300" dirty="0">
              <a:latin typeface="Arial" pitchFamily="34" charset="0"/>
              <a:cs typeface="Arial" pitchFamily="34" charset="0"/>
            </a:endParaRPr>
          </a:p>
          <a:p>
            <a:pPr algn="just"/>
            <a:r>
              <a:rPr lang="fr-FR" sz="1300" dirty="0">
                <a:latin typeface="Arial" pitchFamily="34" charset="0"/>
                <a:cs typeface="Arial" pitchFamily="34" charset="0"/>
              </a:rPr>
              <a:t>Longueur :……….. m, Largeur : ……….. m, hauteur : ………… m</a:t>
            </a:r>
          </a:p>
          <a:p>
            <a:pPr algn="ctr">
              <a:spcAft>
                <a:spcPts val="600"/>
              </a:spcAft>
            </a:pPr>
            <a:r>
              <a:rPr lang="fr-FR" sz="1200" b="1" u="sng" dirty="0"/>
              <a:t>LES CONDITIONS CLIMATIQUES</a:t>
            </a:r>
          </a:p>
          <a:p>
            <a:pPr algn="just">
              <a:spcAft>
                <a:spcPts val="600"/>
              </a:spcAft>
            </a:pPr>
            <a:r>
              <a:rPr lang="fr-FR" sz="1300" dirty="0">
                <a:latin typeface="Arial" pitchFamily="34" charset="0"/>
                <a:cs typeface="Arial" pitchFamily="34" charset="0"/>
              </a:rPr>
              <a:t>Soleil         			Nuages  		                            Pluie             </a:t>
            </a:r>
          </a:p>
          <a:p>
            <a:pPr algn="ctr">
              <a:spcAft>
                <a:spcPts val="600"/>
              </a:spcAft>
            </a:pPr>
            <a:r>
              <a:rPr lang="fr-FR" sz="1200" b="1" u="sng" dirty="0"/>
              <a:t>TRAVAUX REALISES</a:t>
            </a:r>
          </a:p>
          <a:p>
            <a:pPr algn="just">
              <a:spcAft>
                <a:spcPts val="600"/>
              </a:spcAft>
            </a:pPr>
            <a:r>
              <a:rPr lang="fr-FR" sz="1300" dirty="0">
                <a:latin typeface="Arial" pitchFamily="34" charset="0"/>
                <a:cs typeface="Arial" pitchFamily="34" charset="0"/>
              </a:rPr>
              <a:t>Faucardage du canal d’alimentation en </a:t>
            </a:r>
            <a:r>
              <a:rPr lang="fr-FR" sz="1300" dirty="0" smtClean="0">
                <a:latin typeface="Arial" pitchFamily="34" charset="0"/>
                <a:cs typeface="Arial" pitchFamily="34" charset="0"/>
              </a:rPr>
              <a:t>eau: </a:t>
            </a:r>
            <a:r>
              <a:rPr lang="fr-FR" sz="1300" dirty="0">
                <a:latin typeface="Arial" pitchFamily="34" charset="0"/>
                <a:cs typeface="Arial" pitchFamily="34" charset="0"/>
              </a:rPr>
              <a:t>Longueur : </a:t>
            </a:r>
            <a:r>
              <a:rPr lang="fr-FR" sz="1300" dirty="0" smtClean="0">
                <a:latin typeface="Arial" pitchFamily="34" charset="0"/>
                <a:cs typeface="Arial" pitchFamily="34" charset="0"/>
              </a:rPr>
              <a:t>……… </a:t>
            </a:r>
            <a:r>
              <a:rPr lang="fr-FR" sz="1300" dirty="0">
                <a:latin typeface="Arial" pitchFamily="34" charset="0"/>
                <a:cs typeface="Arial" pitchFamily="34" charset="0"/>
              </a:rPr>
              <a:t>m, surface : </a:t>
            </a:r>
            <a:r>
              <a:rPr lang="fr-FR" sz="1300" dirty="0" smtClean="0">
                <a:latin typeface="Arial" pitchFamily="34" charset="0"/>
                <a:cs typeface="Arial" pitchFamily="34" charset="0"/>
              </a:rPr>
              <a:t>………. </a:t>
            </a:r>
            <a:r>
              <a:rPr lang="fr-FR" sz="1300" dirty="0">
                <a:latin typeface="Arial" pitchFamily="34" charset="0"/>
                <a:cs typeface="Arial" pitchFamily="34" charset="0"/>
              </a:rPr>
              <a:t>m2, ……….heures</a:t>
            </a:r>
          </a:p>
          <a:p>
            <a:pPr algn="just">
              <a:spcAft>
                <a:spcPts val="600"/>
              </a:spcAft>
            </a:pPr>
            <a:r>
              <a:rPr lang="fr-FR" sz="1300" dirty="0">
                <a:latin typeface="Arial" pitchFamily="34" charset="0"/>
                <a:cs typeface="Arial" pitchFamily="34" charset="0"/>
              </a:rPr>
              <a:t>Vérification de l’état du béton armé : ……………. heures, si nécessaire reprise : …………… heures</a:t>
            </a:r>
          </a:p>
          <a:p>
            <a:pPr algn="just">
              <a:spcAft>
                <a:spcPts val="600"/>
              </a:spcAft>
            </a:pPr>
            <a:r>
              <a:rPr lang="fr-FR" sz="1300" dirty="0">
                <a:latin typeface="Arial" pitchFamily="34" charset="0"/>
                <a:cs typeface="Arial" pitchFamily="34" charset="0"/>
              </a:rPr>
              <a:t>Vérification du système ouverture fermeture des portes : ………….. heures</a:t>
            </a:r>
          </a:p>
          <a:p>
            <a:pPr algn="just">
              <a:spcAft>
                <a:spcPts val="600"/>
              </a:spcAft>
            </a:pPr>
            <a:r>
              <a:rPr lang="fr-FR" sz="1300" dirty="0">
                <a:latin typeface="Arial" pitchFamily="34" charset="0"/>
                <a:cs typeface="Arial" pitchFamily="34" charset="0"/>
              </a:rPr>
              <a:t>Changement des joints de caoutchouc : Nombre :………. Unités, longueur cumulée : …………… m</a:t>
            </a:r>
          </a:p>
          <a:p>
            <a:pPr algn="just">
              <a:spcAft>
                <a:spcPts val="600"/>
              </a:spcAft>
            </a:pPr>
            <a:r>
              <a:rPr lang="fr-FR" sz="1300" dirty="0">
                <a:latin typeface="Arial" pitchFamily="34" charset="0"/>
                <a:cs typeface="Arial" pitchFamily="34" charset="0"/>
              </a:rPr>
              <a:t>Démontage des portes, vis et crics de levage : Nombre :………, …………. heures</a:t>
            </a:r>
          </a:p>
          <a:p>
            <a:pPr algn="just">
              <a:spcAft>
                <a:spcPts val="600"/>
              </a:spcAft>
            </a:pPr>
            <a:r>
              <a:rPr lang="fr-FR" sz="1300" dirty="0">
                <a:latin typeface="Arial" pitchFamily="34" charset="0"/>
                <a:cs typeface="Arial" pitchFamily="34" charset="0"/>
              </a:rPr>
              <a:t>Ponçage des portes et mise en place d’une peinture neuve : surface : ……… m2, …………. heures</a:t>
            </a:r>
          </a:p>
          <a:p>
            <a:pPr algn="just">
              <a:spcAft>
                <a:spcPts val="600"/>
              </a:spcAft>
            </a:pPr>
            <a:r>
              <a:rPr lang="fr-FR" sz="1300" dirty="0">
                <a:latin typeface="Arial" pitchFamily="34" charset="0"/>
                <a:cs typeface="Arial" pitchFamily="34" charset="0"/>
              </a:rPr>
              <a:t>Graissage du cric de levage : Huile :……… litres : Type de lubrifiant :………………, </a:t>
            </a:r>
            <a:r>
              <a:rPr lang="fr-FR" sz="1300" dirty="0" smtClean="0">
                <a:latin typeface="Arial" pitchFamily="34" charset="0"/>
                <a:cs typeface="Arial" pitchFamily="34" charset="0"/>
              </a:rPr>
              <a:t>………...</a:t>
            </a:r>
            <a:r>
              <a:rPr lang="fr-FR" sz="1300" dirty="0">
                <a:latin typeface="Arial" pitchFamily="34" charset="0"/>
                <a:cs typeface="Arial" pitchFamily="34" charset="0"/>
              </a:rPr>
              <a:t>heures</a:t>
            </a:r>
          </a:p>
          <a:p>
            <a:pPr algn="just">
              <a:spcAft>
                <a:spcPts val="600"/>
              </a:spcAft>
            </a:pPr>
            <a:r>
              <a:rPr lang="fr-FR" sz="1300" dirty="0">
                <a:latin typeface="Arial" pitchFamily="34" charset="0"/>
                <a:cs typeface="Arial" pitchFamily="34" charset="0"/>
              </a:rPr>
              <a:t>Vérification de ou des vis : Nombre : ………… unités, état : ………………………, </a:t>
            </a:r>
            <a:r>
              <a:rPr lang="fr-FR" sz="1300" dirty="0" smtClean="0">
                <a:latin typeface="Arial" pitchFamily="34" charset="0"/>
                <a:cs typeface="Arial" pitchFamily="34" charset="0"/>
              </a:rPr>
              <a:t>…………...</a:t>
            </a:r>
            <a:r>
              <a:rPr lang="fr-FR" sz="1300" dirty="0">
                <a:latin typeface="Arial" pitchFamily="34" charset="0"/>
                <a:cs typeface="Arial" pitchFamily="34" charset="0"/>
              </a:rPr>
              <a:t>heures</a:t>
            </a:r>
          </a:p>
          <a:p>
            <a:pPr algn="just">
              <a:spcAft>
                <a:spcPts val="600"/>
              </a:spcAft>
            </a:pPr>
            <a:r>
              <a:rPr lang="fr-FR" sz="1300" dirty="0">
                <a:latin typeface="Arial" pitchFamily="34" charset="0"/>
                <a:cs typeface="Arial" pitchFamily="34" charset="0"/>
              </a:rPr>
              <a:t>Graissage vis : Graisse : ……….. kg, Type de graisse : …………………………, </a:t>
            </a:r>
            <a:r>
              <a:rPr lang="fr-FR" sz="1300" dirty="0" smtClean="0">
                <a:latin typeface="Arial" pitchFamily="34" charset="0"/>
                <a:cs typeface="Arial" pitchFamily="34" charset="0"/>
              </a:rPr>
              <a:t>……………...</a:t>
            </a:r>
            <a:r>
              <a:rPr lang="fr-FR" sz="1300" dirty="0">
                <a:latin typeface="Arial" pitchFamily="34" charset="0"/>
                <a:cs typeface="Arial" pitchFamily="34" charset="0"/>
              </a:rPr>
              <a:t>heures</a:t>
            </a:r>
          </a:p>
          <a:p>
            <a:r>
              <a:rPr lang="fr-FR" sz="1200" b="1" u="sng" dirty="0"/>
              <a:t>EQUIPEMENTS UTILISES</a:t>
            </a:r>
            <a:r>
              <a:rPr lang="fr-FR" sz="1200" b="1" dirty="0"/>
              <a:t>				</a:t>
            </a:r>
            <a:r>
              <a:rPr lang="fr-FR" sz="1100" b="1" u="sng" dirty="0"/>
              <a:t>CARBURANT CONSOMME</a:t>
            </a:r>
            <a:endParaRPr lang="fr-FR" sz="1200" b="1" u="sng" dirty="0"/>
          </a:p>
          <a:p>
            <a:pPr algn="just"/>
            <a:r>
              <a:rPr lang="fr-FR" sz="1300" dirty="0">
                <a:latin typeface="Arial" pitchFamily="34" charset="0"/>
                <a:cs typeface="Arial" pitchFamily="34" charset="0"/>
              </a:rPr>
              <a:t>……………………………………………… heures                               ………………………………… Litres</a:t>
            </a:r>
          </a:p>
          <a:p>
            <a:pPr algn="just"/>
            <a:r>
              <a:rPr lang="fr-FR" sz="1300" dirty="0">
                <a:latin typeface="Arial" pitchFamily="34" charset="0"/>
                <a:cs typeface="Arial" pitchFamily="34" charset="0"/>
              </a:rPr>
              <a:t>……………………………………………… heures                               ………………………………… Litres</a:t>
            </a:r>
          </a:p>
          <a:p>
            <a:pPr algn="just"/>
            <a:r>
              <a:rPr lang="fr-FR" sz="1300" dirty="0">
                <a:latin typeface="Arial" pitchFamily="34" charset="0"/>
                <a:cs typeface="Arial" pitchFamily="34" charset="0"/>
              </a:rPr>
              <a:t>……………………………………………… heures                               ………………………………… Litres</a:t>
            </a:r>
          </a:p>
          <a:p>
            <a:pPr>
              <a:spcAft>
                <a:spcPts val="600"/>
              </a:spcAft>
            </a:pPr>
            <a:r>
              <a:rPr lang="fr-FR" sz="1200" b="1" u="sng" dirty="0"/>
              <a:t>MAIN D’ŒUVRE UTILISEE</a:t>
            </a:r>
            <a:r>
              <a:rPr lang="fr-FR" sz="1200" dirty="0"/>
              <a:t>……………………………………………………………………………………………</a:t>
            </a:r>
          </a:p>
          <a:p>
            <a:pPr algn="just">
              <a:spcAft>
                <a:spcPts val="600"/>
              </a:spcAft>
            </a:pPr>
            <a:r>
              <a:rPr lang="fr-FR" sz="1200" b="1" u="sng" dirty="0"/>
              <a:t>REMARQUES </a:t>
            </a:r>
            <a:r>
              <a:rPr lang="fr-FR" sz="1200" b="1" u="sng" dirty="0" smtClean="0"/>
              <a:t>:</a:t>
            </a:r>
          </a:p>
          <a:p>
            <a:pPr algn="just">
              <a:spcAft>
                <a:spcPts val="600"/>
              </a:spcAft>
            </a:pPr>
            <a:endParaRPr lang="fr-FR" sz="1000" b="1" u="sng" dirty="0"/>
          </a:p>
          <a:p>
            <a:pPr algn="just">
              <a:spcAft>
                <a:spcPts val="1000"/>
              </a:spcAft>
            </a:pPr>
            <a:r>
              <a:rPr lang="fr-FR" sz="1300" b="1" u="sng" dirty="0">
                <a:latin typeface="Arial" pitchFamily="34" charset="0"/>
                <a:cs typeface="Arial" pitchFamily="34" charset="0"/>
              </a:rPr>
              <a:t>Le RESPONSABLE</a:t>
            </a:r>
            <a:r>
              <a:rPr lang="fr-FR" sz="1300" dirty="0">
                <a:latin typeface="Arial" pitchFamily="34" charset="0"/>
                <a:cs typeface="Arial" pitchFamily="34" charset="0"/>
              </a:rPr>
              <a:t> …………………………………..      Signature</a:t>
            </a:r>
          </a:p>
          <a:p>
            <a:pPr algn="just">
              <a:spcAft>
                <a:spcPts val="1000"/>
              </a:spcAft>
            </a:pPr>
            <a:r>
              <a:rPr lang="fr-FR" sz="1200" b="1" dirty="0"/>
              <a:t>				</a:t>
            </a:r>
            <a:r>
              <a:rPr lang="fr-FR" sz="1000" b="1" dirty="0"/>
              <a:t>				</a:t>
            </a:r>
          </a:p>
          <a:p>
            <a:pPr algn="just">
              <a:spcAft>
                <a:spcPts val="1000"/>
              </a:spcAft>
            </a:pPr>
            <a:endParaRPr lang="fr-FR" sz="1000" b="1" u="sng" dirty="0"/>
          </a:p>
          <a:p>
            <a:pPr algn="just">
              <a:spcAft>
                <a:spcPts val="1000"/>
              </a:spcAft>
            </a:pPr>
            <a:endParaRPr lang="fr-FR" sz="1000" b="1" u="sng" dirty="0"/>
          </a:p>
          <a:p>
            <a:pPr algn="just">
              <a:spcAft>
                <a:spcPts val="1000"/>
              </a:spcAft>
            </a:pPr>
            <a:endParaRPr lang="fr-FR" sz="1100" dirty="0"/>
          </a:p>
          <a:p>
            <a:pPr algn="just">
              <a:spcAft>
                <a:spcPts val="1000"/>
              </a:spcAft>
            </a:pPr>
            <a:endParaRPr lang="fr-FR" sz="1100"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pPr algn="ctr">
              <a:spcAft>
                <a:spcPts val="1000"/>
              </a:spcAft>
            </a:pPr>
            <a:endParaRPr lang="fr-FR" sz="1000" b="1" u="sng" dirty="0"/>
          </a:p>
          <a:p>
            <a:endParaRPr lang="fr-FR" dirty="0"/>
          </a:p>
        </p:txBody>
      </p:sp>
      <p:sp>
        <p:nvSpPr>
          <p:cNvPr id="239620" name="Rectangle 5"/>
          <p:cNvSpPr>
            <a:spLocks noChangeArrowheads="1"/>
          </p:cNvSpPr>
          <p:nvPr/>
        </p:nvSpPr>
        <p:spPr bwMode="auto">
          <a:xfrm>
            <a:off x="1447800" y="200024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39621" name="Rectangle 5"/>
          <p:cNvSpPr>
            <a:spLocks noChangeArrowheads="1"/>
          </p:cNvSpPr>
          <p:nvPr/>
        </p:nvSpPr>
        <p:spPr bwMode="auto">
          <a:xfrm>
            <a:off x="7162800" y="2000240"/>
            <a:ext cx="152400" cy="152400"/>
          </a:xfrm>
          <a:prstGeom prst="rect">
            <a:avLst/>
          </a:prstGeom>
          <a:solidFill>
            <a:schemeClr val="bg1"/>
          </a:solidFill>
          <a:ln w="9525" algn="ctr">
            <a:solidFill>
              <a:srgbClr val="000000"/>
            </a:solidFill>
            <a:round/>
            <a:headEnd/>
            <a:tailEnd/>
          </a:ln>
        </p:spPr>
        <p:txBody>
          <a:bodyPr/>
          <a:lstStyle/>
          <a:p>
            <a:endParaRPr lang="fr-FR"/>
          </a:p>
        </p:txBody>
      </p:sp>
      <p:sp>
        <p:nvSpPr>
          <p:cNvPr id="239622" name="Rectangle 5"/>
          <p:cNvSpPr>
            <a:spLocks noChangeArrowheads="1"/>
          </p:cNvSpPr>
          <p:nvPr/>
        </p:nvSpPr>
        <p:spPr bwMode="auto">
          <a:xfrm>
            <a:off x="4343400" y="2000240"/>
            <a:ext cx="152400" cy="152400"/>
          </a:xfrm>
          <a:prstGeom prst="rect">
            <a:avLst/>
          </a:prstGeom>
          <a:solidFill>
            <a:schemeClr val="bg1"/>
          </a:solidFill>
          <a:ln w="9525" algn="ctr">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9619"/>
                                        </p:tgtEl>
                                        <p:attrNameLst>
                                          <p:attrName>style.visibility</p:attrName>
                                        </p:attrNameLst>
                                      </p:cBhvr>
                                      <p:to>
                                        <p:strVal val="visible"/>
                                      </p:to>
                                    </p:set>
                                    <p:animEffect transition="in" filter="fade">
                                      <p:cBhvr>
                                        <p:cTn id="10" dur="2000"/>
                                        <p:tgtEl>
                                          <p:spTgt spid="2396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9620"/>
                                        </p:tgtEl>
                                        <p:attrNameLst>
                                          <p:attrName>style.visibility</p:attrName>
                                        </p:attrNameLst>
                                      </p:cBhvr>
                                      <p:to>
                                        <p:strVal val="visible"/>
                                      </p:to>
                                    </p:set>
                                    <p:animEffect transition="in" filter="fade">
                                      <p:cBhvr>
                                        <p:cTn id="13" dur="2000"/>
                                        <p:tgtEl>
                                          <p:spTgt spid="2396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9621"/>
                                        </p:tgtEl>
                                        <p:attrNameLst>
                                          <p:attrName>style.visibility</p:attrName>
                                        </p:attrNameLst>
                                      </p:cBhvr>
                                      <p:to>
                                        <p:strVal val="visible"/>
                                      </p:to>
                                    </p:set>
                                    <p:animEffect transition="in" filter="fade">
                                      <p:cBhvr>
                                        <p:cTn id="16" dur="2000"/>
                                        <p:tgtEl>
                                          <p:spTgt spid="2396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9622"/>
                                        </p:tgtEl>
                                        <p:attrNameLst>
                                          <p:attrName>style.visibility</p:attrName>
                                        </p:attrNameLst>
                                      </p:cBhvr>
                                      <p:to>
                                        <p:strVal val="visible"/>
                                      </p:to>
                                    </p:set>
                                    <p:animEffect transition="in" filter="fade">
                                      <p:cBhvr>
                                        <p:cTn id="19" dur="2000"/>
                                        <p:tgtEl>
                                          <p:spTgt spid="239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9619" grpId="0" animBg="1"/>
      <p:bldP spid="239620" grpId="0" animBg="1"/>
      <p:bldP spid="239621" grpId="0" animBg="1"/>
      <p:bldP spid="23962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C61326D-C9A4-42E9-9B27-36CDF09B4C86}" type="slidenum">
              <a:rPr lang="en-US" smtClean="0"/>
              <a:pPr>
                <a:defRPr/>
              </a:pPr>
              <a:t>88</a:t>
            </a:fld>
            <a:endParaRPr lang="en-US" dirty="0"/>
          </a:p>
        </p:txBody>
      </p:sp>
      <p:sp>
        <p:nvSpPr>
          <p:cNvPr id="24064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240644" name="Rectangle 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p:spPr>
        <p:txBody>
          <a:bodyPr/>
          <a:lstStyle/>
          <a:p>
            <a:endParaRPr lang="fr-FR"/>
          </a:p>
        </p:txBody>
      </p:sp>
      <p:sp>
        <p:nvSpPr>
          <p:cNvPr id="5" name="Text Box 5"/>
          <p:cNvSpPr txBox="1">
            <a:spLocks noChangeArrowheads="1"/>
          </p:cNvSpPr>
          <p:nvPr/>
        </p:nvSpPr>
        <p:spPr bwMode="auto">
          <a:xfrm>
            <a:off x="2057400" y="746125"/>
            <a:ext cx="5257800" cy="396875"/>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ANNUELLE</a:t>
            </a:r>
            <a:endParaRPr lang="en-US" sz="2000" b="1" u="sng" dirty="0">
              <a:solidFill>
                <a:srgbClr val="FF7F61"/>
              </a:solidFill>
              <a:effectLst>
                <a:outerShdw blurRad="38100" dist="38100" dir="2700000" algn="tl">
                  <a:srgbClr val="000000"/>
                </a:outerShdw>
              </a:effectLst>
            </a:endParaRPr>
          </a:p>
        </p:txBody>
      </p:sp>
      <p:sp>
        <p:nvSpPr>
          <p:cNvPr id="6" name="Rectangle 5"/>
          <p:cNvSpPr/>
          <p:nvPr/>
        </p:nvSpPr>
        <p:spPr>
          <a:xfrm>
            <a:off x="2286000" y="0"/>
            <a:ext cx="4572000" cy="868363"/>
          </a:xfrm>
          <a:prstGeom prst="rect">
            <a:avLst/>
          </a:prstGeom>
        </p:spPr>
        <p:txBody>
          <a:bodyPr>
            <a:spAutoFit/>
          </a:bodyPr>
          <a:lstStyle/>
          <a:p>
            <a:pPr algn="ctr">
              <a:lnSpc>
                <a:spcPct val="60000"/>
              </a:lnSpc>
              <a:spcBef>
                <a:spcPct val="50000"/>
              </a:spcBef>
              <a:defRPr/>
            </a:pPr>
            <a:r>
              <a:rPr lang="fr-FR"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MAINTENANCE DES PERIMETRES </a:t>
            </a:r>
          </a:p>
          <a:p>
            <a:pPr algn="ctr">
              <a:lnSpc>
                <a:spcPct val="60000"/>
              </a:lnSpc>
              <a:spcBef>
                <a:spcPct val="50000"/>
              </a:spcBef>
              <a:defRPr/>
            </a:pPr>
            <a:r>
              <a:rPr lang="fr-FR" b="1" dirty="0">
                <a:solidFill>
                  <a:schemeClr val="hlink"/>
                </a:solidFill>
                <a:effectLst>
                  <a:outerShdw blurRad="38100" dist="38100" dir="2700000" algn="tl">
                    <a:srgbClr val="000000"/>
                  </a:outerShdw>
                </a:effectLst>
              </a:rPr>
              <a:t>IRRIGU</a:t>
            </a:r>
            <a:r>
              <a:rPr lang="en-US" b="1" dirty="0">
                <a:solidFill>
                  <a:schemeClr val="hlink"/>
                </a:solidFill>
                <a:effectLst>
                  <a:outerShdw blurRad="38100" dist="38100" dir="2700000" algn="tl">
                    <a:srgbClr val="000000"/>
                  </a:outerShdw>
                </a:effectLst>
              </a:rPr>
              <a:t>È</a:t>
            </a:r>
            <a:r>
              <a:rPr lang="fr-FR" b="1" dirty="0">
                <a:solidFill>
                  <a:schemeClr val="hlink"/>
                </a:solidFill>
                <a:effectLst>
                  <a:outerShdw blurRad="38100" dist="38100" dir="2700000" algn="tl">
                    <a:srgbClr val="000000"/>
                  </a:outerShdw>
                </a:effectLst>
              </a:rPr>
              <a:t>S</a:t>
            </a:r>
            <a:endParaRPr lang="en-US" b="1" dirty="0">
              <a:solidFill>
                <a:schemeClr val="hlink"/>
              </a:solidFill>
              <a:effectLst>
                <a:outerShdw blurRad="38100" dist="38100" dir="2700000" algn="tl">
                  <a:srgbClr val="000000"/>
                </a:outerShdw>
              </a:effectLst>
            </a:endParaRPr>
          </a:p>
        </p:txBody>
      </p:sp>
      <p:sp>
        <p:nvSpPr>
          <p:cNvPr id="7" name="ZoneTexte 6"/>
          <p:cNvSpPr txBox="1"/>
          <p:nvPr/>
        </p:nvSpPr>
        <p:spPr>
          <a:xfrm>
            <a:off x="1066800" y="2743200"/>
            <a:ext cx="6781800" cy="2062163"/>
          </a:xfrm>
          <a:prstGeom prst="rect">
            <a:avLst/>
          </a:prstGeom>
          <a:solidFill>
            <a:schemeClr val="bg1"/>
          </a:solidFill>
          <a:ln w="28575">
            <a:solidFill>
              <a:srgbClr val="FF0000"/>
            </a:solidFill>
          </a:ln>
        </p:spPr>
        <p:txBody>
          <a:bodyPr>
            <a:spAutoFit/>
          </a:bodyPr>
          <a:lstStyle/>
          <a:p>
            <a:pPr algn="ctr">
              <a:defRPr/>
            </a:pPr>
            <a:r>
              <a:rPr lang="fr-FR" sz="4800" b="1" dirty="0">
                <a:solidFill>
                  <a:srgbClr val="FF0000"/>
                </a:solidFill>
              </a:rPr>
              <a:t>FIN</a:t>
            </a:r>
          </a:p>
          <a:p>
            <a:pPr algn="ctr">
              <a:defRPr/>
            </a:pPr>
            <a:r>
              <a:rPr lang="fr-FR" sz="3200" b="1" dirty="0">
                <a:solidFill>
                  <a:srgbClr val="FF0000"/>
                </a:solidFill>
              </a:rPr>
              <a:t>de la maintenance Annuelle</a:t>
            </a:r>
            <a:endParaRPr lang="fr-FR" sz="4800" b="1" dirty="0">
              <a:solidFill>
                <a:srgbClr val="FF0000"/>
              </a:solidFill>
            </a:endParaRPr>
          </a:p>
          <a:p>
            <a:pPr algn="ctr">
              <a:defRPr/>
            </a:pPr>
            <a:r>
              <a:rPr lang="fr-FR" sz="4800" b="1" dirty="0"/>
              <a:t>MERCI</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B64F43B-BC2E-4404-B0D0-6E892EA8BD47}" type="slidenum">
              <a:rPr lang="en-US" smtClean="0"/>
              <a:pPr>
                <a:defRPr/>
              </a:pPr>
              <a:t>9</a:t>
            </a:fld>
            <a:endParaRPr lang="en-US" dirty="0"/>
          </a:p>
        </p:txBody>
      </p:sp>
      <p:sp>
        <p:nvSpPr>
          <p:cNvPr id="157699" name="Text Box 1"/>
          <p:cNvSpPr txBox="1">
            <a:spLocks noChangeArrowheads="1"/>
          </p:cNvSpPr>
          <p:nvPr/>
        </p:nvSpPr>
        <p:spPr bwMode="auto">
          <a:xfrm>
            <a:off x="914400" y="0"/>
            <a:ext cx="7391400" cy="6858000"/>
          </a:xfrm>
          <a:prstGeom prst="rect">
            <a:avLst/>
          </a:prstGeom>
          <a:solidFill>
            <a:schemeClr val="bg1"/>
          </a:solidFill>
          <a:ln w="28575" cmpd="dbl">
            <a:solidFill>
              <a:srgbClr val="FF0000"/>
            </a:solidFill>
            <a:miter lim="800000"/>
            <a:headEnd/>
            <a:tailEnd/>
          </a:ln>
        </p:spPr>
        <p:txBody>
          <a:bodyPr/>
          <a:lstStyle/>
          <a:p>
            <a:pPr algn="ctr">
              <a:spcAft>
                <a:spcPts val="1000"/>
              </a:spcAft>
            </a:pPr>
            <a:r>
              <a:rPr lang="fr-FR" sz="1400" b="1" u="sng" dirty="0">
                <a:solidFill>
                  <a:sysClr val="windowText" lastClr="000000"/>
                </a:solidFill>
                <a:latin typeface="Arial" pitchFamily="34" charset="0"/>
                <a:cs typeface="Arial" pitchFamily="34" charset="0"/>
              </a:rPr>
              <a:t>FICHE DE TRAVAIL</a:t>
            </a:r>
          </a:p>
          <a:p>
            <a:pPr algn="ctr">
              <a:spcAft>
                <a:spcPts val="1000"/>
              </a:spcAft>
            </a:pPr>
            <a:r>
              <a:rPr lang="fr-FR" sz="1400" b="1" u="sng" dirty="0">
                <a:solidFill>
                  <a:sysClr val="windowText" lastClr="000000"/>
                </a:solidFill>
                <a:latin typeface="Arial" pitchFamily="34" charset="0"/>
                <a:cs typeface="Arial" pitchFamily="34" charset="0"/>
              </a:rPr>
              <a:t>MAINTENANCE DES OUVRAGES</a:t>
            </a:r>
          </a:p>
          <a:p>
            <a:pPr algn="ctr">
              <a:spcAft>
                <a:spcPts val="1000"/>
              </a:spcAft>
            </a:pPr>
            <a:r>
              <a:rPr lang="fr-FR" sz="1300" b="1" u="sng" dirty="0">
                <a:solidFill>
                  <a:sysClr val="windowText" lastClr="000000"/>
                </a:solidFill>
                <a:latin typeface="Arial" pitchFamily="34" charset="0"/>
                <a:cs typeface="Arial" pitchFamily="34" charset="0"/>
              </a:rPr>
              <a:t>Portes – Vis - Crics</a:t>
            </a:r>
          </a:p>
          <a:p>
            <a:pPr algn="just">
              <a:spcAft>
                <a:spcPts val="600"/>
              </a:spcAft>
            </a:pPr>
            <a:r>
              <a:rPr lang="fr-FR" sz="1300" dirty="0">
                <a:solidFill>
                  <a:sysClr val="windowText" lastClr="000000"/>
                </a:solidFill>
                <a:latin typeface="Arial" pitchFamily="34" charset="0"/>
                <a:cs typeface="Arial" pitchFamily="34" charset="0"/>
              </a:rPr>
              <a:t>Fiche de travail n° </a:t>
            </a:r>
            <a:r>
              <a:rPr lang="fr-FR" sz="1300" dirty="0" smtClean="0">
                <a:solidFill>
                  <a:sysClr val="windowText" lastClr="000000"/>
                </a:solidFill>
                <a:latin typeface="Arial" pitchFamily="34" charset="0"/>
                <a:cs typeface="Arial" pitchFamily="34" charset="0"/>
              </a:rPr>
              <a:t>…………………………………Date</a:t>
            </a:r>
            <a:r>
              <a:rPr lang="fr-FR" sz="1300" dirty="0">
                <a:solidFill>
                  <a:sysClr val="windowText" lastClr="000000"/>
                </a:solidFill>
                <a:latin typeface="Arial" pitchFamily="34" charset="0"/>
                <a:cs typeface="Arial" pitchFamily="34" charset="0"/>
              </a:rPr>
              <a:t> :                    JJ/MM/AA</a:t>
            </a:r>
          </a:p>
          <a:p>
            <a:pPr algn="just">
              <a:spcAft>
                <a:spcPts val="600"/>
              </a:spcAft>
            </a:pPr>
            <a:r>
              <a:rPr lang="fr-FR" sz="1300" dirty="0">
                <a:solidFill>
                  <a:sysClr val="windowText" lastClr="000000"/>
                </a:solidFill>
                <a:latin typeface="Arial" pitchFamily="34" charset="0"/>
                <a:cs typeface="Arial" pitchFamily="34" charset="0"/>
              </a:rPr>
              <a:t>Ouvrage n° </a:t>
            </a:r>
            <a:r>
              <a:rPr lang="fr-FR" sz="1300" dirty="0" smtClean="0">
                <a:solidFill>
                  <a:sysClr val="windowText" lastClr="000000"/>
                </a:solidFill>
                <a:latin typeface="Arial" pitchFamily="34" charset="0"/>
                <a:cs typeface="Arial" pitchFamily="34" charset="0"/>
              </a:rPr>
              <a:t>……………………Type </a:t>
            </a:r>
            <a:r>
              <a:rPr lang="fr-FR" sz="1300" dirty="0">
                <a:solidFill>
                  <a:sysClr val="windowText" lastClr="000000"/>
                </a:solidFill>
                <a:latin typeface="Arial" pitchFamily="34" charset="0"/>
                <a:cs typeface="Arial" pitchFamily="34" charset="0"/>
              </a:rPr>
              <a:t>d’ouvrage : …………………………………….</a:t>
            </a:r>
          </a:p>
          <a:p>
            <a:pPr algn="just">
              <a:spcAft>
                <a:spcPts val="600"/>
              </a:spcAft>
            </a:pPr>
            <a:r>
              <a:rPr lang="fr-FR" sz="1300" dirty="0">
                <a:solidFill>
                  <a:sysClr val="windowText" lastClr="000000"/>
                </a:solidFill>
                <a:latin typeface="Arial" pitchFamily="34" charset="0"/>
                <a:cs typeface="Arial" pitchFamily="34" charset="0"/>
              </a:rPr>
              <a:t>Situation </a:t>
            </a:r>
            <a:r>
              <a:rPr lang="fr-FR" sz="1300" dirty="0" smtClean="0">
                <a:solidFill>
                  <a:sysClr val="windowText" lastClr="000000"/>
                </a:solidFill>
                <a:latin typeface="Arial" pitchFamily="34" charset="0"/>
                <a:cs typeface="Arial" pitchFamily="34" charset="0"/>
              </a:rPr>
              <a:t>:…………………………………………………………………………………        </a:t>
            </a:r>
            <a:endParaRPr lang="fr-FR" sz="1300" dirty="0">
              <a:solidFill>
                <a:sysClr val="windowText" lastClr="000000"/>
              </a:solidFill>
              <a:latin typeface="Arial" pitchFamily="34" charset="0"/>
              <a:cs typeface="Arial" pitchFamily="34" charset="0"/>
            </a:endParaRPr>
          </a:p>
          <a:p>
            <a:pPr algn="just">
              <a:spcAft>
                <a:spcPts val="600"/>
              </a:spcAft>
            </a:pPr>
            <a:r>
              <a:rPr lang="fr-FR" sz="1300" dirty="0">
                <a:solidFill>
                  <a:sysClr val="windowText" lastClr="000000"/>
                </a:solidFill>
                <a:latin typeface="Arial" pitchFamily="34" charset="0"/>
                <a:cs typeface="Arial" pitchFamily="34" charset="0"/>
              </a:rPr>
              <a:t>Position : </a:t>
            </a:r>
            <a:r>
              <a:rPr lang="fr-FR" sz="1300" dirty="0" err="1">
                <a:solidFill>
                  <a:sysClr val="windowText" lastClr="000000"/>
                </a:solidFill>
                <a:latin typeface="Arial" pitchFamily="34" charset="0"/>
                <a:cs typeface="Arial" pitchFamily="34" charset="0"/>
              </a:rPr>
              <a:t>p.k</a:t>
            </a:r>
            <a:r>
              <a:rPr lang="fr-FR" sz="1300" dirty="0">
                <a:solidFill>
                  <a:sysClr val="windowText" lastClr="000000"/>
                </a:solidFill>
                <a:latin typeface="Arial" pitchFamily="34" charset="0"/>
                <a:cs typeface="Arial" pitchFamily="34" charset="0"/>
              </a:rPr>
              <a:t>.  ………Nombre de passes : ………Hauteur porte ………. m Largeur porte………. m</a:t>
            </a:r>
          </a:p>
          <a:p>
            <a:pPr algn="just">
              <a:spcAft>
                <a:spcPts val="600"/>
              </a:spcAft>
            </a:pPr>
            <a:r>
              <a:rPr lang="fr-FR" sz="1300" dirty="0">
                <a:solidFill>
                  <a:sysClr val="windowText" lastClr="000000"/>
                </a:solidFill>
                <a:latin typeface="Arial" pitchFamily="34" charset="0"/>
                <a:cs typeface="Arial" pitchFamily="34" charset="0"/>
              </a:rPr>
              <a:t>Surface des portes : …………m²  Longueur de joints :…………m Longueur de vis : ……………..m</a:t>
            </a:r>
          </a:p>
          <a:p>
            <a:pPr algn="ctr">
              <a:spcAft>
                <a:spcPts val="600"/>
              </a:spcAft>
            </a:pPr>
            <a:r>
              <a:rPr lang="fr-FR" sz="1300" b="1" u="sng" dirty="0">
                <a:solidFill>
                  <a:sysClr val="windowText" lastClr="000000"/>
                </a:solidFill>
                <a:latin typeface="Arial" pitchFamily="34" charset="0"/>
                <a:cs typeface="Arial" pitchFamily="34" charset="0"/>
              </a:rPr>
              <a:t>TRAVAUX A REALISER</a:t>
            </a:r>
            <a:endParaRPr lang="fr-FR" sz="1300" dirty="0">
              <a:solidFill>
                <a:sysClr val="windowText" lastClr="000000"/>
              </a:solidFill>
              <a:latin typeface="Arial" pitchFamily="34" charset="0"/>
              <a:cs typeface="Arial" pitchFamily="34" charset="0"/>
            </a:endParaRPr>
          </a:p>
          <a:p>
            <a:pPr algn="just">
              <a:spcAft>
                <a:spcPts val="600"/>
              </a:spcAft>
            </a:pPr>
            <a:r>
              <a:rPr lang="fr-FR" sz="1300" dirty="0">
                <a:solidFill>
                  <a:sysClr val="windowText" lastClr="000000"/>
                </a:solidFill>
                <a:latin typeface="Arial" pitchFamily="34" charset="0"/>
                <a:cs typeface="Arial" pitchFamily="34" charset="0"/>
              </a:rPr>
              <a:t>Longueur de joint à changer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m   </a:t>
            </a:r>
          </a:p>
          <a:p>
            <a:pPr algn="just">
              <a:spcAft>
                <a:spcPts val="600"/>
              </a:spcAft>
            </a:pPr>
            <a:r>
              <a:rPr lang="fr-FR" sz="1300" dirty="0">
                <a:solidFill>
                  <a:sysClr val="windowText" lastClr="000000"/>
                </a:solidFill>
                <a:latin typeface="Arial" pitchFamily="34" charset="0"/>
                <a:cs typeface="Arial" pitchFamily="34" charset="0"/>
              </a:rPr>
              <a:t>Graissage des vis : ………………kg de graisse   Graissage des crics : ………………kg de graisse</a:t>
            </a:r>
          </a:p>
          <a:p>
            <a:pPr algn="just">
              <a:spcAft>
                <a:spcPts val="600"/>
              </a:spcAft>
            </a:pPr>
            <a:r>
              <a:rPr lang="fr-FR" sz="1300" dirty="0">
                <a:solidFill>
                  <a:sysClr val="windowText" lastClr="000000"/>
                </a:solidFill>
                <a:latin typeface="Arial" pitchFamily="34" charset="0"/>
                <a:cs typeface="Arial" pitchFamily="34" charset="0"/>
              </a:rPr>
              <a:t>Démontage des crics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heures</a:t>
            </a:r>
          </a:p>
          <a:p>
            <a:pPr algn="just">
              <a:spcAft>
                <a:spcPts val="600"/>
              </a:spcAft>
            </a:pPr>
            <a:r>
              <a:rPr lang="fr-FR" sz="1300" dirty="0">
                <a:solidFill>
                  <a:sysClr val="windowText" lastClr="000000"/>
                </a:solidFill>
                <a:latin typeface="Arial" pitchFamily="34" charset="0"/>
                <a:cs typeface="Arial" pitchFamily="34" charset="0"/>
              </a:rPr>
              <a:t>Extraction des portes </a:t>
            </a:r>
            <a:r>
              <a:rPr lang="fr-FR" sz="1300" dirty="0" smtClean="0">
                <a:solidFill>
                  <a:sysClr val="windowText" lastClr="000000"/>
                </a:solidFill>
                <a:latin typeface="Arial" pitchFamily="34" charset="0"/>
                <a:cs typeface="Arial" pitchFamily="34" charset="0"/>
              </a:rPr>
              <a:t>:…………………………………………………………………...…..</a:t>
            </a:r>
            <a:r>
              <a:rPr lang="fr-FR" sz="1300" dirty="0">
                <a:solidFill>
                  <a:sysClr val="windowText" lastClr="000000"/>
                </a:solidFill>
                <a:latin typeface="Arial" pitchFamily="34" charset="0"/>
                <a:cs typeface="Arial" pitchFamily="34" charset="0"/>
              </a:rPr>
              <a:t>heures</a:t>
            </a:r>
          </a:p>
          <a:p>
            <a:pPr algn="just">
              <a:spcAft>
                <a:spcPts val="600"/>
              </a:spcAft>
            </a:pPr>
            <a:r>
              <a:rPr lang="fr-FR" sz="1300" dirty="0">
                <a:solidFill>
                  <a:sysClr val="windowText" lastClr="000000"/>
                </a:solidFill>
                <a:latin typeface="Arial" pitchFamily="34" charset="0"/>
                <a:cs typeface="Arial" pitchFamily="34" charset="0"/>
              </a:rPr>
              <a:t>Ponçage et peinture des portes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kg </a:t>
            </a:r>
            <a:r>
              <a:rPr lang="fr-FR" sz="1300" dirty="0" smtClean="0">
                <a:solidFill>
                  <a:sysClr val="windowText" lastClr="000000"/>
                </a:solidFill>
                <a:latin typeface="Arial" pitchFamily="34" charset="0"/>
                <a:cs typeface="Arial" pitchFamily="34" charset="0"/>
              </a:rPr>
              <a:t>peinture  </a:t>
            </a:r>
            <a:endParaRPr lang="fr-FR" sz="1300" dirty="0">
              <a:solidFill>
                <a:sysClr val="windowText" lastClr="000000"/>
              </a:solidFill>
              <a:latin typeface="Arial" pitchFamily="34" charset="0"/>
              <a:cs typeface="Arial" pitchFamily="34" charset="0"/>
            </a:endParaRPr>
          </a:p>
          <a:p>
            <a:pPr algn="just">
              <a:spcAft>
                <a:spcPts val="600"/>
              </a:spcAft>
            </a:pPr>
            <a:r>
              <a:rPr lang="fr-FR" sz="1300" dirty="0">
                <a:solidFill>
                  <a:sysClr val="windowText" lastClr="000000"/>
                </a:solidFill>
                <a:latin typeface="Arial" pitchFamily="34" charset="0"/>
                <a:cs typeface="Arial" pitchFamily="34" charset="0"/>
              </a:rPr>
              <a:t>Vérification des vis et remise en état si flambées, tordues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heures</a:t>
            </a:r>
          </a:p>
          <a:p>
            <a:pPr algn="just">
              <a:spcAft>
                <a:spcPts val="600"/>
              </a:spcAft>
            </a:pPr>
            <a:r>
              <a:rPr lang="fr-FR" sz="1300" dirty="0">
                <a:solidFill>
                  <a:sysClr val="windowText" lastClr="000000"/>
                </a:solidFill>
                <a:latin typeface="Arial" pitchFamily="34" charset="0"/>
                <a:cs typeface="Arial" pitchFamily="34" charset="0"/>
              </a:rPr>
              <a:t>Vérification de la fixation vis à porte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heures</a:t>
            </a:r>
          </a:p>
          <a:p>
            <a:pPr algn="just">
              <a:spcAft>
                <a:spcPts val="600"/>
              </a:spcAft>
            </a:pPr>
            <a:r>
              <a:rPr lang="fr-FR" sz="1300" dirty="0">
                <a:solidFill>
                  <a:sysClr val="windowText" lastClr="000000"/>
                </a:solidFill>
                <a:latin typeface="Arial" pitchFamily="34" charset="0"/>
                <a:cs typeface="Arial" pitchFamily="34" charset="0"/>
              </a:rPr>
              <a:t>Remontage : </a:t>
            </a:r>
            <a:r>
              <a:rPr lang="fr-FR" sz="1300" dirty="0" smtClean="0">
                <a:solidFill>
                  <a:sysClr val="windowText" lastClr="000000"/>
                </a:solidFill>
                <a:latin typeface="Arial" pitchFamily="34" charset="0"/>
                <a:cs typeface="Arial" pitchFamily="34" charset="0"/>
              </a:rPr>
              <a:t>………………………………………………………………………….……. </a:t>
            </a:r>
            <a:r>
              <a:rPr lang="fr-FR" sz="1300" dirty="0">
                <a:solidFill>
                  <a:sysClr val="windowText" lastClr="000000"/>
                </a:solidFill>
                <a:latin typeface="Arial" pitchFamily="34" charset="0"/>
                <a:cs typeface="Arial" pitchFamily="34" charset="0"/>
              </a:rPr>
              <a:t>heures</a:t>
            </a:r>
          </a:p>
          <a:p>
            <a:pPr algn="just">
              <a:spcAft>
                <a:spcPts val="1000"/>
              </a:spcAft>
            </a:pPr>
            <a:r>
              <a:rPr lang="fr-FR" sz="1300" dirty="0">
                <a:solidFill>
                  <a:sysClr val="windowText" lastClr="000000"/>
                </a:solidFill>
                <a:latin typeface="Arial" pitchFamily="34" charset="0"/>
                <a:cs typeface="Arial" pitchFamily="34" charset="0"/>
              </a:rPr>
              <a:t>Remarques :</a:t>
            </a:r>
          </a:p>
          <a:p>
            <a:pPr algn="just">
              <a:spcAft>
                <a:spcPts val="1000"/>
              </a:spcAft>
            </a:pPr>
            <a:endParaRPr lang="fr-FR" sz="1300" dirty="0">
              <a:solidFill>
                <a:sysClr val="windowText" lastClr="000000"/>
              </a:solidFill>
              <a:latin typeface="Arial" pitchFamily="34" charset="0"/>
              <a:cs typeface="Arial" pitchFamily="34" charset="0"/>
            </a:endParaRPr>
          </a:p>
          <a:p>
            <a:pPr algn="just">
              <a:spcAft>
                <a:spcPts val="1000"/>
              </a:spcAft>
            </a:pPr>
            <a:endParaRPr lang="fr-FR" sz="1300" dirty="0">
              <a:solidFill>
                <a:sysClr val="windowText" lastClr="000000"/>
              </a:solidFill>
              <a:latin typeface="Arial" pitchFamily="34" charset="0"/>
              <a:cs typeface="Arial" pitchFamily="34" charset="0"/>
            </a:endParaRPr>
          </a:p>
          <a:p>
            <a:pPr algn="just">
              <a:spcAft>
                <a:spcPts val="1000"/>
              </a:spcAft>
            </a:pPr>
            <a:r>
              <a:rPr lang="fr-FR" sz="1300" dirty="0">
                <a:solidFill>
                  <a:sysClr val="windowText" lastClr="000000"/>
                </a:solidFill>
                <a:latin typeface="Arial" pitchFamily="34" charset="0"/>
                <a:cs typeface="Arial" pitchFamily="34" charset="0"/>
              </a:rPr>
              <a:t>Nom du chef de chantier :………………………………………………</a:t>
            </a:r>
          </a:p>
          <a:p>
            <a:pPr algn="just">
              <a:spcAft>
                <a:spcPts val="1000"/>
              </a:spcAft>
            </a:pPr>
            <a:endParaRPr lang="fr-FR" sz="1300" dirty="0">
              <a:solidFill>
                <a:sysClr val="windowText" lastClr="000000"/>
              </a:solidFill>
              <a:latin typeface="Arial" pitchFamily="34" charset="0"/>
              <a:cs typeface="Arial" pitchFamily="34" charset="0"/>
            </a:endParaRPr>
          </a:p>
          <a:p>
            <a:pPr algn="just">
              <a:spcAft>
                <a:spcPts val="1000"/>
              </a:spcAft>
            </a:pPr>
            <a:r>
              <a:rPr lang="fr-FR" sz="1300" dirty="0">
                <a:solidFill>
                  <a:sysClr val="windowText" lastClr="000000"/>
                </a:solidFill>
                <a:latin typeface="Arial" pitchFamily="34" charset="0"/>
                <a:cs typeface="Arial" pitchFamily="34" charset="0"/>
              </a:rPr>
              <a:t>Signature du chef de chantier</a:t>
            </a:r>
          </a:p>
          <a:p>
            <a:pPr algn="just">
              <a:spcAft>
                <a:spcPts val="1000"/>
              </a:spcAft>
            </a:pPr>
            <a:endParaRPr lang="fr-FR" sz="1000" dirty="0">
              <a:solidFill>
                <a:sysClr val="windowText" lastClr="000000"/>
              </a:solidFill>
            </a:endParaRPr>
          </a:p>
          <a:p>
            <a:pPr algn="just">
              <a:spcAft>
                <a:spcPts val="1000"/>
              </a:spcAft>
            </a:pPr>
            <a:endParaRPr lang="fr-FR" sz="1000" dirty="0">
              <a:solidFill>
                <a:sysClr val="windowText" lastClr="000000"/>
              </a:solidFill>
            </a:endParaRPr>
          </a:p>
          <a:p>
            <a:pPr algn="just">
              <a:spcAft>
                <a:spcPts val="1000"/>
              </a:spcAft>
            </a:pPr>
            <a:endParaRPr lang="fr-FR" sz="1000" dirty="0">
              <a:solidFill>
                <a:sysClr val="windowText" lastClr="000000"/>
              </a:solidFill>
            </a:endParaRPr>
          </a:p>
          <a:p>
            <a:pPr algn="just">
              <a:spcAft>
                <a:spcPts val="1000"/>
              </a:spcAft>
            </a:pPr>
            <a:endParaRPr lang="fr-FR" sz="1000" dirty="0">
              <a:solidFill>
                <a:sysClr val="windowText" lastClr="000000"/>
              </a:solidFill>
            </a:endParaRPr>
          </a:p>
          <a:p>
            <a:pPr algn="just">
              <a:spcAft>
                <a:spcPts val="1000"/>
              </a:spcAft>
            </a:pPr>
            <a:endParaRPr lang="fr-FR" sz="1000" dirty="0">
              <a:solidFill>
                <a:sysClr val="windowText" lastClr="000000"/>
              </a:solidFill>
            </a:endParaRPr>
          </a:p>
          <a:p>
            <a:pPr algn="just">
              <a:spcAft>
                <a:spcPts val="1000"/>
              </a:spcAft>
            </a:pPr>
            <a:endParaRPr lang="fr-FR" sz="1000" dirty="0">
              <a:solidFill>
                <a:sysClr val="windowText" lastClr="000000"/>
              </a:solidFill>
            </a:endParaRPr>
          </a:p>
          <a:p>
            <a:pPr algn="just">
              <a:spcAft>
                <a:spcPts val="1000"/>
              </a:spcAft>
            </a:pPr>
            <a:endParaRPr lang="fr-FR" sz="1100" dirty="0">
              <a:solidFill>
                <a:sysClr val="windowText" lastClr="000000"/>
              </a:solidFill>
            </a:endParaRPr>
          </a:p>
          <a:p>
            <a:pPr algn="just">
              <a:spcAft>
                <a:spcPts val="1000"/>
              </a:spcAft>
            </a:pPr>
            <a:endParaRPr lang="fr-FR" sz="1100"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1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pPr algn="ctr">
              <a:spcAft>
                <a:spcPts val="1000"/>
              </a:spcAft>
            </a:pPr>
            <a:endParaRPr lang="fr-FR" sz="1000" b="1" u="sng" dirty="0">
              <a:solidFill>
                <a:sysClr val="windowText" lastClr="000000"/>
              </a:solidFill>
            </a:endParaRPr>
          </a:p>
          <a:p>
            <a:endParaRPr lang="fr-FR"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bg/>
                                          </p:spTgt>
                                        </p:tgtEl>
                                        <p:attrNameLst>
                                          <p:attrName>style.visibility</p:attrName>
                                        </p:attrNameLst>
                                      </p:cBhvr>
                                      <p:to>
                                        <p:strVal val="visible"/>
                                      </p:to>
                                    </p:set>
                                    <p:animEffect transition="in" filter="fade">
                                      <p:cBhvr>
                                        <p:cTn id="7" dur="2000"/>
                                        <p:tgtEl>
                                          <p:spTgt spid="15769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699">
                                            <p:txEl>
                                              <p:pRg st="0" end="0"/>
                                            </p:txEl>
                                          </p:spTgt>
                                        </p:tgtEl>
                                        <p:attrNameLst>
                                          <p:attrName>style.visibility</p:attrName>
                                        </p:attrNameLst>
                                      </p:cBhvr>
                                      <p:to>
                                        <p:strVal val="visible"/>
                                      </p:to>
                                    </p:set>
                                    <p:animEffect transition="in" filter="fade">
                                      <p:cBhvr>
                                        <p:cTn id="10" dur="2000"/>
                                        <p:tgtEl>
                                          <p:spTgt spid="15769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Effect transition="in" filter="fade">
                                      <p:cBhvr>
                                        <p:cTn id="13" dur="2000"/>
                                        <p:tgtEl>
                                          <p:spTgt spid="15769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7699">
                                            <p:txEl>
                                              <p:pRg st="2" end="2"/>
                                            </p:txEl>
                                          </p:spTgt>
                                        </p:tgtEl>
                                        <p:attrNameLst>
                                          <p:attrName>style.visibility</p:attrName>
                                        </p:attrNameLst>
                                      </p:cBhvr>
                                      <p:to>
                                        <p:strVal val="visible"/>
                                      </p:to>
                                    </p:set>
                                    <p:animEffect transition="in" filter="fade">
                                      <p:cBhvr>
                                        <p:cTn id="16" dur="2000"/>
                                        <p:tgtEl>
                                          <p:spTgt spid="15769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animEffect transition="in" filter="fade">
                                      <p:cBhvr>
                                        <p:cTn id="19" dur="2000"/>
                                        <p:tgtEl>
                                          <p:spTgt spid="157699">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7699">
                                            <p:txEl>
                                              <p:pRg st="4" end="4"/>
                                            </p:txEl>
                                          </p:spTgt>
                                        </p:tgtEl>
                                        <p:attrNameLst>
                                          <p:attrName>style.visibility</p:attrName>
                                        </p:attrNameLst>
                                      </p:cBhvr>
                                      <p:to>
                                        <p:strVal val="visible"/>
                                      </p:to>
                                    </p:set>
                                    <p:animEffect transition="in" filter="fade">
                                      <p:cBhvr>
                                        <p:cTn id="22" dur="2000"/>
                                        <p:tgtEl>
                                          <p:spTgt spid="15769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7699">
                                            <p:txEl>
                                              <p:pRg st="5" end="5"/>
                                            </p:txEl>
                                          </p:spTgt>
                                        </p:tgtEl>
                                        <p:attrNameLst>
                                          <p:attrName>style.visibility</p:attrName>
                                        </p:attrNameLst>
                                      </p:cBhvr>
                                      <p:to>
                                        <p:strVal val="visible"/>
                                      </p:to>
                                    </p:set>
                                    <p:animEffect transition="in" filter="fade">
                                      <p:cBhvr>
                                        <p:cTn id="25" dur="2000"/>
                                        <p:tgtEl>
                                          <p:spTgt spid="15769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7699">
                                            <p:txEl>
                                              <p:pRg st="6" end="6"/>
                                            </p:txEl>
                                          </p:spTgt>
                                        </p:tgtEl>
                                        <p:attrNameLst>
                                          <p:attrName>style.visibility</p:attrName>
                                        </p:attrNameLst>
                                      </p:cBhvr>
                                      <p:to>
                                        <p:strVal val="visible"/>
                                      </p:to>
                                    </p:set>
                                    <p:animEffect transition="in" filter="fade">
                                      <p:cBhvr>
                                        <p:cTn id="28" dur="2000"/>
                                        <p:tgtEl>
                                          <p:spTgt spid="15769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699">
                                            <p:txEl>
                                              <p:pRg st="7" end="7"/>
                                            </p:txEl>
                                          </p:spTgt>
                                        </p:tgtEl>
                                        <p:attrNameLst>
                                          <p:attrName>style.visibility</p:attrName>
                                        </p:attrNameLst>
                                      </p:cBhvr>
                                      <p:to>
                                        <p:strVal val="visible"/>
                                      </p:to>
                                    </p:set>
                                    <p:animEffect transition="in" filter="fade">
                                      <p:cBhvr>
                                        <p:cTn id="31" dur="2000"/>
                                        <p:tgtEl>
                                          <p:spTgt spid="15769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7699">
                                            <p:txEl>
                                              <p:pRg st="8" end="8"/>
                                            </p:txEl>
                                          </p:spTgt>
                                        </p:tgtEl>
                                        <p:attrNameLst>
                                          <p:attrName>style.visibility</p:attrName>
                                        </p:attrNameLst>
                                      </p:cBhvr>
                                      <p:to>
                                        <p:strVal val="visible"/>
                                      </p:to>
                                    </p:set>
                                    <p:animEffect transition="in" filter="fade">
                                      <p:cBhvr>
                                        <p:cTn id="34" dur="2000"/>
                                        <p:tgtEl>
                                          <p:spTgt spid="157699">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7699">
                                            <p:txEl>
                                              <p:pRg st="9" end="9"/>
                                            </p:txEl>
                                          </p:spTgt>
                                        </p:tgtEl>
                                        <p:attrNameLst>
                                          <p:attrName>style.visibility</p:attrName>
                                        </p:attrNameLst>
                                      </p:cBhvr>
                                      <p:to>
                                        <p:strVal val="visible"/>
                                      </p:to>
                                    </p:set>
                                    <p:animEffect transition="in" filter="fade">
                                      <p:cBhvr>
                                        <p:cTn id="37" dur="2000"/>
                                        <p:tgtEl>
                                          <p:spTgt spid="157699">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7699">
                                            <p:txEl>
                                              <p:pRg st="10" end="10"/>
                                            </p:txEl>
                                          </p:spTgt>
                                        </p:tgtEl>
                                        <p:attrNameLst>
                                          <p:attrName>style.visibility</p:attrName>
                                        </p:attrNameLst>
                                      </p:cBhvr>
                                      <p:to>
                                        <p:strVal val="visible"/>
                                      </p:to>
                                    </p:set>
                                    <p:animEffect transition="in" filter="fade">
                                      <p:cBhvr>
                                        <p:cTn id="40" dur="2000"/>
                                        <p:tgtEl>
                                          <p:spTgt spid="157699">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7699">
                                            <p:txEl>
                                              <p:pRg st="11" end="11"/>
                                            </p:txEl>
                                          </p:spTgt>
                                        </p:tgtEl>
                                        <p:attrNameLst>
                                          <p:attrName>style.visibility</p:attrName>
                                        </p:attrNameLst>
                                      </p:cBhvr>
                                      <p:to>
                                        <p:strVal val="visible"/>
                                      </p:to>
                                    </p:set>
                                    <p:animEffect transition="in" filter="fade">
                                      <p:cBhvr>
                                        <p:cTn id="43" dur="2000"/>
                                        <p:tgtEl>
                                          <p:spTgt spid="157699">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7699">
                                            <p:txEl>
                                              <p:pRg st="12" end="12"/>
                                            </p:txEl>
                                          </p:spTgt>
                                        </p:tgtEl>
                                        <p:attrNameLst>
                                          <p:attrName>style.visibility</p:attrName>
                                        </p:attrNameLst>
                                      </p:cBhvr>
                                      <p:to>
                                        <p:strVal val="visible"/>
                                      </p:to>
                                    </p:set>
                                    <p:animEffect transition="in" filter="fade">
                                      <p:cBhvr>
                                        <p:cTn id="46" dur="2000"/>
                                        <p:tgtEl>
                                          <p:spTgt spid="157699">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7699">
                                            <p:txEl>
                                              <p:pRg st="13" end="13"/>
                                            </p:txEl>
                                          </p:spTgt>
                                        </p:tgtEl>
                                        <p:attrNameLst>
                                          <p:attrName>style.visibility</p:attrName>
                                        </p:attrNameLst>
                                      </p:cBhvr>
                                      <p:to>
                                        <p:strVal val="visible"/>
                                      </p:to>
                                    </p:set>
                                    <p:animEffect transition="in" filter="fade">
                                      <p:cBhvr>
                                        <p:cTn id="49" dur="2000"/>
                                        <p:tgtEl>
                                          <p:spTgt spid="157699">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7699">
                                            <p:txEl>
                                              <p:pRg st="14" end="14"/>
                                            </p:txEl>
                                          </p:spTgt>
                                        </p:tgtEl>
                                        <p:attrNameLst>
                                          <p:attrName>style.visibility</p:attrName>
                                        </p:attrNameLst>
                                      </p:cBhvr>
                                      <p:to>
                                        <p:strVal val="visible"/>
                                      </p:to>
                                    </p:set>
                                    <p:animEffect transition="in" filter="fade">
                                      <p:cBhvr>
                                        <p:cTn id="52" dur="2000"/>
                                        <p:tgtEl>
                                          <p:spTgt spid="157699">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7699">
                                            <p:txEl>
                                              <p:pRg st="15" end="15"/>
                                            </p:txEl>
                                          </p:spTgt>
                                        </p:tgtEl>
                                        <p:attrNameLst>
                                          <p:attrName>style.visibility</p:attrName>
                                        </p:attrNameLst>
                                      </p:cBhvr>
                                      <p:to>
                                        <p:strVal val="visible"/>
                                      </p:to>
                                    </p:set>
                                    <p:animEffect transition="in" filter="fade">
                                      <p:cBhvr>
                                        <p:cTn id="55" dur="2000"/>
                                        <p:tgtEl>
                                          <p:spTgt spid="157699">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7699">
                                            <p:txEl>
                                              <p:pRg st="16" end="16"/>
                                            </p:txEl>
                                          </p:spTgt>
                                        </p:tgtEl>
                                        <p:attrNameLst>
                                          <p:attrName>style.visibility</p:attrName>
                                        </p:attrNameLst>
                                      </p:cBhvr>
                                      <p:to>
                                        <p:strVal val="visible"/>
                                      </p:to>
                                    </p:set>
                                    <p:animEffect transition="in" filter="fade">
                                      <p:cBhvr>
                                        <p:cTn id="58" dur="2000"/>
                                        <p:tgtEl>
                                          <p:spTgt spid="157699">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7699">
                                            <p:txEl>
                                              <p:pRg st="17" end="17"/>
                                            </p:txEl>
                                          </p:spTgt>
                                        </p:tgtEl>
                                        <p:attrNameLst>
                                          <p:attrName>style.visibility</p:attrName>
                                        </p:attrNameLst>
                                      </p:cBhvr>
                                      <p:to>
                                        <p:strVal val="visible"/>
                                      </p:to>
                                    </p:set>
                                    <p:animEffect transition="in" filter="fade">
                                      <p:cBhvr>
                                        <p:cTn id="61" dur="2000"/>
                                        <p:tgtEl>
                                          <p:spTgt spid="157699">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7699">
                                            <p:txEl>
                                              <p:pRg st="20" end="20"/>
                                            </p:txEl>
                                          </p:spTgt>
                                        </p:tgtEl>
                                        <p:attrNameLst>
                                          <p:attrName>style.visibility</p:attrName>
                                        </p:attrNameLst>
                                      </p:cBhvr>
                                      <p:to>
                                        <p:strVal val="visible"/>
                                      </p:to>
                                    </p:set>
                                    <p:animEffect transition="in" filter="fade">
                                      <p:cBhvr>
                                        <p:cTn id="64" dur="2000"/>
                                        <p:tgtEl>
                                          <p:spTgt spid="157699">
                                            <p:txEl>
                                              <p:pRg st="20" end="2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7699">
                                            <p:txEl>
                                              <p:pRg st="22" end="22"/>
                                            </p:txEl>
                                          </p:spTgt>
                                        </p:tgtEl>
                                        <p:attrNameLst>
                                          <p:attrName>style.visibility</p:attrName>
                                        </p:attrNameLst>
                                      </p:cBhvr>
                                      <p:to>
                                        <p:strVal val="visible"/>
                                      </p:to>
                                    </p:set>
                                    <p:animEffect transition="in" filter="fade">
                                      <p:cBhvr>
                                        <p:cTn id="67" dur="2000"/>
                                        <p:tgtEl>
                                          <p:spTgt spid="157699">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504</TotalTime>
  <Words>3712</Words>
  <Application>Microsoft Office PowerPoint</Application>
  <PresentationFormat>On-screen Show (4:3)</PresentationFormat>
  <Paragraphs>2170</Paragraphs>
  <Slides>88</Slides>
  <Notes>88</Notes>
  <HiddenSlides>0</HiddenSlides>
  <MMClips>0</MMClips>
  <ScaleCrop>false</ScaleCrop>
  <HeadingPairs>
    <vt:vector size="4" baseType="variant">
      <vt:variant>
        <vt:lpstr>Theme</vt:lpstr>
      </vt:variant>
      <vt:variant>
        <vt:i4>2</vt:i4>
      </vt:variant>
      <vt:variant>
        <vt:lpstr>Slide Titles</vt:lpstr>
      </vt:variant>
      <vt:variant>
        <vt:i4>88</vt:i4>
      </vt:variant>
    </vt:vector>
  </HeadingPairs>
  <TitlesOfParts>
    <vt:vector size="90" baseType="lpstr">
      <vt:lpstr>1_Débit</vt: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57</cp:revision>
  <dcterms:created xsi:type="dcterms:W3CDTF">2010-02-03T02:04:19Z</dcterms:created>
  <dcterms:modified xsi:type="dcterms:W3CDTF">2011-12-08T02:30:48Z</dcterms:modified>
</cp:coreProperties>
</file>