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DA22B-96F2-4D36-88A5-4DCFE0C70DE7}" type="datetimeFigureOut">
              <a:rPr lang="fr-FR" smtClean="0"/>
              <a:pPr/>
              <a:t>08/12/2011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F3F3C-3EE0-463B-BDF2-EA5183B96295}"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Espace réservé de l'image des diapositives 1"/>
          <p:cNvSpPr>
            <a:spLocks noGrp="1" noRot="1" noChangeAspect="1" noTextEdit="1"/>
          </p:cNvSpPr>
          <p:nvPr>
            <p:ph type="sldImg"/>
          </p:nvPr>
        </p:nvSpPr>
        <p:spPr>
          <a:ln/>
        </p:spPr>
      </p:sp>
      <p:sp>
        <p:nvSpPr>
          <p:cNvPr id="535555" name="Espace réservé des commentaires 2"/>
          <p:cNvSpPr>
            <a:spLocks noGrp="1"/>
          </p:cNvSpPr>
          <p:nvPr>
            <p:ph type="body" idx="1"/>
          </p:nvPr>
        </p:nvSpPr>
        <p:spPr>
          <a:noFill/>
          <a:ln/>
        </p:spPr>
        <p:txBody>
          <a:bodyPr/>
          <a:lstStyle/>
          <a:p>
            <a:endParaRPr lang="fr-FR" smtClean="0"/>
          </a:p>
        </p:txBody>
      </p:sp>
      <p:sp>
        <p:nvSpPr>
          <p:cNvPr id="535556" name="Espace réservé du numéro de diapositive 3"/>
          <p:cNvSpPr>
            <a:spLocks noGrp="1"/>
          </p:cNvSpPr>
          <p:nvPr>
            <p:ph type="sldNum" sz="quarter" idx="5"/>
          </p:nvPr>
        </p:nvSpPr>
        <p:spPr>
          <a:noFill/>
        </p:spPr>
        <p:txBody>
          <a:bodyPr/>
          <a:lstStyle/>
          <a:p>
            <a:fld id="{0F7891A2-A1FE-4802-B02E-56D897C4D97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Espace réservé de l'image des diapositives 1"/>
          <p:cNvSpPr>
            <a:spLocks noGrp="1" noRot="1" noChangeAspect="1" noTextEdit="1"/>
          </p:cNvSpPr>
          <p:nvPr>
            <p:ph type="sldImg"/>
          </p:nvPr>
        </p:nvSpPr>
        <p:spPr>
          <a:ln/>
        </p:spPr>
      </p:sp>
      <p:sp>
        <p:nvSpPr>
          <p:cNvPr id="544771" name="Espace réservé des commentaires 2"/>
          <p:cNvSpPr>
            <a:spLocks noGrp="1"/>
          </p:cNvSpPr>
          <p:nvPr>
            <p:ph type="body" idx="1"/>
          </p:nvPr>
        </p:nvSpPr>
        <p:spPr>
          <a:noFill/>
          <a:ln/>
        </p:spPr>
        <p:txBody>
          <a:bodyPr/>
          <a:lstStyle/>
          <a:p>
            <a:endParaRPr lang="fr-FR" smtClean="0"/>
          </a:p>
        </p:txBody>
      </p:sp>
      <p:sp>
        <p:nvSpPr>
          <p:cNvPr id="544772" name="Espace réservé du numéro de diapositive 3"/>
          <p:cNvSpPr>
            <a:spLocks noGrp="1"/>
          </p:cNvSpPr>
          <p:nvPr>
            <p:ph type="sldNum" sz="quarter" idx="5"/>
          </p:nvPr>
        </p:nvSpPr>
        <p:spPr>
          <a:noFill/>
        </p:spPr>
        <p:txBody>
          <a:bodyPr/>
          <a:lstStyle/>
          <a:p>
            <a:fld id="{6804594C-C899-4845-8D7A-1EA67EEAE305}"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Espace réservé de l'image des diapositives 1"/>
          <p:cNvSpPr>
            <a:spLocks noGrp="1" noRot="1" noChangeAspect="1" noTextEdit="1"/>
          </p:cNvSpPr>
          <p:nvPr>
            <p:ph type="sldImg"/>
          </p:nvPr>
        </p:nvSpPr>
        <p:spPr>
          <a:ln/>
        </p:spPr>
      </p:sp>
      <p:sp>
        <p:nvSpPr>
          <p:cNvPr id="549891" name="Espace réservé des commentaires 2"/>
          <p:cNvSpPr>
            <a:spLocks noGrp="1"/>
          </p:cNvSpPr>
          <p:nvPr>
            <p:ph type="body" idx="1"/>
          </p:nvPr>
        </p:nvSpPr>
        <p:spPr>
          <a:noFill/>
          <a:ln/>
        </p:spPr>
        <p:txBody>
          <a:bodyPr/>
          <a:lstStyle/>
          <a:p>
            <a:endParaRPr lang="fr-FR" smtClean="0"/>
          </a:p>
        </p:txBody>
      </p:sp>
      <p:sp>
        <p:nvSpPr>
          <p:cNvPr id="549892" name="Espace réservé du numéro de diapositive 3"/>
          <p:cNvSpPr>
            <a:spLocks noGrp="1"/>
          </p:cNvSpPr>
          <p:nvPr>
            <p:ph type="sldNum" sz="quarter" idx="5"/>
          </p:nvPr>
        </p:nvSpPr>
        <p:spPr>
          <a:noFill/>
        </p:spPr>
        <p:txBody>
          <a:bodyPr/>
          <a:lstStyle/>
          <a:p>
            <a:fld id="{039AF3B2-17E2-47EE-8BDD-8C027502AA46}"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Espace réservé de l'image des diapositives 1"/>
          <p:cNvSpPr>
            <a:spLocks noGrp="1" noRot="1" noChangeAspect="1" noTextEdit="1"/>
          </p:cNvSpPr>
          <p:nvPr>
            <p:ph type="sldImg"/>
          </p:nvPr>
        </p:nvSpPr>
        <p:spPr>
          <a:ln/>
        </p:spPr>
      </p:sp>
      <p:sp>
        <p:nvSpPr>
          <p:cNvPr id="551939" name="Espace réservé des commentaires 2"/>
          <p:cNvSpPr>
            <a:spLocks noGrp="1"/>
          </p:cNvSpPr>
          <p:nvPr>
            <p:ph type="body" idx="1"/>
          </p:nvPr>
        </p:nvSpPr>
        <p:spPr>
          <a:noFill/>
          <a:ln/>
        </p:spPr>
        <p:txBody>
          <a:bodyPr/>
          <a:lstStyle/>
          <a:p>
            <a:endParaRPr lang="fr-FR" smtClean="0"/>
          </a:p>
        </p:txBody>
      </p:sp>
      <p:sp>
        <p:nvSpPr>
          <p:cNvPr id="551940" name="Espace réservé du numéro de diapositive 3"/>
          <p:cNvSpPr>
            <a:spLocks noGrp="1"/>
          </p:cNvSpPr>
          <p:nvPr>
            <p:ph type="sldNum" sz="quarter" idx="5"/>
          </p:nvPr>
        </p:nvSpPr>
        <p:spPr>
          <a:noFill/>
        </p:spPr>
        <p:txBody>
          <a:bodyPr/>
          <a:lstStyle/>
          <a:p>
            <a:fld id="{66387E06-E601-473F-B595-4647D777207A}"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Espace réservé de l'image des diapositives 1"/>
          <p:cNvSpPr>
            <a:spLocks noGrp="1" noRot="1" noChangeAspect="1" noTextEdit="1"/>
          </p:cNvSpPr>
          <p:nvPr>
            <p:ph type="sldImg"/>
          </p:nvPr>
        </p:nvSpPr>
        <p:spPr>
          <a:ln/>
        </p:spPr>
      </p:sp>
      <p:sp>
        <p:nvSpPr>
          <p:cNvPr id="552963" name="Espace réservé des commentaires 2"/>
          <p:cNvSpPr>
            <a:spLocks noGrp="1"/>
          </p:cNvSpPr>
          <p:nvPr>
            <p:ph type="body" idx="1"/>
          </p:nvPr>
        </p:nvSpPr>
        <p:spPr>
          <a:noFill/>
          <a:ln/>
        </p:spPr>
        <p:txBody>
          <a:bodyPr/>
          <a:lstStyle/>
          <a:p>
            <a:endParaRPr lang="fr-FR" smtClean="0"/>
          </a:p>
        </p:txBody>
      </p:sp>
      <p:sp>
        <p:nvSpPr>
          <p:cNvPr id="552964" name="Espace réservé du numéro de diapositive 3"/>
          <p:cNvSpPr>
            <a:spLocks noGrp="1"/>
          </p:cNvSpPr>
          <p:nvPr>
            <p:ph type="sldNum" sz="quarter" idx="5"/>
          </p:nvPr>
        </p:nvSpPr>
        <p:spPr>
          <a:noFill/>
        </p:spPr>
        <p:txBody>
          <a:bodyPr/>
          <a:lstStyle/>
          <a:p>
            <a:fld id="{6A7480B0-FC74-4516-BB5A-30003A1C2F5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Espace réservé de l'image des diapositives 1"/>
          <p:cNvSpPr>
            <a:spLocks noGrp="1" noRot="1" noChangeAspect="1" noTextEdit="1"/>
          </p:cNvSpPr>
          <p:nvPr>
            <p:ph type="sldImg"/>
          </p:nvPr>
        </p:nvSpPr>
        <p:spPr>
          <a:ln/>
        </p:spPr>
      </p:sp>
      <p:sp>
        <p:nvSpPr>
          <p:cNvPr id="553987" name="Espace réservé des commentaires 2"/>
          <p:cNvSpPr>
            <a:spLocks noGrp="1"/>
          </p:cNvSpPr>
          <p:nvPr>
            <p:ph type="body" idx="1"/>
          </p:nvPr>
        </p:nvSpPr>
        <p:spPr>
          <a:noFill/>
          <a:ln/>
        </p:spPr>
        <p:txBody>
          <a:bodyPr/>
          <a:lstStyle/>
          <a:p>
            <a:endParaRPr lang="fr-FR" smtClean="0"/>
          </a:p>
        </p:txBody>
      </p:sp>
      <p:sp>
        <p:nvSpPr>
          <p:cNvPr id="553988" name="Espace réservé du numéro de diapositive 3"/>
          <p:cNvSpPr>
            <a:spLocks noGrp="1"/>
          </p:cNvSpPr>
          <p:nvPr>
            <p:ph type="sldNum" sz="quarter" idx="5"/>
          </p:nvPr>
        </p:nvSpPr>
        <p:spPr>
          <a:noFill/>
        </p:spPr>
        <p:txBody>
          <a:bodyPr/>
          <a:lstStyle/>
          <a:p>
            <a:fld id="{DED4FF8C-D2A5-4102-86A3-4BFDD018B85A}"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Espace réservé de l'image des diapositives 1"/>
          <p:cNvSpPr>
            <a:spLocks noGrp="1" noRot="1" noChangeAspect="1" noTextEdit="1"/>
          </p:cNvSpPr>
          <p:nvPr>
            <p:ph type="sldImg"/>
          </p:nvPr>
        </p:nvSpPr>
        <p:spPr>
          <a:ln/>
        </p:spPr>
      </p:sp>
      <p:sp>
        <p:nvSpPr>
          <p:cNvPr id="536579" name="Espace réservé des commentaires 2"/>
          <p:cNvSpPr>
            <a:spLocks noGrp="1"/>
          </p:cNvSpPr>
          <p:nvPr>
            <p:ph type="body" idx="1"/>
          </p:nvPr>
        </p:nvSpPr>
        <p:spPr>
          <a:noFill/>
          <a:ln/>
        </p:spPr>
        <p:txBody>
          <a:bodyPr/>
          <a:lstStyle/>
          <a:p>
            <a:pPr eaLnBrk="1" hangingPunct="1"/>
            <a:endParaRPr lang="fr-FR" smtClean="0"/>
          </a:p>
        </p:txBody>
      </p:sp>
      <p:sp>
        <p:nvSpPr>
          <p:cNvPr id="536580" name="Espace réservé du numéro de diapositive 3"/>
          <p:cNvSpPr>
            <a:spLocks noGrp="1"/>
          </p:cNvSpPr>
          <p:nvPr>
            <p:ph type="sldNum" sz="quarter" idx="5"/>
          </p:nvPr>
        </p:nvSpPr>
        <p:spPr>
          <a:noFill/>
        </p:spPr>
        <p:txBody>
          <a:bodyPr/>
          <a:lstStyle/>
          <a:p>
            <a:fld id="{0F965B02-370D-4932-BF65-7C677C1CAD66}"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Espace réservé de l'image des diapositives 1"/>
          <p:cNvSpPr>
            <a:spLocks noGrp="1" noRot="1" noChangeAspect="1" noTextEdit="1"/>
          </p:cNvSpPr>
          <p:nvPr>
            <p:ph type="sldImg"/>
          </p:nvPr>
        </p:nvSpPr>
        <p:spPr>
          <a:ln/>
        </p:spPr>
      </p:sp>
      <p:sp>
        <p:nvSpPr>
          <p:cNvPr id="555011" name="Espace réservé des commentaires 2"/>
          <p:cNvSpPr>
            <a:spLocks noGrp="1"/>
          </p:cNvSpPr>
          <p:nvPr>
            <p:ph type="body" idx="1"/>
          </p:nvPr>
        </p:nvSpPr>
        <p:spPr>
          <a:noFill/>
          <a:ln/>
        </p:spPr>
        <p:txBody>
          <a:bodyPr/>
          <a:lstStyle/>
          <a:p>
            <a:endParaRPr lang="fr-FR" smtClean="0"/>
          </a:p>
        </p:txBody>
      </p:sp>
      <p:sp>
        <p:nvSpPr>
          <p:cNvPr id="555012" name="Espace réservé du numéro de diapositive 3"/>
          <p:cNvSpPr>
            <a:spLocks noGrp="1"/>
          </p:cNvSpPr>
          <p:nvPr>
            <p:ph type="sldNum" sz="quarter" idx="5"/>
          </p:nvPr>
        </p:nvSpPr>
        <p:spPr>
          <a:noFill/>
        </p:spPr>
        <p:txBody>
          <a:bodyPr/>
          <a:lstStyle/>
          <a:p>
            <a:fld id="{C1D89D5A-CF9D-4695-A5F0-413D5A447AAA}"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Espace réservé de l'image des diapositives 1"/>
          <p:cNvSpPr>
            <a:spLocks noGrp="1" noRot="1" noChangeAspect="1" noTextEdit="1"/>
          </p:cNvSpPr>
          <p:nvPr>
            <p:ph type="sldImg"/>
          </p:nvPr>
        </p:nvSpPr>
        <p:spPr>
          <a:ln/>
        </p:spPr>
      </p:sp>
      <p:sp>
        <p:nvSpPr>
          <p:cNvPr id="556035" name="Espace réservé des commentaires 2"/>
          <p:cNvSpPr>
            <a:spLocks noGrp="1"/>
          </p:cNvSpPr>
          <p:nvPr>
            <p:ph type="body" idx="1"/>
          </p:nvPr>
        </p:nvSpPr>
        <p:spPr>
          <a:noFill/>
          <a:ln/>
        </p:spPr>
        <p:txBody>
          <a:bodyPr/>
          <a:lstStyle/>
          <a:p>
            <a:endParaRPr lang="fr-FR" smtClean="0"/>
          </a:p>
        </p:txBody>
      </p:sp>
      <p:sp>
        <p:nvSpPr>
          <p:cNvPr id="556036" name="Espace réservé du numéro de diapositive 3"/>
          <p:cNvSpPr>
            <a:spLocks noGrp="1"/>
          </p:cNvSpPr>
          <p:nvPr>
            <p:ph type="sldNum" sz="quarter" idx="5"/>
          </p:nvPr>
        </p:nvSpPr>
        <p:spPr>
          <a:noFill/>
        </p:spPr>
        <p:txBody>
          <a:bodyPr/>
          <a:lstStyle/>
          <a:p>
            <a:fld id="{A1C94216-616B-4E07-B4AF-D561ADEC7C6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Espace réservé de l'image des diapositives 1"/>
          <p:cNvSpPr>
            <a:spLocks noGrp="1" noRot="1" noChangeAspect="1" noTextEdit="1"/>
          </p:cNvSpPr>
          <p:nvPr>
            <p:ph type="sldImg"/>
          </p:nvPr>
        </p:nvSpPr>
        <p:spPr>
          <a:ln/>
        </p:spPr>
      </p:sp>
      <p:sp>
        <p:nvSpPr>
          <p:cNvPr id="557059" name="Espace réservé des commentaires 2"/>
          <p:cNvSpPr>
            <a:spLocks noGrp="1"/>
          </p:cNvSpPr>
          <p:nvPr>
            <p:ph type="body" idx="1"/>
          </p:nvPr>
        </p:nvSpPr>
        <p:spPr>
          <a:noFill/>
          <a:ln/>
        </p:spPr>
        <p:txBody>
          <a:bodyPr/>
          <a:lstStyle/>
          <a:p>
            <a:endParaRPr lang="fr-FR" smtClean="0"/>
          </a:p>
        </p:txBody>
      </p:sp>
      <p:sp>
        <p:nvSpPr>
          <p:cNvPr id="557060" name="Espace réservé du numéro de diapositive 3"/>
          <p:cNvSpPr>
            <a:spLocks noGrp="1"/>
          </p:cNvSpPr>
          <p:nvPr>
            <p:ph type="sldNum" sz="quarter" idx="5"/>
          </p:nvPr>
        </p:nvSpPr>
        <p:spPr>
          <a:noFill/>
        </p:spPr>
        <p:txBody>
          <a:bodyPr/>
          <a:lstStyle/>
          <a:p>
            <a:fld id="{9B9861E5-F879-42F8-B155-0C04ADB318D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Espace réservé de l'image des diapositives 1"/>
          <p:cNvSpPr>
            <a:spLocks noGrp="1" noRot="1" noChangeAspect="1" noTextEdit="1"/>
          </p:cNvSpPr>
          <p:nvPr>
            <p:ph type="sldImg"/>
          </p:nvPr>
        </p:nvSpPr>
        <p:spPr>
          <a:ln/>
        </p:spPr>
      </p:sp>
      <p:sp>
        <p:nvSpPr>
          <p:cNvPr id="558083" name="Espace réservé des commentaires 2"/>
          <p:cNvSpPr>
            <a:spLocks noGrp="1"/>
          </p:cNvSpPr>
          <p:nvPr>
            <p:ph type="body" idx="1"/>
          </p:nvPr>
        </p:nvSpPr>
        <p:spPr>
          <a:noFill/>
          <a:ln/>
        </p:spPr>
        <p:txBody>
          <a:bodyPr/>
          <a:lstStyle/>
          <a:p>
            <a:endParaRPr lang="fr-FR" smtClean="0"/>
          </a:p>
        </p:txBody>
      </p:sp>
      <p:sp>
        <p:nvSpPr>
          <p:cNvPr id="558084" name="Espace réservé du numéro de diapositive 3"/>
          <p:cNvSpPr>
            <a:spLocks noGrp="1"/>
          </p:cNvSpPr>
          <p:nvPr>
            <p:ph type="sldNum" sz="quarter" idx="5"/>
          </p:nvPr>
        </p:nvSpPr>
        <p:spPr>
          <a:noFill/>
        </p:spPr>
        <p:txBody>
          <a:bodyPr/>
          <a:lstStyle/>
          <a:p>
            <a:fld id="{0AF148FE-3248-4358-8DD9-670CBBEBB5B3}"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Espace réservé de l'image des diapositives 1"/>
          <p:cNvSpPr>
            <a:spLocks noGrp="1" noRot="1" noChangeAspect="1" noTextEdit="1"/>
          </p:cNvSpPr>
          <p:nvPr>
            <p:ph type="sldImg"/>
          </p:nvPr>
        </p:nvSpPr>
        <p:spPr>
          <a:ln/>
        </p:spPr>
      </p:sp>
      <p:sp>
        <p:nvSpPr>
          <p:cNvPr id="559107" name="Espace réservé des commentaires 2"/>
          <p:cNvSpPr>
            <a:spLocks noGrp="1"/>
          </p:cNvSpPr>
          <p:nvPr>
            <p:ph type="body" idx="1"/>
          </p:nvPr>
        </p:nvSpPr>
        <p:spPr>
          <a:noFill/>
          <a:ln/>
        </p:spPr>
        <p:txBody>
          <a:bodyPr/>
          <a:lstStyle/>
          <a:p>
            <a:endParaRPr lang="fr-FR" smtClean="0"/>
          </a:p>
        </p:txBody>
      </p:sp>
      <p:sp>
        <p:nvSpPr>
          <p:cNvPr id="559108" name="Espace réservé du numéro de diapositive 3"/>
          <p:cNvSpPr>
            <a:spLocks noGrp="1"/>
          </p:cNvSpPr>
          <p:nvPr>
            <p:ph type="sldNum" sz="quarter" idx="5"/>
          </p:nvPr>
        </p:nvSpPr>
        <p:spPr>
          <a:noFill/>
        </p:spPr>
        <p:txBody>
          <a:bodyPr/>
          <a:lstStyle/>
          <a:p>
            <a:fld id="{FDD45991-882D-448B-B425-0CB9740DA789}"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Espace réservé de l'image des diapositives 1"/>
          <p:cNvSpPr>
            <a:spLocks noGrp="1" noRot="1" noChangeAspect="1" noTextEdit="1"/>
          </p:cNvSpPr>
          <p:nvPr>
            <p:ph type="sldImg"/>
          </p:nvPr>
        </p:nvSpPr>
        <p:spPr>
          <a:ln/>
        </p:spPr>
      </p:sp>
      <p:sp>
        <p:nvSpPr>
          <p:cNvPr id="560131" name="Espace réservé des commentaires 2"/>
          <p:cNvSpPr>
            <a:spLocks noGrp="1"/>
          </p:cNvSpPr>
          <p:nvPr>
            <p:ph type="body" idx="1"/>
          </p:nvPr>
        </p:nvSpPr>
        <p:spPr>
          <a:noFill/>
          <a:ln/>
        </p:spPr>
        <p:txBody>
          <a:bodyPr/>
          <a:lstStyle/>
          <a:p>
            <a:endParaRPr lang="fr-FR" smtClean="0"/>
          </a:p>
        </p:txBody>
      </p:sp>
      <p:sp>
        <p:nvSpPr>
          <p:cNvPr id="560132" name="Espace réservé du numéro de diapositive 3"/>
          <p:cNvSpPr>
            <a:spLocks noGrp="1"/>
          </p:cNvSpPr>
          <p:nvPr>
            <p:ph type="sldNum" sz="quarter" idx="5"/>
          </p:nvPr>
        </p:nvSpPr>
        <p:spPr>
          <a:noFill/>
        </p:spPr>
        <p:txBody>
          <a:bodyPr/>
          <a:lstStyle/>
          <a:p>
            <a:fld id="{25586443-25D4-49C5-920B-0B90C203BFDD}"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Espace réservé de l'image des diapositives 1"/>
          <p:cNvSpPr>
            <a:spLocks noGrp="1" noRot="1" noChangeAspect="1" noTextEdit="1"/>
          </p:cNvSpPr>
          <p:nvPr>
            <p:ph type="sldImg"/>
          </p:nvPr>
        </p:nvSpPr>
        <p:spPr>
          <a:ln/>
        </p:spPr>
      </p:sp>
      <p:sp>
        <p:nvSpPr>
          <p:cNvPr id="561155" name="Espace réservé des commentaires 2"/>
          <p:cNvSpPr>
            <a:spLocks noGrp="1"/>
          </p:cNvSpPr>
          <p:nvPr>
            <p:ph type="body" idx="1"/>
          </p:nvPr>
        </p:nvSpPr>
        <p:spPr>
          <a:noFill/>
          <a:ln/>
        </p:spPr>
        <p:txBody>
          <a:bodyPr/>
          <a:lstStyle/>
          <a:p>
            <a:endParaRPr lang="fr-FR" smtClean="0"/>
          </a:p>
        </p:txBody>
      </p:sp>
      <p:sp>
        <p:nvSpPr>
          <p:cNvPr id="561156" name="Espace réservé du numéro de diapositive 3"/>
          <p:cNvSpPr>
            <a:spLocks noGrp="1"/>
          </p:cNvSpPr>
          <p:nvPr>
            <p:ph type="sldNum" sz="quarter" idx="5"/>
          </p:nvPr>
        </p:nvSpPr>
        <p:spPr>
          <a:noFill/>
        </p:spPr>
        <p:txBody>
          <a:bodyPr/>
          <a:lstStyle/>
          <a:p>
            <a:fld id="{AEEDC71D-4933-452D-92FE-6CAA31377369}"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Espace réservé de l'image des diapositives 1"/>
          <p:cNvSpPr>
            <a:spLocks noGrp="1" noRot="1" noChangeAspect="1" noTextEdit="1"/>
          </p:cNvSpPr>
          <p:nvPr>
            <p:ph type="sldImg"/>
          </p:nvPr>
        </p:nvSpPr>
        <p:spPr>
          <a:ln/>
        </p:spPr>
      </p:sp>
      <p:sp>
        <p:nvSpPr>
          <p:cNvPr id="562179" name="Espace réservé des commentaires 2"/>
          <p:cNvSpPr>
            <a:spLocks noGrp="1"/>
          </p:cNvSpPr>
          <p:nvPr>
            <p:ph type="body" idx="1"/>
          </p:nvPr>
        </p:nvSpPr>
        <p:spPr>
          <a:noFill/>
          <a:ln/>
        </p:spPr>
        <p:txBody>
          <a:bodyPr/>
          <a:lstStyle/>
          <a:p>
            <a:endParaRPr lang="fr-FR" smtClean="0"/>
          </a:p>
        </p:txBody>
      </p:sp>
      <p:sp>
        <p:nvSpPr>
          <p:cNvPr id="562180" name="Espace réservé du numéro de diapositive 3"/>
          <p:cNvSpPr>
            <a:spLocks noGrp="1"/>
          </p:cNvSpPr>
          <p:nvPr>
            <p:ph type="sldNum" sz="quarter" idx="5"/>
          </p:nvPr>
        </p:nvSpPr>
        <p:spPr>
          <a:noFill/>
        </p:spPr>
        <p:txBody>
          <a:bodyPr/>
          <a:lstStyle/>
          <a:p>
            <a:fld id="{63C9CEF9-9E0E-4E08-8728-8EA31900825D}"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Espace réservé de l'image des diapositives 1"/>
          <p:cNvSpPr>
            <a:spLocks noGrp="1" noRot="1" noChangeAspect="1" noTextEdit="1"/>
          </p:cNvSpPr>
          <p:nvPr>
            <p:ph type="sldImg"/>
          </p:nvPr>
        </p:nvSpPr>
        <p:spPr>
          <a:ln/>
        </p:spPr>
      </p:sp>
      <p:sp>
        <p:nvSpPr>
          <p:cNvPr id="563203" name="Espace réservé des commentaires 2"/>
          <p:cNvSpPr>
            <a:spLocks noGrp="1"/>
          </p:cNvSpPr>
          <p:nvPr>
            <p:ph type="body" idx="1"/>
          </p:nvPr>
        </p:nvSpPr>
        <p:spPr>
          <a:noFill/>
          <a:ln/>
        </p:spPr>
        <p:txBody>
          <a:bodyPr/>
          <a:lstStyle/>
          <a:p>
            <a:endParaRPr lang="fr-FR" smtClean="0"/>
          </a:p>
        </p:txBody>
      </p:sp>
      <p:sp>
        <p:nvSpPr>
          <p:cNvPr id="563204" name="Espace réservé du numéro de diapositive 3"/>
          <p:cNvSpPr>
            <a:spLocks noGrp="1"/>
          </p:cNvSpPr>
          <p:nvPr>
            <p:ph type="sldNum" sz="quarter" idx="5"/>
          </p:nvPr>
        </p:nvSpPr>
        <p:spPr>
          <a:noFill/>
        </p:spPr>
        <p:txBody>
          <a:bodyPr/>
          <a:lstStyle/>
          <a:p>
            <a:fld id="{4751ADCA-94A7-4C42-9BBD-73DCCE095797}"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Espace réservé de l'image des diapositives 1"/>
          <p:cNvSpPr>
            <a:spLocks noGrp="1" noRot="1" noChangeAspect="1" noTextEdit="1"/>
          </p:cNvSpPr>
          <p:nvPr>
            <p:ph type="sldImg"/>
          </p:nvPr>
        </p:nvSpPr>
        <p:spPr>
          <a:ln/>
        </p:spPr>
      </p:sp>
      <p:sp>
        <p:nvSpPr>
          <p:cNvPr id="564227" name="Espace réservé des commentaires 2"/>
          <p:cNvSpPr>
            <a:spLocks noGrp="1"/>
          </p:cNvSpPr>
          <p:nvPr>
            <p:ph type="body" idx="1"/>
          </p:nvPr>
        </p:nvSpPr>
        <p:spPr>
          <a:noFill/>
          <a:ln/>
        </p:spPr>
        <p:txBody>
          <a:bodyPr/>
          <a:lstStyle/>
          <a:p>
            <a:endParaRPr lang="fr-FR" smtClean="0"/>
          </a:p>
        </p:txBody>
      </p:sp>
      <p:sp>
        <p:nvSpPr>
          <p:cNvPr id="564228" name="Espace réservé du numéro de diapositive 3"/>
          <p:cNvSpPr>
            <a:spLocks noGrp="1"/>
          </p:cNvSpPr>
          <p:nvPr>
            <p:ph type="sldNum" sz="quarter" idx="5"/>
          </p:nvPr>
        </p:nvSpPr>
        <p:spPr>
          <a:noFill/>
        </p:spPr>
        <p:txBody>
          <a:bodyPr/>
          <a:lstStyle/>
          <a:p>
            <a:fld id="{EF517AE1-AC9C-42D6-9268-F3935A692BBB}"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Espace réservé de l'image des diapositives 1"/>
          <p:cNvSpPr>
            <a:spLocks noGrp="1" noRot="1" noChangeAspect="1" noTextEdit="1"/>
          </p:cNvSpPr>
          <p:nvPr>
            <p:ph type="sldImg"/>
          </p:nvPr>
        </p:nvSpPr>
        <p:spPr>
          <a:ln/>
        </p:spPr>
      </p:sp>
      <p:sp>
        <p:nvSpPr>
          <p:cNvPr id="565251" name="Espace réservé des commentaires 2"/>
          <p:cNvSpPr>
            <a:spLocks noGrp="1"/>
          </p:cNvSpPr>
          <p:nvPr>
            <p:ph type="body" idx="1"/>
          </p:nvPr>
        </p:nvSpPr>
        <p:spPr>
          <a:noFill/>
          <a:ln/>
        </p:spPr>
        <p:txBody>
          <a:bodyPr/>
          <a:lstStyle/>
          <a:p>
            <a:endParaRPr lang="fr-FR" smtClean="0"/>
          </a:p>
        </p:txBody>
      </p:sp>
      <p:sp>
        <p:nvSpPr>
          <p:cNvPr id="565252" name="Espace réservé du numéro de diapositive 3"/>
          <p:cNvSpPr>
            <a:spLocks noGrp="1"/>
          </p:cNvSpPr>
          <p:nvPr>
            <p:ph type="sldNum" sz="quarter" idx="5"/>
          </p:nvPr>
        </p:nvSpPr>
        <p:spPr>
          <a:noFill/>
        </p:spPr>
        <p:txBody>
          <a:bodyPr/>
          <a:lstStyle/>
          <a:p>
            <a:fld id="{AA9DE07A-DA47-40B8-9AA0-BA34A1B4559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Espace réservé de l'image des diapositives 1"/>
          <p:cNvSpPr>
            <a:spLocks noGrp="1" noRot="1" noChangeAspect="1" noTextEdit="1"/>
          </p:cNvSpPr>
          <p:nvPr>
            <p:ph type="sldImg"/>
          </p:nvPr>
        </p:nvSpPr>
        <p:spPr>
          <a:ln/>
        </p:spPr>
      </p:sp>
      <p:sp>
        <p:nvSpPr>
          <p:cNvPr id="566275" name="Espace réservé des commentaires 2"/>
          <p:cNvSpPr>
            <a:spLocks noGrp="1"/>
          </p:cNvSpPr>
          <p:nvPr>
            <p:ph type="body" idx="1"/>
          </p:nvPr>
        </p:nvSpPr>
        <p:spPr>
          <a:noFill/>
          <a:ln/>
        </p:spPr>
        <p:txBody>
          <a:bodyPr/>
          <a:lstStyle/>
          <a:p>
            <a:endParaRPr lang="fr-FR" smtClean="0"/>
          </a:p>
        </p:txBody>
      </p:sp>
      <p:sp>
        <p:nvSpPr>
          <p:cNvPr id="566276" name="Espace réservé du numéro de diapositive 3"/>
          <p:cNvSpPr>
            <a:spLocks noGrp="1"/>
          </p:cNvSpPr>
          <p:nvPr>
            <p:ph type="sldNum" sz="quarter" idx="5"/>
          </p:nvPr>
        </p:nvSpPr>
        <p:spPr>
          <a:noFill/>
        </p:spPr>
        <p:txBody>
          <a:bodyPr/>
          <a:lstStyle/>
          <a:p>
            <a:fld id="{C0ACF614-685D-488B-ACB6-967D36BCBE17}"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Espace réservé de l'image des diapositives 1"/>
          <p:cNvSpPr>
            <a:spLocks noGrp="1" noRot="1" noChangeAspect="1" noTextEdit="1"/>
          </p:cNvSpPr>
          <p:nvPr>
            <p:ph type="sldImg"/>
          </p:nvPr>
        </p:nvSpPr>
        <p:spPr>
          <a:ln/>
        </p:spPr>
      </p:sp>
      <p:sp>
        <p:nvSpPr>
          <p:cNvPr id="567299" name="Espace réservé des commentaires 2"/>
          <p:cNvSpPr>
            <a:spLocks noGrp="1"/>
          </p:cNvSpPr>
          <p:nvPr>
            <p:ph type="body" idx="1"/>
          </p:nvPr>
        </p:nvSpPr>
        <p:spPr>
          <a:noFill/>
          <a:ln/>
        </p:spPr>
        <p:txBody>
          <a:bodyPr/>
          <a:lstStyle/>
          <a:p>
            <a:endParaRPr lang="fr-FR" smtClean="0"/>
          </a:p>
        </p:txBody>
      </p:sp>
      <p:sp>
        <p:nvSpPr>
          <p:cNvPr id="567300" name="Espace réservé du numéro de diapositive 3"/>
          <p:cNvSpPr>
            <a:spLocks noGrp="1"/>
          </p:cNvSpPr>
          <p:nvPr>
            <p:ph type="sldNum" sz="quarter" idx="5"/>
          </p:nvPr>
        </p:nvSpPr>
        <p:spPr>
          <a:noFill/>
        </p:spPr>
        <p:txBody>
          <a:bodyPr/>
          <a:lstStyle/>
          <a:p>
            <a:fld id="{9AAF8733-A737-4F97-A926-E7BBDC6D0209}"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Espace réservé de l'image des diapositives 1"/>
          <p:cNvSpPr>
            <a:spLocks noGrp="1" noRot="1" noChangeAspect="1" noTextEdit="1"/>
          </p:cNvSpPr>
          <p:nvPr>
            <p:ph type="sldImg"/>
          </p:nvPr>
        </p:nvSpPr>
        <p:spPr>
          <a:ln/>
        </p:spPr>
      </p:sp>
      <p:sp>
        <p:nvSpPr>
          <p:cNvPr id="568323" name="Espace réservé des commentaires 2"/>
          <p:cNvSpPr>
            <a:spLocks noGrp="1"/>
          </p:cNvSpPr>
          <p:nvPr>
            <p:ph type="body" idx="1"/>
          </p:nvPr>
        </p:nvSpPr>
        <p:spPr>
          <a:noFill/>
          <a:ln/>
        </p:spPr>
        <p:txBody>
          <a:bodyPr/>
          <a:lstStyle/>
          <a:p>
            <a:endParaRPr lang="fr-FR" smtClean="0"/>
          </a:p>
        </p:txBody>
      </p:sp>
      <p:sp>
        <p:nvSpPr>
          <p:cNvPr id="568324" name="Espace réservé du numéro de diapositive 3"/>
          <p:cNvSpPr>
            <a:spLocks noGrp="1"/>
          </p:cNvSpPr>
          <p:nvPr>
            <p:ph type="sldNum" sz="quarter" idx="5"/>
          </p:nvPr>
        </p:nvSpPr>
        <p:spPr>
          <a:noFill/>
        </p:spPr>
        <p:txBody>
          <a:bodyPr/>
          <a:lstStyle/>
          <a:p>
            <a:fld id="{4D4DDBDA-3611-45FC-9CD5-116D346883A3}"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Espace réservé de l'image des diapositives 1"/>
          <p:cNvSpPr>
            <a:spLocks noGrp="1" noRot="1" noChangeAspect="1" noTextEdit="1"/>
          </p:cNvSpPr>
          <p:nvPr>
            <p:ph type="sldImg"/>
          </p:nvPr>
        </p:nvSpPr>
        <p:spPr>
          <a:ln/>
        </p:spPr>
      </p:sp>
      <p:sp>
        <p:nvSpPr>
          <p:cNvPr id="569347" name="Espace réservé des commentaires 2"/>
          <p:cNvSpPr>
            <a:spLocks noGrp="1"/>
          </p:cNvSpPr>
          <p:nvPr>
            <p:ph type="body" idx="1"/>
          </p:nvPr>
        </p:nvSpPr>
        <p:spPr>
          <a:noFill/>
          <a:ln/>
        </p:spPr>
        <p:txBody>
          <a:bodyPr/>
          <a:lstStyle/>
          <a:p>
            <a:endParaRPr lang="fr-FR" smtClean="0"/>
          </a:p>
        </p:txBody>
      </p:sp>
      <p:sp>
        <p:nvSpPr>
          <p:cNvPr id="569348" name="Espace réservé du numéro de diapositive 3"/>
          <p:cNvSpPr>
            <a:spLocks noGrp="1"/>
          </p:cNvSpPr>
          <p:nvPr>
            <p:ph type="sldNum" sz="quarter" idx="5"/>
          </p:nvPr>
        </p:nvSpPr>
        <p:spPr>
          <a:noFill/>
        </p:spPr>
        <p:txBody>
          <a:bodyPr/>
          <a:lstStyle/>
          <a:p>
            <a:fld id="{4C2D61DF-7D8B-4B4C-B89E-84B1FDF8D935}" type="slidenum">
              <a:rPr lang="en-US" smtClean="0"/>
              <a:pPr/>
              <a:t>34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Espace réservé de l'image des diapositives 1"/>
          <p:cNvSpPr>
            <a:spLocks noGrp="1" noRot="1" noChangeAspect="1" noTextEdit="1"/>
          </p:cNvSpPr>
          <p:nvPr>
            <p:ph type="sldImg"/>
          </p:nvPr>
        </p:nvSpPr>
        <p:spPr>
          <a:ln/>
        </p:spPr>
      </p:sp>
      <p:sp>
        <p:nvSpPr>
          <p:cNvPr id="538627" name="Espace réservé des commentaires 2"/>
          <p:cNvSpPr>
            <a:spLocks noGrp="1"/>
          </p:cNvSpPr>
          <p:nvPr>
            <p:ph type="body" idx="1"/>
          </p:nvPr>
        </p:nvSpPr>
        <p:spPr>
          <a:noFill/>
          <a:ln/>
        </p:spPr>
        <p:txBody>
          <a:bodyPr/>
          <a:lstStyle/>
          <a:p>
            <a:endParaRPr lang="fr-FR" smtClean="0"/>
          </a:p>
        </p:txBody>
      </p:sp>
      <p:sp>
        <p:nvSpPr>
          <p:cNvPr id="538628" name="Espace réservé du numéro de diapositive 3"/>
          <p:cNvSpPr>
            <a:spLocks noGrp="1"/>
          </p:cNvSpPr>
          <p:nvPr>
            <p:ph type="sldNum" sz="quarter" idx="5"/>
          </p:nvPr>
        </p:nvSpPr>
        <p:spPr>
          <a:noFill/>
        </p:spPr>
        <p:txBody>
          <a:bodyPr/>
          <a:lstStyle/>
          <a:p>
            <a:fld id="{CF0A1F03-3EAE-4E19-94F5-ABA04CD00EC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Espace réservé de l'image des diapositives 1"/>
          <p:cNvSpPr>
            <a:spLocks noGrp="1" noRot="1" noChangeAspect="1" noTextEdit="1"/>
          </p:cNvSpPr>
          <p:nvPr>
            <p:ph type="sldImg"/>
          </p:nvPr>
        </p:nvSpPr>
        <p:spPr>
          <a:ln/>
        </p:spPr>
      </p:sp>
      <p:sp>
        <p:nvSpPr>
          <p:cNvPr id="539651" name="Espace réservé des commentaires 2"/>
          <p:cNvSpPr>
            <a:spLocks noGrp="1"/>
          </p:cNvSpPr>
          <p:nvPr>
            <p:ph type="body" idx="1"/>
          </p:nvPr>
        </p:nvSpPr>
        <p:spPr>
          <a:noFill/>
          <a:ln/>
        </p:spPr>
        <p:txBody>
          <a:bodyPr/>
          <a:lstStyle/>
          <a:p>
            <a:endParaRPr lang="fr-FR" smtClean="0"/>
          </a:p>
        </p:txBody>
      </p:sp>
      <p:sp>
        <p:nvSpPr>
          <p:cNvPr id="539652" name="Espace réservé du numéro de diapositive 3"/>
          <p:cNvSpPr>
            <a:spLocks noGrp="1"/>
          </p:cNvSpPr>
          <p:nvPr>
            <p:ph type="sldNum" sz="quarter" idx="5"/>
          </p:nvPr>
        </p:nvSpPr>
        <p:spPr>
          <a:noFill/>
        </p:spPr>
        <p:txBody>
          <a:bodyPr/>
          <a:lstStyle/>
          <a:p>
            <a:fld id="{2E4C93E9-9648-4FAE-BFEC-7B0F437B3D5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Espace réservé de l'image des diapositives 1"/>
          <p:cNvSpPr>
            <a:spLocks noGrp="1" noRot="1" noChangeAspect="1" noTextEdit="1"/>
          </p:cNvSpPr>
          <p:nvPr>
            <p:ph type="sldImg"/>
          </p:nvPr>
        </p:nvSpPr>
        <p:spPr>
          <a:ln/>
        </p:spPr>
      </p:sp>
      <p:sp>
        <p:nvSpPr>
          <p:cNvPr id="540675" name="Espace réservé des commentaires 2"/>
          <p:cNvSpPr>
            <a:spLocks noGrp="1"/>
          </p:cNvSpPr>
          <p:nvPr>
            <p:ph type="body" idx="1"/>
          </p:nvPr>
        </p:nvSpPr>
        <p:spPr>
          <a:noFill/>
          <a:ln/>
        </p:spPr>
        <p:txBody>
          <a:bodyPr/>
          <a:lstStyle/>
          <a:p>
            <a:pPr eaLnBrk="1" hangingPunct="1"/>
            <a:endParaRPr lang="fr-FR" smtClean="0"/>
          </a:p>
        </p:txBody>
      </p:sp>
      <p:sp>
        <p:nvSpPr>
          <p:cNvPr id="540676" name="Espace réservé du numéro de diapositive 3"/>
          <p:cNvSpPr>
            <a:spLocks noGrp="1"/>
          </p:cNvSpPr>
          <p:nvPr>
            <p:ph type="sldNum" sz="quarter" idx="5"/>
          </p:nvPr>
        </p:nvSpPr>
        <p:spPr>
          <a:noFill/>
        </p:spPr>
        <p:txBody>
          <a:bodyPr/>
          <a:lstStyle/>
          <a:p>
            <a:fld id="{6F2E79D7-E9AC-4019-B322-57C147F3380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Espace réservé de l'image des diapositives 1"/>
          <p:cNvSpPr>
            <a:spLocks noGrp="1" noRot="1" noChangeAspect="1" noTextEdit="1"/>
          </p:cNvSpPr>
          <p:nvPr>
            <p:ph type="sldImg"/>
          </p:nvPr>
        </p:nvSpPr>
        <p:spPr>
          <a:ln/>
        </p:spPr>
      </p:sp>
      <p:sp>
        <p:nvSpPr>
          <p:cNvPr id="543747" name="Espace réservé des commentaires 2"/>
          <p:cNvSpPr>
            <a:spLocks noGrp="1"/>
          </p:cNvSpPr>
          <p:nvPr>
            <p:ph type="body" idx="1"/>
          </p:nvPr>
        </p:nvSpPr>
        <p:spPr>
          <a:noFill/>
          <a:ln/>
        </p:spPr>
        <p:txBody>
          <a:bodyPr/>
          <a:lstStyle/>
          <a:p>
            <a:endParaRPr lang="fr-FR" smtClean="0"/>
          </a:p>
        </p:txBody>
      </p:sp>
      <p:sp>
        <p:nvSpPr>
          <p:cNvPr id="543748" name="Espace réservé du numéro de diapositive 3"/>
          <p:cNvSpPr>
            <a:spLocks noGrp="1"/>
          </p:cNvSpPr>
          <p:nvPr>
            <p:ph type="sldNum" sz="quarter" idx="5"/>
          </p:nvPr>
        </p:nvSpPr>
        <p:spPr>
          <a:noFill/>
        </p:spPr>
        <p:txBody>
          <a:bodyPr/>
          <a:lstStyle/>
          <a:p>
            <a:fld id="{F24E6F6B-B973-4391-B6BC-2FBFDE8F9EF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0F1FCEA-8A34-4B7A-BE5B-79F054219870}"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F1FCEA-8A34-4B7A-BE5B-79F054219870}"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F1FCEA-8A34-4B7A-BE5B-79F054219870}"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F1FCEA-8A34-4B7A-BE5B-79F054219870}"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F1FCEA-8A34-4B7A-BE5B-79F054219870}"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F1FCEA-8A34-4B7A-BE5B-79F054219870}"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F1FCEA-8A34-4B7A-BE5B-79F054219870}"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F1FCEA-8A34-4B7A-BE5B-79F054219870}"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F1FCEA-8A34-4B7A-BE5B-79F054219870}"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F1FCEA-8A34-4B7A-BE5B-79F054219870}"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7671C02-7094-41DD-8A72-582A9143A74E}"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0F1FCEA-8A34-4B7A-BE5B-79F054219870}"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671C02-7094-41DD-8A72-582A9143A74E}" type="datetimeFigureOut">
              <a:rPr lang="fr-FR" smtClean="0"/>
              <a:pPr/>
              <a:t>08/12/2011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F1FCEA-8A34-4B7A-BE5B-79F054219870}" type="slidenum">
              <a:rPr lang="fr-FR" smtClean="0"/>
              <a:pPr/>
              <a:t>‹#›</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AC6C69D-D57C-4B8E-991D-C6BBA3A5793F}" type="slidenum">
              <a:rPr lang="en-US" smtClean="0"/>
              <a:pPr>
                <a:defRPr/>
              </a:pPr>
              <a:t>1</a:t>
            </a:fld>
            <a:endParaRPr lang="en-US" dirty="0"/>
          </a:p>
        </p:txBody>
      </p:sp>
      <p:sp>
        <p:nvSpPr>
          <p:cNvPr id="3" name="Text Box 5"/>
          <p:cNvSpPr txBox="1">
            <a:spLocks noChangeArrowheads="1"/>
          </p:cNvSpPr>
          <p:nvPr/>
        </p:nvSpPr>
        <p:spPr bwMode="auto">
          <a:xfrm>
            <a:off x="762000" y="533400"/>
            <a:ext cx="7620000" cy="519113"/>
          </a:xfrm>
          <a:prstGeom prst="rect">
            <a:avLst/>
          </a:prstGeom>
          <a:noFill/>
          <a:ln w="9525">
            <a:noFill/>
            <a:miter lim="800000"/>
            <a:headEnd/>
            <a:tailEnd/>
          </a:ln>
          <a:effectLst/>
        </p:spPr>
        <p:txBody>
          <a:bodyPr>
            <a:spAutoFit/>
          </a:bodyPr>
          <a:lstStyle/>
          <a:p>
            <a:pPr algn="ctr">
              <a:spcBef>
                <a:spcPct val="50000"/>
              </a:spcBef>
              <a:defRPr/>
            </a:pPr>
            <a:r>
              <a:rPr lang="fr-FR" sz="2800" b="1" u="sng">
                <a:solidFill>
                  <a:schemeClr val="accent4">
                    <a:lumMod val="75000"/>
                  </a:schemeClr>
                </a:solidFill>
                <a:effectLst>
                  <a:outerShdw blurRad="38100" dist="38100" dir="2700000" algn="tl">
                    <a:srgbClr val="000000"/>
                  </a:outerShdw>
                </a:effectLst>
              </a:rPr>
              <a:t>LA MAINTENANCE DE REMISE A NIVEAU</a:t>
            </a:r>
            <a:endParaRPr lang="en-US" sz="2800" b="1" u="sng">
              <a:solidFill>
                <a:schemeClr val="accent4">
                  <a:lumMod val="75000"/>
                </a:schemeClr>
              </a:solidFill>
              <a:effectLst>
                <a:outerShdw blurRad="38100" dist="38100" dir="2700000" algn="tl">
                  <a:srgbClr val="000000"/>
                </a:outerShdw>
              </a:effectLst>
            </a:endParaRPr>
          </a:p>
        </p:txBody>
      </p:sp>
      <p:sp>
        <p:nvSpPr>
          <p:cNvPr id="4" name="Text Box 6"/>
          <p:cNvSpPr txBox="1">
            <a:spLocks noChangeArrowheads="1"/>
          </p:cNvSpPr>
          <p:nvPr/>
        </p:nvSpPr>
        <p:spPr bwMode="auto">
          <a:xfrm>
            <a:off x="1447800" y="2590800"/>
            <a:ext cx="6324600" cy="1228725"/>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en-US" sz="3600" b="1">
                <a:solidFill>
                  <a:schemeClr val="bg1"/>
                </a:solidFill>
                <a:effectLst>
                  <a:outerShdw blurRad="38100" dist="38100" dir="2700000" algn="tl">
                    <a:srgbClr val="000000"/>
                  </a:outerShdw>
                </a:effectLst>
              </a:rPr>
              <a:t>MAINTENANCE DE REMISE A NIVEAU</a:t>
            </a:r>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B26AA0B-7FAC-4835-A848-08E10DB0B397}" type="slidenum">
              <a:rPr lang="en-US" smtClean="0"/>
              <a:pPr>
                <a:defRPr/>
              </a:pPr>
              <a:t>10</a:t>
            </a:fld>
            <a:endParaRPr lang="en-US" dirty="0"/>
          </a:p>
        </p:txBody>
      </p:sp>
      <p:pic>
        <p:nvPicPr>
          <p:cNvPr id="251907" name="Picture 3" descr="Scan0179"/>
          <p:cNvPicPr>
            <a:picLocks noChangeAspect="1" noChangeArrowheads="1"/>
          </p:cNvPicPr>
          <p:nvPr/>
        </p:nvPicPr>
        <p:blipFill>
          <a:blip r:embed="rId3" cstate="email"/>
          <a:srcRect/>
          <a:stretch>
            <a:fillRect/>
          </a:stretch>
        </p:blipFill>
        <p:spPr bwMode="auto">
          <a:xfrm>
            <a:off x="476250" y="1295400"/>
            <a:ext cx="8134350" cy="5140325"/>
          </a:xfrm>
          <a:prstGeom prst="rect">
            <a:avLst/>
          </a:prstGeom>
          <a:noFill/>
          <a:ln w="9525">
            <a:noFill/>
            <a:miter lim="800000"/>
            <a:headEnd/>
            <a:tailEnd/>
          </a:ln>
        </p:spPr>
      </p:pic>
      <p:sp>
        <p:nvSpPr>
          <p:cNvPr id="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9" name="Text Box 5"/>
          <p:cNvSpPr txBox="1">
            <a:spLocks noChangeArrowheads="1"/>
          </p:cNvSpPr>
          <p:nvPr/>
        </p:nvSpPr>
        <p:spPr bwMode="auto">
          <a:xfrm>
            <a:off x="381000" y="457200"/>
            <a:ext cx="8382000" cy="861774"/>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r>
              <a:rPr lang="fr-FR" sz="2000" b="1" u="sng" dirty="0">
                <a:solidFill>
                  <a:srgbClr val="FFFF66"/>
                </a:solidFill>
                <a:effectLst>
                  <a:outerShdw blurRad="38100" dist="38100" dir="2700000" algn="tl">
                    <a:srgbClr val="000000"/>
                  </a:outerShdw>
                </a:effectLst>
              </a:rPr>
              <a:t> </a:t>
            </a:r>
            <a:endParaRPr lang="fr-FR" sz="2000" b="1" u="sng" dirty="0" smtClean="0">
              <a:solidFill>
                <a:srgbClr val="FFFF66"/>
              </a:solidFill>
              <a:effectLst>
                <a:outerShdw blurRad="38100" dist="38100" dir="2700000" algn="tl">
                  <a:srgbClr val="000000"/>
                </a:outerShdw>
              </a:effectLst>
            </a:endParaRPr>
          </a:p>
          <a:p>
            <a:pPr algn="ctr">
              <a:spcBef>
                <a:spcPct val="50000"/>
              </a:spcBef>
              <a:defRPr/>
            </a:pPr>
            <a:r>
              <a:rPr lang="fr-FR" sz="2000" b="1" u="sng" dirty="0" smtClean="0">
                <a:solidFill>
                  <a:srgbClr val="FFFF66"/>
                </a:solidFill>
                <a:effectLst>
                  <a:outerShdw blurRad="38100" dist="38100" dir="2700000" algn="tl">
                    <a:srgbClr val="000000"/>
                  </a:outerShdw>
                </a:effectLst>
              </a:rPr>
              <a:t>DES </a:t>
            </a:r>
            <a:r>
              <a:rPr lang="fr-FR" sz="2000" b="1" u="sng" dirty="0">
                <a:solidFill>
                  <a:srgbClr val="FFFF66"/>
                </a:solidFill>
                <a:effectLst>
                  <a:outerShdw blurRad="38100" dist="38100" dir="2700000" algn="tl">
                    <a:srgbClr val="000000"/>
                  </a:outerShdw>
                </a:effectLst>
              </a:rPr>
              <a:t>OUVRAGES DE VIDANGE</a:t>
            </a:r>
            <a:endParaRPr lang="en-US" sz="2000" b="1" u="sng" dirty="0">
              <a:solidFill>
                <a:srgbClr val="FF7F61"/>
              </a:solidFill>
              <a:effectLst>
                <a:outerShdw blurRad="38100" dist="38100" dir="2700000" algn="tl">
                  <a:srgbClr val="000000"/>
                </a:outerShdw>
              </a:effectLst>
            </a:endParaRPr>
          </a:p>
        </p:txBody>
      </p:sp>
      <p:sp>
        <p:nvSpPr>
          <p:cNvPr id="251910" name="Text Box 4"/>
          <p:cNvSpPr txBox="1">
            <a:spLocks noChangeArrowheads="1"/>
          </p:cNvSpPr>
          <p:nvPr/>
        </p:nvSpPr>
        <p:spPr bwMode="auto">
          <a:xfrm>
            <a:off x="2214546" y="1447800"/>
            <a:ext cx="4572032" cy="342900"/>
          </a:xfrm>
          <a:prstGeom prst="rect">
            <a:avLst/>
          </a:prstGeom>
          <a:solidFill>
            <a:schemeClr val="bg1"/>
          </a:solidFill>
          <a:ln w="9525">
            <a:solidFill>
              <a:schemeClr val="bg1"/>
            </a:solidFill>
            <a:miter lim="800000"/>
            <a:headEnd/>
            <a:tailEnd/>
          </a:ln>
        </p:spPr>
        <p:txBody>
          <a:bodyPr/>
          <a:lstStyle/>
          <a:p>
            <a:pPr algn="ctr">
              <a:spcAft>
                <a:spcPts val="1000"/>
              </a:spcAft>
            </a:pPr>
            <a:r>
              <a:rPr lang="fr-FR" sz="1200" b="1" u="sng" dirty="0">
                <a:solidFill>
                  <a:srgbClr val="000000"/>
                </a:solidFill>
              </a:rPr>
              <a:t>ESTIMATION DE L’ETAT DES OUVRAGES DE VIDANGE</a:t>
            </a:r>
            <a:endParaRPr lang="fr-FR" sz="1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fade">
                                      <p:cBhvr>
                                        <p:cTn id="7" dur="2000"/>
                                        <p:tgtEl>
                                          <p:spTgt spid="2519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1910"/>
                                        </p:tgtEl>
                                        <p:attrNameLst>
                                          <p:attrName>style.visibility</p:attrName>
                                        </p:attrNameLst>
                                      </p:cBhvr>
                                      <p:to>
                                        <p:strVal val="visible"/>
                                      </p:to>
                                    </p:set>
                                    <p:animEffect transition="in" filter="fade">
                                      <p:cBhvr>
                                        <p:cTn id="10" dur="2000"/>
                                        <p:tgtEl>
                                          <p:spTgt spid="251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1D578F24-03E6-47AD-B053-41F0DAF4D88C}" type="slidenum">
              <a:rPr lang="en-US" sz="1400">
                <a:effectLst>
                  <a:outerShdw blurRad="38100" dist="38100" dir="2700000" algn="tl">
                    <a:srgbClr val="000000"/>
                  </a:outerShdw>
                </a:effectLst>
              </a:rPr>
              <a:pPr algn="r" eaLnBrk="1" hangingPunct="1">
                <a:defRPr/>
              </a:pPr>
              <a:t>11</a:t>
            </a:fld>
            <a:endParaRPr lang="en-US" sz="1400" dirty="0">
              <a:effectLst>
                <a:outerShdw blurRad="38100" dist="38100" dir="2700000" algn="tl">
                  <a:srgbClr val="000000"/>
                </a:outerShdw>
              </a:effectLst>
            </a:endParaRPr>
          </a:p>
        </p:txBody>
      </p:sp>
      <p:sp>
        <p:nvSpPr>
          <p:cNvPr id="252931" name="ZoneTexte 5"/>
          <p:cNvSpPr txBox="1">
            <a:spLocks noChangeArrowheads="1"/>
          </p:cNvSpPr>
          <p:nvPr/>
        </p:nvSpPr>
        <p:spPr bwMode="auto">
          <a:xfrm>
            <a:off x="1905000" y="609600"/>
            <a:ext cx="5334000" cy="369888"/>
          </a:xfrm>
          <a:prstGeom prst="rect">
            <a:avLst/>
          </a:prstGeom>
          <a:noFill/>
          <a:ln w="9525">
            <a:noFill/>
            <a:miter lim="800000"/>
            <a:headEnd/>
            <a:tailEnd/>
          </a:ln>
        </p:spPr>
        <p:txBody>
          <a:bodyPr>
            <a:spAutoFit/>
          </a:bodyPr>
          <a:lstStyle/>
          <a:p>
            <a:pPr algn="ctr"/>
            <a:r>
              <a:rPr lang="fr-FR" b="1" u="sng">
                <a:solidFill>
                  <a:srgbClr val="002060"/>
                </a:solidFill>
              </a:rPr>
              <a:t>FICHE DE SYNTHESE DES TRAVAUX</a:t>
            </a:r>
          </a:p>
        </p:txBody>
      </p:sp>
      <p:sp>
        <p:nvSpPr>
          <p:cNvPr id="252932" name="ZoneTexte 6"/>
          <p:cNvSpPr txBox="1">
            <a:spLocks noChangeArrowheads="1"/>
          </p:cNvSpPr>
          <p:nvPr/>
        </p:nvSpPr>
        <p:spPr bwMode="auto">
          <a:xfrm>
            <a:off x="357158" y="-24"/>
            <a:ext cx="8429684" cy="6831101"/>
          </a:xfrm>
          <a:prstGeom prst="rect">
            <a:avLst/>
          </a:prstGeom>
          <a:solidFill>
            <a:schemeClr val="accent5">
              <a:lumMod val="40000"/>
              <a:lumOff val="60000"/>
            </a:schemeClr>
          </a:solidFill>
          <a:ln w="28575">
            <a:solidFill>
              <a:srgbClr val="00CC00"/>
            </a:solidFill>
            <a:miter lim="800000"/>
            <a:headEnd/>
            <a:tailEnd/>
          </a:ln>
        </p:spPr>
        <p:txBody>
          <a:bodyPr wrap="square">
            <a:spAutoFit/>
          </a:bodyPr>
          <a:lstStyle/>
          <a:p>
            <a:pPr eaLnBrk="1" hangingPunct="1">
              <a:lnSpc>
                <a:spcPct val="150000"/>
              </a:lnSpc>
            </a:pPr>
            <a:endParaRPr lang="fr-FR" sz="1200" dirty="0">
              <a:solidFill>
                <a:srgbClr val="002060"/>
              </a:solidFill>
            </a:endParaRPr>
          </a:p>
          <a:p>
            <a:pPr eaLnBrk="1" hangingPunct="1">
              <a:lnSpc>
                <a:spcPct val="120000"/>
              </a:lnSpc>
            </a:pPr>
            <a:r>
              <a:rPr lang="fr-FR" sz="1300" dirty="0">
                <a:solidFill>
                  <a:srgbClr val="002060"/>
                </a:solidFill>
                <a:latin typeface="Arial" pitchFamily="34" charset="0"/>
                <a:cs typeface="Arial" pitchFamily="34" charset="0"/>
              </a:rPr>
              <a:t>Date d’intervention :   JJ / MM : AAAA et Heure</a:t>
            </a:r>
            <a:r>
              <a:rPr lang="fr-FR" sz="1300" dirty="0" smtClean="0">
                <a:solidFill>
                  <a:srgbClr val="002060"/>
                </a:solidFill>
                <a:latin typeface="Arial" pitchFamily="34" charset="0"/>
                <a:cs typeface="Arial" pitchFamily="34" charset="0"/>
              </a:rPr>
              <a:t>……Nom </a:t>
            </a:r>
            <a:r>
              <a:rPr lang="fr-FR" sz="1300" dirty="0">
                <a:solidFill>
                  <a:srgbClr val="002060"/>
                </a:solidFill>
                <a:latin typeface="Arial" pitchFamily="34" charset="0"/>
                <a:cs typeface="Arial" pitchFamily="34" charset="0"/>
              </a:rPr>
              <a:t>de la personne responsable des travaux</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pPr>
              <a:lnSpc>
                <a:spcPct val="150000"/>
              </a:lnSpc>
            </a:pPr>
            <a:r>
              <a:rPr lang="fr-FR" sz="1300" dirty="0">
                <a:solidFill>
                  <a:srgbClr val="002060"/>
                </a:solidFill>
                <a:latin typeface="Arial" pitchFamily="34" charset="0"/>
                <a:cs typeface="Arial" pitchFamily="34" charset="0"/>
              </a:rPr>
              <a:t>N° de l’ouvrage :…………………………………………           Type d’ouvrage (Buses ou dalot) ……………….</a:t>
            </a:r>
          </a:p>
          <a:p>
            <a:pPr>
              <a:lnSpc>
                <a:spcPct val="150000"/>
              </a:lnSpc>
            </a:pPr>
            <a:r>
              <a:rPr lang="fr-FR" sz="1300" dirty="0">
                <a:solidFill>
                  <a:srgbClr val="002060"/>
                </a:solidFill>
                <a:latin typeface="Arial" pitchFamily="34" charset="0"/>
                <a:cs typeface="Arial" pitchFamily="34" charset="0"/>
              </a:rPr>
              <a:t>Position GPS  de l’axe de l’ouvrage: …………………            Nombre de passes</a:t>
            </a:r>
          </a:p>
          <a:p>
            <a:pPr>
              <a:lnSpc>
                <a:spcPct val="150000"/>
              </a:lnSpc>
            </a:pPr>
            <a:r>
              <a:rPr lang="fr-FR" sz="1300" dirty="0">
                <a:solidFill>
                  <a:srgbClr val="002060"/>
                </a:solidFill>
                <a:latin typeface="Arial" pitchFamily="34" charset="0"/>
                <a:cs typeface="Arial" pitchFamily="34" charset="0"/>
              </a:rPr>
              <a:t>Dimensions des portes: ……………………….……… m         </a:t>
            </a:r>
          </a:p>
          <a:p>
            <a:pPr>
              <a:lnSpc>
                <a:spcPct val="60000"/>
              </a:lnSpc>
            </a:pPr>
            <a:endParaRPr lang="fr-FR" sz="1300" dirty="0">
              <a:solidFill>
                <a:srgbClr val="002060"/>
              </a:solidFill>
              <a:latin typeface="Arial" pitchFamily="34" charset="0"/>
              <a:cs typeface="Arial" pitchFamily="34" charset="0"/>
            </a:endParaRPr>
          </a:p>
          <a:p>
            <a:r>
              <a:rPr lang="fr-FR" sz="1300" u="sng" dirty="0">
                <a:solidFill>
                  <a:srgbClr val="002060"/>
                </a:solidFill>
                <a:latin typeface="Arial" pitchFamily="34" charset="0"/>
                <a:cs typeface="Arial" pitchFamily="34" charset="0"/>
              </a:rPr>
              <a:t>État général du Béton armé de la structure</a:t>
            </a:r>
            <a:r>
              <a:rPr lang="fr-FR" sz="1300" dirty="0">
                <a:solidFill>
                  <a:srgbClr val="002060"/>
                </a:solidFill>
                <a:latin typeface="Arial" pitchFamily="34" charset="0"/>
                <a:cs typeface="Arial" pitchFamily="34" charset="0"/>
              </a:rPr>
              <a:t> : …………………………………………………………………………</a:t>
            </a:r>
          </a:p>
          <a:p>
            <a:r>
              <a:rPr lang="fr-FR" sz="1300" dirty="0">
                <a:solidFill>
                  <a:srgbClr val="002060"/>
                </a:solidFill>
                <a:latin typeface="Arial" pitchFamily="34" charset="0"/>
                <a:cs typeface="Arial" pitchFamily="34" charset="0"/>
              </a:rPr>
              <a:t>……………………………………………………………………………………………………………………………..</a:t>
            </a:r>
            <a:endParaRPr lang="fr-FR" sz="1300" u="sng" dirty="0">
              <a:solidFill>
                <a:srgbClr val="002060"/>
              </a:solidFill>
              <a:latin typeface="Arial" pitchFamily="34" charset="0"/>
              <a:cs typeface="Arial" pitchFamily="34" charset="0"/>
            </a:endParaRPr>
          </a:p>
          <a:p>
            <a:r>
              <a:rPr lang="fr-FR" sz="1300" u="sng" dirty="0">
                <a:solidFill>
                  <a:srgbClr val="002060"/>
                </a:solidFill>
                <a:latin typeface="Arial" pitchFamily="34" charset="0"/>
                <a:cs typeface="Arial" pitchFamily="34" charset="0"/>
              </a:rPr>
              <a:t>État général des perrés amonts</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des perrés avals</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Existence d’affouillements sous ouvrage</a:t>
            </a:r>
            <a:r>
              <a:rPr lang="fr-FR" sz="1300" dirty="0">
                <a:solidFill>
                  <a:srgbClr val="002060"/>
                </a:solidFill>
                <a:latin typeface="Arial" pitchFamily="34" charset="0"/>
                <a:cs typeface="Arial" pitchFamily="34" charset="0"/>
              </a:rPr>
              <a:t>: …………………………………………………………………………….</a:t>
            </a:r>
          </a:p>
          <a:p>
            <a:r>
              <a:rPr lang="fr-FR" sz="1300" u="sng" dirty="0">
                <a:solidFill>
                  <a:srgbClr val="002060"/>
                </a:solidFill>
                <a:latin typeface="Arial" pitchFamily="34" charset="0"/>
                <a:cs typeface="Arial" pitchFamily="34" charset="0"/>
              </a:rPr>
              <a:t>Existence d’affouillements entre murs en aile et digue</a:t>
            </a:r>
            <a:r>
              <a:rPr lang="fr-FR" sz="1300" dirty="0">
                <a:solidFill>
                  <a:srgbClr val="002060"/>
                </a:solidFill>
                <a:latin typeface="Arial" pitchFamily="34" charset="0"/>
                <a:cs typeface="Arial" pitchFamily="34" charset="0"/>
              </a:rPr>
              <a:t> : …………………………………………………………….</a:t>
            </a:r>
            <a:endParaRPr lang="fr-FR" sz="1300" u="sng" dirty="0">
              <a:solidFill>
                <a:srgbClr val="002060"/>
              </a:solidFill>
              <a:latin typeface="Arial" pitchFamily="34" charset="0"/>
              <a:cs typeface="Arial" pitchFamily="34" charset="0"/>
            </a:endParaRPr>
          </a:p>
          <a:p>
            <a:r>
              <a:rPr lang="fr-FR" sz="1300" u="sng" dirty="0">
                <a:solidFill>
                  <a:srgbClr val="002060"/>
                </a:solidFill>
                <a:latin typeface="Arial" pitchFamily="34" charset="0"/>
                <a:cs typeface="Arial" pitchFamily="34" charset="0"/>
              </a:rPr>
              <a:t>État général de la dalle radier Amont</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 la dalle radier Aval</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 la dalle radier Central</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 la dalle de roulement</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du remblai des murs en aile</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des portes</a:t>
            </a:r>
            <a:r>
              <a:rPr lang="fr-FR" sz="1300" dirty="0">
                <a:solidFill>
                  <a:srgbClr val="002060"/>
                </a:solidFill>
                <a:latin typeface="Arial" pitchFamily="34" charset="0"/>
                <a:cs typeface="Arial" pitchFamily="34" charset="0"/>
              </a:rPr>
              <a:t> :………………………………………………………………………………………………...</a:t>
            </a:r>
          </a:p>
          <a:p>
            <a:r>
              <a:rPr lang="fr-FR" sz="1300" dirty="0">
                <a:solidFill>
                  <a:srgbClr val="002060"/>
                </a:solidFill>
                <a:latin typeface="Arial" pitchFamily="34" charset="0"/>
                <a:cs typeface="Arial" pitchFamily="34" charset="0"/>
              </a:rPr>
              <a:t>……………………………………………………………………………………………………………………………..</a:t>
            </a:r>
          </a:p>
          <a:p>
            <a:r>
              <a:rPr lang="fr-FR" sz="1300" u="sng" dirty="0">
                <a:solidFill>
                  <a:srgbClr val="002060"/>
                </a:solidFill>
                <a:latin typeface="Arial" pitchFamily="34" charset="0"/>
                <a:cs typeface="Arial" pitchFamily="34" charset="0"/>
              </a:rPr>
              <a:t>État général des crics de levage</a:t>
            </a:r>
            <a:r>
              <a:rPr lang="fr-FR" sz="1300" dirty="0">
                <a:solidFill>
                  <a:srgbClr val="002060"/>
                </a:solidFill>
                <a:latin typeface="Arial" pitchFamily="34" charset="0"/>
                <a:cs typeface="Arial" pitchFamily="34" charset="0"/>
              </a:rPr>
              <a:t>: ………………………………………………………………………………………</a:t>
            </a:r>
          </a:p>
          <a:p>
            <a:r>
              <a:rPr lang="fr-FR" sz="1300" dirty="0">
                <a:solidFill>
                  <a:srgbClr val="002060"/>
                </a:solidFill>
                <a:latin typeface="Arial" pitchFamily="34" charset="0"/>
                <a:cs typeface="Arial" pitchFamily="34" charset="0"/>
              </a:rPr>
              <a:t>……………………………………………………………………………………………………………………………..</a:t>
            </a:r>
          </a:p>
          <a:p>
            <a:r>
              <a:rPr lang="fr-FR" sz="1300" u="sng" dirty="0">
                <a:solidFill>
                  <a:srgbClr val="002060"/>
                </a:solidFill>
                <a:latin typeface="Arial" pitchFamily="34" charset="0"/>
                <a:cs typeface="Arial" pitchFamily="34" charset="0"/>
              </a:rPr>
              <a:t>État général des vis ou crémaillères</a:t>
            </a:r>
            <a:r>
              <a:rPr lang="fr-FR" sz="1300" dirty="0">
                <a:solidFill>
                  <a:srgbClr val="002060"/>
                </a:solidFill>
                <a:latin typeface="Arial" pitchFamily="34" charset="0"/>
                <a:cs typeface="Arial" pitchFamily="34" charset="0"/>
              </a:rPr>
              <a:t> : …………………………………………………………………………………</a:t>
            </a:r>
          </a:p>
          <a:p>
            <a:r>
              <a:rPr lang="fr-FR" sz="1300" dirty="0">
                <a:solidFill>
                  <a:srgbClr val="002060"/>
                </a:solidFill>
                <a:latin typeface="Arial" pitchFamily="34" charset="0"/>
                <a:cs typeface="Arial" pitchFamily="34" charset="0"/>
              </a:rPr>
              <a:t>……………………………………………………………………………………………………………………………..</a:t>
            </a:r>
          </a:p>
          <a:p>
            <a:r>
              <a:rPr lang="fr-FR" sz="1300" u="sng" dirty="0">
                <a:solidFill>
                  <a:srgbClr val="002060"/>
                </a:solidFill>
                <a:latin typeface="Arial" pitchFamily="34" charset="0"/>
                <a:cs typeface="Arial" pitchFamily="34" charset="0"/>
              </a:rPr>
              <a:t>État de la liaison porte et Vis ou crémaillère</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de l’ensemble des joints de portes</a:t>
            </a:r>
            <a:r>
              <a:rPr lang="fr-FR" sz="1300" dirty="0">
                <a:solidFill>
                  <a:srgbClr val="002060"/>
                </a:solidFill>
                <a:latin typeface="Arial" pitchFamily="34" charset="0"/>
                <a:cs typeface="Arial" pitchFamily="34" charset="0"/>
              </a:rPr>
              <a:t> : ……………………………………………………………………………..</a:t>
            </a:r>
            <a:endParaRPr lang="fr-FR" sz="1300" u="sng" dirty="0">
              <a:solidFill>
                <a:srgbClr val="002060"/>
              </a:solidFill>
              <a:latin typeface="Arial" pitchFamily="34" charset="0"/>
              <a:cs typeface="Arial" pitchFamily="34" charset="0"/>
            </a:endParaRPr>
          </a:p>
          <a:p>
            <a:r>
              <a:rPr lang="fr-FR" sz="1300" u="sng" dirty="0">
                <a:solidFill>
                  <a:srgbClr val="002060"/>
                </a:solidFill>
                <a:latin typeface="Arial" pitchFamily="34" charset="0"/>
                <a:cs typeface="Arial" pitchFamily="34" charset="0"/>
              </a:rPr>
              <a:t>État général des gardes corps, échelles etc.</a:t>
            </a:r>
            <a:r>
              <a:rPr lang="fr-FR" sz="1300" dirty="0">
                <a:solidFill>
                  <a:srgbClr val="002060"/>
                </a:solidFill>
                <a:latin typeface="Arial" pitchFamily="34" charset="0"/>
                <a:cs typeface="Arial" pitchFamily="34" charset="0"/>
              </a:rPr>
              <a:t> : </a:t>
            </a:r>
            <a:r>
              <a:rPr lang="fr-FR" sz="1300" dirty="0" smtClean="0">
                <a:solidFill>
                  <a:srgbClr val="002060"/>
                </a:solidFill>
                <a:latin typeface="Arial" pitchFamily="34" charset="0"/>
                <a:cs typeface="Arial" pitchFamily="34" charset="0"/>
              </a:rPr>
              <a:t>……………………………………………………………………….</a:t>
            </a:r>
            <a:endParaRPr lang="fr-FR" sz="1300" u="sng" dirty="0">
              <a:solidFill>
                <a:srgbClr val="002060"/>
              </a:solidFill>
              <a:latin typeface="Arial" pitchFamily="34" charset="0"/>
              <a:cs typeface="Arial" pitchFamily="34" charset="0"/>
            </a:endParaRPr>
          </a:p>
          <a:p>
            <a:r>
              <a:rPr lang="fr-FR" sz="1300" u="sng" dirty="0">
                <a:solidFill>
                  <a:srgbClr val="002060"/>
                </a:solidFill>
                <a:latin typeface="Arial" pitchFamily="34" charset="0"/>
                <a:cs typeface="Arial" pitchFamily="34" charset="0"/>
              </a:rPr>
              <a:t>État général des l’enrochement aval</a:t>
            </a:r>
            <a:r>
              <a:rPr lang="fr-FR" sz="1300" dirty="0">
                <a:solidFill>
                  <a:srgbClr val="002060"/>
                </a:solidFill>
                <a:latin typeface="Arial" pitchFamily="34" charset="0"/>
                <a:cs typeface="Arial" pitchFamily="34" charset="0"/>
              </a:rPr>
              <a:t> : ………………………………………………………………………………..</a:t>
            </a:r>
          </a:p>
          <a:p>
            <a:r>
              <a:rPr lang="fr-FR" sz="1300" dirty="0">
                <a:solidFill>
                  <a:srgbClr val="002060"/>
                </a:solidFill>
                <a:latin typeface="Arial" pitchFamily="34" charset="0"/>
                <a:cs typeface="Arial" pitchFamily="34" charset="0"/>
              </a:rPr>
              <a:t>Divers: ……………………………………………………………………………………………………………………</a:t>
            </a:r>
          </a:p>
          <a:p>
            <a:r>
              <a:rPr lang="fr-FR" sz="1300" b="1" u="sng" dirty="0">
                <a:solidFill>
                  <a:srgbClr val="002060"/>
                </a:solidFill>
                <a:latin typeface="Arial" pitchFamily="34" charset="0"/>
                <a:cs typeface="Arial" pitchFamily="34" charset="0"/>
              </a:rPr>
              <a:t>Remarques:</a:t>
            </a:r>
            <a:r>
              <a:rPr lang="fr-FR" sz="1300" dirty="0">
                <a:solidFill>
                  <a:srgbClr val="002060"/>
                </a:solidFill>
                <a:latin typeface="Arial" pitchFamily="34" charset="0"/>
                <a:cs typeface="Arial" pitchFamily="34" charset="0"/>
              </a:rPr>
              <a:t> …………………………………………………………………………………………………………….</a:t>
            </a:r>
            <a:endParaRPr lang="fr-FR" sz="1300" b="1" u="sng"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a:t>
            </a:r>
          </a:p>
          <a:p>
            <a:r>
              <a:rPr lang="fr-FR" sz="1300" dirty="0">
                <a:solidFill>
                  <a:srgbClr val="002060"/>
                </a:solidFill>
                <a:latin typeface="Arial" pitchFamily="34" charset="0"/>
                <a:cs typeface="Arial" pitchFamily="34" charset="0"/>
              </a:rPr>
              <a:t>…………………………………………………………………………………………………………………………….</a:t>
            </a:r>
          </a:p>
          <a:p>
            <a:r>
              <a:rPr lang="fr-FR" sz="1300" dirty="0">
                <a:solidFill>
                  <a:srgbClr val="002060"/>
                </a:solidFill>
                <a:latin typeface="Arial" pitchFamily="34" charset="0"/>
                <a:cs typeface="Arial" pitchFamily="34" charset="0"/>
              </a:rPr>
              <a:t>Date et signature du responsable:</a:t>
            </a:r>
          </a:p>
        </p:txBody>
      </p:sp>
      <p:sp>
        <p:nvSpPr>
          <p:cNvPr id="252933" name="ZoneTexte 7"/>
          <p:cNvSpPr txBox="1">
            <a:spLocks noChangeArrowheads="1"/>
          </p:cNvSpPr>
          <p:nvPr/>
        </p:nvSpPr>
        <p:spPr bwMode="auto">
          <a:xfrm>
            <a:off x="247650" y="0"/>
            <a:ext cx="8610600" cy="369888"/>
          </a:xfrm>
          <a:prstGeom prst="rect">
            <a:avLst/>
          </a:prstGeom>
          <a:noFill/>
          <a:ln w="9525">
            <a:noFill/>
            <a:miter lim="800000"/>
            <a:headEnd/>
            <a:tailEnd/>
          </a:ln>
        </p:spPr>
        <p:txBody>
          <a:bodyPr>
            <a:spAutoFit/>
          </a:bodyPr>
          <a:lstStyle/>
          <a:p>
            <a:pPr algn="ctr"/>
            <a:r>
              <a:rPr lang="fr-FR" b="1" u="sng">
                <a:solidFill>
                  <a:srgbClr val="002060"/>
                </a:solidFill>
              </a:rPr>
              <a:t>FICHE D’EVALUATION DE L’ETAT  D’UN OUVRAGE DE VIDANGE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2932">
                                            <p:bg/>
                                          </p:spTgt>
                                        </p:tgtEl>
                                        <p:attrNameLst>
                                          <p:attrName>style.visibility</p:attrName>
                                        </p:attrNameLst>
                                      </p:cBhvr>
                                      <p:to>
                                        <p:strVal val="visible"/>
                                      </p:to>
                                    </p:set>
                                    <p:animEffect transition="in" filter="fade">
                                      <p:cBhvr>
                                        <p:cTn id="7" dur="2000"/>
                                        <p:tgtEl>
                                          <p:spTgt spid="25293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932">
                                            <p:txEl>
                                              <p:pRg st="1" end="1"/>
                                            </p:txEl>
                                          </p:spTgt>
                                        </p:tgtEl>
                                        <p:attrNameLst>
                                          <p:attrName>style.visibility</p:attrName>
                                        </p:attrNameLst>
                                      </p:cBhvr>
                                      <p:to>
                                        <p:strVal val="visible"/>
                                      </p:to>
                                    </p:set>
                                    <p:animEffect transition="in" filter="fade">
                                      <p:cBhvr>
                                        <p:cTn id="10" dur="2000"/>
                                        <p:tgtEl>
                                          <p:spTgt spid="25293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2932">
                                            <p:txEl>
                                              <p:pRg st="2" end="2"/>
                                            </p:txEl>
                                          </p:spTgt>
                                        </p:tgtEl>
                                        <p:attrNameLst>
                                          <p:attrName>style.visibility</p:attrName>
                                        </p:attrNameLst>
                                      </p:cBhvr>
                                      <p:to>
                                        <p:strVal val="visible"/>
                                      </p:to>
                                    </p:set>
                                    <p:animEffect transition="in" filter="fade">
                                      <p:cBhvr>
                                        <p:cTn id="13" dur="2000"/>
                                        <p:tgtEl>
                                          <p:spTgt spid="25293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2932">
                                            <p:txEl>
                                              <p:pRg st="3" end="3"/>
                                            </p:txEl>
                                          </p:spTgt>
                                        </p:tgtEl>
                                        <p:attrNameLst>
                                          <p:attrName>style.visibility</p:attrName>
                                        </p:attrNameLst>
                                      </p:cBhvr>
                                      <p:to>
                                        <p:strVal val="visible"/>
                                      </p:to>
                                    </p:set>
                                    <p:animEffect transition="in" filter="fade">
                                      <p:cBhvr>
                                        <p:cTn id="16" dur="2000"/>
                                        <p:tgtEl>
                                          <p:spTgt spid="25293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2932">
                                            <p:txEl>
                                              <p:pRg st="4" end="4"/>
                                            </p:txEl>
                                          </p:spTgt>
                                        </p:tgtEl>
                                        <p:attrNameLst>
                                          <p:attrName>style.visibility</p:attrName>
                                        </p:attrNameLst>
                                      </p:cBhvr>
                                      <p:to>
                                        <p:strVal val="visible"/>
                                      </p:to>
                                    </p:set>
                                    <p:animEffect transition="in" filter="fade">
                                      <p:cBhvr>
                                        <p:cTn id="19" dur="2000"/>
                                        <p:tgtEl>
                                          <p:spTgt spid="25293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2932">
                                            <p:txEl>
                                              <p:pRg st="6" end="6"/>
                                            </p:txEl>
                                          </p:spTgt>
                                        </p:tgtEl>
                                        <p:attrNameLst>
                                          <p:attrName>style.visibility</p:attrName>
                                        </p:attrNameLst>
                                      </p:cBhvr>
                                      <p:to>
                                        <p:strVal val="visible"/>
                                      </p:to>
                                    </p:set>
                                    <p:animEffect transition="in" filter="fade">
                                      <p:cBhvr>
                                        <p:cTn id="22" dur="2000"/>
                                        <p:tgtEl>
                                          <p:spTgt spid="252932">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2932">
                                            <p:txEl>
                                              <p:pRg st="7" end="7"/>
                                            </p:txEl>
                                          </p:spTgt>
                                        </p:tgtEl>
                                        <p:attrNameLst>
                                          <p:attrName>style.visibility</p:attrName>
                                        </p:attrNameLst>
                                      </p:cBhvr>
                                      <p:to>
                                        <p:strVal val="visible"/>
                                      </p:to>
                                    </p:set>
                                    <p:animEffect transition="in" filter="fade">
                                      <p:cBhvr>
                                        <p:cTn id="25" dur="2000"/>
                                        <p:tgtEl>
                                          <p:spTgt spid="252932">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2932">
                                            <p:txEl>
                                              <p:pRg st="8" end="8"/>
                                            </p:txEl>
                                          </p:spTgt>
                                        </p:tgtEl>
                                        <p:attrNameLst>
                                          <p:attrName>style.visibility</p:attrName>
                                        </p:attrNameLst>
                                      </p:cBhvr>
                                      <p:to>
                                        <p:strVal val="visible"/>
                                      </p:to>
                                    </p:set>
                                    <p:animEffect transition="in" filter="fade">
                                      <p:cBhvr>
                                        <p:cTn id="28" dur="2000"/>
                                        <p:tgtEl>
                                          <p:spTgt spid="252932">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2932">
                                            <p:txEl>
                                              <p:pRg st="9" end="9"/>
                                            </p:txEl>
                                          </p:spTgt>
                                        </p:tgtEl>
                                        <p:attrNameLst>
                                          <p:attrName>style.visibility</p:attrName>
                                        </p:attrNameLst>
                                      </p:cBhvr>
                                      <p:to>
                                        <p:strVal val="visible"/>
                                      </p:to>
                                    </p:set>
                                    <p:animEffect transition="in" filter="fade">
                                      <p:cBhvr>
                                        <p:cTn id="31" dur="2000"/>
                                        <p:tgtEl>
                                          <p:spTgt spid="252932">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2932">
                                            <p:txEl>
                                              <p:pRg st="10" end="10"/>
                                            </p:txEl>
                                          </p:spTgt>
                                        </p:tgtEl>
                                        <p:attrNameLst>
                                          <p:attrName>style.visibility</p:attrName>
                                        </p:attrNameLst>
                                      </p:cBhvr>
                                      <p:to>
                                        <p:strVal val="visible"/>
                                      </p:to>
                                    </p:set>
                                    <p:animEffect transition="in" filter="fade">
                                      <p:cBhvr>
                                        <p:cTn id="34" dur="2000"/>
                                        <p:tgtEl>
                                          <p:spTgt spid="252932">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2932">
                                            <p:txEl>
                                              <p:pRg st="11" end="11"/>
                                            </p:txEl>
                                          </p:spTgt>
                                        </p:tgtEl>
                                        <p:attrNameLst>
                                          <p:attrName>style.visibility</p:attrName>
                                        </p:attrNameLst>
                                      </p:cBhvr>
                                      <p:to>
                                        <p:strVal val="visible"/>
                                      </p:to>
                                    </p:set>
                                    <p:animEffect transition="in" filter="fade">
                                      <p:cBhvr>
                                        <p:cTn id="37" dur="2000"/>
                                        <p:tgtEl>
                                          <p:spTgt spid="252932">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2932">
                                            <p:txEl>
                                              <p:pRg st="12" end="12"/>
                                            </p:txEl>
                                          </p:spTgt>
                                        </p:tgtEl>
                                        <p:attrNameLst>
                                          <p:attrName>style.visibility</p:attrName>
                                        </p:attrNameLst>
                                      </p:cBhvr>
                                      <p:to>
                                        <p:strVal val="visible"/>
                                      </p:to>
                                    </p:set>
                                    <p:animEffect transition="in" filter="fade">
                                      <p:cBhvr>
                                        <p:cTn id="40" dur="2000"/>
                                        <p:tgtEl>
                                          <p:spTgt spid="252932">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2932">
                                            <p:txEl>
                                              <p:pRg st="13" end="13"/>
                                            </p:txEl>
                                          </p:spTgt>
                                        </p:tgtEl>
                                        <p:attrNameLst>
                                          <p:attrName>style.visibility</p:attrName>
                                        </p:attrNameLst>
                                      </p:cBhvr>
                                      <p:to>
                                        <p:strVal val="visible"/>
                                      </p:to>
                                    </p:set>
                                    <p:animEffect transition="in" filter="fade">
                                      <p:cBhvr>
                                        <p:cTn id="43" dur="2000"/>
                                        <p:tgtEl>
                                          <p:spTgt spid="252932">
                                            <p:txEl>
                                              <p:pRg st="13" end="1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2932">
                                            <p:txEl>
                                              <p:pRg st="14" end="14"/>
                                            </p:txEl>
                                          </p:spTgt>
                                        </p:tgtEl>
                                        <p:attrNameLst>
                                          <p:attrName>style.visibility</p:attrName>
                                        </p:attrNameLst>
                                      </p:cBhvr>
                                      <p:to>
                                        <p:strVal val="visible"/>
                                      </p:to>
                                    </p:set>
                                    <p:animEffect transition="in" filter="fade">
                                      <p:cBhvr>
                                        <p:cTn id="46" dur="2000"/>
                                        <p:tgtEl>
                                          <p:spTgt spid="252932">
                                            <p:txEl>
                                              <p:pRg st="14" end="1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2932">
                                            <p:txEl>
                                              <p:pRg st="15" end="15"/>
                                            </p:txEl>
                                          </p:spTgt>
                                        </p:tgtEl>
                                        <p:attrNameLst>
                                          <p:attrName>style.visibility</p:attrName>
                                        </p:attrNameLst>
                                      </p:cBhvr>
                                      <p:to>
                                        <p:strVal val="visible"/>
                                      </p:to>
                                    </p:set>
                                    <p:animEffect transition="in" filter="fade">
                                      <p:cBhvr>
                                        <p:cTn id="49" dur="2000"/>
                                        <p:tgtEl>
                                          <p:spTgt spid="252932">
                                            <p:txEl>
                                              <p:pRg st="15" end="1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2932">
                                            <p:txEl>
                                              <p:pRg st="16" end="16"/>
                                            </p:txEl>
                                          </p:spTgt>
                                        </p:tgtEl>
                                        <p:attrNameLst>
                                          <p:attrName>style.visibility</p:attrName>
                                        </p:attrNameLst>
                                      </p:cBhvr>
                                      <p:to>
                                        <p:strVal val="visible"/>
                                      </p:to>
                                    </p:set>
                                    <p:animEffect transition="in" filter="fade">
                                      <p:cBhvr>
                                        <p:cTn id="52" dur="2000"/>
                                        <p:tgtEl>
                                          <p:spTgt spid="252932">
                                            <p:txEl>
                                              <p:pRg st="16" end="1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2932">
                                            <p:txEl>
                                              <p:pRg st="17" end="17"/>
                                            </p:txEl>
                                          </p:spTgt>
                                        </p:tgtEl>
                                        <p:attrNameLst>
                                          <p:attrName>style.visibility</p:attrName>
                                        </p:attrNameLst>
                                      </p:cBhvr>
                                      <p:to>
                                        <p:strVal val="visible"/>
                                      </p:to>
                                    </p:set>
                                    <p:animEffect transition="in" filter="fade">
                                      <p:cBhvr>
                                        <p:cTn id="55" dur="2000"/>
                                        <p:tgtEl>
                                          <p:spTgt spid="252932">
                                            <p:txEl>
                                              <p:pRg st="17" end="17"/>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2932">
                                            <p:txEl>
                                              <p:pRg st="18" end="18"/>
                                            </p:txEl>
                                          </p:spTgt>
                                        </p:tgtEl>
                                        <p:attrNameLst>
                                          <p:attrName>style.visibility</p:attrName>
                                        </p:attrNameLst>
                                      </p:cBhvr>
                                      <p:to>
                                        <p:strVal val="visible"/>
                                      </p:to>
                                    </p:set>
                                    <p:animEffect transition="in" filter="fade">
                                      <p:cBhvr>
                                        <p:cTn id="58" dur="2000"/>
                                        <p:tgtEl>
                                          <p:spTgt spid="252932">
                                            <p:txEl>
                                              <p:pRg st="18" end="18"/>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2932">
                                            <p:txEl>
                                              <p:pRg st="19" end="19"/>
                                            </p:txEl>
                                          </p:spTgt>
                                        </p:tgtEl>
                                        <p:attrNameLst>
                                          <p:attrName>style.visibility</p:attrName>
                                        </p:attrNameLst>
                                      </p:cBhvr>
                                      <p:to>
                                        <p:strVal val="visible"/>
                                      </p:to>
                                    </p:set>
                                    <p:animEffect transition="in" filter="fade">
                                      <p:cBhvr>
                                        <p:cTn id="61" dur="2000"/>
                                        <p:tgtEl>
                                          <p:spTgt spid="252932">
                                            <p:txEl>
                                              <p:pRg st="19" end="19"/>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2932">
                                            <p:txEl>
                                              <p:pRg st="20" end="20"/>
                                            </p:txEl>
                                          </p:spTgt>
                                        </p:tgtEl>
                                        <p:attrNameLst>
                                          <p:attrName>style.visibility</p:attrName>
                                        </p:attrNameLst>
                                      </p:cBhvr>
                                      <p:to>
                                        <p:strVal val="visible"/>
                                      </p:to>
                                    </p:set>
                                    <p:animEffect transition="in" filter="fade">
                                      <p:cBhvr>
                                        <p:cTn id="64" dur="2000"/>
                                        <p:tgtEl>
                                          <p:spTgt spid="252932">
                                            <p:txEl>
                                              <p:pRg st="20" end="2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2932">
                                            <p:txEl>
                                              <p:pRg st="21" end="21"/>
                                            </p:txEl>
                                          </p:spTgt>
                                        </p:tgtEl>
                                        <p:attrNameLst>
                                          <p:attrName>style.visibility</p:attrName>
                                        </p:attrNameLst>
                                      </p:cBhvr>
                                      <p:to>
                                        <p:strVal val="visible"/>
                                      </p:to>
                                    </p:set>
                                    <p:animEffect transition="in" filter="fade">
                                      <p:cBhvr>
                                        <p:cTn id="67" dur="2000"/>
                                        <p:tgtEl>
                                          <p:spTgt spid="252932">
                                            <p:txEl>
                                              <p:pRg st="21" end="21"/>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2932">
                                            <p:txEl>
                                              <p:pRg st="22" end="22"/>
                                            </p:txEl>
                                          </p:spTgt>
                                        </p:tgtEl>
                                        <p:attrNameLst>
                                          <p:attrName>style.visibility</p:attrName>
                                        </p:attrNameLst>
                                      </p:cBhvr>
                                      <p:to>
                                        <p:strVal val="visible"/>
                                      </p:to>
                                    </p:set>
                                    <p:animEffect transition="in" filter="fade">
                                      <p:cBhvr>
                                        <p:cTn id="70" dur="2000"/>
                                        <p:tgtEl>
                                          <p:spTgt spid="252932">
                                            <p:txEl>
                                              <p:pRg st="22" end="22"/>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2932">
                                            <p:txEl>
                                              <p:pRg st="23" end="23"/>
                                            </p:txEl>
                                          </p:spTgt>
                                        </p:tgtEl>
                                        <p:attrNameLst>
                                          <p:attrName>style.visibility</p:attrName>
                                        </p:attrNameLst>
                                      </p:cBhvr>
                                      <p:to>
                                        <p:strVal val="visible"/>
                                      </p:to>
                                    </p:set>
                                    <p:animEffect transition="in" filter="fade">
                                      <p:cBhvr>
                                        <p:cTn id="73" dur="2000"/>
                                        <p:tgtEl>
                                          <p:spTgt spid="252932">
                                            <p:txEl>
                                              <p:pRg st="23" end="23"/>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2932">
                                            <p:txEl>
                                              <p:pRg st="24" end="24"/>
                                            </p:txEl>
                                          </p:spTgt>
                                        </p:tgtEl>
                                        <p:attrNameLst>
                                          <p:attrName>style.visibility</p:attrName>
                                        </p:attrNameLst>
                                      </p:cBhvr>
                                      <p:to>
                                        <p:strVal val="visible"/>
                                      </p:to>
                                    </p:set>
                                    <p:animEffect transition="in" filter="fade">
                                      <p:cBhvr>
                                        <p:cTn id="76" dur="2000"/>
                                        <p:tgtEl>
                                          <p:spTgt spid="252932">
                                            <p:txEl>
                                              <p:pRg st="24" end="24"/>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2932">
                                            <p:txEl>
                                              <p:pRg st="25" end="25"/>
                                            </p:txEl>
                                          </p:spTgt>
                                        </p:tgtEl>
                                        <p:attrNameLst>
                                          <p:attrName>style.visibility</p:attrName>
                                        </p:attrNameLst>
                                      </p:cBhvr>
                                      <p:to>
                                        <p:strVal val="visible"/>
                                      </p:to>
                                    </p:set>
                                    <p:animEffect transition="in" filter="fade">
                                      <p:cBhvr>
                                        <p:cTn id="79" dur="2000"/>
                                        <p:tgtEl>
                                          <p:spTgt spid="252932">
                                            <p:txEl>
                                              <p:pRg st="25" end="25"/>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2932">
                                            <p:txEl>
                                              <p:pRg st="26" end="26"/>
                                            </p:txEl>
                                          </p:spTgt>
                                        </p:tgtEl>
                                        <p:attrNameLst>
                                          <p:attrName>style.visibility</p:attrName>
                                        </p:attrNameLst>
                                      </p:cBhvr>
                                      <p:to>
                                        <p:strVal val="visible"/>
                                      </p:to>
                                    </p:set>
                                    <p:animEffect transition="in" filter="fade">
                                      <p:cBhvr>
                                        <p:cTn id="82" dur="2000"/>
                                        <p:tgtEl>
                                          <p:spTgt spid="252932">
                                            <p:txEl>
                                              <p:pRg st="26" end="26"/>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2932">
                                            <p:txEl>
                                              <p:pRg st="27" end="27"/>
                                            </p:txEl>
                                          </p:spTgt>
                                        </p:tgtEl>
                                        <p:attrNameLst>
                                          <p:attrName>style.visibility</p:attrName>
                                        </p:attrNameLst>
                                      </p:cBhvr>
                                      <p:to>
                                        <p:strVal val="visible"/>
                                      </p:to>
                                    </p:set>
                                    <p:animEffect transition="in" filter="fade">
                                      <p:cBhvr>
                                        <p:cTn id="85" dur="2000"/>
                                        <p:tgtEl>
                                          <p:spTgt spid="252932">
                                            <p:txEl>
                                              <p:pRg st="27" end="27"/>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2932">
                                            <p:txEl>
                                              <p:pRg st="28" end="28"/>
                                            </p:txEl>
                                          </p:spTgt>
                                        </p:tgtEl>
                                        <p:attrNameLst>
                                          <p:attrName>style.visibility</p:attrName>
                                        </p:attrNameLst>
                                      </p:cBhvr>
                                      <p:to>
                                        <p:strVal val="visible"/>
                                      </p:to>
                                    </p:set>
                                    <p:animEffect transition="in" filter="fade">
                                      <p:cBhvr>
                                        <p:cTn id="88" dur="2000"/>
                                        <p:tgtEl>
                                          <p:spTgt spid="252932">
                                            <p:txEl>
                                              <p:pRg st="28" end="28"/>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2932">
                                            <p:txEl>
                                              <p:pRg st="29" end="29"/>
                                            </p:txEl>
                                          </p:spTgt>
                                        </p:tgtEl>
                                        <p:attrNameLst>
                                          <p:attrName>style.visibility</p:attrName>
                                        </p:attrNameLst>
                                      </p:cBhvr>
                                      <p:to>
                                        <p:strVal val="visible"/>
                                      </p:to>
                                    </p:set>
                                    <p:animEffect transition="in" filter="fade">
                                      <p:cBhvr>
                                        <p:cTn id="91" dur="2000"/>
                                        <p:tgtEl>
                                          <p:spTgt spid="252932">
                                            <p:txEl>
                                              <p:pRg st="29" end="29"/>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2932">
                                            <p:txEl>
                                              <p:pRg st="30" end="30"/>
                                            </p:txEl>
                                          </p:spTgt>
                                        </p:tgtEl>
                                        <p:attrNameLst>
                                          <p:attrName>style.visibility</p:attrName>
                                        </p:attrNameLst>
                                      </p:cBhvr>
                                      <p:to>
                                        <p:strVal val="visible"/>
                                      </p:to>
                                    </p:set>
                                    <p:animEffect transition="in" filter="fade">
                                      <p:cBhvr>
                                        <p:cTn id="94" dur="2000"/>
                                        <p:tgtEl>
                                          <p:spTgt spid="252932">
                                            <p:txEl>
                                              <p:pRg st="30" end="3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52932">
                                            <p:txEl>
                                              <p:pRg st="31" end="31"/>
                                            </p:txEl>
                                          </p:spTgt>
                                        </p:tgtEl>
                                        <p:attrNameLst>
                                          <p:attrName>style.visibility</p:attrName>
                                        </p:attrNameLst>
                                      </p:cBhvr>
                                      <p:to>
                                        <p:strVal val="visible"/>
                                      </p:to>
                                    </p:set>
                                    <p:animEffect transition="in" filter="fade">
                                      <p:cBhvr>
                                        <p:cTn id="97" dur="2000"/>
                                        <p:tgtEl>
                                          <p:spTgt spid="252932">
                                            <p:txEl>
                                              <p:pRg st="31"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DCB14456-7B44-4D71-AD69-5B19B2B348B7}" type="slidenum">
              <a:rPr lang="en-US" sz="1400">
                <a:effectLst>
                  <a:outerShdw blurRad="38100" dist="38100" dir="2700000" algn="tl">
                    <a:srgbClr val="000000"/>
                  </a:outerShdw>
                </a:effectLst>
              </a:rPr>
              <a:pPr algn="r" eaLnBrk="1" hangingPunct="1">
                <a:defRPr/>
              </a:pPr>
              <a:t>12</a:t>
            </a:fld>
            <a:endParaRPr lang="en-US" sz="1400" dirty="0">
              <a:effectLst>
                <a:outerShdw blurRad="38100" dist="38100" dir="2700000" algn="tl">
                  <a:srgbClr val="000000"/>
                </a:outerShdw>
              </a:effectLst>
            </a:endParaRPr>
          </a:p>
        </p:txBody>
      </p:sp>
      <p:sp>
        <p:nvSpPr>
          <p:cNvPr id="253956" name="ZoneTexte 6"/>
          <p:cNvSpPr txBox="1">
            <a:spLocks noChangeArrowheads="1"/>
          </p:cNvSpPr>
          <p:nvPr/>
        </p:nvSpPr>
        <p:spPr bwMode="auto">
          <a:xfrm>
            <a:off x="428596" y="0"/>
            <a:ext cx="8229600" cy="6781800"/>
          </a:xfrm>
          <a:prstGeom prst="rect">
            <a:avLst/>
          </a:prstGeom>
          <a:solidFill>
            <a:schemeClr val="accent5">
              <a:lumMod val="40000"/>
              <a:lumOff val="60000"/>
            </a:schemeClr>
          </a:solidFill>
          <a:ln w="28575">
            <a:solidFill>
              <a:srgbClr val="00CC00"/>
            </a:solidFill>
            <a:miter lim="800000"/>
            <a:headEnd/>
            <a:tailEnd/>
          </a:ln>
        </p:spPr>
        <p:txBody>
          <a:bodyPr wrap="square">
            <a:spAutoFit/>
          </a:bodyPr>
          <a:lstStyle/>
          <a:p>
            <a:pPr eaLnBrk="1" hangingPunct="1">
              <a:lnSpc>
                <a:spcPct val="150000"/>
              </a:lnSpc>
            </a:pPr>
            <a:endParaRPr lang="fr-FR" sz="1200" dirty="0">
              <a:solidFill>
                <a:srgbClr val="002060"/>
              </a:solidFill>
            </a:endParaRPr>
          </a:p>
          <a:p>
            <a:pPr eaLnBrk="1" hangingPunct="1"/>
            <a:r>
              <a:rPr lang="fr-FR" sz="1300" dirty="0">
                <a:solidFill>
                  <a:srgbClr val="002060"/>
                </a:solidFill>
                <a:latin typeface="Arial" pitchFamily="34" charset="0"/>
                <a:cs typeface="Arial" pitchFamily="34" charset="0"/>
              </a:rPr>
              <a:t>Date </a:t>
            </a:r>
            <a:r>
              <a:rPr lang="fr-FR" sz="1300" dirty="0" smtClean="0">
                <a:solidFill>
                  <a:srgbClr val="002060"/>
                </a:solidFill>
                <a:latin typeface="Arial" pitchFamily="34" charset="0"/>
                <a:cs typeface="Arial" pitchFamily="34" charset="0"/>
              </a:rPr>
              <a:t>d’intervention:   </a:t>
            </a:r>
            <a:r>
              <a:rPr lang="fr-FR" sz="1300" dirty="0">
                <a:solidFill>
                  <a:srgbClr val="002060"/>
                </a:solidFill>
                <a:latin typeface="Arial" pitchFamily="34" charset="0"/>
                <a:cs typeface="Arial" pitchFamily="34" charset="0"/>
              </a:rPr>
              <a:t>JJ / MM : AAAA et Heure…………  Nom </a:t>
            </a:r>
            <a:r>
              <a:rPr lang="fr-FR" sz="1300" dirty="0" smtClean="0">
                <a:solidFill>
                  <a:srgbClr val="002060"/>
                </a:solidFill>
                <a:latin typeface="Arial" pitchFamily="34" charset="0"/>
                <a:cs typeface="Arial" pitchFamily="34" charset="0"/>
              </a:rPr>
              <a:t>du </a:t>
            </a:r>
            <a:r>
              <a:rPr lang="fr-FR" sz="1300" dirty="0">
                <a:solidFill>
                  <a:srgbClr val="002060"/>
                </a:solidFill>
                <a:latin typeface="Arial" pitchFamily="34" charset="0"/>
                <a:cs typeface="Arial" pitchFamily="34" charset="0"/>
              </a:rPr>
              <a:t>responsable des travaux</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 de l’ouvrage :…………………………………………           Type d’ouvrage (Buses ou dalot) ……………….</a:t>
            </a:r>
          </a:p>
          <a:p>
            <a:r>
              <a:rPr lang="fr-FR" sz="1300" dirty="0">
                <a:solidFill>
                  <a:srgbClr val="002060"/>
                </a:solidFill>
                <a:latin typeface="Arial" pitchFamily="34" charset="0"/>
                <a:cs typeface="Arial" pitchFamily="34" charset="0"/>
              </a:rPr>
              <a:t>Position GPS  de l’axe de l’ouvrage: …………………            Nombre de passes</a:t>
            </a:r>
          </a:p>
          <a:p>
            <a:r>
              <a:rPr lang="fr-FR" sz="1300" dirty="0">
                <a:solidFill>
                  <a:srgbClr val="002060"/>
                </a:solidFill>
                <a:latin typeface="Arial" pitchFamily="34" charset="0"/>
                <a:cs typeface="Arial" pitchFamily="34" charset="0"/>
              </a:rPr>
              <a:t>Dimensions des portes: ……………………….……… m         </a:t>
            </a:r>
          </a:p>
          <a:p>
            <a:r>
              <a:rPr lang="fr-FR" sz="1300" dirty="0">
                <a:solidFill>
                  <a:srgbClr val="002060"/>
                </a:solidFill>
                <a:latin typeface="Arial" pitchFamily="34" charset="0"/>
                <a:cs typeface="Arial" pitchFamily="34" charset="0"/>
              </a:rPr>
              <a:t>Date et signature du responsable:</a:t>
            </a:r>
          </a:p>
          <a:p>
            <a:pPr>
              <a:lnSpc>
                <a:spcPct val="40000"/>
              </a:lnSpc>
            </a:pPr>
            <a:endParaRPr lang="fr-FR" sz="1200" dirty="0">
              <a:solidFill>
                <a:srgbClr val="002060"/>
              </a:solidFill>
            </a:endParaRPr>
          </a:p>
          <a:p>
            <a:endParaRPr lang="fr-FR" sz="1200" b="1" u="sng" dirty="0" smtClean="0">
              <a:solidFill>
                <a:srgbClr val="002060"/>
              </a:solidFill>
            </a:endParaRPr>
          </a:p>
          <a:p>
            <a:r>
              <a:rPr lang="fr-FR" sz="1200" b="1" u="sng" dirty="0" smtClean="0">
                <a:solidFill>
                  <a:srgbClr val="002060"/>
                </a:solidFill>
              </a:rPr>
              <a:t>VOLUME </a:t>
            </a:r>
            <a:r>
              <a:rPr lang="fr-FR" sz="1200" b="1" u="sng" dirty="0">
                <a:solidFill>
                  <a:srgbClr val="002060"/>
                </a:solidFill>
              </a:rPr>
              <a:t>DE TRAVAUX</a:t>
            </a:r>
            <a:r>
              <a:rPr lang="fr-FR" sz="1200" b="1" dirty="0">
                <a:solidFill>
                  <a:srgbClr val="002060"/>
                </a:solidFill>
              </a:rPr>
              <a:t>:</a:t>
            </a:r>
            <a:endParaRPr lang="fr-FR" sz="1200" dirty="0">
              <a:solidFill>
                <a:srgbClr val="002060"/>
              </a:solidFill>
            </a:endParaRPr>
          </a:p>
          <a:p>
            <a:endParaRPr lang="fr-FR" sz="1200" dirty="0">
              <a:solidFill>
                <a:srgbClr val="002060"/>
              </a:solidFill>
            </a:endParaRPr>
          </a:p>
          <a:p>
            <a:r>
              <a:rPr lang="fr-FR" sz="1300" dirty="0">
                <a:solidFill>
                  <a:srgbClr val="002060"/>
                </a:solidFill>
                <a:latin typeface="Arial" pitchFamily="34" charset="0"/>
                <a:cs typeface="Arial" pitchFamily="34" charset="0"/>
              </a:rPr>
              <a:t>Volume de B.A. estimé : </a:t>
            </a:r>
            <a:r>
              <a:rPr lang="fr-FR" sz="1300" dirty="0" smtClean="0">
                <a:solidFill>
                  <a:srgbClr val="002060"/>
                </a:solidFill>
                <a:latin typeface="Arial" pitchFamily="34" charset="0"/>
                <a:cs typeface="Arial" pitchFamily="34" charset="0"/>
              </a:rPr>
              <a:t>………………………………. </a:t>
            </a:r>
            <a:r>
              <a:rPr lang="fr-FR" sz="1300" dirty="0">
                <a:solidFill>
                  <a:srgbClr val="002060"/>
                </a:solidFill>
                <a:latin typeface="Arial" pitchFamily="34" charset="0"/>
                <a:cs typeface="Arial" pitchFamily="34" charset="0"/>
              </a:rPr>
              <a:t>m3         </a:t>
            </a:r>
            <a:endParaRPr lang="fr-FR" sz="1300" dirty="0" smtClean="0">
              <a:solidFill>
                <a:srgbClr val="002060"/>
              </a:solidFill>
              <a:latin typeface="Arial" pitchFamily="34" charset="0"/>
              <a:cs typeface="Arial" pitchFamily="34" charset="0"/>
            </a:endParaRPr>
          </a:p>
          <a:p>
            <a:r>
              <a:rPr lang="fr-FR" sz="1300" dirty="0" smtClean="0">
                <a:solidFill>
                  <a:srgbClr val="002060"/>
                </a:solidFill>
                <a:latin typeface="Arial" pitchFamily="34" charset="0"/>
                <a:cs typeface="Arial" pitchFamily="34" charset="0"/>
              </a:rPr>
              <a:t>Fer </a:t>
            </a:r>
            <a:r>
              <a:rPr lang="fr-FR" sz="1300" dirty="0">
                <a:solidFill>
                  <a:srgbClr val="002060"/>
                </a:solidFill>
                <a:latin typeface="Arial" pitchFamily="34" charset="0"/>
                <a:cs typeface="Arial" pitchFamily="34" charset="0"/>
              </a:rPr>
              <a:t>à béton </a:t>
            </a:r>
            <a:r>
              <a:rPr lang="en-US" sz="1300" dirty="0" smtClean="0">
                <a:solidFill>
                  <a:srgbClr val="002060"/>
                </a:solidFill>
                <a:latin typeface="Arial" pitchFamily="34" charset="0"/>
                <a:cs typeface="Arial" pitchFamily="34" charset="0"/>
              </a:rPr>
              <a:t>Ø …     ……………………………….…… T                  </a:t>
            </a:r>
            <a:r>
              <a:rPr lang="fr-FR" sz="1300" dirty="0" smtClean="0">
                <a:solidFill>
                  <a:srgbClr val="002060"/>
                </a:solidFill>
                <a:latin typeface="Arial" pitchFamily="34" charset="0"/>
                <a:cs typeface="Arial" pitchFamily="34" charset="0"/>
              </a:rPr>
              <a:t>Fer à béton Ø… …………………..  T	</a:t>
            </a:r>
          </a:p>
          <a:p>
            <a:r>
              <a:rPr lang="fr-FR" sz="1300" dirty="0" smtClean="0">
                <a:solidFill>
                  <a:srgbClr val="002060"/>
                </a:solidFill>
                <a:latin typeface="Arial" pitchFamily="34" charset="0"/>
                <a:cs typeface="Arial" pitchFamily="34" charset="0"/>
              </a:rPr>
              <a:t>Etc</a:t>
            </a:r>
            <a:r>
              <a:rPr lang="fr-FR" sz="1300" dirty="0">
                <a:solidFill>
                  <a:srgbClr val="002060"/>
                </a:solidFill>
                <a:latin typeface="Arial" pitchFamily="34" charset="0"/>
                <a:cs typeface="Arial" pitchFamily="34" charset="0"/>
              </a:rPr>
              <a:t>.</a:t>
            </a:r>
          </a:p>
          <a:p>
            <a:r>
              <a:rPr lang="fr-FR" sz="1300" dirty="0">
                <a:solidFill>
                  <a:srgbClr val="002060"/>
                </a:solidFill>
                <a:latin typeface="Arial" pitchFamily="34" charset="0"/>
                <a:cs typeface="Arial" pitchFamily="34" charset="0"/>
              </a:rPr>
              <a:t>Démolition béton : </a:t>
            </a:r>
            <a:r>
              <a:rPr lang="fr-FR" sz="1300" dirty="0" smtClean="0">
                <a:solidFill>
                  <a:srgbClr val="002060"/>
                </a:solidFill>
                <a:latin typeface="Arial" pitchFamily="34" charset="0"/>
                <a:cs typeface="Arial" pitchFamily="34" charset="0"/>
              </a:rPr>
              <a:t>…………………………………..…...</a:t>
            </a:r>
            <a:r>
              <a:rPr lang="fr-FR" sz="1300" dirty="0">
                <a:solidFill>
                  <a:srgbClr val="002060"/>
                </a:solidFill>
                <a:latin typeface="Arial" pitchFamily="34" charset="0"/>
                <a:cs typeface="Arial" pitchFamily="34" charset="0"/>
              </a:rPr>
              <a:t>m3         Coupe ferrailles …………………….…  T</a:t>
            </a:r>
          </a:p>
          <a:p>
            <a:r>
              <a:rPr lang="fr-FR" sz="1300" dirty="0">
                <a:solidFill>
                  <a:srgbClr val="002060"/>
                </a:solidFill>
                <a:latin typeface="Arial" pitchFamily="34" charset="0"/>
                <a:cs typeface="Arial" pitchFamily="34" charset="0"/>
              </a:rPr>
              <a:t>Décaissement: </a:t>
            </a:r>
            <a:r>
              <a:rPr lang="fr-FR" sz="1300" dirty="0" smtClean="0">
                <a:solidFill>
                  <a:srgbClr val="002060"/>
                </a:solidFill>
                <a:latin typeface="Arial" pitchFamily="34" charset="0"/>
                <a:cs typeface="Arial" pitchFamily="34" charset="0"/>
              </a:rPr>
              <a:t>…………………………………………. </a:t>
            </a:r>
            <a:r>
              <a:rPr lang="fr-FR" sz="1300" dirty="0">
                <a:solidFill>
                  <a:srgbClr val="002060"/>
                </a:solidFill>
                <a:latin typeface="Arial" pitchFamily="34" charset="0"/>
                <a:cs typeface="Arial" pitchFamily="34" charset="0"/>
              </a:rPr>
              <a:t>m3</a:t>
            </a:r>
          </a:p>
          <a:p>
            <a:r>
              <a:rPr lang="fr-FR" sz="1300" dirty="0">
                <a:solidFill>
                  <a:srgbClr val="002060"/>
                </a:solidFill>
                <a:latin typeface="Arial" pitchFamily="34" charset="0"/>
                <a:cs typeface="Arial" pitchFamily="34" charset="0"/>
              </a:rPr>
              <a:t>4 x 6 : </a:t>
            </a:r>
            <a:r>
              <a:rPr lang="fr-FR" sz="1300" dirty="0" smtClean="0">
                <a:solidFill>
                  <a:srgbClr val="002060"/>
                </a:solidFill>
                <a:latin typeface="Arial" pitchFamily="34" charset="0"/>
                <a:cs typeface="Arial" pitchFamily="34" charset="0"/>
              </a:rPr>
              <a:t>……………………………………………………..m3         </a:t>
            </a:r>
            <a:r>
              <a:rPr lang="fr-FR" sz="1300" dirty="0">
                <a:solidFill>
                  <a:srgbClr val="002060"/>
                </a:solidFill>
                <a:latin typeface="Arial" pitchFamily="34" charset="0"/>
                <a:cs typeface="Arial" pitchFamily="34" charset="0"/>
              </a:rPr>
              <a:t>Sable : ………………………………….. m3</a:t>
            </a:r>
          </a:p>
          <a:p>
            <a:endParaRPr lang="fr-FR" sz="1200" dirty="0">
              <a:solidFill>
                <a:srgbClr val="002060"/>
              </a:solidFill>
            </a:endParaRPr>
          </a:p>
          <a:p>
            <a:r>
              <a:rPr lang="fr-FR" sz="1300" dirty="0">
                <a:solidFill>
                  <a:srgbClr val="002060"/>
                </a:solidFill>
                <a:latin typeface="Arial" pitchFamily="34" charset="0"/>
                <a:cs typeface="Arial" pitchFamily="34" charset="0"/>
              </a:rPr>
              <a:t>Camions benne de    m3: ………………………….camions  </a:t>
            </a:r>
          </a:p>
          <a:p>
            <a:r>
              <a:rPr lang="fr-FR" sz="1300" dirty="0">
                <a:solidFill>
                  <a:srgbClr val="002060"/>
                </a:solidFill>
                <a:latin typeface="Arial" pitchFamily="34" charset="0"/>
                <a:cs typeface="Arial" pitchFamily="34" charset="0"/>
              </a:rPr>
              <a:t>Excavateur: ......................................................... Nombre et type </a:t>
            </a:r>
          </a:p>
          <a:p>
            <a:r>
              <a:rPr lang="fr-FR" sz="1300" dirty="0">
                <a:solidFill>
                  <a:srgbClr val="002060"/>
                </a:solidFill>
                <a:latin typeface="Arial" pitchFamily="34" charset="0"/>
                <a:cs typeface="Arial" pitchFamily="34" charset="0"/>
              </a:rPr>
              <a:t>Compacteur : ………………………………………. Nombre et type</a:t>
            </a:r>
          </a:p>
          <a:p>
            <a:r>
              <a:rPr lang="fr-FR" sz="1300" dirty="0">
                <a:solidFill>
                  <a:srgbClr val="002060"/>
                </a:solidFill>
                <a:latin typeface="Arial" pitchFamily="34" charset="0"/>
                <a:cs typeface="Arial" pitchFamily="34" charset="0"/>
              </a:rPr>
              <a:t>Autre: ……………………………………………….. Nombre et type</a:t>
            </a:r>
          </a:p>
          <a:p>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Nombre de vacataires : …………………………… Hommes</a:t>
            </a:r>
          </a:p>
          <a:p>
            <a:r>
              <a:rPr lang="fr-FR" sz="1300" dirty="0">
                <a:solidFill>
                  <a:srgbClr val="002060"/>
                </a:solidFill>
                <a:latin typeface="Arial" pitchFamily="34" charset="0"/>
                <a:cs typeface="Arial" pitchFamily="34" charset="0"/>
              </a:rPr>
              <a:t>Chefs d’équipes: </a:t>
            </a:r>
            <a:r>
              <a:rPr lang="fr-FR" sz="1300" dirty="0" smtClean="0">
                <a:solidFill>
                  <a:srgbClr val="002060"/>
                </a:solidFill>
                <a:latin typeface="Arial" pitchFamily="34" charset="0"/>
                <a:cs typeface="Arial" pitchFamily="34" charset="0"/>
              </a:rPr>
              <a:t>…………………………………… Hommes   </a:t>
            </a:r>
            <a:endParaRPr lang="fr-FR" sz="1300" dirty="0">
              <a:solidFill>
                <a:srgbClr val="002060"/>
              </a:solidFill>
              <a:latin typeface="Arial" pitchFamily="34" charset="0"/>
              <a:cs typeface="Arial" pitchFamily="34" charset="0"/>
            </a:endParaRPr>
          </a:p>
          <a:p>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Nombres de portes neuves:………………………  Porte            Dimensions des portes : …………………….. m</a:t>
            </a:r>
          </a:p>
          <a:p>
            <a:r>
              <a:rPr lang="fr-FR" sz="1300" dirty="0">
                <a:solidFill>
                  <a:srgbClr val="002060"/>
                </a:solidFill>
                <a:latin typeface="Arial" pitchFamily="34" charset="0"/>
                <a:cs typeface="Arial" pitchFamily="34" charset="0"/>
              </a:rPr>
              <a:t>Nombre de vis ou crémaillère : ………………….  Unités           Diamètre: </a:t>
            </a:r>
            <a:r>
              <a:rPr lang="fr-FR" sz="1300" dirty="0" smtClean="0">
                <a:solidFill>
                  <a:srgbClr val="002060"/>
                </a:solidFill>
                <a:latin typeface="Arial" pitchFamily="34" charset="0"/>
                <a:cs typeface="Arial" pitchFamily="34" charset="0"/>
              </a:rPr>
              <a:t>…………………………………….</a:t>
            </a:r>
            <a:r>
              <a:rPr lang="fr-FR" sz="1300" dirty="0">
                <a:solidFill>
                  <a:srgbClr val="002060"/>
                </a:solidFill>
                <a:latin typeface="Arial" pitchFamily="34" charset="0"/>
                <a:cs typeface="Arial" pitchFamily="34" charset="0"/>
              </a:rPr>
              <a:t>mm</a:t>
            </a:r>
          </a:p>
          <a:p>
            <a:r>
              <a:rPr lang="fr-FR" sz="1300" dirty="0">
                <a:solidFill>
                  <a:srgbClr val="002060"/>
                </a:solidFill>
                <a:latin typeface="Arial" pitchFamily="34" charset="0"/>
                <a:cs typeface="Arial" pitchFamily="34" charset="0"/>
              </a:rPr>
              <a:t>Nombre de crics : ………………………………….Unités           Type…………….démultiplication……………. </a:t>
            </a:r>
          </a:p>
          <a:p>
            <a:r>
              <a:rPr lang="fr-FR" sz="1300" dirty="0">
                <a:solidFill>
                  <a:srgbClr val="002060"/>
                </a:solidFill>
                <a:latin typeface="Arial" pitchFamily="34" charset="0"/>
                <a:cs typeface="Arial" pitchFamily="34" charset="0"/>
              </a:rPr>
              <a:t>Joints de caoutchouc : ………… longueur ……….. m              Largeur: …………….. Cm    </a:t>
            </a:r>
            <a:endParaRPr lang="fr-FR" sz="1300" dirty="0" smtClean="0">
              <a:solidFill>
                <a:srgbClr val="002060"/>
              </a:solidFill>
              <a:latin typeface="Arial" pitchFamily="34" charset="0"/>
              <a:cs typeface="Arial" pitchFamily="34" charset="0"/>
            </a:endParaRPr>
          </a:p>
          <a:p>
            <a:r>
              <a:rPr lang="fr-FR" sz="1300" dirty="0" smtClean="0">
                <a:solidFill>
                  <a:srgbClr val="002060"/>
                </a:solidFill>
                <a:latin typeface="Arial" pitchFamily="34" charset="0"/>
                <a:cs typeface="Arial" pitchFamily="34" charset="0"/>
              </a:rPr>
              <a:t>Épaisseur </a:t>
            </a:r>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mm      Type </a:t>
            </a:r>
            <a:r>
              <a:rPr lang="fr-FR" sz="1300" dirty="0">
                <a:solidFill>
                  <a:srgbClr val="002060"/>
                </a:solidFill>
                <a:latin typeface="Arial" pitchFamily="34" charset="0"/>
                <a:cs typeface="Arial" pitchFamily="34" charset="0"/>
              </a:rPr>
              <a:t>de fixation : ………………………………………</a:t>
            </a:r>
          </a:p>
          <a:p>
            <a:r>
              <a:rPr lang="fr-FR" sz="1300" dirty="0">
                <a:solidFill>
                  <a:srgbClr val="002060"/>
                </a:solidFill>
                <a:latin typeface="Arial" pitchFamily="34" charset="0"/>
                <a:cs typeface="Arial" pitchFamily="34" charset="0"/>
              </a:rPr>
              <a:t>Peinture primaire: ……………………… Kg      </a:t>
            </a:r>
            <a:r>
              <a:rPr lang="fr-FR" sz="1300" dirty="0" smtClean="0">
                <a:solidFill>
                  <a:srgbClr val="002060"/>
                </a:solidFill>
                <a:latin typeface="Arial" pitchFamily="34" charset="0"/>
                <a:cs typeface="Arial" pitchFamily="34" charset="0"/>
              </a:rPr>
              <a:t>Peinture </a:t>
            </a:r>
            <a:r>
              <a:rPr lang="fr-FR" sz="1300" dirty="0">
                <a:solidFill>
                  <a:srgbClr val="002060"/>
                </a:solidFill>
                <a:latin typeface="Arial" pitchFamily="34" charset="0"/>
                <a:cs typeface="Arial" pitchFamily="34" charset="0"/>
              </a:rPr>
              <a:t>finale : ………………….. Kg    Diluant : ……………..Kg</a:t>
            </a:r>
          </a:p>
          <a:p>
            <a:r>
              <a:rPr lang="fr-FR" sz="1300" dirty="0">
                <a:solidFill>
                  <a:srgbClr val="002060"/>
                </a:solidFill>
                <a:latin typeface="Arial" pitchFamily="34" charset="0"/>
                <a:cs typeface="Arial" pitchFamily="34" charset="0"/>
              </a:rPr>
              <a:t>Échelles et garde corps ………………… T</a:t>
            </a:r>
          </a:p>
          <a:p>
            <a:r>
              <a:rPr lang="fr-FR" sz="1200" dirty="0">
                <a:solidFill>
                  <a:srgbClr val="002060"/>
                </a:solidFill>
              </a:rPr>
              <a:t>              </a:t>
            </a:r>
          </a:p>
        </p:txBody>
      </p:sp>
      <p:sp>
        <p:nvSpPr>
          <p:cNvPr id="253957" name="ZoneTexte 7"/>
          <p:cNvSpPr txBox="1">
            <a:spLocks noChangeArrowheads="1"/>
          </p:cNvSpPr>
          <p:nvPr/>
        </p:nvSpPr>
        <p:spPr bwMode="auto">
          <a:xfrm>
            <a:off x="214282" y="0"/>
            <a:ext cx="8610600" cy="338554"/>
          </a:xfrm>
          <a:prstGeom prst="rect">
            <a:avLst/>
          </a:prstGeom>
          <a:noFill/>
          <a:ln w="9525">
            <a:noFill/>
            <a:miter lim="800000"/>
            <a:headEnd/>
            <a:tailEnd/>
          </a:ln>
        </p:spPr>
        <p:txBody>
          <a:bodyPr>
            <a:spAutoFit/>
          </a:bodyPr>
          <a:lstStyle/>
          <a:p>
            <a:pPr algn="ctr"/>
            <a:r>
              <a:rPr lang="fr-FR" sz="1600" b="1" u="sng" dirty="0">
                <a:solidFill>
                  <a:srgbClr val="002060"/>
                </a:solidFill>
                <a:latin typeface="Arial" pitchFamily="34" charset="0"/>
                <a:cs typeface="Arial" pitchFamily="34" charset="0"/>
              </a:rPr>
              <a:t>FICHE D’EVALUATION DES TRAVAUX D’UN OUVRAGE DE VIDANGE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3956">
                                            <p:bg/>
                                          </p:spTgt>
                                        </p:tgtEl>
                                        <p:attrNameLst>
                                          <p:attrName>style.visibility</p:attrName>
                                        </p:attrNameLst>
                                      </p:cBhvr>
                                      <p:to>
                                        <p:strVal val="visible"/>
                                      </p:to>
                                    </p:set>
                                    <p:animEffect transition="in" filter="fade">
                                      <p:cBhvr>
                                        <p:cTn id="13" dur="2000"/>
                                        <p:tgtEl>
                                          <p:spTgt spid="253956">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3956">
                                            <p:txEl>
                                              <p:pRg st="1" end="1"/>
                                            </p:txEl>
                                          </p:spTgt>
                                        </p:tgtEl>
                                        <p:attrNameLst>
                                          <p:attrName>style.visibility</p:attrName>
                                        </p:attrNameLst>
                                      </p:cBhvr>
                                      <p:to>
                                        <p:strVal val="visible"/>
                                      </p:to>
                                    </p:set>
                                    <p:animEffect transition="in" filter="fade">
                                      <p:cBhvr>
                                        <p:cTn id="16" dur="2000"/>
                                        <p:tgtEl>
                                          <p:spTgt spid="25395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3956">
                                            <p:txEl>
                                              <p:pRg st="2" end="2"/>
                                            </p:txEl>
                                          </p:spTgt>
                                        </p:tgtEl>
                                        <p:attrNameLst>
                                          <p:attrName>style.visibility</p:attrName>
                                        </p:attrNameLst>
                                      </p:cBhvr>
                                      <p:to>
                                        <p:strVal val="visible"/>
                                      </p:to>
                                    </p:set>
                                    <p:animEffect transition="in" filter="fade">
                                      <p:cBhvr>
                                        <p:cTn id="19" dur="2000"/>
                                        <p:tgtEl>
                                          <p:spTgt spid="25395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3956">
                                            <p:txEl>
                                              <p:pRg st="3" end="3"/>
                                            </p:txEl>
                                          </p:spTgt>
                                        </p:tgtEl>
                                        <p:attrNameLst>
                                          <p:attrName>style.visibility</p:attrName>
                                        </p:attrNameLst>
                                      </p:cBhvr>
                                      <p:to>
                                        <p:strVal val="visible"/>
                                      </p:to>
                                    </p:set>
                                    <p:animEffect transition="in" filter="fade">
                                      <p:cBhvr>
                                        <p:cTn id="22" dur="2000"/>
                                        <p:tgtEl>
                                          <p:spTgt spid="25395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3956">
                                            <p:txEl>
                                              <p:pRg st="4" end="4"/>
                                            </p:txEl>
                                          </p:spTgt>
                                        </p:tgtEl>
                                        <p:attrNameLst>
                                          <p:attrName>style.visibility</p:attrName>
                                        </p:attrNameLst>
                                      </p:cBhvr>
                                      <p:to>
                                        <p:strVal val="visible"/>
                                      </p:to>
                                    </p:set>
                                    <p:animEffect transition="in" filter="fade">
                                      <p:cBhvr>
                                        <p:cTn id="25" dur="2000"/>
                                        <p:tgtEl>
                                          <p:spTgt spid="25395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3956">
                                            <p:txEl>
                                              <p:pRg st="5" end="5"/>
                                            </p:txEl>
                                          </p:spTgt>
                                        </p:tgtEl>
                                        <p:attrNameLst>
                                          <p:attrName>style.visibility</p:attrName>
                                        </p:attrNameLst>
                                      </p:cBhvr>
                                      <p:to>
                                        <p:strVal val="visible"/>
                                      </p:to>
                                    </p:set>
                                    <p:animEffect transition="in" filter="fade">
                                      <p:cBhvr>
                                        <p:cTn id="28" dur="2000"/>
                                        <p:tgtEl>
                                          <p:spTgt spid="25395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3956">
                                            <p:txEl>
                                              <p:pRg st="8" end="8"/>
                                            </p:txEl>
                                          </p:spTgt>
                                        </p:tgtEl>
                                        <p:attrNameLst>
                                          <p:attrName>style.visibility</p:attrName>
                                        </p:attrNameLst>
                                      </p:cBhvr>
                                      <p:to>
                                        <p:strVal val="visible"/>
                                      </p:to>
                                    </p:set>
                                    <p:animEffect transition="in" filter="fade">
                                      <p:cBhvr>
                                        <p:cTn id="31" dur="2000"/>
                                        <p:tgtEl>
                                          <p:spTgt spid="253956">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3956">
                                            <p:txEl>
                                              <p:pRg st="10" end="10"/>
                                            </p:txEl>
                                          </p:spTgt>
                                        </p:tgtEl>
                                        <p:attrNameLst>
                                          <p:attrName>style.visibility</p:attrName>
                                        </p:attrNameLst>
                                      </p:cBhvr>
                                      <p:to>
                                        <p:strVal val="visible"/>
                                      </p:to>
                                    </p:set>
                                    <p:animEffect transition="in" filter="fade">
                                      <p:cBhvr>
                                        <p:cTn id="34" dur="2000"/>
                                        <p:tgtEl>
                                          <p:spTgt spid="253956">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3956">
                                            <p:txEl>
                                              <p:pRg st="11" end="11"/>
                                            </p:txEl>
                                          </p:spTgt>
                                        </p:tgtEl>
                                        <p:attrNameLst>
                                          <p:attrName>style.visibility</p:attrName>
                                        </p:attrNameLst>
                                      </p:cBhvr>
                                      <p:to>
                                        <p:strVal val="visible"/>
                                      </p:to>
                                    </p:set>
                                    <p:animEffect transition="in" filter="fade">
                                      <p:cBhvr>
                                        <p:cTn id="37" dur="2000"/>
                                        <p:tgtEl>
                                          <p:spTgt spid="253956">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3956">
                                            <p:txEl>
                                              <p:pRg st="12" end="12"/>
                                            </p:txEl>
                                          </p:spTgt>
                                        </p:tgtEl>
                                        <p:attrNameLst>
                                          <p:attrName>style.visibility</p:attrName>
                                        </p:attrNameLst>
                                      </p:cBhvr>
                                      <p:to>
                                        <p:strVal val="visible"/>
                                      </p:to>
                                    </p:set>
                                    <p:animEffect transition="in" filter="fade">
                                      <p:cBhvr>
                                        <p:cTn id="40" dur="2000"/>
                                        <p:tgtEl>
                                          <p:spTgt spid="253956">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3956">
                                            <p:txEl>
                                              <p:pRg st="13" end="13"/>
                                            </p:txEl>
                                          </p:spTgt>
                                        </p:tgtEl>
                                        <p:attrNameLst>
                                          <p:attrName>style.visibility</p:attrName>
                                        </p:attrNameLst>
                                      </p:cBhvr>
                                      <p:to>
                                        <p:strVal val="visible"/>
                                      </p:to>
                                    </p:set>
                                    <p:animEffect transition="in" filter="fade">
                                      <p:cBhvr>
                                        <p:cTn id="43" dur="2000"/>
                                        <p:tgtEl>
                                          <p:spTgt spid="253956">
                                            <p:txEl>
                                              <p:pRg st="13" end="1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3956">
                                            <p:txEl>
                                              <p:pRg st="14" end="14"/>
                                            </p:txEl>
                                          </p:spTgt>
                                        </p:tgtEl>
                                        <p:attrNameLst>
                                          <p:attrName>style.visibility</p:attrName>
                                        </p:attrNameLst>
                                      </p:cBhvr>
                                      <p:to>
                                        <p:strVal val="visible"/>
                                      </p:to>
                                    </p:set>
                                    <p:animEffect transition="in" filter="fade">
                                      <p:cBhvr>
                                        <p:cTn id="46" dur="2000"/>
                                        <p:tgtEl>
                                          <p:spTgt spid="253956">
                                            <p:txEl>
                                              <p:pRg st="14" end="1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3956">
                                            <p:txEl>
                                              <p:pRg st="15" end="15"/>
                                            </p:txEl>
                                          </p:spTgt>
                                        </p:tgtEl>
                                        <p:attrNameLst>
                                          <p:attrName>style.visibility</p:attrName>
                                        </p:attrNameLst>
                                      </p:cBhvr>
                                      <p:to>
                                        <p:strVal val="visible"/>
                                      </p:to>
                                    </p:set>
                                    <p:animEffect transition="in" filter="fade">
                                      <p:cBhvr>
                                        <p:cTn id="49" dur="2000"/>
                                        <p:tgtEl>
                                          <p:spTgt spid="253956">
                                            <p:txEl>
                                              <p:pRg st="15" end="1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3956">
                                            <p:txEl>
                                              <p:pRg st="17" end="17"/>
                                            </p:txEl>
                                          </p:spTgt>
                                        </p:tgtEl>
                                        <p:attrNameLst>
                                          <p:attrName>style.visibility</p:attrName>
                                        </p:attrNameLst>
                                      </p:cBhvr>
                                      <p:to>
                                        <p:strVal val="visible"/>
                                      </p:to>
                                    </p:set>
                                    <p:animEffect transition="in" filter="fade">
                                      <p:cBhvr>
                                        <p:cTn id="52" dur="2000"/>
                                        <p:tgtEl>
                                          <p:spTgt spid="253956">
                                            <p:txEl>
                                              <p:pRg st="17" end="17"/>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3956">
                                            <p:txEl>
                                              <p:pRg st="18" end="18"/>
                                            </p:txEl>
                                          </p:spTgt>
                                        </p:tgtEl>
                                        <p:attrNameLst>
                                          <p:attrName>style.visibility</p:attrName>
                                        </p:attrNameLst>
                                      </p:cBhvr>
                                      <p:to>
                                        <p:strVal val="visible"/>
                                      </p:to>
                                    </p:set>
                                    <p:animEffect transition="in" filter="fade">
                                      <p:cBhvr>
                                        <p:cTn id="55" dur="2000"/>
                                        <p:tgtEl>
                                          <p:spTgt spid="253956">
                                            <p:txEl>
                                              <p:pRg st="18" end="18"/>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3956">
                                            <p:txEl>
                                              <p:pRg st="19" end="19"/>
                                            </p:txEl>
                                          </p:spTgt>
                                        </p:tgtEl>
                                        <p:attrNameLst>
                                          <p:attrName>style.visibility</p:attrName>
                                        </p:attrNameLst>
                                      </p:cBhvr>
                                      <p:to>
                                        <p:strVal val="visible"/>
                                      </p:to>
                                    </p:set>
                                    <p:animEffect transition="in" filter="fade">
                                      <p:cBhvr>
                                        <p:cTn id="58" dur="2000"/>
                                        <p:tgtEl>
                                          <p:spTgt spid="253956">
                                            <p:txEl>
                                              <p:pRg st="19" end="19"/>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3956">
                                            <p:txEl>
                                              <p:pRg st="20" end="20"/>
                                            </p:txEl>
                                          </p:spTgt>
                                        </p:tgtEl>
                                        <p:attrNameLst>
                                          <p:attrName>style.visibility</p:attrName>
                                        </p:attrNameLst>
                                      </p:cBhvr>
                                      <p:to>
                                        <p:strVal val="visible"/>
                                      </p:to>
                                    </p:set>
                                    <p:animEffect transition="in" filter="fade">
                                      <p:cBhvr>
                                        <p:cTn id="61" dur="2000"/>
                                        <p:tgtEl>
                                          <p:spTgt spid="253956">
                                            <p:txEl>
                                              <p:pRg st="20" end="2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3956">
                                            <p:txEl>
                                              <p:pRg st="22" end="22"/>
                                            </p:txEl>
                                          </p:spTgt>
                                        </p:tgtEl>
                                        <p:attrNameLst>
                                          <p:attrName>style.visibility</p:attrName>
                                        </p:attrNameLst>
                                      </p:cBhvr>
                                      <p:to>
                                        <p:strVal val="visible"/>
                                      </p:to>
                                    </p:set>
                                    <p:animEffect transition="in" filter="fade">
                                      <p:cBhvr>
                                        <p:cTn id="64" dur="2000"/>
                                        <p:tgtEl>
                                          <p:spTgt spid="253956">
                                            <p:txEl>
                                              <p:pRg st="22" end="22"/>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3956">
                                            <p:txEl>
                                              <p:pRg st="23" end="23"/>
                                            </p:txEl>
                                          </p:spTgt>
                                        </p:tgtEl>
                                        <p:attrNameLst>
                                          <p:attrName>style.visibility</p:attrName>
                                        </p:attrNameLst>
                                      </p:cBhvr>
                                      <p:to>
                                        <p:strVal val="visible"/>
                                      </p:to>
                                    </p:set>
                                    <p:animEffect transition="in" filter="fade">
                                      <p:cBhvr>
                                        <p:cTn id="67" dur="2000"/>
                                        <p:tgtEl>
                                          <p:spTgt spid="253956">
                                            <p:txEl>
                                              <p:pRg st="23" end="23"/>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3956">
                                            <p:txEl>
                                              <p:pRg st="25" end="25"/>
                                            </p:txEl>
                                          </p:spTgt>
                                        </p:tgtEl>
                                        <p:attrNameLst>
                                          <p:attrName>style.visibility</p:attrName>
                                        </p:attrNameLst>
                                      </p:cBhvr>
                                      <p:to>
                                        <p:strVal val="visible"/>
                                      </p:to>
                                    </p:set>
                                    <p:animEffect transition="in" filter="fade">
                                      <p:cBhvr>
                                        <p:cTn id="70" dur="2000"/>
                                        <p:tgtEl>
                                          <p:spTgt spid="253956">
                                            <p:txEl>
                                              <p:pRg st="25" end="25"/>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3956">
                                            <p:txEl>
                                              <p:pRg st="26" end="26"/>
                                            </p:txEl>
                                          </p:spTgt>
                                        </p:tgtEl>
                                        <p:attrNameLst>
                                          <p:attrName>style.visibility</p:attrName>
                                        </p:attrNameLst>
                                      </p:cBhvr>
                                      <p:to>
                                        <p:strVal val="visible"/>
                                      </p:to>
                                    </p:set>
                                    <p:animEffect transition="in" filter="fade">
                                      <p:cBhvr>
                                        <p:cTn id="73" dur="2000"/>
                                        <p:tgtEl>
                                          <p:spTgt spid="253956">
                                            <p:txEl>
                                              <p:pRg st="26" end="26"/>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3956">
                                            <p:txEl>
                                              <p:pRg st="27" end="27"/>
                                            </p:txEl>
                                          </p:spTgt>
                                        </p:tgtEl>
                                        <p:attrNameLst>
                                          <p:attrName>style.visibility</p:attrName>
                                        </p:attrNameLst>
                                      </p:cBhvr>
                                      <p:to>
                                        <p:strVal val="visible"/>
                                      </p:to>
                                    </p:set>
                                    <p:animEffect transition="in" filter="fade">
                                      <p:cBhvr>
                                        <p:cTn id="76" dur="2000"/>
                                        <p:tgtEl>
                                          <p:spTgt spid="253956">
                                            <p:txEl>
                                              <p:pRg st="27" end="27"/>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3956">
                                            <p:txEl>
                                              <p:pRg st="28" end="28"/>
                                            </p:txEl>
                                          </p:spTgt>
                                        </p:tgtEl>
                                        <p:attrNameLst>
                                          <p:attrName>style.visibility</p:attrName>
                                        </p:attrNameLst>
                                      </p:cBhvr>
                                      <p:to>
                                        <p:strVal val="visible"/>
                                      </p:to>
                                    </p:set>
                                    <p:animEffect transition="in" filter="fade">
                                      <p:cBhvr>
                                        <p:cTn id="79" dur="2000"/>
                                        <p:tgtEl>
                                          <p:spTgt spid="253956">
                                            <p:txEl>
                                              <p:pRg st="28" end="28"/>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3956">
                                            <p:txEl>
                                              <p:pRg st="29" end="29"/>
                                            </p:txEl>
                                          </p:spTgt>
                                        </p:tgtEl>
                                        <p:attrNameLst>
                                          <p:attrName>style.visibility</p:attrName>
                                        </p:attrNameLst>
                                      </p:cBhvr>
                                      <p:to>
                                        <p:strVal val="visible"/>
                                      </p:to>
                                    </p:set>
                                    <p:animEffect transition="in" filter="fade">
                                      <p:cBhvr>
                                        <p:cTn id="82" dur="2000"/>
                                        <p:tgtEl>
                                          <p:spTgt spid="253956">
                                            <p:txEl>
                                              <p:pRg st="29" end="29"/>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3956">
                                            <p:txEl>
                                              <p:pRg st="30" end="30"/>
                                            </p:txEl>
                                          </p:spTgt>
                                        </p:tgtEl>
                                        <p:attrNameLst>
                                          <p:attrName>style.visibility</p:attrName>
                                        </p:attrNameLst>
                                      </p:cBhvr>
                                      <p:to>
                                        <p:strVal val="visible"/>
                                      </p:to>
                                    </p:set>
                                    <p:animEffect transition="in" filter="fade">
                                      <p:cBhvr>
                                        <p:cTn id="85" dur="2000"/>
                                        <p:tgtEl>
                                          <p:spTgt spid="253956">
                                            <p:txEl>
                                              <p:pRg st="30" end="3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3956">
                                            <p:txEl>
                                              <p:pRg st="31" end="31"/>
                                            </p:txEl>
                                          </p:spTgt>
                                        </p:tgtEl>
                                        <p:attrNameLst>
                                          <p:attrName>style.visibility</p:attrName>
                                        </p:attrNameLst>
                                      </p:cBhvr>
                                      <p:to>
                                        <p:strVal val="visible"/>
                                      </p:to>
                                    </p:set>
                                    <p:animEffect transition="in" filter="fade">
                                      <p:cBhvr>
                                        <p:cTn id="88" dur="2000"/>
                                        <p:tgtEl>
                                          <p:spTgt spid="253956">
                                            <p:txEl>
                                              <p:pRg st="31" end="31"/>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3956">
                                            <p:txEl>
                                              <p:pRg st="32" end="32"/>
                                            </p:txEl>
                                          </p:spTgt>
                                        </p:tgtEl>
                                        <p:attrNameLst>
                                          <p:attrName>style.visibility</p:attrName>
                                        </p:attrNameLst>
                                      </p:cBhvr>
                                      <p:to>
                                        <p:strVal val="visible"/>
                                      </p:to>
                                    </p:set>
                                    <p:animEffect transition="in" filter="fade">
                                      <p:cBhvr>
                                        <p:cTn id="91" dur="2000"/>
                                        <p:tgtEl>
                                          <p:spTgt spid="253956">
                                            <p:txEl>
                                              <p:pRg st="32" end="32"/>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3957">
                                            <p:txEl>
                                              <p:pRg st="0" end="0"/>
                                            </p:txEl>
                                          </p:spTgt>
                                        </p:tgtEl>
                                        <p:attrNameLst>
                                          <p:attrName>style.visibility</p:attrName>
                                        </p:attrNameLst>
                                      </p:cBhvr>
                                      <p:to>
                                        <p:strVal val="visible"/>
                                      </p:to>
                                    </p:set>
                                    <p:animEffect transition="in" filter="fade">
                                      <p:cBhvr>
                                        <p:cTn id="94" dur="2000"/>
                                        <p:tgtEl>
                                          <p:spTgt spid="2539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53956" grpId="0" build="allAtOnce" animBg="1"/>
      <p:bldP spid="25395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3561074C-F422-407F-94CA-CC6365897B9E}" type="slidenum">
              <a:rPr lang="en-US" sz="1400">
                <a:effectLst>
                  <a:outerShdw blurRad="38100" dist="38100" dir="2700000" algn="tl">
                    <a:srgbClr val="000000"/>
                  </a:outerShdw>
                </a:effectLst>
              </a:rPr>
              <a:pPr algn="r" eaLnBrk="1" hangingPunct="1">
                <a:defRPr/>
              </a:pPr>
              <a:t>13</a:t>
            </a:fld>
            <a:endParaRPr lang="en-US" sz="1400" dirty="0">
              <a:effectLst>
                <a:outerShdw blurRad="38100" dist="38100" dir="2700000" algn="tl">
                  <a:srgbClr val="000000"/>
                </a:outerShdw>
              </a:effectLst>
            </a:endParaRPr>
          </a:p>
        </p:txBody>
      </p:sp>
      <p:sp>
        <p:nvSpPr>
          <p:cNvPr id="254980" name="ZoneTexte 6"/>
          <p:cNvSpPr txBox="1">
            <a:spLocks noChangeArrowheads="1"/>
          </p:cNvSpPr>
          <p:nvPr/>
        </p:nvSpPr>
        <p:spPr bwMode="auto">
          <a:xfrm>
            <a:off x="428596" y="116418"/>
            <a:ext cx="8229600" cy="6598730"/>
          </a:xfrm>
          <a:prstGeom prst="rect">
            <a:avLst/>
          </a:prstGeom>
          <a:solidFill>
            <a:schemeClr val="accent5">
              <a:lumMod val="40000"/>
              <a:lumOff val="60000"/>
            </a:schemeClr>
          </a:solidFill>
          <a:ln w="28575">
            <a:solidFill>
              <a:srgbClr val="00CC00"/>
            </a:solidFill>
            <a:miter lim="800000"/>
            <a:headEnd/>
            <a:tailEnd/>
          </a:ln>
        </p:spPr>
        <p:txBody>
          <a:bodyPr>
            <a:spAutoFit/>
          </a:bodyPr>
          <a:lstStyle/>
          <a:p>
            <a:pPr eaLnBrk="1" hangingPunct="1">
              <a:lnSpc>
                <a:spcPct val="150000"/>
              </a:lnSpc>
            </a:pPr>
            <a:endParaRPr lang="fr-FR" sz="1200" dirty="0">
              <a:solidFill>
                <a:srgbClr val="002060"/>
              </a:solidFill>
            </a:endParaRPr>
          </a:p>
          <a:p>
            <a:pPr eaLnBrk="1" hangingPunct="1"/>
            <a:r>
              <a:rPr lang="fr-FR" sz="1300" dirty="0">
                <a:solidFill>
                  <a:srgbClr val="002060"/>
                </a:solidFill>
                <a:latin typeface="Arial" pitchFamily="34" charset="0"/>
                <a:cs typeface="Arial" pitchFamily="34" charset="0"/>
              </a:rPr>
              <a:t>Date </a:t>
            </a:r>
            <a:r>
              <a:rPr lang="fr-FR" sz="1300" dirty="0" smtClean="0">
                <a:solidFill>
                  <a:srgbClr val="002060"/>
                </a:solidFill>
                <a:latin typeface="Arial" pitchFamily="34" charset="0"/>
                <a:cs typeface="Arial" pitchFamily="34" charset="0"/>
              </a:rPr>
              <a:t>d’intervention:   </a:t>
            </a:r>
            <a:r>
              <a:rPr lang="fr-FR" sz="1300" dirty="0">
                <a:solidFill>
                  <a:srgbClr val="002060"/>
                </a:solidFill>
                <a:latin typeface="Arial" pitchFamily="34" charset="0"/>
                <a:cs typeface="Arial" pitchFamily="34" charset="0"/>
              </a:rPr>
              <a:t>JJ / MM : AAAA et Heure…………  Nom </a:t>
            </a:r>
            <a:r>
              <a:rPr lang="fr-FR" sz="1300" dirty="0" smtClean="0">
                <a:solidFill>
                  <a:srgbClr val="002060"/>
                </a:solidFill>
                <a:latin typeface="Arial" pitchFamily="34" charset="0"/>
                <a:cs typeface="Arial" pitchFamily="34" charset="0"/>
              </a:rPr>
              <a:t>du responsable </a:t>
            </a:r>
            <a:r>
              <a:rPr lang="fr-FR" sz="1300" dirty="0">
                <a:solidFill>
                  <a:srgbClr val="002060"/>
                </a:solidFill>
                <a:latin typeface="Arial" pitchFamily="34" charset="0"/>
                <a:cs typeface="Arial" pitchFamily="34" charset="0"/>
              </a:rPr>
              <a:t>des travaux: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 de l’ouvrage :…………………………………………     </a:t>
            </a:r>
            <a:r>
              <a:rPr lang="fr-FR" sz="1300" dirty="0" smtClean="0">
                <a:solidFill>
                  <a:srgbClr val="002060"/>
                </a:solidFill>
                <a:latin typeface="Arial" pitchFamily="34" charset="0"/>
                <a:cs typeface="Arial" pitchFamily="34" charset="0"/>
              </a:rPr>
              <a:t>Type </a:t>
            </a:r>
            <a:r>
              <a:rPr lang="fr-FR" sz="1300" dirty="0">
                <a:solidFill>
                  <a:srgbClr val="002060"/>
                </a:solidFill>
                <a:latin typeface="Arial" pitchFamily="34" charset="0"/>
                <a:cs typeface="Arial" pitchFamily="34" charset="0"/>
              </a:rPr>
              <a:t>d’ouvrage (Buses ou dalot)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Position GPS  de l’axe de l’ouvrage: …………………     </a:t>
            </a:r>
            <a:r>
              <a:rPr lang="fr-FR" sz="1300" dirty="0" smtClean="0">
                <a:solidFill>
                  <a:srgbClr val="002060"/>
                </a:solidFill>
                <a:latin typeface="Arial" pitchFamily="34" charset="0"/>
                <a:cs typeface="Arial" pitchFamily="34" charset="0"/>
              </a:rPr>
              <a:t> </a:t>
            </a:r>
            <a:r>
              <a:rPr lang="fr-FR" sz="1300" dirty="0">
                <a:solidFill>
                  <a:srgbClr val="002060"/>
                </a:solidFill>
                <a:latin typeface="Arial" pitchFamily="34" charset="0"/>
                <a:cs typeface="Arial" pitchFamily="34" charset="0"/>
              </a:rPr>
              <a:t>Nombre de passes</a:t>
            </a:r>
          </a:p>
          <a:p>
            <a:r>
              <a:rPr lang="fr-FR" sz="1300" dirty="0">
                <a:solidFill>
                  <a:srgbClr val="002060"/>
                </a:solidFill>
                <a:latin typeface="Arial" pitchFamily="34" charset="0"/>
                <a:cs typeface="Arial" pitchFamily="34" charset="0"/>
              </a:rPr>
              <a:t>Dimensions des portes: ……………………….……… m         </a:t>
            </a:r>
          </a:p>
          <a:p>
            <a:r>
              <a:rPr lang="fr-FR" sz="1300" dirty="0">
                <a:solidFill>
                  <a:srgbClr val="002060"/>
                </a:solidFill>
                <a:latin typeface="Arial" pitchFamily="34" charset="0"/>
                <a:cs typeface="Arial" pitchFamily="34" charset="0"/>
              </a:rPr>
              <a:t>Date et signature du responsable:</a:t>
            </a:r>
          </a:p>
          <a:p>
            <a:pPr>
              <a:lnSpc>
                <a:spcPct val="40000"/>
              </a:lnSpc>
            </a:pPr>
            <a:endParaRPr lang="fr-FR" sz="1200" dirty="0">
              <a:solidFill>
                <a:srgbClr val="002060"/>
              </a:solidFill>
            </a:endParaRPr>
          </a:p>
          <a:p>
            <a:r>
              <a:rPr lang="fr-FR" sz="1200" b="1" u="sng" dirty="0">
                <a:solidFill>
                  <a:srgbClr val="002060"/>
                </a:solidFill>
              </a:rPr>
              <a:t>VOLUME DE TRAVAUX</a:t>
            </a:r>
            <a:r>
              <a:rPr lang="fr-FR" sz="1200" b="1" dirty="0">
                <a:solidFill>
                  <a:srgbClr val="002060"/>
                </a:solidFill>
              </a:rPr>
              <a:t>:</a:t>
            </a:r>
            <a:endParaRPr lang="fr-FR" sz="1200" dirty="0">
              <a:solidFill>
                <a:srgbClr val="002060"/>
              </a:solidFill>
            </a:endParaRPr>
          </a:p>
          <a:p>
            <a:endParaRPr lang="fr-FR" sz="1200" dirty="0">
              <a:solidFill>
                <a:srgbClr val="002060"/>
              </a:solidFill>
            </a:endParaRPr>
          </a:p>
          <a:p>
            <a:r>
              <a:rPr lang="fr-FR" sz="1300" dirty="0">
                <a:solidFill>
                  <a:srgbClr val="002060"/>
                </a:solidFill>
                <a:latin typeface="Arial" pitchFamily="34" charset="0"/>
                <a:cs typeface="Arial" pitchFamily="34" charset="0"/>
              </a:rPr>
              <a:t>Volume de B.A. estimé : …………………………… m3        </a:t>
            </a:r>
            <a:endParaRPr lang="fr-FR" sz="1300" dirty="0" smtClean="0">
              <a:solidFill>
                <a:srgbClr val="002060"/>
              </a:solidFill>
              <a:latin typeface="Arial" pitchFamily="34" charset="0"/>
              <a:cs typeface="Arial" pitchFamily="34" charset="0"/>
            </a:endParaRPr>
          </a:p>
          <a:p>
            <a:r>
              <a:rPr lang="fr-FR" sz="1300" dirty="0" smtClean="0">
                <a:solidFill>
                  <a:srgbClr val="002060"/>
                </a:solidFill>
                <a:latin typeface="Arial" pitchFamily="34" charset="0"/>
                <a:cs typeface="Arial" pitchFamily="34" charset="0"/>
              </a:rPr>
              <a:t> </a:t>
            </a:r>
            <a:r>
              <a:rPr lang="fr-FR" sz="1300" dirty="0">
                <a:solidFill>
                  <a:srgbClr val="002060"/>
                </a:solidFill>
                <a:latin typeface="Arial" pitchFamily="34" charset="0"/>
                <a:cs typeface="Arial" pitchFamily="34" charset="0"/>
              </a:rPr>
              <a:t>Fer à béton </a:t>
            </a:r>
            <a:r>
              <a:rPr lang="en-US" sz="1300" dirty="0">
                <a:solidFill>
                  <a:srgbClr val="002060"/>
                </a:solidFill>
                <a:latin typeface="Arial" pitchFamily="34" charset="0"/>
                <a:cs typeface="Arial" pitchFamily="34" charset="0"/>
              </a:rPr>
              <a:t>Ø …     …………………… </a:t>
            </a:r>
            <a:r>
              <a:rPr lang="en-US" sz="1300" dirty="0" smtClean="0">
                <a:solidFill>
                  <a:srgbClr val="002060"/>
                </a:solidFill>
                <a:latin typeface="Arial" pitchFamily="34" charset="0"/>
                <a:cs typeface="Arial" pitchFamily="34" charset="0"/>
              </a:rPr>
              <a:t>T                            </a:t>
            </a:r>
            <a:r>
              <a:rPr lang="fr-FR" sz="1300" dirty="0" smtClean="0">
                <a:solidFill>
                  <a:srgbClr val="002060"/>
                </a:solidFill>
                <a:latin typeface="Arial" pitchFamily="34" charset="0"/>
                <a:cs typeface="Arial" pitchFamily="34" charset="0"/>
              </a:rPr>
              <a:t> Fer à béton Ø…      …………………..  T</a:t>
            </a:r>
            <a:endParaRPr lang="en-US" sz="1300" dirty="0">
              <a:solidFill>
                <a:srgbClr val="002060"/>
              </a:solidFill>
              <a:latin typeface="Arial" pitchFamily="34" charset="0"/>
              <a:cs typeface="Arial" pitchFamily="34" charset="0"/>
            </a:endParaRPr>
          </a:p>
          <a:p>
            <a:r>
              <a:rPr lang="fr-FR" sz="1300" dirty="0" smtClean="0">
                <a:solidFill>
                  <a:srgbClr val="002060"/>
                </a:solidFill>
                <a:latin typeface="Arial" pitchFamily="34" charset="0"/>
                <a:cs typeface="Arial" pitchFamily="34" charset="0"/>
              </a:rPr>
              <a:t> </a:t>
            </a:r>
            <a:r>
              <a:rPr lang="fr-FR" sz="1300" dirty="0" err="1" smtClean="0">
                <a:solidFill>
                  <a:srgbClr val="002060"/>
                </a:solidFill>
                <a:latin typeface="Arial" pitchFamily="34" charset="0"/>
                <a:cs typeface="Arial" pitchFamily="34" charset="0"/>
              </a:rPr>
              <a:t>Etc</a:t>
            </a:r>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Démolition béton : …………………………………...m3         Coupe ferrailles …………………….…  T</a:t>
            </a:r>
          </a:p>
          <a:p>
            <a:r>
              <a:rPr lang="fr-FR" sz="1300" dirty="0">
                <a:solidFill>
                  <a:srgbClr val="002060"/>
                </a:solidFill>
                <a:latin typeface="Arial" pitchFamily="34" charset="0"/>
                <a:cs typeface="Arial" pitchFamily="34" charset="0"/>
              </a:rPr>
              <a:t>Décaissement: ……………………………………… m3</a:t>
            </a:r>
          </a:p>
          <a:p>
            <a:r>
              <a:rPr lang="fr-FR" sz="1300" dirty="0">
                <a:solidFill>
                  <a:srgbClr val="002060"/>
                </a:solidFill>
                <a:latin typeface="Arial" pitchFamily="34" charset="0"/>
                <a:cs typeface="Arial" pitchFamily="34" charset="0"/>
              </a:rPr>
              <a:t>Remblai : ……………………………………………. m3</a:t>
            </a:r>
          </a:p>
          <a:p>
            <a:r>
              <a:rPr lang="fr-FR" sz="1300" dirty="0">
                <a:solidFill>
                  <a:srgbClr val="002060"/>
                </a:solidFill>
                <a:latin typeface="Arial" pitchFamily="34" charset="0"/>
                <a:cs typeface="Arial" pitchFamily="34" charset="0"/>
              </a:rPr>
              <a:t>4 x 6 : …………………………………………………m3         Sable : ………………………………….. </a:t>
            </a:r>
            <a:r>
              <a:rPr lang="fr-FR" sz="1300" dirty="0" smtClean="0">
                <a:solidFill>
                  <a:srgbClr val="002060"/>
                </a:solidFill>
                <a:latin typeface="Arial" pitchFamily="34" charset="0"/>
                <a:cs typeface="Arial" pitchFamily="34" charset="0"/>
              </a:rPr>
              <a:t>m3</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Camions benne de    m3: ………………………….camions  </a:t>
            </a:r>
          </a:p>
          <a:p>
            <a:r>
              <a:rPr lang="fr-FR" sz="1300" dirty="0">
                <a:solidFill>
                  <a:srgbClr val="002060"/>
                </a:solidFill>
                <a:latin typeface="Arial" pitchFamily="34" charset="0"/>
                <a:cs typeface="Arial" pitchFamily="34" charset="0"/>
              </a:rPr>
              <a:t>Excavateur: ......................................................... Nombre et type </a:t>
            </a:r>
          </a:p>
          <a:p>
            <a:r>
              <a:rPr lang="fr-FR" sz="1300" dirty="0">
                <a:solidFill>
                  <a:srgbClr val="002060"/>
                </a:solidFill>
                <a:latin typeface="Arial" pitchFamily="34" charset="0"/>
                <a:cs typeface="Arial" pitchFamily="34" charset="0"/>
              </a:rPr>
              <a:t>Compacteur : ………………………………………. Nombre et type</a:t>
            </a:r>
          </a:p>
          <a:p>
            <a:r>
              <a:rPr lang="fr-FR" sz="1300" dirty="0">
                <a:solidFill>
                  <a:srgbClr val="002060"/>
                </a:solidFill>
                <a:latin typeface="Arial" pitchFamily="34" charset="0"/>
                <a:cs typeface="Arial" pitchFamily="34" charset="0"/>
              </a:rPr>
              <a:t>Autre: ……………………………………………….. Nombre et type</a:t>
            </a:r>
          </a:p>
          <a:p>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Nombre de vacataires : …………………………… Hommes</a:t>
            </a:r>
          </a:p>
          <a:p>
            <a:r>
              <a:rPr lang="fr-FR" sz="1300" dirty="0">
                <a:solidFill>
                  <a:srgbClr val="002060"/>
                </a:solidFill>
                <a:latin typeface="Arial" pitchFamily="34" charset="0"/>
                <a:cs typeface="Arial" pitchFamily="34" charset="0"/>
              </a:rPr>
              <a:t>Chefs d’équipes: ……………………………………Hommes   </a:t>
            </a:r>
          </a:p>
          <a:p>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Nombres de portes neuves:………………………  Porte            Dimensions des portes : …………………….. m</a:t>
            </a:r>
          </a:p>
          <a:p>
            <a:r>
              <a:rPr lang="fr-FR" sz="1300" dirty="0">
                <a:solidFill>
                  <a:srgbClr val="002060"/>
                </a:solidFill>
                <a:latin typeface="Arial" pitchFamily="34" charset="0"/>
                <a:cs typeface="Arial" pitchFamily="34" charset="0"/>
              </a:rPr>
              <a:t>Nombre de vis ou crémaillère : ………………….  Unités           Diamètre: </a:t>
            </a:r>
            <a:r>
              <a:rPr lang="fr-FR" sz="1300" dirty="0" smtClean="0">
                <a:solidFill>
                  <a:srgbClr val="002060"/>
                </a:solidFill>
                <a:latin typeface="Arial" pitchFamily="34" charset="0"/>
                <a:cs typeface="Arial" pitchFamily="34" charset="0"/>
              </a:rPr>
              <a:t>…………………………………….</a:t>
            </a:r>
            <a:r>
              <a:rPr lang="fr-FR" sz="1300" dirty="0">
                <a:solidFill>
                  <a:srgbClr val="002060"/>
                </a:solidFill>
                <a:latin typeface="Arial" pitchFamily="34" charset="0"/>
                <a:cs typeface="Arial" pitchFamily="34" charset="0"/>
              </a:rPr>
              <a:t>mm</a:t>
            </a:r>
          </a:p>
          <a:p>
            <a:r>
              <a:rPr lang="fr-FR" sz="1300" dirty="0">
                <a:solidFill>
                  <a:srgbClr val="002060"/>
                </a:solidFill>
                <a:latin typeface="Arial" pitchFamily="34" charset="0"/>
                <a:cs typeface="Arial" pitchFamily="34" charset="0"/>
              </a:rPr>
              <a:t>Nombre de crics : ………………………………….Unités           Type…………….démultiplication……………. </a:t>
            </a:r>
          </a:p>
          <a:p>
            <a:r>
              <a:rPr lang="fr-FR" sz="1300" dirty="0">
                <a:solidFill>
                  <a:srgbClr val="002060"/>
                </a:solidFill>
                <a:latin typeface="Arial" pitchFamily="34" charset="0"/>
                <a:cs typeface="Arial" pitchFamily="34" charset="0"/>
              </a:rPr>
              <a:t>Joints de caoutchouc : ………… longueur ……….. m              Largeur: …………….. Cm  </a:t>
            </a:r>
            <a:r>
              <a:rPr lang="fr-FR" sz="1300" dirty="0" smtClean="0">
                <a:solidFill>
                  <a:srgbClr val="002060"/>
                </a:solidFill>
                <a:latin typeface="Arial" pitchFamily="34" charset="0"/>
                <a:cs typeface="Arial" pitchFamily="34" charset="0"/>
              </a:rPr>
              <a:t>Épaisseur </a:t>
            </a:r>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a:t>
            </a:r>
            <a:r>
              <a:rPr lang="fr-FR" sz="1300" dirty="0">
                <a:solidFill>
                  <a:srgbClr val="002060"/>
                </a:solidFill>
                <a:latin typeface="Arial" pitchFamily="34" charset="0"/>
                <a:cs typeface="Arial" pitchFamily="34" charset="0"/>
              </a:rPr>
              <a:t>mm</a:t>
            </a:r>
          </a:p>
          <a:p>
            <a:r>
              <a:rPr lang="fr-FR" sz="1300" dirty="0">
                <a:solidFill>
                  <a:srgbClr val="002060"/>
                </a:solidFill>
                <a:latin typeface="Arial" pitchFamily="34" charset="0"/>
                <a:cs typeface="Arial" pitchFamily="34" charset="0"/>
              </a:rPr>
              <a:t>Type de fixation : ………………………………………</a:t>
            </a:r>
          </a:p>
          <a:p>
            <a:r>
              <a:rPr lang="fr-FR" sz="1300" dirty="0">
                <a:solidFill>
                  <a:srgbClr val="002060"/>
                </a:solidFill>
                <a:latin typeface="Arial" pitchFamily="34" charset="0"/>
                <a:cs typeface="Arial" pitchFamily="34" charset="0"/>
              </a:rPr>
              <a:t>Peinture primaire: ……………………… Kg     </a:t>
            </a:r>
            <a:r>
              <a:rPr lang="fr-FR" sz="1300" dirty="0" smtClean="0">
                <a:solidFill>
                  <a:srgbClr val="002060"/>
                </a:solidFill>
                <a:latin typeface="Arial" pitchFamily="34" charset="0"/>
                <a:cs typeface="Arial" pitchFamily="34" charset="0"/>
              </a:rPr>
              <a:t> </a:t>
            </a:r>
            <a:r>
              <a:rPr lang="fr-FR" sz="1300" dirty="0">
                <a:solidFill>
                  <a:srgbClr val="002060"/>
                </a:solidFill>
                <a:latin typeface="Arial" pitchFamily="34" charset="0"/>
                <a:cs typeface="Arial" pitchFamily="34" charset="0"/>
              </a:rPr>
              <a:t>Peinture finale : ………………….. Kg    Diluant : ……………..Kg</a:t>
            </a:r>
          </a:p>
          <a:p>
            <a:r>
              <a:rPr lang="fr-FR" sz="1300" dirty="0">
                <a:solidFill>
                  <a:srgbClr val="002060"/>
                </a:solidFill>
                <a:latin typeface="Arial" pitchFamily="34" charset="0"/>
                <a:cs typeface="Arial" pitchFamily="34" charset="0"/>
              </a:rPr>
              <a:t>Échelles et garde corps ………………… T</a:t>
            </a:r>
          </a:p>
          <a:p>
            <a:r>
              <a:rPr lang="fr-FR" sz="1200" dirty="0">
                <a:solidFill>
                  <a:srgbClr val="002060"/>
                </a:solidFill>
              </a:rPr>
              <a:t>              </a:t>
            </a:r>
          </a:p>
        </p:txBody>
      </p:sp>
      <p:sp>
        <p:nvSpPr>
          <p:cNvPr id="254981" name="ZoneTexte 7"/>
          <p:cNvSpPr txBox="1">
            <a:spLocks noChangeArrowheads="1"/>
          </p:cNvSpPr>
          <p:nvPr/>
        </p:nvSpPr>
        <p:spPr bwMode="auto">
          <a:xfrm>
            <a:off x="247650" y="76200"/>
            <a:ext cx="8610600" cy="366713"/>
          </a:xfrm>
          <a:prstGeom prst="rect">
            <a:avLst/>
          </a:prstGeom>
          <a:noFill/>
          <a:ln w="9525">
            <a:noFill/>
            <a:miter lim="800000"/>
            <a:headEnd/>
            <a:tailEnd/>
          </a:ln>
        </p:spPr>
        <p:txBody>
          <a:bodyPr>
            <a:spAutoFit/>
          </a:bodyPr>
          <a:lstStyle/>
          <a:p>
            <a:pPr algn="ctr"/>
            <a:r>
              <a:rPr lang="fr-FR" b="1" u="sng" dirty="0">
                <a:solidFill>
                  <a:srgbClr val="002060"/>
                </a:solidFill>
              </a:rPr>
              <a:t>RAPPORT DES TRAVAUX FAITS SUR UN OUVRAGE DE VIDANGE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4980">
                                            <p:bg/>
                                          </p:spTgt>
                                        </p:tgtEl>
                                        <p:attrNameLst>
                                          <p:attrName>style.visibility</p:attrName>
                                        </p:attrNameLst>
                                      </p:cBhvr>
                                      <p:to>
                                        <p:strVal val="visible"/>
                                      </p:to>
                                    </p:set>
                                    <p:animEffect transition="in" filter="fade">
                                      <p:cBhvr>
                                        <p:cTn id="13" dur="2000"/>
                                        <p:tgtEl>
                                          <p:spTgt spid="254980">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4980">
                                            <p:txEl>
                                              <p:pRg st="1" end="1"/>
                                            </p:txEl>
                                          </p:spTgt>
                                        </p:tgtEl>
                                        <p:attrNameLst>
                                          <p:attrName>style.visibility</p:attrName>
                                        </p:attrNameLst>
                                      </p:cBhvr>
                                      <p:to>
                                        <p:strVal val="visible"/>
                                      </p:to>
                                    </p:set>
                                    <p:animEffect transition="in" filter="fade">
                                      <p:cBhvr>
                                        <p:cTn id="16" dur="2000"/>
                                        <p:tgtEl>
                                          <p:spTgt spid="254980">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4980">
                                            <p:txEl>
                                              <p:pRg st="2" end="2"/>
                                            </p:txEl>
                                          </p:spTgt>
                                        </p:tgtEl>
                                        <p:attrNameLst>
                                          <p:attrName>style.visibility</p:attrName>
                                        </p:attrNameLst>
                                      </p:cBhvr>
                                      <p:to>
                                        <p:strVal val="visible"/>
                                      </p:to>
                                    </p:set>
                                    <p:animEffect transition="in" filter="fade">
                                      <p:cBhvr>
                                        <p:cTn id="19" dur="2000"/>
                                        <p:tgtEl>
                                          <p:spTgt spid="254980">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4980">
                                            <p:txEl>
                                              <p:pRg st="3" end="3"/>
                                            </p:txEl>
                                          </p:spTgt>
                                        </p:tgtEl>
                                        <p:attrNameLst>
                                          <p:attrName>style.visibility</p:attrName>
                                        </p:attrNameLst>
                                      </p:cBhvr>
                                      <p:to>
                                        <p:strVal val="visible"/>
                                      </p:to>
                                    </p:set>
                                    <p:animEffect transition="in" filter="fade">
                                      <p:cBhvr>
                                        <p:cTn id="22" dur="2000"/>
                                        <p:tgtEl>
                                          <p:spTgt spid="254980">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4980">
                                            <p:txEl>
                                              <p:pRg st="4" end="4"/>
                                            </p:txEl>
                                          </p:spTgt>
                                        </p:tgtEl>
                                        <p:attrNameLst>
                                          <p:attrName>style.visibility</p:attrName>
                                        </p:attrNameLst>
                                      </p:cBhvr>
                                      <p:to>
                                        <p:strVal val="visible"/>
                                      </p:to>
                                    </p:set>
                                    <p:animEffect transition="in" filter="fade">
                                      <p:cBhvr>
                                        <p:cTn id="25" dur="2000"/>
                                        <p:tgtEl>
                                          <p:spTgt spid="254980">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4980">
                                            <p:txEl>
                                              <p:pRg st="5" end="5"/>
                                            </p:txEl>
                                          </p:spTgt>
                                        </p:tgtEl>
                                        <p:attrNameLst>
                                          <p:attrName>style.visibility</p:attrName>
                                        </p:attrNameLst>
                                      </p:cBhvr>
                                      <p:to>
                                        <p:strVal val="visible"/>
                                      </p:to>
                                    </p:set>
                                    <p:animEffect transition="in" filter="fade">
                                      <p:cBhvr>
                                        <p:cTn id="28" dur="2000"/>
                                        <p:tgtEl>
                                          <p:spTgt spid="254980">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4980">
                                            <p:txEl>
                                              <p:pRg st="7" end="7"/>
                                            </p:txEl>
                                          </p:spTgt>
                                        </p:tgtEl>
                                        <p:attrNameLst>
                                          <p:attrName>style.visibility</p:attrName>
                                        </p:attrNameLst>
                                      </p:cBhvr>
                                      <p:to>
                                        <p:strVal val="visible"/>
                                      </p:to>
                                    </p:set>
                                    <p:animEffect transition="in" filter="fade">
                                      <p:cBhvr>
                                        <p:cTn id="31" dur="2000"/>
                                        <p:tgtEl>
                                          <p:spTgt spid="254980">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4980">
                                            <p:txEl>
                                              <p:pRg st="9" end="9"/>
                                            </p:txEl>
                                          </p:spTgt>
                                        </p:tgtEl>
                                        <p:attrNameLst>
                                          <p:attrName>style.visibility</p:attrName>
                                        </p:attrNameLst>
                                      </p:cBhvr>
                                      <p:to>
                                        <p:strVal val="visible"/>
                                      </p:to>
                                    </p:set>
                                    <p:animEffect transition="in" filter="fade">
                                      <p:cBhvr>
                                        <p:cTn id="34" dur="2000"/>
                                        <p:tgtEl>
                                          <p:spTgt spid="254980">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4980">
                                            <p:txEl>
                                              <p:pRg st="10" end="10"/>
                                            </p:txEl>
                                          </p:spTgt>
                                        </p:tgtEl>
                                        <p:attrNameLst>
                                          <p:attrName>style.visibility</p:attrName>
                                        </p:attrNameLst>
                                      </p:cBhvr>
                                      <p:to>
                                        <p:strVal val="visible"/>
                                      </p:to>
                                    </p:set>
                                    <p:animEffect transition="in" filter="fade">
                                      <p:cBhvr>
                                        <p:cTn id="37" dur="2000"/>
                                        <p:tgtEl>
                                          <p:spTgt spid="254980">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4980">
                                            <p:txEl>
                                              <p:pRg st="11" end="11"/>
                                            </p:txEl>
                                          </p:spTgt>
                                        </p:tgtEl>
                                        <p:attrNameLst>
                                          <p:attrName>style.visibility</p:attrName>
                                        </p:attrNameLst>
                                      </p:cBhvr>
                                      <p:to>
                                        <p:strVal val="visible"/>
                                      </p:to>
                                    </p:set>
                                    <p:animEffect transition="in" filter="fade">
                                      <p:cBhvr>
                                        <p:cTn id="40" dur="2000"/>
                                        <p:tgtEl>
                                          <p:spTgt spid="254980">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4980">
                                            <p:txEl>
                                              <p:pRg st="12" end="12"/>
                                            </p:txEl>
                                          </p:spTgt>
                                        </p:tgtEl>
                                        <p:attrNameLst>
                                          <p:attrName>style.visibility</p:attrName>
                                        </p:attrNameLst>
                                      </p:cBhvr>
                                      <p:to>
                                        <p:strVal val="visible"/>
                                      </p:to>
                                    </p:set>
                                    <p:animEffect transition="in" filter="fade">
                                      <p:cBhvr>
                                        <p:cTn id="43" dur="2000"/>
                                        <p:tgtEl>
                                          <p:spTgt spid="254980">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4980">
                                            <p:txEl>
                                              <p:pRg st="13" end="13"/>
                                            </p:txEl>
                                          </p:spTgt>
                                        </p:tgtEl>
                                        <p:attrNameLst>
                                          <p:attrName>style.visibility</p:attrName>
                                        </p:attrNameLst>
                                      </p:cBhvr>
                                      <p:to>
                                        <p:strVal val="visible"/>
                                      </p:to>
                                    </p:set>
                                    <p:animEffect transition="in" filter="fade">
                                      <p:cBhvr>
                                        <p:cTn id="46" dur="2000"/>
                                        <p:tgtEl>
                                          <p:spTgt spid="254980">
                                            <p:txEl>
                                              <p:pRg st="13" end="1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4980">
                                            <p:txEl>
                                              <p:pRg st="14" end="14"/>
                                            </p:txEl>
                                          </p:spTgt>
                                        </p:tgtEl>
                                        <p:attrNameLst>
                                          <p:attrName>style.visibility</p:attrName>
                                        </p:attrNameLst>
                                      </p:cBhvr>
                                      <p:to>
                                        <p:strVal val="visible"/>
                                      </p:to>
                                    </p:set>
                                    <p:animEffect transition="in" filter="fade">
                                      <p:cBhvr>
                                        <p:cTn id="49" dur="2000"/>
                                        <p:tgtEl>
                                          <p:spTgt spid="254980">
                                            <p:txEl>
                                              <p:pRg st="14" end="1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4980">
                                            <p:txEl>
                                              <p:pRg st="15" end="15"/>
                                            </p:txEl>
                                          </p:spTgt>
                                        </p:tgtEl>
                                        <p:attrNameLst>
                                          <p:attrName>style.visibility</p:attrName>
                                        </p:attrNameLst>
                                      </p:cBhvr>
                                      <p:to>
                                        <p:strVal val="visible"/>
                                      </p:to>
                                    </p:set>
                                    <p:animEffect transition="in" filter="fade">
                                      <p:cBhvr>
                                        <p:cTn id="52" dur="2000"/>
                                        <p:tgtEl>
                                          <p:spTgt spid="254980">
                                            <p:txEl>
                                              <p:pRg st="15" end="1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4980">
                                            <p:txEl>
                                              <p:pRg st="16" end="16"/>
                                            </p:txEl>
                                          </p:spTgt>
                                        </p:tgtEl>
                                        <p:attrNameLst>
                                          <p:attrName>style.visibility</p:attrName>
                                        </p:attrNameLst>
                                      </p:cBhvr>
                                      <p:to>
                                        <p:strVal val="visible"/>
                                      </p:to>
                                    </p:set>
                                    <p:animEffect transition="in" filter="fade">
                                      <p:cBhvr>
                                        <p:cTn id="55" dur="2000"/>
                                        <p:tgtEl>
                                          <p:spTgt spid="254980">
                                            <p:txEl>
                                              <p:pRg st="16" end="16"/>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4980">
                                            <p:txEl>
                                              <p:pRg st="17" end="17"/>
                                            </p:txEl>
                                          </p:spTgt>
                                        </p:tgtEl>
                                        <p:attrNameLst>
                                          <p:attrName>style.visibility</p:attrName>
                                        </p:attrNameLst>
                                      </p:cBhvr>
                                      <p:to>
                                        <p:strVal val="visible"/>
                                      </p:to>
                                    </p:set>
                                    <p:animEffect transition="in" filter="fade">
                                      <p:cBhvr>
                                        <p:cTn id="58" dur="2000"/>
                                        <p:tgtEl>
                                          <p:spTgt spid="254980">
                                            <p:txEl>
                                              <p:pRg st="17" end="17"/>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4980">
                                            <p:txEl>
                                              <p:pRg st="18" end="18"/>
                                            </p:txEl>
                                          </p:spTgt>
                                        </p:tgtEl>
                                        <p:attrNameLst>
                                          <p:attrName>style.visibility</p:attrName>
                                        </p:attrNameLst>
                                      </p:cBhvr>
                                      <p:to>
                                        <p:strVal val="visible"/>
                                      </p:to>
                                    </p:set>
                                    <p:animEffect transition="in" filter="fade">
                                      <p:cBhvr>
                                        <p:cTn id="61" dur="2000"/>
                                        <p:tgtEl>
                                          <p:spTgt spid="254980">
                                            <p:txEl>
                                              <p:pRg st="18" end="18"/>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4980">
                                            <p:txEl>
                                              <p:pRg st="19" end="19"/>
                                            </p:txEl>
                                          </p:spTgt>
                                        </p:tgtEl>
                                        <p:attrNameLst>
                                          <p:attrName>style.visibility</p:attrName>
                                        </p:attrNameLst>
                                      </p:cBhvr>
                                      <p:to>
                                        <p:strVal val="visible"/>
                                      </p:to>
                                    </p:set>
                                    <p:animEffect transition="in" filter="fade">
                                      <p:cBhvr>
                                        <p:cTn id="64" dur="2000"/>
                                        <p:tgtEl>
                                          <p:spTgt spid="254980">
                                            <p:txEl>
                                              <p:pRg st="19" end="19"/>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4980">
                                            <p:txEl>
                                              <p:pRg st="21" end="21"/>
                                            </p:txEl>
                                          </p:spTgt>
                                        </p:tgtEl>
                                        <p:attrNameLst>
                                          <p:attrName>style.visibility</p:attrName>
                                        </p:attrNameLst>
                                      </p:cBhvr>
                                      <p:to>
                                        <p:strVal val="visible"/>
                                      </p:to>
                                    </p:set>
                                    <p:animEffect transition="in" filter="fade">
                                      <p:cBhvr>
                                        <p:cTn id="67" dur="2000"/>
                                        <p:tgtEl>
                                          <p:spTgt spid="254980">
                                            <p:txEl>
                                              <p:pRg st="21" end="21"/>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4980">
                                            <p:txEl>
                                              <p:pRg st="22" end="22"/>
                                            </p:txEl>
                                          </p:spTgt>
                                        </p:tgtEl>
                                        <p:attrNameLst>
                                          <p:attrName>style.visibility</p:attrName>
                                        </p:attrNameLst>
                                      </p:cBhvr>
                                      <p:to>
                                        <p:strVal val="visible"/>
                                      </p:to>
                                    </p:set>
                                    <p:animEffect transition="in" filter="fade">
                                      <p:cBhvr>
                                        <p:cTn id="70" dur="2000"/>
                                        <p:tgtEl>
                                          <p:spTgt spid="254980">
                                            <p:txEl>
                                              <p:pRg st="22" end="22"/>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4980">
                                            <p:txEl>
                                              <p:pRg st="24" end="24"/>
                                            </p:txEl>
                                          </p:spTgt>
                                        </p:tgtEl>
                                        <p:attrNameLst>
                                          <p:attrName>style.visibility</p:attrName>
                                        </p:attrNameLst>
                                      </p:cBhvr>
                                      <p:to>
                                        <p:strVal val="visible"/>
                                      </p:to>
                                    </p:set>
                                    <p:animEffect transition="in" filter="fade">
                                      <p:cBhvr>
                                        <p:cTn id="73" dur="2000"/>
                                        <p:tgtEl>
                                          <p:spTgt spid="254980">
                                            <p:txEl>
                                              <p:pRg st="24" end="2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4980">
                                            <p:txEl>
                                              <p:pRg st="25" end="25"/>
                                            </p:txEl>
                                          </p:spTgt>
                                        </p:tgtEl>
                                        <p:attrNameLst>
                                          <p:attrName>style.visibility</p:attrName>
                                        </p:attrNameLst>
                                      </p:cBhvr>
                                      <p:to>
                                        <p:strVal val="visible"/>
                                      </p:to>
                                    </p:set>
                                    <p:animEffect transition="in" filter="fade">
                                      <p:cBhvr>
                                        <p:cTn id="76" dur="2000"/>
                                        <p:tgtEl>
                                          <p:spTgt spid="254980">
                                            <p:txEl>
                                              <p:pRg st="25" end="2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4980">
                                            <p:txEl>
                                              <p:pRg st="26" end="26"/>
                                            </p:txEl>
                                          </p:spTgt>
                                        </p:tgtEl>
                                        <p:attrNameLst>
                                          <p:attrName>style.visibility</p:attrName>
                                        </p:attrNameLst>
                                      </p:cBhvr>
                                      <p:to>
                                        <p:strVal val="visible"/>
                                      </p:to>
                                    </p:set>
                                    <p:animEffect transition="in" filter="fade">
                                      <p:cBhvr>
                                        <p:cTn id="79" dur="2000"/>
                                        <p:tgtEl>
                                          <p:spTgt spid="254980">
                                            <p:txEl>
                                              <p:pRg st="26" end="2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4980">
                                            <p:txEl>
                                              <p:pRg st="27" end="27"/>
                                            </p:txEl>
                                          </p:spTgt>
                                        </p:tgtEl>
                                        <p:attrNameLst>
                                          <p:attrName>style.visibility</p:attrName>
                                        </p:attrNameLst>
                                      </p:cBhvr>
                                      <p:to>
                                        <p:strVal val="visible"/>
                                      </p:to>
                                    </p:set>
                                    <p:animEffect transition="in" filter="fade">
                                      <p:cBhvr>
                                        <p:cTn id="82" dur="2000"/>
                                        <p:tgtEl>
                                          <p:spTgt spid="254980">
                                            <p:txEl>
                                              <p:pRg st="27" end="2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4980">
                                            <p:txEl>
                                              <p:pRg st="28" end="28"/>
                                            </p:txEl>
                                          </p:spTgt>
                                        </p:tgtEl>
                                        <p:attrNameLst>
                                          <p:attrName>style.visibility</p:attrName>
                                        </p:attrNameLst>
                                      </p:cBhvr>
                                      <p:to>
                                        <p:strVal val="visible"/>
                                      </p:to>
                                    </p:set>
                                    <p:animEffect transition="in" filter="fade">
                                      <p:cBhvr>
                                        <p:cTn id="85" dur="2000"/>
                                        <p:tgtEl>
                                          <p:spTgt spid="254980">
                                            <p:txEl>
                                              <p:pRg st="28" end="2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4980">
                                            <p:txEl>
                                              <p:pRg st="29" end="29"/>
                                            </p:txEl>
                                          </p:spTgt>
                                        </p:tgtEl>
                                        <p:attrNameLst>
                                          <p:attrName>style.visibility</p:attrName>
                                        </p:attrNameLst>
                                      </p:cBhvr>
                                      <p:to>
                                        <p:strVal val="visible"/>
                                      </p:to>
                                    </p:set>
                                    <p:animEffect transition="in" filter="fade">
                                      <p:cBhvr>
                                        <p:cTn id="88" dur="2000"/>
                                        <p:tgtEl>
                                          <p:spTgt spid="254980">
                                            <p:txEl>
                                              <p:pRg st="29" end="29"/>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4980">
                                            <p:txEl>
                                              <p:pRg st="30" end="30"/>
                                            </p:txEl>
                                          </p:spTgt>
                                        </p:tgtEl>
                                        <p:attrNameLst>
                                          <p:attrName>style.visibility</p:attrName>
                                        </p:attrNameLst>
                                      </p:cBhvr>
                                      <p:to>
                                        <p:strVal val="visible"/>
                                      </p:to>
                                    </p:set>
                                    <p:animEffect transition="in" filter="fade">
                                      <p:cBhvr>
                                        <p:cTn id="91" dur="2000"/>
                                        <p:tgtEl>
                                          <p:spTgt spid="254980">
                                            <p:txEl>
                                              <p:pRg st="30" end="3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4980">
                                            <p:txEl>
                                              <p:pRg st="31" end="31"/>
                                            </p:txEl>
                                          </p:spTgt>
                                        </p:tgtEl>
                                        <p:attrNameLst>
                                          <p:attrName>style.visibility</p:attrName>
                                        </p:attrNameLst>
                                      </p:cBhvr>
                                      <p:to>
                                        <p:strVal val="visible"/>
                                      </p:to>
                                    </p:set>
                                    <p:animEffect transition="in" filter="fade">
                                      <p:cBhvr>
                                        <p:cTn id="94" dur="2000"/>
                                        <p:tgtEl>
                                          <p:spTgt spid="254980">
                                            <p:txEl>
                                              <p:pRg st="31" end="31"/>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54981">
                                            <p:txEl>
                                              <p:pRg st="0" end="0"/>
                                            </p:txEl>
                                          </p:spTgt>
                                        </p:tgtEl>
                                        <p:attrNameLst>
                                          <p:attrName>style.visibility</p:attrName>
                                        </p:attrNameLst>
                                      </p:cBhvr>
                                      <p:to>
                                        <p:strVal val="visible"/>
                                      </p:to>
                                    </p:set>
                                    <p:animEffect transition="in" filter="fade">
                                      <p:cBhvr>
                                        <p:cTn id="97" dur="2000"/>
                                        <p:tgtEl>
                                          <p:spTgt spid="2549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54980" grpId="0" build="allAtOnce" animBg="1"/>
      <p:bldP spid="25498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1905000" y="9906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endParaRPr lang="en-US" sz="2000" b="1" u="sng" dirty="0">
              <a:solidFill>
                <a:srgbClr val="FF7F61"/>
              </a:solidFill>
              <a:effectLst>
                <a:outerShdw blurRad="38100" dist="38100" dir="2700000" algn="tl">
                  <a:srgbClr val="000000"/>
                </a:outerShdw>
              </a:effectLst>
            </a:endParaRPr>
          </a:p>
        </p:txBody>
      </p:sp>
      <p:sp>
        <p:nvSpPr>
          <p:cNvPr id="5" name="Text Box 6"/>
          <p:cNvSpPr txBox="1">
            <a:spLocks noChangeArrowheads="1"/>
          </p:cNvSpPr>
          <p:nvPr/>
        </p:nvSpPr>
        <p:spPr bwMode="auto">
          <a:xfrm>
            <a:off x="1219200" y="2811463"/>
            <a:ext cx="6705600" cy="584200"/>
          </a:xfrm>
          <a:prstGeom prst="rect">
            <a:avLst/>
          </a:prstGeom>
          <a:solidFill>
            <a:schemeClr val="accent5">
              <a:lumMod val="40000"/>
              <a:lumOff val="60000"/>
            </a:schemeClr>
          </a:solidFill>
          <a:ln w="38100">
            <a:solidFill>
              <a:srgbClr val="FF7F61"/>
            </a:solidFill>
            <a:miter lim="800000"/>
            <a:headEnd/>
            <a:tailEnd/>
          </a:ln>
          <a:effectLst/>
        </p:spPr>
        <p:txBody>
          <a:bodyPr>
            <a:spAutoFit/>
          </a:bodyPr>
          <a:lstStyle/>
          <a:p>
            <a:pPr algn="ctr">
              <a:spcBef>
                <a:spcPct val="50000"/>
              </a:spcBef>
              <a:defRPr/>
            </a:pPr>
            <a:r>
              <a:rPr lang="fr-FR" sz="3200" b="1" dirty="0">
                <a:solidFill>
                  <a:srgbClr val="0000FF"/>
                </a:solidFill>
                <a:effectLst>
                  <a:outerShdw blurRad="38100" dist="38100" dir="2700000" algn="tl">
                    <a:srgbClr val="000000"/>
                  </a:outerShdw>
                </a:effectLst>
              </a:rPr>
              <a:t>LES OUVRAGES DE TETE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9B3FAF9-4702-4D47-8B03-C90570241EC8}" type="slidenum">
              <a:rPr lang="en-US" smtClean="0"/>
              <a:pPr>
                <a:defRPr/>
              </a:pPr>
              <a:t>15</a:t>
            </a:fld>
            <a:endParaRPr lang="en-US" dirty="0"/>
          </a:p>
        </p:txBody>
      </p:sp>
      <p:pic>
        <p:nvPicPr>
          <p:cNvPr id="257027" name="Picture 2" descr="G:\Scan0002.tif"/>
          <p:cNvPicPr>
            <a:picLocks noChangeAspect="1" noChangeArrowheads="1"/>
          </p:cNvPicPr>
          <p:nvPr/>
        </p:nvPicPr>
        <p:blipFill>
          <a:blip r:embed="rId3"/>
          <a:srcRect/>
          <a:stretch>
            <a:fillRect/>
          </a:stretch>
        </p:blipFill>
        <p:spPr bwMode="auto">
          <a:xfrm>
            <a:off x="1828800" y="895350"/>
            <a:ext cx="5370513" cy="5962650"/>
          </a:xfrm>
          <a:prstGeom prst="rect">
            <a:avLst/>
          </a:prstGeom>
          <a:noFill/>
          <a:ln w="9525">
            <a:noFill/>
            <a:miter lim="800000"/>
            <a:headEnd/>
            <a:tailEnd/>
          </a:ln>
        </p:spPr>
      </p:pic>
      <p:sp>
        <p:nvSpPr>
          <p:cNvPr id="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7" name="Text Box 5"/>
          <p:cNvSpPr txBox="1">
            <a:spLocks noChangeArrowheads="1"/>
          </p:cNvSpPr>
          <p:nvPr/>
        </p:nvSpPr>
        <p:spPr bwMode="auto">
          <a:xfrm>
            <a:off x="228600" y="457200"/>
            <a:ext cx="8763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r>
              <a:rPr lang="fr-FR" sz="2000" b="1" u="sng" dirty="0">
                <a:solidFill>
                  <a:srgbClr val="FFFF66"/>
                </a:solidFill>
                <a:effectLst>
                  <a:outerShdw blurRad="38100" dist="38100" dir="2700000" algn="tl">
                    <a:srgbClr val="000000"/>
                  </a:outerShdw>
                </a:effectLst>
              </a:rPr>
              <a:t> DES OUVRAGES DE TETE</a:t>
            </a:r>
            <a:endParaRPr lang="en-US" sz="2000" b="1" u="sng" dirty="0">
              <a:solidFill>
                <a:srgbClr val="FF7F6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027"/>
                                        </p:tgtEl>
                                        <p:attrNameLst>
                                          <p:attrName>style.visibility</p:attrName>
                                        </p:attrNameLst>
                                      </p:cBhvr>
                                      <p:to>
                                        <p:strVal val="visible"/>
                                      </p:to>
                                    </p:set>
                                    <p:animEffect transition="in" filter="fade">
                                      <p:cBhvr>
                                        <p:cTn id="7" dur="2000"/>
                                        <p:tgtEl>
                                          <p:spTgt spid="257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p:txBody>
          <a:bodyPr/>
          <a:lstStyle/>
          <a:p>
            <a:pPr>
              <a:defRPr/>
            </a:pPr>
            <a:fld id="{D79B01F4-5A58-469C-B28F-E5C4DF3E4DDA}" type="slidenum">
              <a:rPr lang="en-US" smtClean="0"/>
              <a:pPr>
                <a:defRPr/>
              </a:pPr>
              <a:t>16</a:t>
            </a:fld>
            <a:endParaRPr lang="en-US" dirty="0"/>
          </a:p>
        </p:txBody>
      </p:sp>
      <p:pic>
        <p:nvPicPr>
          <p:cNvPr id="258051" name="Picture 3" descr="Scan0179"/>
          <p:cNvPicPr>
            <a:picLocks noChangeAspect="1" noChangeArrowheads="1"/>
          </p:cNvPicPr>
          <p:nvPr/>
        </p:nvPicPr>
        <p:blipFill>
          <a:blip r:embed="rId3" cstate="email"/>
          <a:srcRect/>
          <a:stretch>
            <a:fillRect/>
          </a:stretch>
        </p:blipFill>
        <p:spPr bwMode="auto">
          <a:xfrm>
            <a:off x="476250" y="1295400"/>
            <a:ext cx="8134350" cy="5140325"/>
          </a:xfrm>
          <a:prstGeom prst="rect">
            <a:avLst/>
          </a:prstGeom>
          <a:noFill/>
          <a:ln w="9525">
            <a:noFill/>
            <a:miter lim="800000"/>
            <a:headEnd/>
            <a:tailEnd/>
          </a:ln>
        </p:spPr>
      </p:pic>
      <p:sp>
        <p:nvSpPr>
          <p:cNvPr id="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381000" y="457200"/>
            <a:ext cx="8382000" cy="70802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r>
              <a:rPr lang="fr-FR" sz="2000" b="1" u="sng" dirty="0">
                <a:solidFill>
                  <a:srgbClr val="FFFF66"/>
                </a:solidFill>
                <a:effectLst>
                  <a:outerShdw blurRad="38100" dist="38100" dir="2700000" algn="tl">
                    <a:srgbClr val="000000"/>
                  </a:outerShdw>
                </a:effectLst>
              </a:rPr>
              <a:t> DES OUVRAGES DE TETE</a:t>
            </a:r>
            <a:endParaRPr lang="en-US" sz="2000" b="1" u="sng" dirty="0">
              <a:solidFill>
                <a:srgbClr val="FF7F61"/>
              </a:solidFill>
              <a:effectLst>
                <a:outerShdw blurRad="38100" dist="38100" dir="2700000" algn="tl">
                  <a:srgbClr val="000000"/>
                </a:outerShdw>
              </a:effectLst>
            </a:endParaRPr>
          </a:p>
        </p:txBody>
      </p:sp>
      <p:sp>
        <p:nvSpPr>
          <p:cNvPr id="258054" name="Text Box 4"/>
          <p:cNvSpPr txBox="1">
            <a:spLocks noChangeArrowheads="1"/>
          </p:cNvSpPr>
          <p:nvPr/>
        </p:nvSpPr>
        <p:spPr bwMode="auto">
          <a:xfrm>
            <a:off x="2357422" y="1447800"/>
            <a:ext cx="4714908" cy="342900"/>
          </a:xfrm>
          <a:prstGeom prst="rect">
            <a:avLst/>
          </a:prstGeom>
          <a:solidFill>
            <a:schemeClr val="bg1"/>
          </a:solidFill>
          <a:ln w="9525">
            <a:solidFill>
              <a:schemeClr val="bg1"/>
            </a:solidFill>
            <a:miter lim="800000"/>
            <a:headEnd/>
            <a:tailEnd/>
          </a:ln>
        </p:spPr>
        <p:txBody>
          <a:bodyPr/>
          <a:lstStyle/>
          <a:p>
            <a:pPr algn="ctr">
              <a:spcAft>
                <a:spcPts val="1000"/>
              </a:spcAft>
            </a:pPr>
            <a:r>
              <a:rPr lang="fr-FR" sz="1400" b="1" u="sng">
                <a:solidFill>
                  <a:srgbClr val="000000"/>
                </a:solidFill>
                <a:latin typeface="Arial" pitchFamily="34" charset="0"/>
                <a:cs typeface="Arial" pitchFamily="34" charset="0"/>
              </a:rPr>
              <a:t>ESTIMATION DE L’ETAT DES OUVRAGES DE TETE </a:t>
            </a:r>
            <a:endParaRPr lang="fr-FR" sz="140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051"/>
                                        </p:tgtEl>
                                        <p:attrNameLst>
                                          <p:attrName>style.visibility</p:attrName>
                                        </p:attrNameLst>
                                      </p:cBhvr>
                                      <p:to>
                                        <p:strVal val="visible"/>
                                      </p:to>
                                    </p:set>
                                    <p:animEffect transition="in" filter="fade">
                                      <p:cBhvr>
                                        <p:cTn id="7" dur="2000"/>
                                        <p:tgtEl>
                                          <p:spTgt spid="258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8054"/>
                                        </p:tgtEl>
                                        <p:attrNameLst>
                                          <p:attrName>style.visibility</p:attrName>
                                        </p:attrNameLst>
                                      </p:cBhvr>
                                      <p:to>
                                        <p:strVal val="visible"/>
                                      </p:to>
                                    </p:set>
                                    <p:animEffect transition="in" filter="fade">
                                      <p:cBhvr>
                                        <p:cTn id="10" dur="2000"/>
                                        <p:tgtEl>
                                          <p:spTgt spid="258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580E160-9115-4422-AC38-98D36F2546C6}" type="slidenum">
              <a:rPr lang="en-US" smtClean="0"/>
              <a:pPr>
                <a:defRPr/>
              </a:pPr>
              <a:t>17</a:t>
            </a:fld>
            <a:endParaRPr lang="en-US" dirty="0"/>
          </a:p>
        </p:txBody>
      </p:sp>
      <p:sp>
        <p:nvSpPr>
          <p:cNvPr id="5"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464F13E9-3DFA-4226-AA97-E736BCA56024}" type="slidenum">
              <a:rPr lang="en-US" sz="1400">
                <a:effectLst>
                  <a:outerShdw blurRad="38100" dist="38100" dir="2700000" algn="tl">
                    <a:srgbClr val="000000"/>
                  </a:outerShdw>
                </a:effectLst>
              </a:rPr>
              <a:pPr algn="r" eaLnBrk="1" hangingPunct="1">
                <a:defRPr/>
              </a:pPr>
              <a:t>17</a:t>
            </a:fld>
            <a:endParaRPr lang="en-US" sz="1400" dirty="0">
              <a:effectLst>
                <a:outerShdw blurRad="38100" dist="38100" dir="2700000" algn="tl">
                  <a:srgbClr val="000000"/>
                </a:outerShdw>
              </a:effectLst>
            </a:endParaRPr>
          </a:p>
        </p:txBody>
      </p:sp>
      <p:sp>
        <p:nvSpPr>
          <p:cNvPr id="259077" name="ZoneTexte 6"/>
          <p:cNvSpPr txBox="1">
            <a:spLocks noChangeArrowheads="1"/>
          </p:cNvSpPr>
          <p:nvPr/>
        </p:nvSpPr>
        <p:spPr bwMode="auto">
          <a:xfrm>
            <a:off x="428596" y="104757"/>
            <a:ext cx="8229600" cy="6681829"/>
          </a:xfrm>
          <a:prstGeom prst="rect">
            <a:avLst/>
          </a:prstGeom>
          <a:solidFill>
            <a:schemeClr val="accent5">
              <a:lumMod val="40000"/>
              <a:lumOff val="60000"/>
            </a:schemeClr>
          </a:solidFill>
          <a:ln w="28575">
            <a:solidFill>
              <a:srgbClr val="00CC00"/>
            </a:solidFill>
            <a:miter lim="800000"/>
            <a:headEnd/>
            <a:tailEnd/>
          </a:ln>
        </p:spPr>
        <p:txBody>
          <a:bodyPr>
            <a:spAutoFit/>
          </a:bodyPr>
          <a:lstStyle/>
          <a:p>
            <a:pPr eaLnBrk="1" hangingPunct="1">
              <a:lnSpc>
                <a:spcPct val="150000"/>
              </a:lnSpc>
            </a:pPr>
            <a:endParaRPr lang="fr-FR" sz="1200" dirty="0">
              <a:solidFill>
                <a:srgbClr val="002060"/>
              </a:solidFill>
            </a:endParaRPr>
          </a:p>
          <a:p>
            <a:pPr eaLnBrk="1" hangingPunct="1"/>
            <a:r>
              <a:rPr lang="fr-FR" sz="1300" dirty="0">
                <a:solidFill>
                  <a:srgbClr val="002060"/>
                </a:solidFill>
                <a:latin typeface="Arial" pitchFamily="34" charset="0"/>
                <a:cs typeface="Arial" pitchFamily="34" charset="0"/>
              </a:rPr>
              <a:t>Date </a:t>
            </a:r>
            <a:r>
              <a:rPr lang="fr-FR" sz="1300" dirty="0" smtClean="0">
                <a:solidFill>
                  <a:srgbClr val="002060"/>
                </a:solidFill>
                <a:latin typeface="Arial" pitchFamily="34" charset="0"/>
                <a:cs typeface="Arial" pitchFamily="34" charset="0"/>
              </a:rPr>
              <a:t>d’intervention: JJ </a:t>
            </a:r>
            <a:r>
              <a:rPr lang="fr-FR" sz="1300" dirty="0">
                <a:solidFill>
                  <a:srgbClr val="002060"/>
                </a:solidFill>
                <a:latin typeface="Arial" pitchFamily="34" charset="0"/>
                <a:cs typeface="Arial" pitchFamily="34" charset="0"/>
              </a:rPr>
              <a:t>/ MM : AAAA et Heure</a:t>
            </a:r>
            <a:r>
              <a:rPr lang="fr-FR" sz="1300" dirty="0" smtClean="0">
                <a:solidFill>
                  <a:srgbClr val="002060"/>
                </a:solidFill>
                <a:latin typeface="Arial" pitchFamily="34" charset="0"/>
                <a:cs typeface="Arial" pitchFamily="34" charset="0"/>
              </a:rPr>
              <a:t>………Nom </a:t>
            </a:r>
            <a:r>
              <a:rPr lang="fr-FR" sz="1300" dirty="0">
                <a:solidFill>
                  <a:srgbClr val="002060"/>
                </a:solidFill>
                <a:latin typeface="Arial" pitchFamily="34" charset="0"/>
                <a:cs typeface="Arial" pitchFamily="34" charset="0"/>
              </a:rPr>
              <a:t>de la personne responsable des travaux: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 de l’ouvrage :…………………………………………           Type d’ouvrage (Buses ou dalot)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Position GPS  de l’axe de l’ouvrage: …………………            Nombre de passes</a:t>
            </a:r>
          </a:p>
          <a:p>
            <a:r>
              <a:rPr lang="fr-FR" sz="1300" dirty="0">
                <a:solidFill>
                  <a:srgbClr val="002060"/>
                </a:solidFill>
                <a:latin typeface="Arial" pitchFamily="34" charset="0"/>
                <a:cs typeface="Arial" pitchFamily="34" charset="0"/>
              </a:rPr>
              <a:t>Dimensions des portes: ……………………….……… m         </a:t>
            </a:r>
          </a:p>
          <a:p>
            <a:pPr>
              <a:lnSpc>
                <a:spcPct val="60000"/>
              </a:lnSpc>
            </a:pPr>
            <a:endParaRPr lang="fr-FR" sz="1200" dirty="0">
              <a:solidFill>
                <a:srgbClr val="002060"/>
              </a:solidFill>
            </a:endParaRPr>
          </a:p>
          <a:p>
            <a:r>
              <a:rPr lang="fr-FR" sz="1300" u="sng" dirty="0">
                <a:solidFill>
                  <a:srgbClr val="002060"/>
                </a:solidFill>
                <a:latin typeface="Arial" pitchFamily="34" charset="0"/>
                <a:cs typeface="Arial" pitchFamily="34" charset="0"/>
              </a:rPr>
              <a:t>État général du Béton armé de la structure</a:t>
            </a:r>
            <a:r>
              <a:rPr lang="fr-FR" sz="1300" dirty="0">
                <a:solidFill>
                  <a:srgbClr val="002060"/>
                </a:solidFill>
                <a:latin typeface="Arial" pitchFamily="34" charset="0"/>
                <a:cs typeface="Arial" pitchFamily="34" charset="0"/>
              </a:rPr>
              <a:t> : …………………………………………………………………………</a:t>
            </a:r>
          </a:p>
          <a:p>
            <a:r>
              <a:rPr lang="fr-FR" sz="1300" dirty="0">
                <a:solidFill>
                  <a:srgbClr val="002060"/>
                </a:solidFill>
                <a:latin typeface="Arial" pitchFamily="34" charset="0"/>
                <a:cs typeface="Arial" pitchFamily="34" charset="0"/>
              </a:rPr>
              <a:t>……………………………………………………………………………………………………………………………..</a:t>
            </a:r>
            <a:endParaRPr lang="fr-FR" sz="1300" u="sng" dirty="0">
              <a:solidFill>
                <a:srgbClr val="002060"/>
              </a:solidFill>
              <a:latin typeface="Arial" pitchFamily="34" charset="0"/>
              <a:cs typeface="Arial" pitchFamily="34" charset="0"/>
            </a:endParaRPr>
          </a:p>
          <a:p>
            <a:r>
              <a:rPr lang="fr-FR" sz="1300" u="sng" dirty="0">
                <a:solidFill>
                  <a:srgbClr val="002060"/>
                </a:solidFill>
                <a:latin typeface="Arial" pitchFamily="34" charset="0"/>
                <a:cs typeface="Arial" pitchFamily="34" charset="0"/>
              </a:rPr>
              <a:t>État général des perrés amonts</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des perrés avals</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Existence d’affouillements sous ouvrage</a:t>
            </a:r>
            <a:r>
              <a:rPr lang="fr-FR" sz="1300" dirty="0">
                <a:solidFill>
                  <a:srgbClr val="002060"/>
                </a:solidFill>
                <a:latin typeface="Arial" pitchFamily="34" charset="0"/>
                <a:cs typeface="Arial" pitchFamily="34" charset="0"/>
              </a:rPr>
              <a:t>: …………………………………………………………………………….</a:t>
            </a:r>
          </a:p>
          <a:p>
            <a:r>
              <a:rPr lang="fr-FR" sz="1300" u="sng" dirty="0">
                <a:solidFill>
                  <a:srgbClr val="002060"/>
                </a:solidFill>
                <a:latin typeface="Arial" pitchFamily="34" charset="0"/>
                <a:cs typeface="Arial" pitchFamily="34" charset="0"/>
              </a:rPr>
              <a:t>Existence d’affouillements entre murs en aile et digue</a:t>
            </a:r>
            <a:r>
              <a:rPr lang="fr-FR" sz="1300" dirty="0">
                <a:solidFill>
                  <a:srgbClr val="002060"/>
                </a:solidFill>
                <a:latin typeface="Arial" pitchFamily="34" charset="0"/>
                <a:cs typeface="Arial" pitchFamily="34" charset="0"/>
              </a:rPr>
              <a:t> : …………………………………………………………….</a:t>
            </a:r>
            <a:endParaRPr lang="fr-FR" sz="1300" u="sng" dirty="0">
              <a:solidFill>
                <a:srgbClr val="002060"/>
              </a:solidFill>
              <a:latin typeface="Arial" pitchFamily="34" charset="0"/>
              <a:cs typeface="Arial" pitchFamily="34" charset="0"/>
            </a:endParaRPr>
          </a:p>
          <a:p>
            <a:r>
              <a:rPr lang="fr-FR" sz="1300" u="sng" dirty="0">
                <a:solidFill>
                  <a:srgbClr val="002060"/>
                </a:solidFill>
                <a:latin typeface="Arial" pitchFamily="34" charset="0"/>
                <a:cs typeface="Arial" pitchFamily="34" charset="0"/>
              </a:rPr>
              <a:t>État général de la dalle radier Amont</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 la dalle radier Aval</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 la dalle radier Central</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 la dalle de roulement</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du remblai des murs en aile</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général des portes</a:t>
            </a:r>
            <a:r>
              <a:rPr lang="fr-FR" sz="1300" dirty="0">
                <a:solidFill>
                  <a:srgbClr val="002060"/>
                </a:solidFill>
                <a:latin typeface="Arial" pitchFamily="34" charset="0"/>
                <a:cs typeface="Arial" pitchFamily="34" charset="0"/>
              </a:rPr>
              <a:t> :………………………………………………………………………………………………...</a:t>
            </a:r>
          </a:p>
          <a:p>
            <a:r>
              <a:rPr lang="fr-FR" sz="1300" dirty="0">
                <a:solidFill>
                  <a:srgbClr val="002060"/>
                </a:solidFill>
                <a:latin typeface="Arial" pitchFamily="34" charset="0"/>
                <a:cs typeface="Arial" pitchFamily="34" charset="0"/>
              </a:rPr>
              <a:t>……………………………………………………………………………………………………………………………..</a:t>
            </a:r>
          </a:p>
          <a:p>
            <a:r>
              <a:rPr lang="fr-FR" sz="1300" u="sng" dirty="0">
                <a:solidFill>
                  <a:srgbClr val="002060"/>
                </a:solidFill>
                <a:latin typeface="Arial" pitchFamily="34" charset="0"/>
                <a:cs typeface="Arial" pitchFamily="34" charset="0"/>
              </a:rPr>
              <a:t>État général des crics de levage</a:t>
            </a:r>
            <a:r>
              <a:rPr lang="fr-FR" sz="1300" dirty="0">
                <a:solidFill>
                  <a:srgbClr val="002060"/>
                </a:solidFill>
                <a:latin typeface="Arial" pitchFamily="34" charset="0"/>
                <a:cs typeface="Arial" pitchFamily="34" charset="0"/>
              </a:rPr>
              <a:t>: ………………………………………………………………………………………</a:t>
            </a:r>
          </a:p>
          <a:p>
            <a:r>
              <a:rPr lang="fr-FR" sz="1300" dirty="0">
                <a:solidFill>
                  <a:srgbClr val="002060"/>
                </a:solidFill>
                <a:latin typeface="Arial" pitchFamily="34" charset="0"/>
                <a:cs typeface="Arial" pitchFamily="34" charset="0"/>
              </a:rPr>
              <a:t>……………………………………………………………………………………………………………………………..</a:t>
            </a:r>
          </a:p>
          <a:p>
            <a:r>
              <a:rPr lang="fr-FR" sz="1300" u="sng" dirty="0">
                <a:solidFill>
                  <a:srgbClr val="002060"/>
                </a:solidFill>
                <a:latin typeface="Arial" pitchFamily="34" charset="0"/>
                <a:cs typeface="Arial" pitchFamily="34" charset="0"/>
              </a:rPr>
              <a:t>État général des vis ou crémaillères</a:t>
            </a:r>
            <a:r>
              <a:rPr lang="fr-FR" sz="1300" dirty="0">
                <a:solidFill>
                  <a:srgbClr val="002060"/>
                </a:solidFill>
                <a:latin typeface="Arial" pitchFamily="34" charset="0"/>
                <a:cs typeface="Arial" pitchFamily="34" charset="0"/>
              </a:rPr>
              <a:t> : …………………………………………………………………………………</a:t>
            </a:r>
          </a:p>
          <a:p>
            <a:r>
              <a:rPr lang="fr-FR" sz="1300" dirty="0">
                <a:solidFill>
                  <a:srgbClr val="002060"/>
                </a:solidFill>
                <a:latin typeface="Arial" pitchFamily="34" charset="0"/>
                <a:cs typeface="Arial" pitchFamily="34" charset="0"/>
              </a:rPr>
              <a:t>……………………………………………………………………………………………………………………………..</a:t>
            </a:r>
          </a:p>
          <a:p>
            <a:r>
              <a:rPr lang="fr-FR" sz="1300" u="sng" dirty="0">
                <a:solidFill>
                  <a:srgbClr val="002060"/>
                </a:solidFill>
                <a:latin typeface="Arial" pitchFamily="34" charset="0"/>
                <a:cs typeface="Arial" pitchFamily="34" charset="0"/>
              </a:rPr>
              <a:t>État de la liaison porte et Vis ou crémaillère</a:t>
            </a:r>
            <a:r>
              <a:rPr lang="fr-FR" sz="1300" dirty="0">
                <a:solidFill>
                  <a:srgbClr val="002060"/>
                </a:solidFill>
                <a:latin typeface="Arial" pitchFamily="34" charset="0"/>
                <a:cs typeface="Arial" pitchFamily="34" charset="0"/>
              </a:rPr>
              <a:t> : ……………………………………………………………………….</a:t>
            </a:r>
          </a:p>
          <a:p>
            <a:r>
              <a:rPr lang="fr-FR" sz="1300" u="sng" dirty="0">
                <a:solidFill>
                  <a:srgbClr val="002060"/>
                </a:solidFill>
                <a:latin typeface="Arial" pitchFamily="34" charset="0"/>
                <a:cs typeface="Arial" pitchFamily="34" charset="0"/>
              </a:rPr>
              <a:t>État de l’ensemble des joints de portes</a:t>
            </a:r>
            <a:r>
              <a:rPr lang="fr-FR" sz="1300" dirty="0">
                <a:solidFill>
                  <a:srgbClr val="002060"/>
                </a:solidFill>
                <a:latin typeface="Arial" pitchFamily="34" charset="0"/>
                <a:cs typeface="Arial" pitchFamily="34" charset="0"/>
              </a:rPr>
              <a:t> : ……………………………………………………………………………..</a:t>
            </a:r>
            <a:endParaRPr lang="fr-FR" sz="1300" u="sng" dirty="0">
              <a:solidFill>
                <a:srgbClr val="002060"/>
              </a:solidFill>
              <a:latin typeface="Arial" pitchFamily="34" charset="0"/>
              <a:cs typeface="Arial" pitchFamily="34" charset="0"/>
            </a:endParaRPr>
          </a:p>
          <a:p>
            <a:r>
              <a:rPr lang="fr-FR" sz="1300" u="sng" dirty="0">
                <a:solidFill>
                  <a:srgbClr val="002060"/>
                </a:solidFill>
                <a:latin typeface="Arial" pitchFamily="34" charset="0"/>
                <a:cs typeface="Arial" pitchFamily="34" charset="0"/>
              </a:rPr>
              <a:t>État général des gardes corps, échelles etc.</a:t>
            </a:r>
            <a:r>
              <a:rPr lang="fr-FR" sz="1300" dirty="0">
                <a:solidFill>
                  <a:srgbClr val="002060"/>
                </a:solidFill>
                <a:latin typeface="Arial" pitchFamily="34" charset="0"/>
                <a:cs typeface="Arial" pitchFamily="34" charset="0"/>
              </a:rPr>
              <a:t> : ……………………………………………………………………….</a:t>
            </a:r>
          </a:p>
          <a:p>
            <a:endParaRPr lang="fr-FR" sz="1300" u="sng" dirty="0">
              <a:solidFill>
                <a:srgbClr val="002060"/>
              </a:solidFill>
              <a:latin typeface="Arial" pitchFamily="34" charset="0"/>
              <a:cs typeface="Arial" pitchFamily="34" charset="0"/>
            </a:endParaRPr>
          </a:p>
          <a:p>
            <a:r>
              <a:rPr lang="fr-FR" sz="1300" u="sng" dirty="0">
                <a:solidFill>
                  <a:srgbClr val="002060"/>
                </a:solidFill>
                <a:latin typeface="Arial" pitchFamily="34" charset="0"/>
                <a:cs typeface="Arial" pitchFamily="34" charset="0"/>
              </a:rPr>
              <a:t>État général des l’enrochement aval</a:t>
            </a:r>
            <a:r>
              <a:rPr lang="fr-FR" sz="1300" dirty="0">
                <a:solidFill>
                  <a:srgbClr val="002060"/>
                </a:solidFill>
                <a:latin typeface="Arial" pitchFamily="34" charset="0"/>
                <a:cs typeface="Arial" pitchFamily="34" charset="0"/>
              </a:rPr>
              <a:t> : ………………………………………………………………………………..</a:t>
            </a:r>
          </a:p>
          <a:p>
            <a:r>
              <a:rPr lang="fr-FR" sz="1300" dirty="0">
                <a:solidFill>
                  <a:srgbClr val="002060"/>
                </a:solidFill>
                <a:latin typeface="Arial" pitchFamily="34" charset="0"/>
                <a:cs typeface="Arial" pitchFamily="34" charset="0"/>
              </a:rPr>
              <a:t>Divers: ……………………………………………………………………………………………………………………</a:t>
            </a:r>
          </a:p>
          <a:p>
            <a:r>
              <a:rPr lang="fr-FR" sz="1300" b="1" u="sng" dirty="0">
                <a:solidFill>
                  <a:srgbClr val="002060"/>
                </a:solidFill>
                <a:latin typeface="Arial" pitchFamily="34" charset="0"/>
                <a:cs typeface="Arial" pitchFamily="34" charset="0"/>
              </a:rPr>
              <a:t>Remarques:</a:t>
            </a:r>
            <a:r>
              <a:rPr lang="fr-FR" sz="1300" dirty="0">
                <a:solidFill>
                  <a:srgbClr val="002060"/>
                </a:solidFill>
                <a:latin typeface="Arial" pitchFamily="34" charset="0"/>
                <a:cs typeface="Arial" pitchFamily="34" charset="0"/>
              </a:rPr>
              <a:t> …………………………………………………………………………………………………………….</a:t>
            </a:r>
            <a:endParaRPr lang="fr-FR" sz="1300" b="1" u="sng"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a:t>
            </a:r>
          </a:p>
          <a:p>
            <a:r>
              <a:rPr lang="fr-FR" sz="1300" dirty="0">
                <a:solidFill>
                  <a:srgbClr val="002060"/>
                </a:solidFill>
                <a:latin typeface="Arial" pitchFamily="34" charset="0"/>
                <a:cs typeface="Arial" pitchFamily="34" charset="0"/>
              </a:rPr>
              <a:t>…………………………………………………………………………………………………………………………….</a:t>
            </a:r>
          </a:p>
          <a:p>
            <a:r>
              <a:rPr lang="fr-FR" sz="1300" dirty="0">
                <a:solidFill>
                  <a:srgbClr val="002060"/>
                </a:solidFill>
                <a:latin typeface="Arial" pitchFamily="34" charset="0"/>
                <a:cs typeface="Arial" pitchFamily="34" charset="0"/>
              </a:rPr>
              <a:t>Date et signature du responsable:</a:t>
            </a:r>
          </a:p>
        </p:txBody>
      </p:sp>
      <p:sp>
        <p:nvSpPr>
          <p:cNvPr id="259078" name="ZoneTexte 7"/>
          <p:cNvSpPr txBox="1">
            <a:spLocks noChangeArrowheads="1"/>
          </p:cNvSpPr>
          <p:nvPr/>
        </p:nvSpPr>
        <p:spPr bwMode="auto">
          <a:xfrm>
            <a:off x="247650" y="58716"/>
            <a:ext cx="8610600" cy="369888"/>
          </a:xfrm>
          <a:prstGeom prst="rect">
            <a:avLst/>
          </a:prstGeom>
          <a:noFill/>
          <a:ln w="9525">
            <a:noFill/>
            <a:miter lim="800000"/>
            <a:headEnd/>
            <a:tailEnd/>
          </a:ln>
        </p:spPr>
        <p:txBody>
          <a:bodyPr>
            <a:spAutoFit/>
          </a:bodyPr>
          <a:lstStyle/>
          <a:p>
            <a:pPr algn="ctr"/>
            <a:r>
              <a:rPr lang="fr-FR" b="1" u="sng" dirty="0">
                <a:solidFill>
                  <a:srgbClr val="002060"/>
                </a:solidFill>
              </a:rPr>
              <a:t>FICHE D’EVALUATION DE L’ETAT  D’UN OUVRAGE DE TETE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2000"/>
                                        <p:tgtEl>
                                          <p:spTgt spid="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9077">
                                            <p:bg/>
                                          </p:spTgt>
                                        </p:tgtEl>
                                        <p:attrNameLst>
                                          <p:attrName>style.visibility</p:attrName>
                                        </p:attrNameLst>
                                      </p:cBhvr>
                                      <p:to>
                                        <p:strVal val="visible"/>
                                      </p:to>
                                    </p:set>
                                    <p:animEffect transition="in" filter="fade">
                                      <p:cBhvr>
                                        <p:cTn id="16" dur="2000"/>
                                        <p:tgtEl>
                                          <p:spTgt spid="259077">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9077">
                                            <p:txEl>
                                              <p:pRg st="1" end="1"/>
                                            </p:txEl>
                                          </p:spTgt>
                                        </p:tgtEl>
                                        <p:attrNameLst>
                                          <p:attrName>style.visibility</p:attrName>
                                        </p:attrNameLst>
                                      </p:cBhvr>
                                      <p:to>
                                        <p:strVal val="visible"/>
                                      </p:to>
                                    </p:set>
                                    <p:animEffect transition="in" filter="fade">
                                      <p:cBhvr>
                                        <p:cTn id="19" dur="2000"/>
                                        <p:tgtEl>
                                          <p:spTgt spid="25907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9077">
                                            <p:txEl>
                                              <p:pRg st="2" end="2"/>
                                            </p:txEl>
                                          </p:spTgt>
                                        </p:tgtEl>
                                        <p:attrNameLst>
                                          <p:attrName>style.visibility</p:attrName>
                                        </p:attrNameLst>
                                      </p:cBhvr>
                                      <p:to>
                                        <p:strVal val="visible"/>
                                      </p:to>
                                    </p:set>
                                    <p:animEffect transition="in" filter="fade">
                                      <p:cBhvr>
                                        <p:cTn id="22" dur="2000"/>
                                        <p:tgtEl>
                                          <p:spTgt spid="25907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9077">
                                            <p:txEl>
                                              <p:pRg st="3" end="3"/>
                                            </p:txEl>
                                          </p:spTgt>
                                        </p:tgtEl>
                                        <p:attrNameLst>
                                          <p:attrName>style.visibility</p:attrName>
                                        </p:attrNameLst>
                                      </p:cBhvr>
                                      <p:to>
                                        <p:strVal val="visible"/>
                                      </p:to>
                                    </p:set>
                                    <p:animEffect transition="in" filter="fade">
                                      <p:cBhvr>
                                        <p:cTn id="25" dur="2000"/>
                                        <p:tgtEl>
                                          <p:spTgt spid="25907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9077">
                                            <p:txEl>
                                              <p:pRg st="4" end="4"/>
                                            </p:txEl>
                                          </p:spTgt>
                                        </p:tgtEl>
                                        <p:attrNameLst>
                                          <p:attrName>style.visibility</p:attrName>
                                        </p:attrNameLst>
                                      </p:cBhvr>
                                      <p:to>
                                        <p:strVal val="visible"/>
                                      </p:to>
                                    </p:set>
                                    <p:animEffect transition="in" filter="fade">
                                      <p:cBhvr>
                                        <p:cTn id="28" dur="2000"/>
                                        <p:tgtEl>
                                          <p:spTgt spid="259077">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9077">
                                            <p:txEl>
                                              <p:pRg st="6" end="6"/>
                                            </p:txEl>
                                          </p:spTgt>
                                        </p:tgtEl>
                                        <p:attrNameLst>
                                          <p:attrName>style.visibility</p:attrName>
                                        </p:attrNameLst>
                                      </p:cBhvr>
                                      <p:to>
                                        <p:strVal val="visible"/>
                                      </p:to>
                                    </p:set>
                                    <p:animEffect transition="in" filter="fade">
                                      <p:cBhvr>
                                        <p:cTn id="31" dur="2000"/>
                                        <p:tgtEl>
                                          <p:spTgt spid="259077">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9077">
                                            <p:txEl>
                                              <p:pRg st="7" end="7"/>
                                            </p:txEl>
                                          </p:spTgt>
                                        </p:tgtEl>
                                        <p:attrNameLst>
                                          <p:attrName>style.visibility</p:attrName>
                                        </p:attrNameLst>
                                      </p:cBhvr>
                                      <p:to>
                                        <p:strVal val="visible"/>
                                      </p:to>
                                    </p:set>
                                    <p:animEffect transition="in" filter="fade">
                                      <p:cBhvr>
                                        <p:cTn id="34" dur="2000"/>
                                        <p:tgtEl>
                                          <p:spTgt spid="259077">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9077">
                                            <p:txEl>
                                              <p:pRg st="8" end="8"/>
                                            </p:txEl>
                                          </p:spTgt>
                                        </p:tgtEl>
                                        <p:attrNameLst>
                                          <p:attrName>style.visibility</p:attrName>
                                        </p:attrNameLst>
                                      </p:cBhvr>
                                      <p:to>
                                        <p:strVal val="visible"/>
                                      </p:to>
                                    </p:set>
                                    <p:animEffect transition="in" filter="fade">
                                      <p:cBhvr>
                                        <p:cTn id="37" dur="2000"/>
                                        <p:tgtEl>
                                          <p:spTgt spid="259077">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9077">
                                            <p:txEl>
                                              <p:pRg st="9" end="9"/>
                                            </p:txEl>
                                          </p:spTgt>
                                        </p:tgtEl>
                                        <p:attrNameLst>
                                          <p:attrName>style.visibility</p:attrName>
                                        </p:attrNameLst>
                                      </p:cBhvr>
                                      <p:to>
                                        <p:strVal val="visible"/>
                                      </p:to>
                                    </p:set>
                                    <p:animEffect transition="in" filter="fade">
                                      <p:cBhvr>
                                        <p:cTn id="40" dur="2000"/>
                                        <p:tgtEl>
                                          <p:spTgt spid="259077">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9077">
                                            <p:txEl>
                                              <p:pRg st="10" end="10"/>
                                            </p:txEl>
                                          </p:spTgt>
                                        </p:tgtEl>
                                        <p:attrNameLst>
                                          <p:attrName>style.visibility</p:attrName>
                                        </p:attrNameLst>
                                      </p:cBhvr>
                                      <p:to>
                                        <p:strVal val="visible"/>
                                      </p:to>
                                    </p:set>
                                    <p:animEffect transition="in" filter="fade">
                                      <p:cBhvr>
                                        <p:cTn id="43" dur="2000"/>
                                        <p:tgtEl>
                                          <p:spTgt spid="259077">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9077">
                                            <p:txEl>
                                              <p:pRg st="11" end="11"/>
                                            </p:txEl>
                                          </p:spTgt>
                                        </p:tgtEl>
                                        <p:attrNameLst>
                                          <p:attrName>style.visibility</p:attrName>
                                        </p:attrNameLst>
                                      </p:cBhvr>
                                      <p:to>
                                        <p:strVal val="visible"/>
                                      </p:to>
                                    </p:set>
                                    <p:animEffect transition="in" filter="fade">
                                      <p:cBhvr>
                                        <p:cTn id="46" dur="2000"/>
                                        <p:tgtEl>
                                          <p:spTgt spid="259077">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9077">
                                            <p:txEl>
                                              <p:pRg st="12" end="12"/>
                                            </p:txEl>
                                          </p:spTgt>
                                        </p:tgtEl>
                                        <p:attrNameLst>
                                          <p:attrName>style.visibility</p:attrName>
                                        </p:attrNameLst>
                                      </p:cBhvr>
                                      <p:to>
                                        <p:strVal val="visible"/>
                                      </p:to>
                                    </p:set>
                                    <p:animEffect transition="in" filter="fade">
                                      <p:cBhvr>
                                        <p:cTn id="49" dur="2000"/>
                                        <p:tgtEl>
                                          <p:spTgt spid="259077">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9077">
                                            <p:txEl>
                                              <p:pRg st="13" end="13"/>
                                            </p:txEl>
                                          </p:spTgt>
                                        </p:tgtEl>
                                        <p:attrNameLst>
                                          <p:attrName>style.visibility</p:attrName>
                                        </p:attrNameLst>
                                      </p:cBhvr>
                                      <p:to>
                                        <p:strVal val="visible"/>
                                      </p:to>
                                    </p:set>
                                    <p:animEffect transition="in" filter="fade">
                                      <p:cBhvr>
                                        <p:cTn id="52" dur="2000"/>
                                        <p:tgtEl>
                                          <p:spTgt spid="259077">
                                            <p:txEl>
                                              <p:pRg st="13" end="1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9077">
                                            <p:txEl>
                                              <p:pRg st="14" end="14"/>
                                            </p:txEl>
                                          </p:spTgt>
                                        </p:tgtEl>
                                        <p:attrNameLst>
                                          <p:attrName>style.visibility</p:attrName>
                                        </p:attrNameLst>
                                      </p:cBhvr>
                                      <p:to>
                                        <p:strVal val="visible"/>
                                      </p:to>
                                    </p:set>
                                    <p:animEffect transition="in" filter="fade">
                                      <p:cBhvr>
                                        <p:cTn id="55" dur="2000"/>
                                        <p:tgtEl>
                                          <p:spTgt spid="259077">
                                            <p:txEl>
                                              <p:pRg st="14" end="1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9077">
                                            <p:txEl>
                                              <p:pRg st="15" end="15"/>
                                            </p:txEl>
                                          </p:spTgt>
                                        </p:tgtEl>
                                        <p:attrNameLst>
                                          <p:attrName>style.visibility</p:attrName>
                                        </p:attrNameLst>
                                      </p:cBhvr>
                                      <p:to>
                                        <p:strVal val="visible"/>
                                      </p:to>
                                    </p:set>
                                    <p:animEffect transition="in" filter="fade">
                                      <p:cBhvr>
                                        <p:cTn id="58" dur="2000"/>
                                        <p:tgtEl>
                                          <p:spTgt spid="259077">
                                            <p:txEl>
                                              <p:pRg st="15" end="1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9077">
                                            <p:txEl>
                                              <p:pRg st="16" end="16"/>
                                            </p:txEl>
                                          </p:spTgt>
                                        </p:tgtEl>
                                        <p:attrNameLst>
                                          <p:attrName>style.visibility</p:attrName>
                                        </p:attrNameLst>
                                      </p:cBhvr>
                                      <p:to>
                                        <p:strVal val="visible"/>
                                      </p:to>
                                    </p:set>
                                    <p:animEffect transition="in" filter="fade">
                                      <p:cBhvr>
                                        <p:cTn id="61" dur="2000"/>
                                        <p:tgtEl>
                                          <p:spTgt spid="259077">
                                            <p:txEl>
                                              <p:pRg st="16" end="1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9077">
                                            <p:txEl>
                                              <p:pRg st="17" end="17"/>
                                            </p:txEl>
                                          </p:spTgt>
                                        </p:tgtEl>
                                        <p:attrNameLst>
                                          <p:attrName>style.visibility</p:attrName>
                                        </p:attrNameLst>
                                      </p:cBhvr>
                                      <p:to>
                                        <p:strVal val="visible"/>
                                      </p:to>
                                    </p:set>
                                    <p:animEffect transition="in" filter="fade">
                                      <p:cBhvr>
                                        <p:cTn id="64" dur="2000"/>
                                        <p:tgtEl>
                                          <p:spTgt spid="259077">
                                            <p:txEl>
                                              <p:pRg st="17" end="17"/>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9077">
                                            <p:txEl>
                                              <p:pRg st="18" end="18"/>
                                            </p:txEl>
                                          </p:spTgt>
                                        </p:tgtEl>
                                        <p:attrNameLst>
                                          <p:attrName>style.visibility</p:attrName>
                                        </p:attrNameLst>
                                      </p:cBhvr>
                                      <p:to>
                                        <p:strVal val="visible"/>
                                      </p:to>
                                    </p:set>
                                    <p:animEffect transition="in" filter="fade">
                                      <p:cBhvr>
                                        <p:cTn id="67" dur="2000"/>
                                        <p:tgtEl>
                                          <p:spTgt spid="259077">
                                            <p:txEl>
                                              <p:pRg st="18" end="18"/>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9077">
                                            <p:txEl>
                                              <p:pRg st="19" end="19"/>
                                            </p:txEl>
                                          </p:spTgt>
                                        </p:tgtEl>
                                        <p:attrNameLst>
                                          <p:attrName>style.visibility</p:attrName>
                                        </p:attrNameLst>
                                      </p:cBhvr>
                                      <p:to>
                                        <p:strVal val="visible"/>
                                      </p:to>
                                    </p:set>
                                    <p:animEffect transition="in" filter="fade">
                                      <p:cBhvr>
                                        <p:cTn id="70" dur="2000"/>
                                        <p:tgtEl>
                                          <p:spTgt spid="259077">
                                            <p:txEl>
                                              <p:pRg st="19" end="19"/>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9077">
                                            <p:txEl>
                                              <p:pRg st="20" end="20"/>
                                            </p:txEl>
                                          </p:spTgt>
                                        </p:tgtEl>
                                        <p:attrNameLst>
                                          <p:attrName>style.visibility</p:attrName>
                                        </p:attrNameLst>
                                      </p:cBhvr>
                                      <p:to>
                                        <p:strVal val="visible"/>
                                      </p:to>
                                    </p:set>
                                    <p:animEffect transition="in" filter="fade">
                                      <p:cBhvr>
                                        <p:cTn id="73" dur="2000"/>
                                        <p:tgtEl>
                                          <p:spTgt spid="259077">
                                            <p:txEl>
                                              <p:pRg st="20" end="2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9077">
                                            <p:txEl>
                                              <p:pRg st="21" end="21"/>
                                            </p:txEl>
                                          </p:spTgt>
                                        </p:tgtEl>
                                        <p:attrNameLst>
                                          <p:attrName>style.visibility</p:attrName>
                                        </p:attrNameLst>
                                      </p:cBhvr>
                                      <p:to>
                                        <p:strVal val="visible"/>
                                      </p:to>
                                    </p:set>
                                    <p:animEffect transition="in" filter="fade">
                                      <p:cBhvr>
                                        <p:cTn id="76" dur="2000"/>
                                        <p:tgtEl>
                                          <p:spTgt spid="259077">
                                            <p:txEl>
                                              <p:pRg st="21" end="21"/>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9077">
                                            <p:txEl>
                                              <p:pRg st="22" end="22"/>
                                            </p:txEl>
                                          </p:spTgt>
                                        </p:tgtEl>
                                        <p:attrNameLst>
                                          <p:attrName>style.visibility</p:attrName>
                                        </p:attrNameLst>
                                      </p:cBhvr>
                                      <p:to>
                                        <p:strVal val="visible"/>
                                      </p:to>
                                    </p:set>
                                    <p:animEffect transition="in" filter="fade">
                                      <p:cBhvr>
                                        <p:cTn id="79" dur="2000"/>
                                        <p:tgtEl>
                                          <p:spTgt spid="259077">
                                            <p:txEl>
                                              <p:pRg st="22" end="22"/>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9077">
                                            <p:txEl>
                                              <p:pRg st="23" end="23"/>
                                            </p:txEl>
                                          </p:spTgt>
                                        </p:tgtEl>
                                        <p:attrNameLst>
                                          <p:attrName>style.visibility</p:attrName>
                                        </p:attrNameLst>
                                      </p:cBhvr>
                                      <p:to>
                                        <p:strVal val="visible"/>
                                      </p:to>
                                    </p:set>
                                    <p:animEffect transition="in" filter="fade">
                                      <p:cBhvr>
                                        <p:cTn id="82" dur="2000"/>
                                        <p:tgtEl>
                                          <p:spTgt spid="259077">
                                            <p:txEl>
                                              <p:pRg st="23" end="23"/>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9077">
                                            <p:txEl>
                                              <p:pRg st="24" end="24"/>
                                            </p:txEl>
                                          </p:spTgt>
                                        </p:tgtEl>
                                        <p:attrNameLst>
                                          <p:attrName>style.visibility</p:attrName>
                                        </p:attrNameLst>
                                      </p:cBhvr>
                                      <p:to>
                                        <p:strVal val="visible"/>
                                      </p:to>
                                    </p:set>
                                    <p:animEffect transition="in" filter="fade">
                                      <p:cBhvr>
                                        <p:cTn id="85" dur="2000"/>
                                        <p:tgtEl>
                                          <p:spTgt spid="259077">
                                            <p:txEl>
                                              <p:pRg st="24" end="24"/>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9077">
                                            <p:txEl>
                                              <p:pRg st="25" end="25"/>
                                            </p:txEl>
                                          </p:spTgt>
                                        </p:tgtEl>
                                        <p:attrNameLst>
                                          <p:attrName>style.visibility</p:attrName>
                                        </p:attrNameLst>
                                      </p:cBhvr>
                                      <p:to>
                                        <p:strVal val="visible"/>
                                      </p:to>
                                    </p:set>
                                    <p:animEffect transition="in" filter="fade">
                                      <p:cBhvr>
                                        <p:cTn id="88" dur="2000"/>
                                        <p:tgtEl>
                                          <p:spTgt spid="259077">
                                            <p:txEl>
                                              <p:pRg st="25" end="25"/>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9077">
                                            <p:txEl>
                                              <p:pRg st="27" end="27"/>
                                            </p:txEl>
                                          </p:spTgt>
                                        </p:tgtEl>
                                        <p:attrNameLst>
                                          <p:attrName>style.visibility</p:attrName>
                                        </p:attrNameLst>
                                      </p:cBhvr>
                                      <p:to>
                                        <p:strVal val="visible"/>
                                      </p:to>
                                    </p:set>
                                    <p:animEffect transition="in" filter="fade">
                                      <p:cBhvr>
                                        <p:cTn id="91" dur="2000"/>
                                        <p:tgtEl>
                                          <p:spTgt spid="259077">
                                            <p:txEl>
                                              <p:pRg st="27" end="27"/>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9077">
                                            <p:txEl>
                                              <p:pRg st="28" end="28"/>
                                            </p:txEl>
                                          </p:spTgt>
                                        </p:tgtEl>
                                        <p:attrNameLst>
                                          <p:attrName>style.visibility</p:attrName>
                                        </p:attrNameLst>
                                      </p:cBhvr>
                                      <p:to>
                                        <p:strVal val="visible"/>
                                      </p:to>
                                    </p:set>
                                    <p:animEffect transition="in" filter="fade">
                                      <p:cBhvr>
                                        <p:cTn id="94" dur="2000"/>
                                        <p:tgtEl>
                                          <p:spTgt spid="259077">
                                            <p:txEl>
                                              <p:pRg st="28" end="28"/>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59077">
                                            <p:txEl>
                                              <p:pRg st="29" end="29"/>
                                            </p:txEl>
                                          </p:spTgt>
                                        </p:tgtEl>
                                        <p:attrNameLst>
                                          <p:attrName>style.visibility</p:attrName>
                                        </p:attrNameLst>
                                      </p:cBhvr>
                                      <p:to>
                                        <p:strVal val="visible"/>
                                      </p:to>
                                    </p:set>
                                    <p:animEffect transition="in" filter="fade">
                                      <p:cBhvr>
                                        <p:cTn id="97" dur="2000"/>
                                        <p:tgtEl>
                                          <p:spTgt spid="259077">
                                            <p:txEl>
                                              <p:pRg st="29" end="29"/>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9077">
                                            <p:txEl>
                                              <p:pRg st="30" end="30"/>
                                            </p:txEl>
                                          </p:spTgt>
                                        </p:tgtEl>
                                        <p:attrNameLst>
                                          <p:attrName>style.visibility</p:attrName>
                                        </p:attrNameLst>
                                      </p:cBhvr>
                                      <p:to>
                                        <p:strVal val="visible"/>
                                      </p:to>
                                    </p:set>
                                    <p:animEffect transition="in" filter="fade">
                                      <p:cBhvr>
                                        <p:cTn id="100" dur="2000"/>
                                        <p:tgtEl>
                                          <p:spTgt spid="259077">
                                            <p:txEl>
                                              <p:pRg st="30" end="3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59077">
                                            <p:txEl>
                                              <p:pRg st="31" end="31"/>
                                            </p:txEl>
                                          </p:spTgt>
                                        </p:tgtEl>
                                        <p:attrNameLst>
                                          <p:attrName>style.visibility</p:attrName>
                                        </p:attrNameLst>
                                      </p:cBhvr>
                                      <p:to>
                                        <p:strVal val="visible"/>
                                      </p:to>
                                    </p:set>
                                    <p:animEffect transition="in" filter="fade">
                                      <p:cBhvr>
                                        <p:cTn id="103" dur="2000"/>
                                        <p:tgtEl>
                                          <p:spTgt spid="259077">
                                            <p:txEl>
                                              <p:pRg st="31" end="31"/>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59077">
                                            <p:txEl>
                                              <p:pRg st="32" end="32"/>
                                            </p:txEl>
                                          </p:spTgt>
                                        </p:tgtEl>
                                        <p:attrNameLst>
                                          <p:attrName>style.visibility</p:attrName>
                                        </p:attrNameLst>
                                      </p:cBhvr>
                                      <p:to>
                                        <p:strVal val="visible"/>
                                      </p:to>
                                    </p:set>
                                    <p:animEffect transition="in" filter="fade">
                                      <p:cBhvr>
                                        <p:cTn id="106" dur="2000"/>
                                        <p:tgtEl>
                                          <p:spTgt spid="259077">
                                            <p:txEl>
                                              <p:pRg st="32" end="32"/>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59078">
                                            <p:txEl>
                                              <p:pRg st="0" end="0"/>
                                            </p:txEl>
                                          </p:spTgt>
                                        </p:tgtEl>
                                        <p:attrNameLst>
                                          <p:attrName>style.visibility</p:attrName>
                                        </p:attrNameLst>
                                      </p:cBhvr>
                                      <p:to>
                                        <p:strVal val="visible"/>
                                      </p:to>
                                    </p:set>
                                    <p:animEffect transition="in" filter="fade">
                                      <p:cBhvr>
                                        <p:cTn id="109" dur="2000"/>
                                        <p:tgtEl>
                                          <p:spTgt spid="2590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animBg="1"/>
      <p:bldP spid="259077" grpId="0" build="allAtOnce" animBg="1"/>
      <p:bldP spid="25907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F80355E-4355-49EA-AA63-12E4F097EC8C}" type="slidenum">
              <a:rPr lang="en-US" smtClean="0"/>
              <a:pPr>
                <a:defRPr/>
              </a:pPr>
              <a:t>18</a:t>
            </a:fld>
            <a:endParaRPr lang="en-US" dirty="0"/>
          </a:p>
        </p:txBody>
      </p:sp>
      <p:sp>
        <p:nvSpPr>
          <p:cNvPr id="260101" name="ZoneTexte 6"/>
          <p:cNvSpPr txBox="1">
            <a:spLocks noChangeArrowheads="1"/>
          </p:cNvSpPr>
          <p:nvPr/>
        </p:nvSpPr>
        <p:spPr bwMode="auto">
          <a:xfrm>
            <a:off x="500034" y="88900"/>
            <a:ext cx="8229600" cy="6429452"/>
          </a:xfrm>
          <a:prstGeom prst="rect">
            <a:avLst/>
          </a:prstGeom>
          <a:solidFill>
            <a:schemeClr val="accent5">
              <a:lumMod val="40000"/>
              <a:lumOff val="60000"/>
            </a:schemeClr>
          </a:solidFill>
          <a:ln w="28575">
            <a:solidFill>
              <a:srgbClr val="00CC00"/>
            </a:solidFill>
            <a:miter lim="800000"/>
            <a:headEnd/>
            <a:tailEnd/>
          </a:ln>
        </p:spPr>
        <p:txBody>
          <a:bodyPr>
            <a:spAutoFit/>
          </a:bodyPr>
          <a:lstStyle/>
          <a:p>
            <a:pPr eaLnBrk="1" hangingPunct="1">
              <a:lnSpc>
                <a:spcPct val="150000"/>
              </a:lnSpc>
            </a:pPr>
            <a:endParaRPr lang="fr-FR" sz="1200" dirty="0">
              <a:solidFill>
                <a:srgbClr val="002060"/>
              </a:solidFill>
            </a:endParaRPr>
          </a:p>
          <a:p>
            <a:pPr eaLnBrk="1" hangingPunct="1"/>
            <a:r>
              <a:rPr lang="fr-FR" sz="1300" dirty="0">
                <a:solidFill>
                  <a:srgbClr val="002060"/>
                </a:solidFill>
                <a:latin typeface="Arial" pitchFamily="34" charset="0"/>
                <a:cs typeface="Arial" pitchFamily="34" charset="0"/>
              </a:rPr>
              <a:t>Date </a:t>
            </a:r>
            <a:r>
              <a:rPr lang="fr-FR" sz="1300" dirty="0" smtClean="0">
                <a:solidFill>
                  <a:srgbClr val="002060"/>
                </a:solidFill>
                <a:latin typeface="Arial" pitchFamily="34" charset="0"/>
                <a:cs typeface="Arial" pitchFamily="34" charset="0"/>
              </a:rPr>
              <a:t>d’intervention : JJ </a:t>
            </a:r>
            <a:r>
              <a:rPr lang="fr-FR" sz="1300" dirty="0">
                <a:solidFill>
                  <a:srgbClr val="002060"/>
                </a:solidFill>
                <a:latin typeface="Arial" pitchFamily="34" charset="0"/>
                <a:cs typeface="Arial" pitchFamily="34" charset="0"/>
              </a:rPr>
              <a:t>/ MM : AAAA et Heure</a:t>
            </a:r>
            <a:r>
              <a:rPr lang="fr-FR" sz="1300" dirty="0" smtClean="0">
                <a:solidFill>
                  <a:srgbClr val="002060"/>
                </a:solidFill>
                <a:latin typeface="Arial" pitchFamily="34" charset="0"/>
                <a:cs typeface="Arial" pitchFamily="34" charset="0"/>
              </a:rPr>
              <a:t>……  </a:t>
            </a:r>
            <a:r>
              <a:rPr lang="fr-FR" sz="1300" dirty="0">
                <a:solidFill>
                  <a:srgbClr val="002060"/>
                </a:solidFill>
                <a:latin typeface="Arial" pitchFamily="34" charset="0"/>
                <a:cs typeface="Arial" pitchFamily="34" charset="0"/>
              </a:rPr>
              <a:t>Nom de la personne responsable des travaux: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 de l’ouvrage :…………………………………………           Type d’ouvrage (Buses ou dalot)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Position GPS  de l’axe de l’ouvrage: …………………            Nombre de passes</a:t>
            </a:r>
          </a:p>
          <a:p>
            <a:r>
              <a:rPr lang="fr-FR" sz="1300" dirty="0">
                <a:solidFill>
                  <a:srgbClr val="002060"/>
                </a:solidFill>
                <a:latin typeface="Arial" pitchFamily="34" charset="0"/>
                <a:cs typeface="Arial" pitchFamily="34" charset="0"/>
              </a:rPr>
              <a:t>Dimensions des portes: ……………………….……… m         </a:t>
            </a:r>
          </a:p>
          <a:p>
            <a:r>
              <a:rPr lang="fr-FR" sz="1300" dirty="0">
                <a:solidFill>
                  <a:srgbClr val="002060"/>
                </a:solidFill>
                <a:latin typeface="Arial" pitchFamily="34" charset="0"/>
                <a:cs typeface="Arial" pitchFamily="34" charset="0"/>
              </a:rPr>
              <a:t>Date et signature du responsable:</a:t>
            </a:r>
          </a:p>
          <a:p>
            <a:pPr>
              <a:lnSpc>
                <a:spcPct val="40000"/>
              </a:lnSpc>
            </a:pPr>
            <a:endParaRPr lang="fr-FR" sz="1200" dirty="0">
              <a:solidFill>
                <a:srgbClr val="002060"/>
              </a:solidFill>
            </a:endParaRPr>
          </a:p>
          <a:p>
            <a:r>
              <a:rPr lang="fr-FR" sz="1200" b="1" u="sng" dirty="0">
                <a:solidFill>
                  <a:srgbClr val="002060"/>
                </a:solidFill>
              </a:rPr>
              <a:t>VOLUME DE TRAVAUX</a:t>
            </a:r>
            <a:r>
              <a:rPr lang="fr-FR" sz="1200" b="1" dirty="0">
                <a:solidFill>
                  <a:srgbClr val="002060"/>
                </a:solidFill>
              </a:rPr>
              <a:t>:</a:t>
            </a:r>
            <a:endParaRPr lang="fr-FR" sz="1200" dirty="0">
              <a:solidFill>
                <a:srgbClr val="002060"/>
              </a:solidFill>
            </a:endParaRPr>
          </a:p>
          <a:p>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Volume de B.A. estimé : …………………………… </a:t>
            </a:r>
            <a:r>
              <a:rPr lang="fr-FR" sz="1300" dirty="0" smtClean="0">
                <a:solidFill>
                  <a:srgbClr val="002060"/>
                </a:solidFill>
                <a:latin typeface="Arial" pitchFamily="34" charset="0"/>
                <a:cs typeface="Arial" pitchFamily="34" charset="0"/>
              </a:rPr>
              <a:t>m3</a:t>
            </a:r>
            <a:endParaRPr lang="en-US" sz="1300" dirty="0">
              <a:solidFill>
                <a:srgbClr val="002060"/>
              </a:solidFill>
              <a:latin typeface="Arial" pitchFamily="34" charset="0"/>
              <a:cs typeface="Arial" pitchFamily="34" charset="0"/>
            </a:endParaRPr>
          </a:p>
          <a:p>
            <a:r>
              <a:rPr lang="fr-FR" sz="1300" dirty="0" smtClean="0">
                <a:solidFill>
                  <a:srgbClr val="002060"/>
                </a:solidFill>
                <a:latin typeface="Arial" pitchFamily="34" charset="0"/>
                <a:cs typeface="Arial" pitchFamily="34" charset="0"/>
              </a:rPr>
              <a:t>Fer à béton </a:t>
            </a:r>
            <a:r>
              <a:rPr lang="en-US" sz="1300" dirty="0" smtClean="0">
                <a:solidFill>
                  <a:srgbClr val="002060"/>
                </a:solidFill>
                <a:latin typeface="Arial" pitchFamily="34" charset="0"/>
                <a:cs typeface="Arial" pitchFamily="34" charset="0"/>
              </a:rPr>
              <a:t>Ø …     …………………… T </a:t>
            </a:r>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 Fer à béton Ø…      …………………..  T</a:t>
            </a:r>
            <a:r>
              <a:rPr lang="fr-FR" sz="1300" dirty="0">
                <a:solidFill>
                  <a:srgbClr val="002060"/>
                </a:solidFill>
                <a:latin typeface="Arial" pitchFamily="34" charset="0"/>
                <a:cs typeface="Arial" pitchFamily="34" charset="0"/>
              </a:rPr>
              <a:t>	</a:t>
            </a:r>
            <a:endParaRPr lang="fr-FR" sz="1300" dirty="0" smtClean="0">
              <a:solidFill>
                <a:srgbClr val="002060"/>
              </a:solidFill>
              <a:latin typeface="Arial" pitchFamily="34" charset="0"/>
              <a:cs typeface="Arial" pitchFamily="34" charset="0"/>
            </a:endParaRPr>
          </a:p>
          <a:p>
            <a:r>
              <a:rPr lang="fr-FR" sz="1300" dirty="0" smtClean="0">
                <a:solidFill>
                  <a:srgbClr val="002060"/>
                </a:solidFill>
                <a:latin typeface="Arial" pitchFamily="34" charset="0"/>
                <a:cs typeface="Arial" pitchFamily="34" charset="0"/>
              </a:rPr>
              <a:t> Etc.</a:t>
            </a:r>
            <a:r>
              <a:rPr lang="fr-FR" sz="1300" dirty="0">
                <a:solidFill>
                  <a:srgbClr val="002060"/>
                </a:solidFill>
                <a:latin typeface="Arial" pitchFamily="34" charset="0"/>
                <a:cs typeface="Arial" pitchFamily="34" charset="0"/>
              </a:rPr>
              <a:t>	</a:t>
            </a:r>
            <a:endParaRPr lang="fr-FR" sz="1300" dirty="0" smtClean="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					</a:t>
            </a:r>
          </a:p>
          <a:p>
            <a:r>
              <a:rPr lang="fr-FR" sz="1300" dirty="0">
                <a:solidFill>
                  <a:srgbClr val="002060"/>
                </a:solidFill>
                <a:latin typeface="Arial" pitchFamily="34" charset="0"/>
                <a:cs typeface="Arial" pitchFamily="34" charset="0"/>
              </a:rPr>
              <a:t>Démolition béton : …………………………………...m3         Coupe ferrailles …………………….…  T</a:t>
            </a:r>
          </a:p>
          <a:p>
            <a:r>
              <a:rPr lang="fr-FR" sz="1300" dirty="0">
                <a:solidFill>
                  <a:srgbClr val="002060"/>
                </a:solidFill>
                <a:latin typeface="Arial" pitchFamily="34" charset="0"/>
                <a:cs typeface="Arial" pitchFamily="34" charset="0"/>
              </a:rPr>
              <a:t>Décaissement: ……………………………………… m3</a:t>
            </a:r>
          </a:p>
          <a:p>
            <a:r>
              <a:rPr lang="fr-FR" sz="1300" dirty="0">
                <a:solidFill>
                  <a:srgbClr val="002060"/>
                </a:solidFill>
                <a:latin typeface="Arial" pitchFamily="34" charset="0"/>
                <a:cs typeface="Arial" pitchFamily="34" charset="0"/>
              </a:rPr>
              <a:t>Remblai : ……………………………………………. m3</a:t>
            </a:r>
          </a:p>
          <a:p>
            <a:r>
              <a:rPr lang="fr-FR" sz="1300" dirty="0">
                <a:solidFill>
                  <a:srgbClr val="002060"/>
                </a:solidFill>
                <a:latin typeface="Arial" pitchFamily="34" charset="0"/>
                <a:cs typeface="Arial" pitchFamily="34" charset="0"/>
              </a:rPr>
              <a:t>4 x 6 : …………………………………………………m3         Sable : ………………………………….. </a:t>
            </a:r>
            <a:r>
              <a:rPr lang="fr-FR" sz="1300" dirty="0" smtClean="0">
                <a:solidFill>
                  <a:srgbClr val="002060"/>
                </a:solidFill>
                <a:latin typeface="Arial" pitchFamily="34" charset="0"/>
                <a:cs typeface="Arial" pitchFamily="34" charset="0"/>
              </a:rPr>
              <a:t>M3</a:t>
            </a:r>
          </a:p>
          <a:p>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Camions benne de    m3: ………………………….camions  </a:t>
            </a:r>
          </a:p>
          <a:p>
            <a:r>
              <a:rPr lang="fr-FR" sz="1300" dirty="0">
                <a:solidFill>
                  <a:srgbClr val="002060"/>
                </a:solidFill>
                <a:latin typeface="Arial" pitchFamily="34" charset="0"/>
                <a:cs typeface="Arial" pitchFamily="34" charset="0"/>
              </a:rPr>
              <a:t>Excavateur: ......................................................... Nombre et type </a:t>
            </a:r>
          </a:p>
          <a:p>
            <a:r>
              <a:rPr lang="fr-FR" sz="1300" dirty="0">
                <a:solidFill>
                  <a:srgbClr val="002060"/>
                </a:solidFill>
                <a:latin typeface="Arial" pitchFamily="34" charset="0"/>
                <a:cs typeface="Arial" pitchFamily="34" charset="0"/>
              </a:rPr>
              <a:t>Compacteur : ………………………………………. Nombre et type</a:t>
            </a:r>
          </a:p>
          <a:p>
            <a:r>
              <a:rPr lang="fr-FR" sz="1300" dirty="0">
                <a:solidFill>
                  <a:srgbClr val="002060"/>
                </a:solidFill>
                <a:latin typeface="Arial" pitchFamily="34" charset="0"/>
                <a:cs typeface="Arial" pitchFamily="34" charset="0"/>
              </a:rPr>
              <a:t>Autre: ……………………………………………….. Nombre et </a:t>
            </a:r>
            <a:r>
              <a:rPr lang="fr-FR" sz="1300" dirty="0" smtClean="0">
                <a:solidFill>
                  <a:srgbClr val="002060"/>
                </a:solidFill>
                <a:latin typeface="Arial" pitchFamily="34" charset="0"/>
                <a:cs typeface="Arial" pitchFamily="34" charset="0"/>
              </a:rPr>
              <a:t>type</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Nombre de vacataires : …………………………… Hommes</a:t>
            </a:r>
          </a:p>
          <a:p>
            <a:r>
              <a:rPr lang="fr-FR" sz="1300" dirty="0">
                <a:solidFill>
                  <a:srgbClr val="002060"/>
                </a:solidFill>
                <a:latin typeface="Arial" pitchFamily="34" charset="0"/>
                <a:cs typeface="Arial" pitchFamily="34" charset="0"/>
              </a:rPr>
              <a:t>Chefs d’équipes: </a:t>
            </a:r>
            <a:r>
              <a:rPr lang="fr-FR" sz="1300" dirty="0" smtClean="0">
                <a:solidFill>
                  <a:srgbClr val="002060"/>
                </a:solidFill>
                <a:latin typeface="Arial" pitchFamily="34" charset="0"/>
                <a:cs typeface="Arial" pitchFamily="34" charset="0"/>
              </a:rPr>
              <a:t>………………………….…………</a:t>
            </a:r>
            <a:r>
              <a:rPr lang="fr-FR" sz="1300" dirty="0">
                <a:solidFill>
                  <a:srgbClr val="002060"/>
                </a:solidFill>
                <a:latin typeface="Arial" pitchFamily="34" charset="0"/>
                <a:cs typeface="Arial" pitchFamily="34" charset="0"/>
              </a:rPr>
              <a:t>Hommes   </a:t>
            </a:r>
          </a:p>
          <a:p>
            <a:r>
              <a:rPr lang="fr-FR" sz="1300" dirty="0">
                <a:solidFill>
                  <a:srgbClr val="002060"/>
                </a:solidFill>
                <a:latin typeface="Arial" pitchFamily="34" charset="0"/>
                <a:cs typeface="Arial" pitchFamily="34" charset="0"/>
              </a:rPr>
              <a:t>Nombres de portes neuves:………………………  Porte            Dimensions des portes : …………………….. m</a:t>
            </a:r>
          </a:p>
          <a:p>
            <a:r>
              <a:rPr lang="fr-FR" sz="1300" dirty="0">
                <a:solidFill>
                  <a:srgbClr val="002060"/>
                </a:solidFill>
                <a:latin typeface="Arial" pitchFamily="34" charset="0"/>
                <a:cs typeface="Arial" pitchFamily="34" charset="0"/>
              </a:rPr>
              <a:t>Nombre de vis ou crémaillère : ………………….  Unités           Diamètre: </a:t>
            </a:r>
            <a:r>
              <a:rPr lang="fr-FR" sz="1300" dirty="0" smtClean="0">
                <a:solidFill>
                  <a:srgbClr val="002060"/>
                </a:solidFill>
                <a:latin typeface="Arial" pitchFamily="34" charset="0"/>
                <a:cs typeface="Arial" pitchFamily="34" charset="0"/>
              </a:rPr>
              <a:t>……………………………………mm</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Nombre de crics : ………………………………….Unités           Type…………….démultiplication……………. </a:t>
            </a:r>
          </a:p>
          <a:p>
            <a:r>
              <a:rPr lang="fr-FR" sz="1300" dirty="0">
                <a:solidFill>
                  <a:srgbClr val="002060"/>
                </a:solidFill>
                <a:latin typeface="Arial" pitchFamily="34" charset="0"/>
                <a:cs typeface="Arial" pitchFamily="34" charset="0"/>
              </a:rPr>
              <a:t>Joints de caoutchouc : ………… longueur ……….. m           </a:t>
            </a:r>
            <a:r>
              <a:rPr lang="fr-FR" sz="1300" dirty="0" smtClean="0">
                <a:solidFill>
                  <a:srgbClr val="002060"/>
                </a:solidFill>
                <a:latin typeface="Arial" pitchFamily="34" charset="0"/>
                <a:cs typeface="Arial" pitchFamily="34" charset="0"/>
              </a:rPr>
              <a:t>Largeur</a:t>
            </a:r>
            <a:r>
              <a:rPr lang="fr-FR" sz="1300" dirty="0">
                <a:solidFill>
                  <a:srgbClr val="002060"/>
                </a:solidFill>
                <a:latin typeface="Arial" pitchFamily="34" charset="0"/>
                <a:cs typeface="Arial" pitchFamily="34" charset="0"/>
              </a:rPr>
              <a:t>: …………….. Cm    Épaisseur : ……..mm</a:t>
            </a:r>
          </a:p>
          <a:p>
            <a:r>
              <a:rPr lang="fr-FR" sz="1300" dirty="0">
                <a:solidFill>
                  <a:srgbClr val="002060"/>
                </a:solidFill>
                <a:latin typeface="Arial" pitchFamily="34" charset="0"/>
                <a:cs typeface="Arial" pitchFamily="34" charset="0"/>
              </a:rPr>
              <a:t>Type de fixation : ………………………………………</a:t>
            </a:r>
          </a:p>
          <a:p>
            <a:r>
              <a:rPr lang="fr-FR" sz="1300" dirty="0">
                <a:solidFill>
                  <a:srgbClr val="002060"/>
                </a:solidFill>
                <a:latin typeface="Arial" pitchFamily="34" charset="0"/>
                <a:cs typeface="Arial" pitchFamily="34" charset="0"/>
              </a:rPr>
              <a:t>Peinture primaire: ……………………… Kg     </a:t>
            </a:r>
            <a:r>
              <a:rPr lang="fr-FR" sz="1300" dirty="0" smtClean="0">
                <a:solidFill>
                  <a:srgbClr val="002060"/>
                </a:solidFill>
                <a:latin typeface="Arial" pitchFamily="34" charset="0"/>
                <a:cs typeface="Arial" pitchFamily="34" charset="0"/>
              </a:rPr>
              <a:t>Peinture </a:t>
            </a:r>
            <a:r>
              <a:rPr lang="fr-FR" sz="1300" dirty="0">
                <a:solidFill>
                  <a:srgbClr val="002060"/>
                </a:solidFill>
                <a:latin typeface="Arial" pitchFamily="34" charset="0"/>
                <a:cs typeface="Arial" pitchFamily="34" charset="0"/>
              </a:rPr>
              <a:t>finale : ………………….. Kg    Diluant : ……………..Kg</a:t>
            </a:r>
          </a:p>
          <a:p>
            <a:r>
              <a:rPr lang="fr-FR" sz="1300" dirty="0">
                <a:solidFill>
                  <a:srgbClr val="002060"/>
                </a:solidFill>
                <a:latin typeface="Arial" pitchFamily="34" charset="0"/>
                <a:cs typeface="Arial" pitchFamily="34" charset="0"/>
              </a:rPr>
              <a:t>Échelles et garde corps ………………… T</a:t>
            </a:r>
          </a:p>
          <a:p>
            <a:r>
              <a:rPr lang="fr-FR" sz="1300" dirty="0">
                <a:solidFill>
                  <a:srgbClr val="002060"/>
                </a:solidFill>
                <a:latin typeface="Arial" pitchFamily="34" charset="0"/>
                <a:cs typeface="Arial" pitchFamily="34" charset="0"/>
              </a:rPr>
              <a:t>              </a:t>
            </a:r>
          </a:p>
        </p:txBody>
      </p:sp>
      <p:sp>
        <p:nvSpPr>
          <p:cNvPr id="260102" name="ZoneTexte 7"/>
          <p:cNvSpPr txBox="1">
            <a:spLocks noChangeArrowheads="1"/>
          </p:cNvSpPr>
          <p:nvPr/>
        </p:nvSpPr>
        <p:spPr bwMode="auto">
          <a:xfrm>
            <a:off x="500034" y="76200"/>
            <a:ext cx="8072494" cy="366713"/>
          </a:xfrm>
          <a:prstGeom prst="rect">
            <a:avLst/>
          </a:prstGeom>
          <a:noFill/>
          <a:ln w="9525">
            <a:noFill/>
            <a:miter lim="800000"/>
            <a:headEnd/>
            <a:tailEnd/>
          </a:ln>
        </p:spPr>
        <p:txBody>
          <a:bodyPr wrap="square">
            <a:spAutoFit/>
          </a:bodyPr>
          <a:lstStyle/>
          <a:p>
            <a:pPr algn="ctr"/>
            <a:r>
              <a:rPr lang="fr-FR" b="1" u="sng">
                <a:solidFill>
                  <a:srgbClr val="002060"/>
                </a:solidFill>
              </a:rPr>
              <a:t>FICHE D’EVALUATION DES TRAVAUX D’UN OUVRAGE DE TETE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0101">
                                            <p:bg/>
                                          </p:spTgt>
                                        </p:tgtEl>
                                        <p:attrNameLst>
                                          <p:attrName>style.visibility</p:attrName>
                                        </p:attrNameLst>
                                      </p:cBhvr>
                                      <p:to>
                                        <p:strVal val="visible"/>
                                      </p:to>
                                    </p:set>
                                    <p:animEffect transition="in" filter="fade">
                                      <p:cBhvr>
                                        <p:cTn id="10" dur="2000"/>
                                        <p:tgtEl>
                                          <p:spTgt spid="26010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0101">
                                            <p:txEl>
                                              <p:pRg st="1" end="1"/>
                                            </p:txEl>
                                          </p:spTgt>
                                        </p:tgtEl>
                                        <p:attrNameLst>
                                          <p:attrName>style.visibility</p:attrName>
                                        </p:attrNameLst>
                                      </p:cBhvr>
                                      <p:to>
                                        <p:strVal val="visible"/>
                                      </p:to>
                                    </p:set>
                                    <p:animEffect transition="in" filter="fade">
                                      <p:cBhvr>
                                        <p:cTn id="13" dur="2000"/>
                                        <p:tgtEl>
                                          <p:spTgt spid="26010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0101">
                                            <p:txEl>
                                              <p:pRg st="2" end="2"/>
                                            </p:txEl>
                                          </p:spTgt>
                                        </p:tgtEl>
                                        <p:attrNameLst>
                                          <p:attrName>style.visibility</p:attrName>
                                        </p:attrNameLst>
                                      </p:cBhvr>
                                      <p:to>
                                        <p:strVal val="visible"/>
                                      </p:to>
                                    </p:set>
                                    <p:animEffect transition="in" filter="fade">
                                      <p:cBhvr>
                                        <p:cTn id="16" dur="2000"/>
                                        <p:tgtEl>
                                          <p:spTgt spid="26010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0101">
                                            <p:txEl>
                                              <p:pRg st="3" end="3"/>
                                            </p:txEl>
                                          </p:spTgt>
                                        </p:tgtEl>
                                        <p:attrNameLst>
                                          <p:attrName>style.visibility</p:attrName>
                                        </p:attrNameLst>
                                      </p:cBhvr>
                                      <p:to>
                                        <p:strVal val="visible"/>
                                      </p:to>
                                    </p:set>
                                    <p:animEffect transition="in" filter="fade">
                                      <p:cBhvr>
                                        <p:cTn id="19" dur="2000"/>
                                        <p:tgtEl>
                                          <p:spTgt spid="26010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0101">
                                            <p:txEl>
                                              <p:pRg st="4" end="4"/>
                                            </p:txEl>
                                          </p:spTgt>
                                        </p:tgtEl>
                                        <p:attrNameLst>
                                          <p:attrName>style.visibility</p:attrName>
                                        </p:attrNameLst>
                                      </p:cBhvr>
                                      <p:to>
                                        <p:strVal val="visible"/>
                                      </p:to>
                                    </p:set>
                                    <p:animEffect transition="in" filter="fade">
                                      <p:cBhvr>
                                        <p:cTn id="22" dur="2000"/>
                                        <p:tgtEl>
                                          <p:spTgt spid="26010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0101">
                                            <p:txEl>
                                              <p:pRg st="5" end="5"/>
                                            </p:txEl>
                                          </p:spTgt>
                                        </p:tgtEl>
                                        <p:attrNameLst>
                                          <p:attrName>style.visibility</p:attrName>
                                        </p:attrNameLst>
                                      </p:cBhvr>
                                      <p:to>
                                        <p:strVal val="visible"/>
                                      </p:to>
                                    </p:set>
                                    <p:animEffect transition="in" filter="fade">
                                      <p:cBhvr>
                                        <p:cTn id="25" dur="2000"/>
                                        <p:tgtEl>
                                          <p:spTgt spid="260101">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0101">
                                            <p:txEl>
                                              <p:pRg st="7" end="7"/>
                                            </p:txEl>
                                          </p:spTgt>
                                        </p:tgtEl>
                                        <p:attrNameLst>
                                          <p:attrName>style.visibility</p:attrName>
                                        </p:attrNameLst>
                                      </p:cBhvr>
                                      <p:to>
                                        <p:strVal val="visible"/>
                                      </p:to>
                                    </p:set>
                                    <p:animEffect transition="in" filter="fade">
                                      <p:cBhvr>
                                        <p:cTn id="28" dur="2000"/>
                                        <p:tgtEl>
                                          <p:spTgt spid="26010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0101">
                                            <p:txEl>
                                              <p:pRg st="9" end="9"/>
                                            </p:txEl>
                                          </p:spTgt>
                                        </p:tgtEl>
                                        <p:attrNameLst>
                                          <p:attrName>style.visibility</p:attrName>
                                        </p:attrNameLst>
                                      </p:cBhvr>
                                      <p:to>
                                        <p:strVal val="visible"/>
                                      </p:to>
                                    </p:set>
                                    <p:animEffect transition="in" filter="fade">
                                      <p:cBhvr>
                                        <p:cTn id="31" dur="2000"/>
                                        <p:tgtEl>
                                          <p:spTgt spid="260101">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0101">
                                            <p:txEl>
                                              <p:pRg st="10" end="10"/>
                                            </p:txEl>
                                          </p:spTgt>
                                        </p:tgtEl>
                                        <p:attrNameLst>
                                          <p:attrName>style.visibility</p:attrName>
                                        </p:attrNameLst>
                                      </p:cBhvr>
                                      <p:to>
                                        <p:strVal val="visible"/>
                                      </p:to>
                                    </p:set>
                                    <p:animEffect transition="in" filter="fade">
                                      <p:cBhvr>
                                        <p:cTn id="34" dur="2000"/>
                                        <p:tgtEl>
                                          <p:spTgt spid="260101">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0101">
                                            <p:txEl>
                                              <p:pRg st="11" end="11"/>
                                            </p:txEl>
                                          </p:spTgt>
                                        </p:tgtEl>
                                        <p:attrNameLst>
                                          <p:attrName>style.visibility</p:attrName>
                                        </p:attrNameLst>
                                      </p:cBhvr>
                                      <p:to>
                                        <p:strVal val="visible"/>
                                      </p:to>
                                    </p:set>
                                    <p:animEffect transition="in" filter="fade">
                                      <p:cBhvr>
                                        <p:cTn id="37" dur="2000"/>
                                        <p:tgtEl>
                                          <p:spTgt spid="260101">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0101">
                                            <p:txEl>
                                              <p:pRg st="12" end="12"/>
                                            </p:txEl>
                                          </p:spTgt>
                                        </p:tgtEl>
                                        <p:attrNameLst>
                                          <p:attrName>style.visibility</p:attrName>
                                        </p:attrNameLst>
                                      </p:cBhvr>
                                      <p:to>
                                        <p:strVal val="visible"/>
                                      </p:to>
                                    </p:set>
                                    <p:animEffect transition="in" filter="fade">
                                      <p:cBhvr>
                                        <p:cTn id="40" dur="2000"/>
                                        <p:tgtEl>
                                          <p:spTgt spid="260101">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0101">
                                            <p:txEl>
                                              <p:pRg st="13" end="13"/>
                                            </p:txEl>
                                          </p:spTgt>
                                        </p:tgtEl>
                                        <p:attrNameLst>
                                          <p:attrName>style.visibility</p:attrName>
                                        </p:attrNameLst>
                                      </p:cBhvr>
                                      <p:to>
                                        <p:strVal val="visible"/>
                                      </p:to>
                                    </p:set>
                                    <p:animEffect transition="in" filter="fade">
                                      <p:cBhvr>
                                        <p:cTn id="43" dur="2000"/>
                                        <p:tgtEl>
                                          <p:spTgt spid="260101">
                                            <p:txEl>
                                              <p:pRg st="13" end="1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0101">
                                            <p:txEl>
                                              <p:pRg st="14" end="14"/>
                                            </p:txEl>
                                          </p:spTgt>
                                        </p:tgtEl>
                                        <p:attrNameLst>
                                          <p:attrName>style.visibility</p:attrName>
                                        </p:attrNameLst>
                                      </p:cBhvr>
                                      <p:to>
                                        <p:strVal val="visible"/>
                                      </p:to>
                                    </p:set>
                                    <p:animEffect transition="in" filter="fade">
                                      <p:cBhvr>
                                        <p:cTn id="46" dur="2000"/>
                                        <p:tgtEl>
                                          <p:spTgt spid="260101">
                                            <p:txEl>
                                              <p:pRg st="14" end="1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0101">
                                            <p:txEl>
                                              <p:pRg st="15" end="15"/>
                                            </p:txEl>
                                          </p:spTgt>
                                        </p:tgtEl>
                                        <p:attrNameLst>
                                          <p:attrName>style.visibility</p:attrName>
                                        </p:attrNameLst>
                                      </p:cBhvr>
                                      <p:to>
                                        <p:strVal val="visible"/>
                                      </p:to>
                                    </p:set>
                                    <p:animEffect transition="in" filter="fade">
                                      <p:cBhvr>
                                        <p:cTn id="49" dur="2000"/>
                                        <p:tgtEl>
                                          <p:spTgt spid="260101">
                                            <p:txEl>
                                              <p:pRg st="15" end="1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0101">
                                            <p:txEl>
                                              <p:pRg st="16" end="16"/>
                                            </p:txEl>
                                          </p:spTgt>
                                        </p:tgtEl>
                                        <p:attrNameLst>
                                          <p:attrName>style.visibility</p:attrName>
                                        </p:attrNameLst>
                                      </p:cBhvr>
                                      <p:to>
                                        <p:strVal val="visible"/>
                                      </p:to>
                                    </p:set>
                                    <p:animEffect transition="in" filter="fade">
                                      <p:cBhvr>
                                        <p:cTn id="52" dur="2000"/>
                                        <p:tgtEl>
                                          <p:spTgt spid="260101">
                                            <p:txEl>
                                              <p:pRg st="16" end="1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0101">
                                            <p:txEl>
                                              <p:pRg st="18" end="18"/>
                                            </p:txEl>
                                          </p:spTgt>
                                        </p:tgtEl>
                                        <p:attrNameLst>
                                          <p:attrName>style.visibility</p:attrName>
                                        </p:attrNameLst>
                                      </p:cBhvr>
                                      <p:to>
                                        <p:strVal val="visible"/>
                                      </p:to>
                                    </p:set>
                                    <p:animEffect transition="in" filter="fade">
                                      <p:cBhvr>
                                        <p:cTn id="55" dur="2000"/>
                                        <p:tgtEl>
                                          <p:spTgt spid="260101">
                                            <p:txEl>
                                              <p:pRg st="18" end="18"/>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0101">
                                            <p:txEl>
                                              <p:pRg st="19" end="19"/>
                                            </p:txEl>
                                          </p:spTgt>
                                        </p:tgtEl>
                                        <p:attrNameLst>
                                          <p:attrName>style.visibility</p:attrName>
                                        </p:attrNameLst>
                                      </p:cBhvr>
                                      <p:to>
                                        <p:strVal val="visible"/>
                                      </p:to>
                                    </p:set>
                                    <p:animEffect transition="in" filter="fade">
                                      <p:cBhvr>
                                        <p:cTn id="58" dur="2000"/>
                                        <p:tgtEl>
                                          <p:spTgt spid="260101">
                                            <p:txEl>
                                              <p:pRg st="19" end="19"/>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0101">
                                            <p:txEl>
                                              <p:pRg st="20" end="20"/>
                                            </p:txEl>
                                          </p:spTgt>
                                        </p:tgtEl>
                                        <p:attrNameLst>
                                          <p:attrName>style.visibility</p:attrName>
                                        </p:attrNameLst>
                                      </p:cBhvr>
                                      <p:to>
                                        <p:strVal val="visible"/>
                                      </p:to>
                                    </p:set>
                                    <p:animEffect transition="in" filter="fade">
                                      <p:cBhvr>
                                        <p:cTn id="61" dur="2000"/>
                                        <p:tgtEl>
                                          <p:spTgt spid="260101">
                                            <p:txEl>
                                              <p:pRg st="20" end="2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0101">
                                            <p:txEl>
                                              <p:pRg st="21" end="21"/>
                                            </p:txEl>
                                          </p:spTgt>
                                        </p:tgtEl>
                                        <p:attrNameLst>
                                          <p:attrName>style.visibility</p:attrName>
                                        </p:attrNameLst>
                                      </p:cBhvr>
                                      <p:to>
                                        <p:strVal val="visible"/>
                                      </p:to>
                                    </p:set>
                                    <p:animEffect transition="in" filter="fade">
                                      <p:cBhvr>
                                        <p:cTn id="64" dur="2000"/>
                                        <p:tgtEl>
                                          <p:spTgt spid="260101">
                                            <p:txEl>
                                              <p:pRg st="21" end="2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0101">
                                            <p:txEl>
                                              <p:pRg st="22" end="22"/>
                                            </p:txEl>
                                          </p:spTgt>
                                        </p:tgtEl>
                                        <p:attrNameLst>
                                          <p:attrName>style.visibility</p:attrName>
                                        </p:attrNameLst>
                                      </p:cBhvr>
                                      <p:to>
                                        <p:strVal val="visible"/>
                                      </p:to>
                                    </p:set>
                                    <p:animEffect transition="in" filter="fade">
                                      <p:cBhvr>
                                        <p:cTn id="67" dur="2000"/>
                                        <p:tgtEl>
                                          <p:spTgt spid="260101">
                                            <p:txEl>
                                              <p:pRg st="22" end="2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0101">
                                            <p:txEl>
                                              <p:pRg st="23" end="23"/>
                                            </p:txEl>
                                          </p:spTgt>
                                        </p:tgtEl>
                                        <p:attrNameLst>
                                          <p:attrName>style.visibility</p:attrName>
                                        </p:attrNameLst>
                                      </p:cBhvr>
                                      <p:to>
                                        <p:strVal val="visible"/>
                                      </p:to>
                                    </p:set>
                                    <p:animEffect transition="in" filter="fade">
                                      <p:cBhvr>
                                        <p:cTn id="70" dur="2000"/>
                                        <p:tgtEl>
                                          <p:spTgt spid="260101">
                                            <p:txEl>
                                              <p:pRg st="23" end="2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0101">
                                            <p:txEl>
                                              <p:pRg st="24" end="24"/>
                                            </p:txEl>
                                          </p:spTgt>
                                        </p:tgtEl>
                                        <p:attrNameLst>
                                          <p:attrName>style.visibility</p:attrName>
                                        </p:attrNameLst>
                                      </p:cBhvr>
                                      <p:to>
                                        <p:strVal val="visible"/>
                                      </p:to>
                                    </p:set>
                                    <p:animEffect transition="in" filter="fade">
                                      <p:cBhvr>
                                        <p:cTn id="73" dur="2000"/>
                                        <p:tgtEl>
                                          <p:spTgt spid="260101">
                                            <p:txEl>
                                              <p:pRg st="24" end="2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0101">
                                            <p:txEl>
                                              <p:pRg st="25" end="25"/>
                                            </p:txEl>
                                          </p:spTgt>
                                        </p:tgtEl>
                                        <p:attrNameLst>
                                          <p:attrName>style.visibility</p:attrName>
                                        </p:attrNameLst>
                                      </p:cBhvr>
                                      <p:to>
                                        <p:strVal val="visible"/>
                                      </p:to>
                                    </p:set>
                                    <p:animEffect transition="in" filter="fade">
                                      <p:cBhvr>
                                        <p:cTn id="76" dur="2000"/>
                                        <p:tgtEl>
                                          <p:spTgt spid="260101">
                                            <p:txEl>
                                              <p:pRg st="25" end="2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0101">
                                            <p:txEl>
                                              <p:pRg st="26" end="26"/>
                                            </p:txEl>
                                          </p:spTgt>
                                        </p:tgtEl>
                                        <p:attrNameLst>
                                          <p:attrName>style.visibility</p:attrName>
                                        </p:attrNameLst>
                                      </p:cBhvr>
                                      <p:to>
                                        <p:strVal val="visible"/>
                                      </p:to>
                                    </p:set>
                                    <p:animEffect transition="in" filter="fade">
                                      <p:cBhvr>
                                        <p:cTn id="79" dur="2000"/>
                                        <p:tgtEl>
                                          <p:spTgt spid="260101">
                                            <p:txEl>
                                              <p:pRg st="26" end="2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0101">
                                            <p:txEl>
                                              <p:pRg st="27" end="27"/>
                                            </p:txEl>
                                          </p:spTgt>
                                        </p:tgtEl>
                                        <p:attrNameLst>
                                          <p:attrName>style.visibility</p:attrName>
                                        </p:attrNameLst>
                                      </p:cBhvr>
                                      <p:to>
                                        <p:strVal val="visible"/>
                                      </p:to>
                                    </p:set>
                                    <p:animEffect transition="in" filter="fade">
                                      <p:cBhvr>
                                        <p:cTn id="82" dur="2000"/>
                                        <p:tgtEl>
                                          <p:spTgt spid="260101">
                                            <p:txEl>
                                              <p:pRg st="27" end="2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0101">
                                            <p:txEl>
                                              <p:pRg st="28" end="28"/>
                                            </p:txEl>
                                          </p:spTgt>
                                        </p:tgtEl>
                                        <p:attrNameLst>
                                          <p:attrName>style.visibility</p:attrName>
                                        </p:attrNameLst>
                                      </p:cBhvr>
                                      <p:to>
                                        <p:strVal val="visible"/>
                                      </p:to>
                                    </p:set>
                                    <p:animEffect transition="in" filter="fade">
                                      <p:cBhvr>
                                        <p:cTn id="85" dur="2000"/>
                                        <p:tgtEl>
                                          <p:spTgt spid="260101">
                                            <p:txEl>
                                              <p:pRg st="28" end="2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60101">
                                            <p:txEl>
                                              <p:pRg st="29" end="29"/>
                                            </p:txEl>
                                          </p:spTgt>
                                        </p:tgtEl>
                                        <p:attrNameLst>
                                          <p:attrName>style.visibility</p:attrName>
                                        </p:attrNameLst>
                                      </p:cBhvr>
                                      <p:to>
                                        <p:strVal val="visible"/>
                                      </p:to>
                                    </p:set>
                                    <p:animEffect transition="in" filter="fade">
                                      <p:cBhvr>
                                        <p:cTn id="88" dur="2000"/>
                                        <p:tgtEl>
                                          <p:spTgt spid="260101">
                                            <p:txEl>
                                              <p:pRg st="29" end="29"/>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60101">
                                            <p:txEl>
                                              <p:pRg st="30" end="30"/>
                                            </p:txEl>
                                          </p:spTgt>
                                        </p:tgtEl>
                                        <p:attrNameLst>
                                          <p:attrName>style.visibility</p:attrName>
                                        </p:attrNameLst>
                                      </p:cBhvr>
                                      <p:to>
                                        <p:strVal val="visible"/>
                                      </p:to>
                                    </p:set>
                                    <p:animEffect transition="in" filter="fade">
                                      <p:cBhvr>
                                        <p:cTn id="91" dur="2000"/>
                                        <p:tgtEl>
                                          <p:spTgt spid="260101">
                                            <p:txEl>
                                              <p:pRg st="30" end="3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0101">
                                            <p:txEl>
                                              <p:pRg st="31" end="31"/>
                                            </p:txEl>
                                          </p:spTgt>
                                        </p:tgtEl>
                                        <p:attrNameLst>
                                          <p:attrName>style.visibility</p:attrName>
                                        </p:attrNameLst>
                                      </p:cBhvr>
                                      <p:to>
                                        <p:strVal val="visible"/>
                                      </p:to>
                                    </p:set>
                                    <p:animEffect transition="in" filter="fade">
                                      <p:cBhvr>
                                        <p:cTn id="94" dur="2000"/>
                                        <p:tgtEl>
                                          <p:spTgt spid="260101">
                                            <p:txEl>
                                              <p:pRg st="31" end="31"/>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0102">
                                            <p:txEl>
                                              <p:pRg st="0" end="0"/>
                                            </p:txEl>
                                          </p:spTgt>
                                        </p:tgtEl>
                                        <p:attrNameLst>
                                          <p:attrName>style.visibility</p:attrName>
                                        </p:attrNameLst>
                                      </p:cBhvr>
                                      <p:to>
                                        <p:strVal val="visible"/>
                                      </p:to>
                                    </p:set>
                                    <p:animEffect transition="in" filter="fade">
                                      <p:cBhvr>
                                        <p:cTn id="97" dur="2000"/>
                                        <p:tgtEl>
                                          <p:spTgt spid="260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260101" grpId="0" build="allAtOnce" animBg="1"/>
      <p:bldP spid="26010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BE73733-D721-47FC-91C3-5D4AC48FE2C2}" type="slidenum">
              <a:rPr lang="en-US" smtClean="0"/>
              <a:pPr>
                <a:defRPr/>
              </a:pPr>
              <a:t>19</a:t>
            </a:fld>
            <a:endParaRPr lang="en-US" dirty="0"/>
          </a:p>
        </p:txBody>
      </p:sp>
      <p:sp>
        <p:nvSpPr>
          <p:cNvPr id="5" name="Espace réservé du numéro de diapositive 3"/>
          <p:cNvSpPr txBox="1">
            <a:spLocks noGrp="1"/>
          </p:cNvSpPr>
          <p:nvPr/>
        </p:nvSpPr>
        <p:spPr bwMode="auto">
          <a:xfrm>
            <a:off x="6553200" y="6257925"/>
            <a:ext cx="2133600" cy="476250"/>
          </a:xfrm>
          <a:prstGeom prst="rect">
            <a:avLst/>
          </a:prstGeom>
          <a:noFill/>
          <a:ln>
            <a:miter lim="800000"/>
            <a:headEnd/>
            <a:tailEnd/>
          </a:ln>
        </p:spPr>
        <p:txBody>
          <a:bodyPr anchor="b"/>
          <a:lstStyle/>
          <a:p>
            <a:pPr algn="r" eaLnBrk="1" hangingPunct="1">
              <a:defRPr/>
            </a:pPr>
            <a:fld id="{9B7DEF6B-D86D-43D8-B03E-57E71FE447C6}" type="slidenum">
              <a:rPr lang="en-US" sz="1400">
                <a:effectLst>
                  <a:outerShdw blurRad="38100" dist="38100" dir="2700000" algn="tl">
                    <a:srgbClr val="000000"/>
                  </a:outerShdw>
                </a:effectLst>
              </a:rPr>
              <a:pPr algn="r" eaLnBrk="1" hangingPunct="1">
                <a:defRPr/>
              </a:pPr>
              <a:t>19</a:t>
            </a:fld>
            <a:endParaRPr lang="en-US" sz="1400" dirty="0">
              <a:effectLst>
                <a:outerShdw blurRad="38100" dist="38100" dir="2700000" algn="tl">
                  <a:srgbClr val="000000"/>
                </a:outerShdw>
              </a:effectLst>
            </a:endParaRPr>
          </a:p>
        </p:txBody>
      </p:sp>
      <p:sp>
        <p:nvSpPr>
          <p:cNvPr id="261125" name="ZoneTexte 6"/>
          <p:cNvSpPr txBox="1">
            <a:spLocks noChangeArrowheads="1"/>
          </p:cNvSpPr>
          <p:nvPr/>
        </p:nvSpPr>
        <p:spPr bwMode="auto">
          <a:xfrm>
            <a:off x="428596" y="-24"/>
            <a:ext cx="8229600" cy="6858024"/>
          </a:xfrm>
          <a:prstGeom prst="rect">
            <a:avLst/>
          </a:prstGeom>
          <a:solidFill>
            <a:schemeClr val="accent5">
              <a:lumMod val="40000"/>
              <a:lumOff val="60000"/>
            </a:schemeClr>
          </a:solidFill>
          <a:ln w="28575">
            <a:solidFill>
              <a:srgbClr val="00CC00"/>
            </a:solidFill>
            <a:miter lim="800000"/>
            <a:headEnd/>
            <a:tailEnd/>
          </a:ln>
        </p:spPr>
        <p:txBody>
          <a:bodyPr wrap="square">
            <a:spAutoFit/>
          </a:bodyPr>
          <a:lstStyle/>
          <a:p>
            <a:pPr eaLnBrk="1" hangingPunct="1">
              <a:lnSpc>
                <a:spcPct val="150000"/>
              </a:lnSpc>
            </a:pPr>
            <a:endParaRPr lang="fr-FR" sz="1200" dirty="0">
              <a:solidFill>
                <a:srgbClr val="002060"/>
              </a:solidFill>
            </a:endParaRPr>
          </a:p>
          <a:p>
            <a:pPr eaLnBrk="1" hangingPunct="1"/>
            <a:r>
              <a:rPr lang="fr-FR" sz="1300" dirty="0">
                <a:solidFill>
                  <a:srgbClr val="002060"/>
                </a:solidFill>
                <a:latin typeface="Arial" pitchFamily="34" charset="0"/>
                <a:cs typeface="Arial" pitchFamily="34" charset="0"/>
              </a:rPr>
              <a:t>Date </a:t>
            </a:r>
            <a:r>
              <a:rPr lang="fr-FR" sz="1300" dirty="0" smtClean="0">
                <a:solidFill>
                  <a:srgbClr val="002060"/>
                </a:solidFill>
                <a:latin typeface="Arial" pitchFamily="34" charset="0"/>
                <a:cs typeface="Arial" pitchFamily="34" charset="0"/>
              </a:rPr>
              <a:t>d’intervention: JJ </a:t>
            </a:r>
            <a:r>
              <a:rPr lang="fr-FR" sz="1300" dirty="0">
                <a:solidFill>
                  <a:srgbClr val="002060"/>
                </a:solidFill>
                <a:latin typeface="Arial" pitchFamily="34" charset="0"/>
                <a:cs typeface="Arial" pitchFamily="34" charset="0"/>
              </a:rPr>
              <a:t>/ MM : AAAA et Heure</a:t>
            </a:r>
            <a:r>
              <a:rPr lang="fr-FR" sz="1300" dirty="0" smtClean="0">
                <a:solidFill>
                  <a:srgbClr val="002060"/>
                </a:solidFill>
                <a:latin typeface="Arial" pitchFamily="34" charset="0"/>
                <a:cs typeface="Arial" pitchFamily="34" charset="0"/>
              </a:rPr>
              <a:t>………Nom </a:t>
            </a:r>
            <a:r>
              <a:rPr lang="fr-FR" sz="1300" dirty="0">
                <a:solidFill>
                  <a:srgbClr val="002060"/>
                </a:solidFill>
                <a:latin typeface="Arial" pitchFamily="34" charset="0"/>
                <a:cs typeface="Arial" pitchFamily="34" charset="0"/>
              </a:rPr>
              <a:t>de la personne responsable des travaux: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 de l’ouvrage :…………………………………………           Type d’ouvrage (Buses ou dalot) ……………….</a:t>
            </a:r>
          </a:p>
          <a:p>
            <a:r>
              <a:rPr lang="fr-FR" sz="1300" dirty="0">
                <a:solidFill>
                  <a:srgbClr val="002060"/>
                </a:solidFill>
                <a:latin typeface="Arial" pitchFamily="34" charset="0"/>
                <a:cs typeface="Arial" pitchFamily="34" charset="0"/>
              </a:rPr>
              <a:t>Position GPS  de l’axe de l’ouvrage: …………………            Nombre de passes</a:t>
            </a:r>
          </a:p>
          <a:p>
            <a:r>
              <a:rPr lang="fr-FR" sz="1300" dirty="0">
                <a:solidFill>
                  <a:srgbClr val="002060"/>
                </a:solidFill>
                <a:latin typeface="Arial" pitchFamily="34" charset="0"/>
                <a:cs typeface="Arial" pitchFamily="34" charset="0"/>
              </a:rPr>
              <a:t>Dimensions des portes: ……………………….……… m         </a:t>
            </a:r>
          </a:p>
          <a:p>
            <a:r>
              <a:rPr lang="fr-FR" sz="1300" dirty="0">
                <a:solidFill>
                  <a:srgbClr val="002060"/>
                </a:solidFill>
                <a:latin typeface="Arial" pitchFamily="34" charset="0"/>
                <a:cs typeface="Arial" pitchFamily="34" charset="0"/>
              </a:rPr>
              <a:t>Date et signature du responsable:</a:t>
            </a:r>
          </a:p>
          <a:p>
            <a:pPr>
              <a:lnSpc>
                <a:spcPct val="40000"/>
              </a:lnSpc>
            </a:pPr>
            <a:endParaRPr lang="fr-FR" sz="1200" dirty="0">
              <a:solidFill>
                <a:srgbClr val="002060"/>
              </a:solidFill>
            </a:endParaRPr>
          </a:p>
          <a:p>
            <a:r>
              <a:rPr lang="fr-FR" sz="1200" b="1" u="sng" dirty="0">
                <a:solidFill>
                  <a:srgbClr val="002060"/>
                </a:solidFill>
              </a:rPr>
              <a:t>VOLUME DE TRAVAUX</a:t>
            </a:r>
            <a:r>
              <a:rPr lang="fr-FR" sz="1200" b="1" dirty="0">
                <a:solidFill>
                  <a:srgbClr val="002060"/>
                </a:solidFill>
              </a:rPr>
              <a:t>:</a:t>
            </a:r>
            <a:endParaRPr lang="fr-FR" sz="1200" dirty="0">
              <a:solidFill>
                <a:srgbClr val="002060"/>
              </a:solidFill>
            </a:endParaRPr>
          </a:p>
          <a:p>
            <a:endParaRPr lang="fr-FR" sz="1200" dirty="0">
              <a:solidFill>
                <a:srgbClr val="002060"/>
              </a:solidFill>
            </a:endParaRPr>
          </a:p>
          <a:p>
            <a:r>
              <a:rPr lang="fr-FR" sz="1300" dirty="0">
                <a:solidFill>
                  <a:srgbClr val="002060"/>
                </a:solidFill>
                <a:latin typeface="Arial" pitchFamily="34" charset="0"/>
                <a:cs typeface="Arial" pitchFamily="34" charset="0"/>
              </a:rPr>
              <a:t>Volume de B.A. estimé : …………………………… </a:t>
            </a:r>
            <a:r>
              <a:rPr lang="fr-FR" sz="1300" dirty="0" smtClean="0">
                <a:solidFill>
                  <a:srgbClr val="002060"/>
                </a:solidFill>
                <a:latin typeface="Arial" pitchFamily="34" charset="0"/>
                <a:cs typeface="Arial" pitchFamily="34" charset="0"/>
              </a:rPr>
              <a:t>m3</a:t>
            </a:r>
            <a:endParaRPr lang="en-US" sz="1300" dirty="0">
              <a:solidFill>
                <a:srgbClr val="002060"/>
              </a:solidFill>
              <a:latin typeface="Arial" pitchFamily="34" charset="0"/>
              <a:cs typeface="Arial" pitchFamily="34" charset="0"/>
            </a:endParaRPr>
          </a:p>
          <a:p>
            <a:r>
              <a:rPr lang="fr-FR" sz="1300" dirty="0" smtClean="0">
                <a:solidFill>
                  <a:srgbClr val="002060"/>
                </a:solidFill>
                <a:latin typeface="Arial" pitchFamily="34" charset="0"/>
                <a:cs typeface="Arial" pitchFamily="34" charset="0"/>
              </a:rPr>
              <a:t>Fer à béton </a:t>
            </a:r>
            <a:r>
              <a:rPr lang="en-US" sz="1300" dirty="0" smtClean="0">
                <a:solidFill>
                  <a:srgbClr val="002060"/>
                </a:solidFill>
                <a:latin typeface="Arial" pitchFamily="34" charset="0"/>
                <a:cs typeface="Arial" pitchFamily="34" charset="0"/>
              </a:rPr>
              <a:t>Ø …     …………………… T </a:t>
            </a:r>
            <a:r>
              <a:rPr lang="fr-FR" sz="1300" dirty="0" smtClean="0">
                <a:solidFill>
                  <a:srgbClr val="002060"/>
                </a:solidFill>
                <a:latin typeface="Arial" pitchFamily="34" charset="0"/>
                <a:cs typeface="Arial" pitchFamily="34" charset="0"/>
              </a:rPr>
              <a:t>	</a:t>
            </a:r>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              Fer </a:t>
            </a:r>
            <a:r>
              <a:rPr lang="fr-FR" sz="1300" dirty="0">
                <a:solidFill>
                  <a:srgbClr val="002060"/>
                </a:solidFill>
                <a:latin typeface="Arial" pitchFamily="34" charset="0"/>
                <a:cs typeface="Arial" pitchFamily="34" charset="0"/>
              </a:rPr>
              <a:t>à béton Ø…      …………………..  </a:t>
            </a:r>
            <a:r>
              <a:rPr lang="fr-FR" sz="1300" dirty="0" smtClean="0">
                <a:solidFill>
                  <a:srgbClr val="002060"/>
                </a:solidFill>
                <a:latin typeface="Arial" pitchFamily="34" charset="0"/>
                <a:cs typeface="Arial" pitchFamily="34" charset="0"/>
              </a:rPr>
              <a:t>T</a:t>
            </a:r>
          </a:p>
          <a:p>
            <a:r>
              <a:rPr lang="fr-FR" sz="1300" dirty="0" smtClean="0">
                <a:solidFill>
                  <a:srgbClr val="002060"/>
                </a:solidFill>
                <a:latin typeface="Arial" pitchFamily="34" charset="0"/>
                <a:cs typeface="Arial" pitchFamily="34" charset="0"/>
              </a:rPr>
              <a:t>Etc.</a:t>
            </a:r>
          </a:p>
          <a:p>
            <a:r>
              <a:rPr lang="fr-FR" sz="1300" dirty="0" smtClean="0">
                <a:solidFill>
                  <a:srgbClr val="002060"/>
                </a:solidFill>
                <a:latin typeface="Arial" pitchFamily="34" charset="0"/>
                <a:cs typeface="Arial" pitchFamily="34" charset="0"/>
              </a:rPr>
              <a:t>Démolition </a:t>
            </a:r>
            <a:r>
              <a:rPr lang="fr-FR" sz="1300" dirty="0">
                <a:solidFill>
                  <a:srgbClr val="002060"/>
                </a:solidFill>
                <a:latin typeface="Arial" pitchFamily="34" charset="0"/>
                <a:cs typeface="Arial" pitchFamily="34" charset="0"/>
              </a:rPr>
              <a:t>béton : …………………………………...m3         Coupe ferrailles …………………….…  T</a:t>
            </a:r>
          </a:p>
          <a:p>
            <a:r>
              <a:rPr lang="fr-FR" sz="1300" dirty="0">
                <a:solidFill>
                  <a:srgbClr val="002060"/>
                </a:solidFill>
                <a:latin typeface="Arial" pitchFamily="34" charset="0"/>
                <a:cs typeface="Arial" pitchFamily="34" charset="0"/>
              </a:rPr>
              <a:t>Décaissement: ……………………………………… m3</a:t>
            </a:r>
          </a:p>
          <a:p>
            <a:r>
              <a:rPr lang="fr-FR" sz="1300" dirty="0">
                <a:solidFill>
                  <a:srgbClr val="002060"/>
                </a:solidFill>
                <a:latin typeface="Arial" pitchFamily="34" charset="0"/>
                <a:cs typeface="Arial" pitchFamily="34" charset="0"/>
              </a:rPr>
              <a:t>Remblai : ……………………………………………. m3</a:t>
            </a:r>
          </a:p>
          <a:p>
            <a:r>
              <a:rPr lang="fr-FR" sz="1300" dirty="0">
                <a:solidFill>
                  <a:srgbClr val="002060"/>
                </a:solidFill>
                <a:latin typeface="Arial" pitchFamily="34" charset="0"/>
                <a:cs typeface="Arial" pitchFamily="34" charset="0"/>
              </a:rPr>
              <a:t>4 x 6 : …………………………………………………m3         Sable : ………………………………….. m3</a:t>
            </a:r>
          </a:p>
          <a:p>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Camions benne de    m3: ………………………….camions  </a:t>
            </a:r>
          </a:p>
          <a:p>
            <a:r>
              <a:rPr lang="fr-FR" sz="1300" dirty="0">
                <a:solidFill>
                  <a:srgbClr val="002060"/>
                </a:solidFill>
                <a:latin typeface="Arial" pitchFamily="34" charset="0"/>
                <a:cs typeface="Arial" pitchFamily="34" charset="0"/>
              </a:rPr>
              <a:t>Excavateur: ......................................................... Nombre et type </a:t>
            </a:r>
          </a:p>
          <a:p>
            <a:r>
              <a:rPr lang="fr-FR" sz="1300" dirty="0">
                <a:solidFill>
                  <a:srgbClr val="002060"/>
                </a:solidFill>
                <a:latin typeface="Arial" pitchFamily="34" charset="0"/>
                <a:cs typeface="Arial" pitchFamily="34" charset="0"/>
              </a:rPr>
              <a:t>Compacteur : ………………………………………. Nombre et type</a:t>
            </a:r>
          </a:p>
          <a:p>
            <a:r>
              <a:rPr lang="fr-FR" sz="1300" dirty="0">
                <a:solidFill>
                  <a:srgbClr val="002060"/>
                </a:solidFill>
                <a:latin typeface="Arial" pitchFamily="34" charset="0"/>
                <a:cs typeface="Arial" pitchFamily="34" charset="0"/>
              </a:rPr>
              <a:t>Autre: ……………………………………………….. Nombre et type</a:t>
            </a:r>
          </a:p>
          <a:p>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Nombre de vacataires : …………………………… Hommes</a:t>
            </a:r>
          </a:p>
          <a:p>
            <a:r>
              <a:rPr lang="fr-FR" sz="1300" dirty="0">
                <a:solidFill>
                  <a:srgbClr val="002060"/>
                </a:solidFill>
                <a:latin typeface="Arial" pitchFamily="34" charset="0"/>
                <a:cs typeface="Arial" pitchFamily="34" charset="0"/>
              </a:rPr>
              <a:t>Chefs d’équipes: ……………………………………Hommes   </a:t>
            </a:r>
          </a:p>
          <a:p>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Nombres de portes neuves:………………………  Porte            Dimensions des portes : …………………….. m</a:t>
            </a:r>
          </a:p>
          <a:p>
            <a:r>
              <a:rPr lang="fr-FR" sz="1300" dirty="0">
                <a:solidFill>
                  <a:srgbClr val="002060"/>
                </a:solidFill>
                <a:latin typeface="Arial" pitchFamily="34" charset="0"/>
                <a:cs typeface="Arial" pitchFamily="34" charset="0"/>
              </a:rPr>
              <a:t>Nombre de vis ou crémaillère : ………………….  Unités           Diamètre: ……………………………………….mm</a:t>
            </a:r>
          </a:p>
          <a:p>
            <a:r>
              <a:rPr lang="fr-FR" sz="1300" dirty="0">
                <a:solidFill>
                  <a:srgbClr val="002060"/>
                </a:solidFill>
                <a:latin typeface="Arial" pitchFamily="34" charset="0"/>
                <a:cs typeface="Arial" pitchFamily="34" charset="0"/>
              </a:rPr>
              <a:t>Nombre de crics : ………………………………….Unités           Type…………….démultiplication……………. </a:t>
            </a:r>
          </a:p>
          <a:p>
            <a:r>
              <a:rPr lang="fr-FR" sz="1300" dirty="0">
                <a:solidFill>
                  <a:srgbClr val="002060"/>
                </a:solidFill>
                <a:latin typeface="Arial" pitchFamily="34" charset="0"/>
                <a:cs typeface="Arial" pitchFamily="34" charset="0"/>
              </a:rPr>
              <a:t>Joints de caoutchouc : ………… longueur ……….. m           </a:t>
            </a:r>
            <a:r>
              <a:rPr lang="fr-FR" sz="1300" dirty="0" smtClean="0">
                <a:solidFill>
                  <a:srgbClr val="002060"/>
                </a:solidFill>
                <a:latin typeface="Arial" pitchFamily="34" charset="0"/>
                <a:cs typeface="Arial" pitchFamily="34" charset="0"/>
              </a:rPr>
              <a:t>Largeur</a:t>
            </a:r>
            <a:r>
              <a:rPr lang="fr-FR" sz="1300" dirty="0">
                <a:solidFill>
                  <a:srgbClr val="002060"/>
                </a:solidFill>
                <a:latin typeface="Arial" pitchFamily="34" charset="0"/>
                <a:cs typeface="Arial" pitchFamily="34" charset="0"/>
              </a:rPr>
              <a:t>: …………….. Cm    Épaisseur : ……..mm</a:t>
            </a:r>
          </a:p>
          <a:p>
            <a:r>
              <a:rPr lang="fr-FR" sz="1300" dirty="0">
                <a:solidFill>
                  <a:srgbClr val="002060"/>
                </a:solidFill>
                <a:latin typeface="Arial" pitchFamily="34" charset="0"/>
                <a:cs typeface="Arial" pitchFamily="34" charset="0"/>
              </a:rPr>
              <a:t>Type de fixation : ………………………………………</a:t>
            </a:r>
          </a:p>
          <a:p>
            <a:r>
              <a:rPr lang="fr-FR" sz="1300" dirty="0">
                <a:solidFill>
                  <a:srgbClr val="002060"/>
                </a:solidFill>
                <a:latin typeface="Arial" pitchFamily="34" charset="0"/>
                <a:cs typeface="Arial" pitchFamily="34" charset="0"/>
              </a:rPr>
              <a:t>Peinture primaire: ……………………… Kg      </a:t>
            </a:r>
            <a:r>
              <a:rPr lang="fr-FR" sz="1300" dirty="0" smtClean="0">
                <a:solidFill>
                  <a:srgbClr val="002060"/>
                </a:solidFill>
                <a:latin typeface="Arial" pitchFamily="34" charset="0"/>
                <a:cs typeface="Arial" pitchFamily="34" charset="0"/>
              </a:rPr>
              <a:t>Peinture </a:t>
            </a:r>
            <a:r>
              <a:rPr lang="fr-FR" sz="1300" dirty="0">
                <a:solidFill>
                  <a:srgbClr val="002060"/>
                </a:solidFill>
                <a:latin typeface="Arial" pitchFamily="34" charset="0"/>
                <a:cs typeface="Arial" pitchFamily="34" charset="0"/>
              </a:rPr>
              <a:t>finale : ………………….. Kg    Diluant : ……………..Kg</a:t>
            </a:r>
          </a:p>
          <a:p>
            <a:r>
              <a:rPr lang="fr-FR" sz="1300" dirty="0">
                <a:solidFill>
                  <a:srgbClr val="002060"/>
                </a:solidFill>
                <a:latin typeface="Arial" pitchFamily="34" charset="0"/>
                <a:cs typeface="Arial" pitchFamily="34" charset="0"/>
              </a:rPr>
              <a:t>Échelles et garde corps ………………… T</a:t>
            </a:r>
          </a:p>
          <a:p>
            <a:r>
              <a:rPr lang="fr-FR" sz="1300" dirty="0">
                <a:solidFill>
                  <a:srgbClr val="002060"/>
                </a:solidFill>
                <a:latin typeface="Arial" pitchFamily="34" charset="0"/>
                <a:cs typeface="Arial" pitchFamily="34" charset="0"/>
              </a:rPr>
              <a:t>              </a:t>
            </a:r>
          </a:p>
        </p:txBody>
      </p:sp>
      <p:sp>
        <p:nvSpPr>
          <p:cNvPr id="261126" name="ZoneTexte 7"/>
          <p:cNvSpPr txBox="1">
            <a:spLocks noChangeArrowheads="1"/>
          </p:cNvSpPr>
          <p:nvPr/>
        </p:nvSpPr>
        <p:spPr bwMode="auto">
          <a:xfrm>
            <a:off x="247650" y="-24"/>
            <a:ext cx="8610600" cy="366713"/>
          </a:xfrm>
          <a:prstGeom prst="rect">
            <a:avLst/>
          </a:prstGeom>
          <a:noFill/>
          <a:ln w="9525">
            <a:noFill/>
            <a:miter lim="800000"/>
            <a:headEnd/>
            <a:tailEnd/>
          </a:ln>
        </p:spPr>
        <p:txBody>
          <a:bodyPr>
            <a:spAutoFit/>
          </a:bodyPr>
          <a:lstStyle/>
          <a:p>
            <a:pPr algn="ctr"/>
            <a:r>
              <a:rPr lang="fr-FR" b="1" u="sng" dirty="0">
                <a:solidFill>
                  <a:srgbClr val="002060"/>
                </a:solidFill>
              </a:rPr>
              <a:t>RAPPORT DES TRAVAUX FAITS SUR UN OUVRAGE DE TETE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2000"/>
                                        <p:tgtEl>
                                          <p:spTgt spid="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1125">
                                            <p:bg/>
                                          </p:spTgt>
                                        </p:tgtEl>
                                        <p:attrNameLst>
                                          <p:attrName>style.visibility</p:attrName>
                                        </p:attrNameLst>
                                      </p:cBhvr>
                                      <p:to>
                                        <p:strVal val="visible"/>
                                      </p:to>
                                    </p:set>
                                    <p:animEffect transition="in" filter="fade">
                                      <p:cBhvr>
                                        <p:cTn id="16" dur="2000"/>
                                        <p:tgtEl>
                                          <p:spTgt spid="261125">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1125">
                                            <p:txEl>
                                              <p:pRg st="1" end="1"/>
                                            </p:txEl>
                                          </p:spTgt>
                                        </p:tgtEl>
                                        <p:attrNameLst>
                                          <p:attrName>style.visibility</p:attrName>
                                        </p:attrNameLst>
                                      </p:cBhvr>
                                      <p:to>
                                        <p:strVal val="visible"/>
                                      </p:to>
                                    </p:set>
                                    <p:animEffect transition="in" filter="fade">
                                      <p:cBhvr>
                                        <p:cTn id="19" dur="2000"/>
                                        <p:tgtEl>
                                          <p:spTgt spid="261125">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1125">
                                            <p:txEl>
                                              <p:pRg st="2" end="2"/>
                                            </p:txEl>
                                          </p:spTgt>
                                        </p:tgtEl>
                                        <p:attrNameLst>
                                          <p:attrName>style.visibility</p:attrName>
                                        </p:attrNameLst>
                                      </p:cBhvr>
                                      <p:to>
                                        <p:strVal val="visible"/>
                                      </p:to>
                                    </p:set>
                                    <p:animEffect transition="in" filter="fade">
                                      <p:cBhvr>
                                        <p:cTn id="22" dur="2000"/>
                                        <p:tgtEl>
                                          <p:spTgt spid="26112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1125">
                                            <p:txEl>
                                              <p:pRg st="3" end="3"/>
                                            </p:txEl>
                                          </p:spTgt>
                                        </p:tgtEl>
                                        <p:attrNameLst>
                                          <p:attrName>style.visibility</p:attrName>
                                        </p:attrNameLst>
                                      </p:cBhvr>
                                      <p:to>
                                        <p:strVal val="visible"/>
                                      </p:to>
                                    </p:set>
                                    <p:animEffect transition="in" filter="fade">
                                      <p:cBhvr>
                                        <p:cTn id="25" dur="2000"/>
                                        <p:tgtEl>
                                          <p:spTgt spid="26112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1125">
                                            <p:txEl>
                                              <p:pRg st="4" end="4"/>
                                            </p:txEl>
                                          </p:spTgt>
                                        </p:tgtEl>
                                        <p:attrNameLst>
                                          <p:attrName>style.visibility</p:attrName>
                                        </p:attrNameLst>
                                      </p:cBhvr>
                                      <p:to>
                                        <p:strVal val="visible"/>
                                      </p:to>
                                    </p:set>
                                    <p:animEffect transition="in" filter="fade">
                                      <p:cBhvr>
                                        <p:cTn id="28" dur="2000"/>
                                        <p:tgtEl>
                                          <p:spTgt spid="26112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1125">
                                            <p:txEl>
                                              <p:pRg st="5" end="5"/>
                                            </p:txEl>
                                          </p:spTgt>
                                        </p:tgtEl>
                                        <p:attrNameLst>
                                          <p:attrName>style.visibility</p:attrName>
                                        </p:attrNameLst>
                                      </p:cBhvr>
                                      <p:to>
                                        <p:strVal val="visible"/>
                                      </p:to>
                                    </p:set>
                                    <p:animEffect transition="in" filter="fade">
                                      <p:cBhvr>
                                        <p:cTn id="31" dur="2000"/>
                                        <p:tgtEl>
                                          <p:spTgt spid="261125">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1125">
                                            <p:txEl>
                                              <p:pRg st="7" end="7"/>
                                            </p:txEl>
                                          </p:spTgt>
                                        </p:tgtEl>
                                        <p:attrNameLst>
                                          <p:attrName>style.visibility</p:attrName>
                                        </p:attrNameLst>
                                      </p:cBhvr>
                                      <p:to>
                                        <p:strVal val="visible"/>
                                      </p:to>
                                    </p:set>
                                    <p:animEffect transition="in" filter="fade">
                                      <p:cBhvr>
                                        <p:cTn id="34" dur="2000"/>
                                        <p:tgtEl>
                                          <p:spTgt spid="261125">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1125">
                                            <p:txEl>
                                              <p:pRg st="9" end="9"/>
                                            </p:txEl>
                                          </p:spTgt>
                                        </p:tgtEl>
                                        <p:attrNameLst>
                                          <p:attrName>style.visibility</p:attrName>
                                        </p:attrNameLst>
                                      </p:cBhvr>
                                      <p:to>
                                        <p:strVal val="visible"/>
                                      </p:to>
                                    </p:set>
                                    <p:animEffect transition="in" filter="fade">
                                      <p:cBhvr>
                                        <p:cTn id="37" dur="2000"/>
                                        <p:tgtEl>
                                          <p:spTgt spid="26112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1125">
                                            <p:txEl>
                                              <p:pRg st="10" end="10"/>
                                            </p:txEl>
                                          </p:spTgt>
                                        </p:tgtEl>
                                        <p:attrNameLst>
                                          <p:attrName>style.visibility</p:attrName>
                                        </p:attrNameLst>
                                      </p:cBhvr>
                                      <p:to>
                                        <p:strVal val="visible"/>
                                      </p:to>
                                    </p:set>
                                    <p:animEffect transition="in" filter="fade">
                                      <p:cBhvr>
                                        <p:cTn id="40" dur="2000"/>
                                        <p:tgtEl>
                                          <p:spTgt spid="261125">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1125">
                                            <p:txEl>
                                              <p:pRg st="11" end="11"/>
                                            </p:txEl>
                                          </p:spTgt>
                                        </p:tgtEl>
                                        <p:attrNameLst>
                                          <p:attrName>style.visibility</p:attrName>
                                        </p:attrNameLst>
                                      </p:cBhvr>
                                      <p:to>
                                        <p:strVal val="visible"/>
                                      </p:to>
                                    </p:set>
                                    <p:animEffect transition="in" filter="fade">
                                      <p:cBhvr>
                                        <p:cTn id="43" dur="2000"/>
                                        <p:tgtEl>
                                          <p:spTgt spid="261125">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1125">
                                            <p:txEl>
                                              <p:pRg st="12" end="12"/>
                                            </p:txEl>
                                          </p:spTgt>
                                        </p:tgtEl>
                                        <p:attrNameLst>
                                          <p:attrName>style.visibility</p:attrName>
                                        </p:attrNameLst>
                                      </p:cBhvr>
                                      <p:to>
                                        <p:strVal val="visible"/>
                                      </p:to>
                                    </p:set>
                                    <p:animEffect transition="in" filter="fade">
                                      <p:cBhvr>
                                        <p:cTn id="46" dur="2000"/>
                                        <p:tgtEl>
                                          <p:spTgt spid="261125">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1125">
                                            <p:txEl>
                                              <p:pRg st="13" end="13"/>
                                            </p:txEl>
                                          </p:spTgt>
                                        </p:tgtEl>
                                        <p:attrNameLst>
                                          <p:attrName>style.visibility</p:attrName>
                                        </p:attrNameLst>
                                      </p:cBhvr>
                                      <p:to>
                                        <p:strVal val="visible"/>
                                      </p:to>
                                    </p:set>
                                    <p:animEffect transition="in" filter="fade">
                                      <p:cBhvr>
                                        <p:cTn id="49" dur="2000"/>
                                        <p:tgtEl>
                                          <p:spTgt spid="261125">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1125">
                                            <p:txEl>
                                              <p:pRg st="14" end="14"/>
                                            </p:txEl>
                                          </p:spTgt>
                                        </p:tgtEl>
                                        <p:attrNameLst>
                                          <p:attrName>style.visibility</p:attrName>
                                        </p:attrNameLst>
                                      </p:cBhvr>
                                      <p:to>
                                        <p:strVal val="visible"/>
                                      </p:to>
                                    </p:set>
                                    <p:animEffect transition="in" filter="fade">
                                      <p:cBhvr>
                                        <p:cTn id="52" dur="2000"/>
                                        <p:tgtEl>
                                          <p:spTgt spid="261125">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1125">
                                            <p:txEl>
                                              <p:pRg st="15" end="15"/>
                                            </p:txEl>
                                          </p:spTgt>
                                        </p:tgtEl>
                                        <p:attrNameLst>
                                          <p:attrName>style.visibility</p:attrName>
                                        </p:attrNameLst>
                                      </p:cBhvr>
                                      <p:to>
                                        <p:strVal val="visible"/>
                                      </p:to>
                                    </p:set>
                                    <p:animEffect transition="in" filter="fade">
                                      <p:cBhvr>
                                        <p:cTn id="55" dur="2000"/>
                                        <p:tgtEl>
                                          <p:spTgt spid="261125">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1125">
                                            <p:txEl>
                                              <p:pRg st="17" end="17"/>
                                            </p:txEl>
                                          </p:spTgt>
                                        </p:tgtEl>
                                        <p:attrNameLst>
                                          <p:attrName>style.visibility</p:attrName>
                                        </p:attrNameLst>
                                      </p:cBhvr>
                                      <p:to>
                                        <p:strVal val="visible"/>
                                      </p:to>
                                    </p:set>
                                    <p:animEffect transition="in" filter="fade">
                                      <p:cBhvr>
                                        <p:cTn id="58" dur="2000"/>
                                        <p:tgtEl>
                                          <p:spTgt spid="261125">
                                            <p:txEl>
                                              <p:pRg st="17" end="17"/>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1125">
                                            <p:txEl>
                                              <p:pRg st="18" end="18"/>
                                            </p:txEl>
                                          </p:spTgt>
                                        </p:tgtEl>
                                        <p:attrNameLst>
                                          <p:attrName>style.visibility</p:attrName>
                                        </p:attrNameLst>
                                      </p:cBhvr>
                                      <p:to>
                                        <p:strVal val="visible"/>
                                      </p:to>
                                    </p:set>
                                    <p:animEffect transition="in" filter="fade">
                                      <p:cBhvr>
                                        <p:cTn id="61" dur="2000"/>
                                        <p:tgtEl>
                                          <p:spTgt spid="261125">
                                            <p:txEl>
                                              <p:pRg st="18" end="18"/>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1125">
                                            <p:txEl>
                                              <p:pRg st="19" end="19"/>
                                            </p:txEl>
                                          </p:spTgt>
                                        </p:tgtEl>
                                        <p:attrNameLst>
                                          <p:attrName>style.visibility</p:attrName>
                                        </p:attrNameLst>
                                      </p:cBhvr>
                                      <p:to>
                                        <p:strVal val="visible"/>
                                      </p:to>
                                    </p:set>
                                    <p:animEffect transition="in" filter="fade">
                                      <p:cBhvr>
                                        <p:cTn id="64" dur="2000"/>
                                        <p:tgtEl>
                                          <p:spTgt spid="261125">
                                            <p:txEl>
                                              <p:pRg st="19" end="19"/>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1125">
                                            <p:txEl>
                                              <p:pRg st="20" end="20"/>
                                            </p:txEl>
                                          </p:spTgt>
                                        </p:tgtEl>
                                        <p:attrNameLst>
                                          <p:attrName>style.visibility</p:attrName>
                                        </p:attrNameLst>
                                      </p:cBhvr>
                                      <p:to>
                                        <p:strVal val="visible"/>
                                      </p:to>
                                    </p:set>
                                    <p:animEffect transition="in" filter="fade">
                                      <p:cBhvr>
                                        <p:cTn id="67" dur="2000"/>
                                        <p:tgtEl>
                                          <p:spTgt spid="261125">
                                            <p:txEl>
                                              <p:pRg st="20" end="2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1125">
                                            <p:txEl>
                                              <p:pRg st="22" end="22"/>
                                            </p:txEl>
                                          </p:spTgt>
                                        </p:tgtEl>
                                        <p:attrNameLst>
                                          <p:attrName>style.visibility</p:attrName>
                                        </p:attrNameLst>
                                      </p:cBhvr>
                                      <p:to>
                                        <p:strVal val="visible"/>
                                      </p:to>
                                    </p:set>
                                    <p:animEffect transition="in" filter="fade">
                                      <p:cBhvr>
                                        <p:cTn id="70" dur="2000"/>
                                        <p:tgtEl>
                                          <p:spTgt spid="261125">
                                            <p:txEl>
                                              <p:pRg st="22" end="22"/>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1125">
                                            <p:txEl>
                                              <p:pRg st="23" end="23"/>
                                            </p:txEl>
                                          </p:spTgt>
                                        </p:tgtEl>
                                        <p:attrNameLst>
                                          <p:attrName>style.visibility</p:attrName>
                                        </p:attrNameLst>
                                      </p:cBhvr>
                                      <p:to>
                                        <p:strVal val="visible"/>
                                      </p:to>
                                    </p:set>
                                    <p:animEffect transition="in" filter="fade">
                                      <p:cBhvr>
                                        <p:cTn id="73" dur="2000"/>
                                        <p:tgtEl>
                                          <p:spTgt spid="261125">
                                            <p:txEl>
                                              <p:pRg st="23" end="23"/>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1125">
                                            <p:txEl>
                                              <p:pRg st="25" end="25"/>
                                            </p:txEl>
                                          </p:spTgt>
                                        </p:tgtEl>
                                        <p:attrNameLst>
                                          <p:attrName>style.visibility</p:attrName>
                                        </p:attrNameLst>
                                      </p:cBhvr>
                                      <p:to>
                                        <p:strVal val="visible"/>
                                      </p:to>
                                    </p:set>
                                    <p:animEffect transition="in" filter="fade">
                                      <p:cBhvr>
                                        <p:cTn id="76" dur="2000"/>
                                        <p:tgtEl>
                                          <p:spTgt spid="261125">
                                            <p:txEl>
                                              <p:pRg st="25" end="2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1125">
                                            <p:txEl>
                                              <p:pRg st="26" end="26"/>
                                            </p:txEl>
                                          </p:spTgt>
                                        </p:tgtEl>
                                        <p:attrNameLst>
                                          <p:attrName>style.visibility</p:attrName>
                                        </p:attrNameLst>
                                      </p:cBhvr>
                                      <p:to>
                                        <p:strVal val="visible"/>
                                      </p:to>
                                    </p:set>
                                    <p:animEffect transition="in" filter="fade">
                                      <p:cBhvr>
                                        <p:cTn id="79" dur="2000"/>
                                        <p:tgtEl>
                                          <p:spTgt spid="261125">
                                            <p:txEl>
                                              <p:pRg st="26" end="2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1125">
                                            <p:txEl>
                                              <p:pRg st="27" end="27"/>
                                            </p:txEl>
                                          </p:spTgt>
                                        </p:tgtEl>
                                        <p:attrNameLst>
                                          <p:attrName>style.visibility</p:attrName>
                                        </p:attrNameLst>
                                      </p:cBhvr>
                                      <p:to>
                                        <p:strVal val="visible"/>
                                      </p:to>
                                    </p:set>
                                    <p:animEffect transition="in" filter="fade">
                                      <p:cBhvr>
                                        <p:cTn id="82" dur="2000"/>
                                        <p:tgtEl>
                                          <p:spTgt spid="261125">
                                            <p:txEl>
                                              <p:pRg st="27" end="2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1125">
                                            <p:txEl>
                                              <p:pRg st="28" end="28"/>
                                            </p:txEl>
                                          </p:spTgt>
                                        </p:tgtEl>
                                        <p:attrNameLst>
                                          <p:attrName>style.visibility</p:attrName>
                                        </p:attrNameLst>
                                      </p:cBhvr>
                                      <p:to>
                                        <p:strVal val="visible"/>
                                      </p:to>
                                    </p:set>
                                    <p:animEffect transition="in" filter="fade">
                                      <p:cBhvr>
                                        <p:cTn id="85" dur="2000"/>
                                        <p:tgtEl>
                                          <p:spTgt spid="261125">
                                            <p:txEl>
                                              <p:pRg st="28" end="2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61125">
                                            <p:txEl>
                                              <p:pRg st="29" end="29"/>
                                            </p:txEl>
                                          </p:spTgt>
                                        </p:tgtEl>
                                        <p:attrNameLst>
                                          <p:attrName>style.visibility</p:attrName>
                                        </p:attrNameLst>
                                      </p:cBhvr>
                                      <p:to>
                                        <p:strVal val="visible"/>
                                      </p:to>
                                    </p:set>
                                    <p:animEffect transition="in" filter="fade">
                                      <p:cBhvr>
                                        <p:cTn id="88" dur="2000"/>
                                        <p:tgtEl>
                                          <p:spTgt spid="261125">
                                            <p:txEl>
                                              <p:pRg st="29" end="29"/>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61125">
                                            <p:txEl>
                                              <p:pRg st="30" end="30"/>
                                            </p:txEl>
                                          </p:spTgt>
                                        </p:tgtEl>
                                        <p:attrNameLst>
                                          <p:attrName>style.visibility</p:attrName>
                                        </p:attrNameLst>
                                      </p:cBhvr>
                                      <p:to>
                                        <p:strVal val="visible"/>
                                      </p:to>
                                    </p:set>
                                    <p:animEffect transition="in" filter="fade">
                                      <p:cBhvr>
                                        <p:cTn id="91" dur="2000"/>
                                        <p:tgtEl>
                                          <p:spTgt spid="261125">
                                            <p:txEl>
                                              <p:pRg st="30" end="3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1125">
                                            <p:txEl>
                                              <p:pRg st="31" end="31"/>
                                            </p:txEl>
                                          </p:spTgt>
                                        </p:tgtEl>
                                        <p:attrNameLst>
                                          <p:attrName>style.visibility</p:attrName>
                                        </p:attrNameLst>
                                      </p:cBhvr>
                                      <p:to>
                                        <p:strVal val="visible"/>
                                      </p:to>
                                    </p:set>
                                    <p:animEffect transition="in" filter="fade">
                                      <p:cBhvr>
                                        <p:cTn id="94" dur="2000"/>
                                        <p:tgtEl>
                                          <p:spTgt spid="261125">
                                            <p:txEl>
                                              <p:pRg st="31" end="31"/>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1125">
                                            <p:txEl>
                                              <p:pRg st="32" end="32"/>
                                            </p:txEl>
                                          </p:spTgt>
                                        </p:tgtEl>
                                        <p:attrNameLst>
                                          <p:attrName>style.visibility</p:attrName>
                                        </p:attrNameLst>
                                      </p:cBhvr>
                                      <p:to>
                                        <p:strVal val="visible"/>
                                      </p:to>
                                    </p:set>
                                    <p:animEffect transition="in" filter="fade">
                                      <p:cBhvr>
                                        <p:cTn id="97" dur="2000"/>
                                        <p:tgtEl>
                                          <p:spTgt spid="261125">
                                            <p:txEl>
                                              <p:pRg st="32" end="32"/>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61126">
                                            <p:txEl>
                                              <p:pRg st="0" end="0"/>
                                            </p:txEl>
                                          </p:spTgt>
                                        </p:tgtEl>
                                        <p:attrNameLst>
                                          <p:attrName>style.visibility</p:attrName>
                                        </p:attrNameLst>
                                      </p:cBhvr>
                                      <p:to>
                                        <p:strVal val="visible"/>
                                      </p:to>
                                    </p:set>
                                    <p:animEffect transition="in" filter="fade">
                                      <p:cBhvr>
                                        <p:cTn id="100" dur="2000"/>
                                        <p:tgtEl>
                                          <p:spTgt spid="2611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animBg="1"/>
      <p:bldP spid="261125" grpId="0" build="allAtOnce" animBg="1"/>
      <p:bldP spid="26112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F83921CE-35C9-4C8C-B810-BF4709065FE6}" type="slidenum">
              <a:rPr lang="en-US"/>
              <a:pPr>
                <a:defRPr/>
              </a:pPr>
              <a:t>2</a:t>
            </a:fld>
            <a:endParaRPr lang="en-US" dirty="0"/>
          </a:p>
        </p:txBody>
      </p:sp>
      <p:sp>
        <p:nvSpPr>
          <p:cNvPr id="16998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169989" name="Text Box 5"/>
          <p:cNvSpPr txBox="1">
            <a:spLocks noChangeArrowheads="1"/>
          </p:cNvSpPr>
          <p:nvPr/>
        </p:nvSpPr>
        <p:spPr bwMode="auto">
          <a:xfrm>
            <a:off x="1905000" y="9906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endParaRPr lang="en-US" sz="2000" b="1" u="sng" dirty="0">
              <a:solidFill>
                <a:srgbClr val="FF7F61"/>
              </a:solidFill>
              <a:effectLst>
                <a:outerShdw blurRad="38100" dist="38100" dir="2700000" algn="tl">
                  <a:srgbClr val="000000"/>
                </a:outerShdw>
              </a:effectLst>
            </a:endParaRPr>
          </a:p>
        </p:txBody>
      </p:sp>
      <p:sp>
        <p:nvSpPr>
          <p:cNvPr id="169990" name="Text Box 6"/>
          <p:cNvSpPr txBox="1">
            <a:spLocks noChangeArrowheads="1"/>
          </p:cNvSpPr>
          <p:nvPr/>
        </p:nvSpPr>
        <p:spPr bwMode="auto">
          <a:xfrm>
            <a:off x="266700" y="1800225"/>
            <a:ext cx="8562975" cy="641350"/>
          </a:xfrm>
          <a:prstGeom prst="rect">
            <a:avLst/>
          </a:prstGeom>
          <a:noFill/>
          <a:ln w="9525">
            <a:noFill/>
            <a:miter lim="800000"/>
            <a:headEnd/>
            <a:tailEnd/>
          </a:ln>
          <a:effectLst/>
        </p:spPr>
        <p:txBody>
          <a:bodyPr>
            <a:spAutoFit/>
          </a:bodyPr>
          <a:lstStyle/>
          <a:p>
            <a:pPr algn="just">
              <a:spcBef>
                <a:spcPct val="50000"/>
              </a:spcBef>
              <a:defRPr/>
            </a:pPr>
            <a:r>
              <a:rPr lang="fr-FR" dirty="0">
                <a:latin typeface="Arial" pitchFamily="34" charset="0"/>
                <a:cs typeface="Arial" pitchFamily="34" charset="0"/>
              </a:rPr>
              <a:t>Aujourd’hui c’est la maintenance obligatoire sur toutes les installations laissées en l’état depuis  plus de 2 à 3 ans.</a:t>
            </a:r>
            <a:endParaRPr lang="en-US" sz="2000" b="1" dirty="0">
              <a:solidFill>
                <a:srgbClr val="FF7F61"/>
              </a:solidFill>
              <a:effectLst>
                <a:outerShdw blurRad="38100" dist="38100" dir="2700000" algn="tl">
                  <a:srgbClr val="000000"/>
                </a:outerShdw>
              </a:effectLst>
              <a:latin typeface="Arial" pitchFamily="34" charset="0"/>
              <a:cs typeface="Arial" pitchFamily="34" charset="0"/>
            </a:endParaRPr>
          </a:p>
        </p:txBody>
      </p:sp>
      <p:sp>
        <p:nvSpPr>
          <p:cNvPr id="243718" name="Text Box 7"/>
          <p:cNvSpPr txBox="1">
            <a:spLocks noChangeArrowheads="1"/>
          </p:cNvSpPr>
          <p:nvPr/>
        </p:nvSpPr>
        <p:spPr bwMode="auto">
          <a:xfrm>
            <a:off x="0" y="4191000"/>
            <a:ext cx="9144000" cy="366713"/>
          </a:xfrm>
          <a:prstGeom prst="rect">
            <a:avLst/>
          </a:prstGeom>
          <a:noFill/>
          <a:ln w="9525">
            <a:noFill/>
            <a:miter lim="800000"/>
            <a:headEnd/>
            <a:tailEnd/>
          </a:ln>
        </p:spPr>
        <p:txBody>
          <a:bodyPr>
            <a:spAutoFit/>
          </a:bodyPr>
          <a:lstStyle/>
          <a:p>
            <a:pPr>
              <a:spcBef>
                <a:spcPct val="50000"/>
              </a:spcBef>
            </a:pPr>
            <a:endParaRPr lang="fr-FR"/>
          </a:p>
        </p:txBody>
      </p:sp>
      <p:sp>
        <p:nvSpPr>
          <p:cNvPr id="169992" name="Text Box 8"/>
          <p:cNvSpPr txBox="1">
            <a:spLocks noChangeArrowheads="1"/>
          </p:cNvSpPr>
          <p:nvPr/>
        </p:nvSpPr>
        <p:spPr bwMode="auto">
          <a:xfrm>
            <a:off x="304800" y="2667000"/>
            <a:ext cx="8610600" cy="3025775"/>
          </a:xfrm>
          <a:prstGeom prst="rect">
            <a:avLst/>
          </a:prstGeom>
          <a:solidFill>
            <a:schemeClr val="accent5">
              <a:lumMod val="40000"/>
              <a:lumOff val="60000"/>
            </a:schemeClr>
          </a:solidFill>
          <a:ln w="38100">
            <a:solidFill>
              <a:srgbClr val="FF7F61"/>
            </a:solidFill>
            <a:miter lim="800000"/>
            <a:headEnd/>
            <a:tailEnd/>
          </a:ln>
          <a:effectLst/>
        </p:spPr>
        <p:txBody>
          <a:bodyPr>
            <a:spAutoFit/>
          </a:bodyPr>
          <a:lstStyle/>
          <a:p>
            <a:pPr algn="just">
              <a:spcBef>
                <a:spcPct val="50000"/>
              </a:spcBef>
              <a:defRPr/>
            </a:pPr>
            <a:endParaRPr lang="fr-FR" sz="2000" b="1" dirty="0">
              <a:solidFill>
                <a:schemeClr val="accent4">
                  <a:lumMod val="75000"/>
                </a:schemeClr>
              </a:solidFill>
              <a:effectLst>
                <a:outerShdw blurRad="38100" dist="38100" dir="2700000" algn="tl">
                  <a:srgbClr val="C0C0C0"/>
                </a:outerShdw>
              </a:effectLst>
            </a:endParaRPr>
          </a:p>
          <a:p>
            <a:pPr algn="just">
              <a:spcBef>
                <a:spcPct val="50000"/>
              </a:spcBef>
              <a:defRPr/>
            </a:pPr>
            <a:r>
              <a:rPr lang="fr-FR" sz="2000" b="1" dirty="0">
                <a:solidFill>
                  <a:schemeClr val="accent4">
                    <a:lumMod val="75000"/>
                  </a:schemeClr>
                </a:solidFill>
                <a:effectLst>
                  <a:outerShdw blurRad="38100" dist="38100" dir="2700000" algn="tl">
                    <a:srgbClr val="C0C0C0"/>
                  </a:outerShdw>
                </a:effectLst>
                <a:latin typeface="Arial" pitchFamily="34" charset="0"/>
                <a:cs typeface="Arial" pitchFamily="34" charset="0"/>
              </a:rPr>
              <a:t>Elle consiste principalement à remettre en l’état au plus près du neuf les diverses infrastructures qui composent le périmètre. Elle demande l’intervention d’entreprises de génie civil, une durée de chantiers importante et un budget élevé.</a:t>
            </a:r>
          </a:p>
          <a:p>
            <a:pPr algn="just">
              <a:spcBef>
                <a:spcPct val="50000"/>
              </a:spcBef>
              <a:defRPr/>
            </a:pPr>
            <a:r>
              <a:rPr lang="fr-FR" sz="2000" b="1" dirty="0">
                <a:solidFill>
                  <a:schemeClr val="accent4">
                    <a:lumMod val="75000"/>
                  </a:schemeClr>
                </a:solidFill>
                <a:effectLst>
                  <a:outerShdw blurRad="38100" dist="38100" dir="2700000" algn="tl">
                    <a:srgbClr val="C0C0C0"/>
                  </a:outerShdw>
                </a:effectLst>
                <a:latin typeface="Arial" pitchFamily="34" charset="0"/>
                <a:cs typeface="Arial" pitchFamily="34" charset="0"/>
              </a:rPr>
              <a:t>Si les maintenances quotidiennes ou annuelles sont bien réalisées, la maintenance de remise à niveau  n’est pas nécessaire !</a:t>
            </a:r>
          </a:p>
          <a:p>
            <a:pPr algn="just">
              <a:spcBef>
                <a:spcPct val="50000"/>
              </a:spcBef>
              <a:defRPr/>
            </a:pPr>
            <a:endParaRPr lang="en-US" sz="2000" dirty="0">
              <a:solidFill>
                <a:schemeClr val="accent4">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blinds(horizontal)">
                                      <p:cBhvr>
                                        <p:cTn id="7" dur="500"/>
                                        <p:tgtEl>
                                          <p:spTgt spid="1699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992"/>
                                        </p:tgtEl>
                                        <p:attrNameLst>
                                          <p:attrName>style.visibility</p:attrName>
                                        </p:attrNameLst>
                                      </p:cBhvr>
                                      <p:to>
                                        <p:strVal val="visible"/>
                                      </p:to>
                                    </p:set>
                                    <p:animEffect transition="in" filter="blinds(horizontal)">
                                      <p:cBhvr>
                                        <p:cTn id="12" dur="500"/>
                                        <p:tgtEl>
                                          <p:spTgt spid="169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p:bldP spid="16999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CF0D1A4-0F39-45D3-8A79-42B41FB824F0}" type="slidenum">
              <a:rPr lang="en-US" smtClean="0"/>
              <a:pPr>
                <a:defRPr/>
              </a:pPr>
              <a:t>20</a:t>
            </a:fld>
            <a:endParaRPr lang="en-US" dirty="0"/>
          </a:p>
        </p:txBody>
      </p:sp>
      <p:sp>
        <p:nvSpPr>
          <p:cNvPr id="7"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8" name="Text Box 5"/>
          <p:cNvSpPr txBox="1">
            <a:spLocks noChangeArrowheads="1"/>
          </p:cNvSpPr>
          <p:nvPr/>
        </p:nvSpPr>
        <p:spPr bwMode="auto">
          <a:xfrm>
            <a:off x="1905000" y="9906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endParaRPr lang="en-US" sz="2000" b="1" u="sng" dirty="0">
              <a:solidFill>
                <a:srgbClr val="FF7F61"/>
              </a:solidFill>
              <a:effectLst>
                <a:outerShdw blurRad="38100" dist="38100" dir="2700000" algn="tl">
                  <a:srgbClr val="000000"/>
                </a:outerShdw>
              </a:effectLst>
            </a:endParaRPr>
          </a:p>
        </p:txBody>
      </p:sp>
      <p:sp>
        <p:nvSpPr>
          <p:cNvPr id="9" name="Text Box 6"/>
          <p:cNvSpPr txBox="1">
            <a:spLocks noChangeArrowheads="1"/>
          </p:cNvSpPr>
          <p:nvPr/>
        </p:nvSpPr>
        <p:spPr bwMode="auto">
          <a:xfrm>
            <a:off x="1219200" y="2811463"/>
            <a:ext cx="6705600" cy="584200"/>
          </a:xfrm>
          <a:prstGeom prst="rect">
            <a:avLst/>
          </a:prstGeom>
          <a:solidFill>
            <a:schemeClr val="accent5">
              <a:lumMod val="40000"/>
              <a:lumOff val="60000"/>
            </a:schemeClr>
          </a:solidFill>
          <a:ln w="38100">
            <a:solidFill>
              <a:srgbClr val="FF7F61"/>
            </a:solidFill>
            <a:miter lim="800000"/>
            <a:headEnd/>
            <a:tailEnd/>
          </a:ln>
          <a:effectLst/>
        </p:spPr>
        <p:txBody>
          <a:bodyPr>
            <a:spAutoFit/>
          </a:bodyPr>
          <a:lstStyle/>
          <a:p>
            <a:pPr algn="ctr">
              <a:spcBef>
                <a:spcPct val="50000"/>
              </a:spcBef>
              <a:defRPr/>
            </a:pPr>
            <a:r>
              <a:rPr lang="fr-FR" sz="3200" b="1" dirty="0">
                <a:solidFill>
                  <a:srgbClr val="0000FF"/>
                </a:solidFill>
                <a:effectLst>
                  <a:outerShdw blurRad="38100" dist="38100" dir="2700000" algn="tl">
                    <a:srgbClr val="000000"/>
                  </a:outerShdw>
                </a:effectLst>
              </a:rPr>
              <a:t>LE DEVERSOIR STATIQUE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CB9B888-D999-433F-98B4-99FA7A5BD944}" type="slidenum">
              <a:rPr lang="en-US" smtClean="0"/>
              <a:pPr>
                <a:defRPr/>
              </a:pPr>
              <a:t>21</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381000" y="457200"/>
            <a:ext cx="8382000" cy="861774"/>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endParaRPr lang="fr-FR" sz="2000" b="1" u="sng" dirty="0" smtClean="0">
              <a:solidFill>
                <a:srgbClr val="FF7F61"/>
              </a:solidFill>
              <a:effectLst>
                <a:outerShdw blurRad="38100" dist="38100" dir="2700000" algn="tl">
                  <a:srgbClr val="000000"/>
                </a:outerShdw>
              </a:effectLst>
            </a:endParaRPr>
          </a:p>
          <a:p>
            <a:pPr algn="ctr">
              <a:spcBef>
                <a:spcPct val="50000"/>
              </a:spcBef>
              <a:defRPr/>
            </a:pPr>
            <a:r>
              <a:rPr lang="fr-FR" sz="2000" b="1" u="sng" dirty="0" smtClean="0">
                <a:solidFill>
                  <a:srgbClr val="FFC000"/>
                </a:solidFill>
                <a:effectLst>
                  <a:outerShdw blurRad="38100" dist="38100" dir="2700000" algn="tl">
                    <a:srgbClr val="000000"/>
                  </a:outerShdw>
                </a:effectLst>
              </a:rPr>
              <a:t>DU </a:t>
            </a:r>
            <a:r>
              <a:rPr lang="fr-FR" sz="2000" b="1" u="sng" dirty="0">
                <a:solidFill>
                  <a:srgbClr val="FFC000"/>
                </a:solidFill>
                <a:effectLst>
                  <a:outerShdw blurRad="38100" dist="38100" dir="2700000" algn="tl">
                    <a:srgbClr val="000000"/>
                  </a:outerShdw>
                </a:effectLst>
              </a:rPr>
              <a:t>DEVERSOIR STATIQUE</a:t>
            </a:r>
            <a:endParaRPr lang="en-US" sz="2000" b="1" u="sng" dirty="0">
              <a:solidFill>
                <a:srgbClr val="FFC000"/>
              </a:solidFill>
              <a:effectLst>
                <a:outerShdw blurRad="38100" dist="38100" dir="2700000" algn="tl">
                  <a:srgbClr val="000000"/>
                </a:outerShdw>
              </a:effectLst>
            </a:endParaRPr>
          </a:p>
        </p:txBody>
      </p:sp>
      <p:pic>
        <p:nvPicPr>
          <p:cNvPr id="263173" name="Picture 2" descr="Scan0179"/>
          <p:cNvPicPr>
            <a:picLocks noChangeAspect="1" noChangeArrowheads="1"/>
          </p:cNvPicPr>
          <p:nvPr/>
        </p:nvPicPr>
        <p:blipFill>
          <a:blip r:embed="rId3" cstate="email"/>
          <a:srcRect/>
          <a:stretch>
            <a:fillRect/>
          </a:stretch>
        </p:blipFill>
        <p:spPr bwMode="auto">
          <a:xfrm>
            <a:off x="381000" y="1295400"/>
            <a:ext cx="8077200" cy="5159375"/>
          </a:xfrm>
          <a:prstGeom prst="rect">
            <a:avLst/>
          </a:prstGeom>
          <a:noFill/>
          <a:ln w="9525">
            <a:noFill/>
            <a:miter lim="800000"/>
            <a:headEnd/>
            <a:tailEnd/>
          </a:ln>
        </p:spPr>
      </p:pic>
      <p:sp>
        <p:nvSpPr>
          <p:cNvPr id="263174" name="Text Box 3"/>
          <p:cNvSpPr txBox="1">
            <a:spLocks noChangeArrowheads="1"/>
          </p:cNvSpPr>
          <p:nvPr/>
        </p:nvSpPr>
        <p:spPr bwMode="auto">
          <a:xfrm>
            <a:off x="2143108" y="1447800"/>
            <a:ext cx="5000660" cy="342900"/>
          </a:xfrm>
          <a:prstGeom prst="rect">
            <a:avLst/>
          </a:prstGeom>
          <a:solidFill>
            <a:schemeClr val="bg1"/>
          </a:solidFill>
          <a:ln w="9525">
            <a:solidFill>
              <a:schemeClr val="bg1"/>
            </a:solidFill>
            <a:miter lim="800000"/>
            <a:headEnd/>
            <a:tailEnd/>
          </a:ln>
        </p:spPr>
        <p:txBody>
          <a:bodyPr/>
          <a:lstStyle/>
          <a:p>
            <a:pPr algn="ctr">
              <a:spcAft>
                <a:spcPts val="1000"/>
              </a:spcAft>
            </a:pPr>
            <a:r>
              <a:rPr lang="fr-FR" sz="1400" b="1" u="sng" dirty="0">
                <a:solidFill>
                  <a:srgbClr val="000000"/>
                </a:solidFill>
                <a:latin typeface="Arial" pitchFamily="34" charset="0"/>
                <a:cs typeface="Arial" pitchFamily="34" charset="0"/>
              </a:rPr>
              <a:t>ESTIMATION DE L’ETAT DES DEVERSOIRS STATIQUES</a:t>
            </a:r>
            <a:endParaRPr lang="fr-FR" sz="14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173"/>
                                        </p:tgtEl>
                                        <p:attrNameLst>
                                          <p:attrName>style.visibility</p:attrName>
                                        </p:attrNameLst>
                                      </p:cBhvr>
                                      <p:to>
                                        <p:strVal val="visible"/>
                                      </p:to>
                                    </p:set>
                                    <p:animEffect transition="in" filter="fade">
                                      <p:cBhvr>
                                        <p:cTn id="7" dur="2000"/>
                                        <p:tgtEl>
                                          <p:spTgt spid="263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3174"/>
                                        </p:tgtEl>
                                        <p:attrNameLst>
                                          <p:attrName>style.visibility</p:attrName>
                                        </p:attrNameLst>
                                      </p:cBhvr>
                                      <p:to>
                                        <p:strVal val="visible"/>
                                      </p:to>
                                    </p:set>
                                    <p:animEffect transition="in" filter="fade">
                                      <p:cBhvr>
                                        <p:cTn id="10" dur="2000"/>
                                        <p:tgtEl>
                                          <p:spTgt spid="263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DF5EC21-45A0-4229-887E-1AE2A4369C6A}" type="slidenum">
              <a:rPr lang="en-US" smtClean="0"/>
              <a:pPr>
                <a:defRPr/>
              </a:pPr>
              <a:t>22</a:t>
            </a:fld>
            <a:endParaRPr lang="en-US" dirty="0"/>
          </a:p>
        </p:txBody>
      </p:sp>
      <p:pic>
        <p:nvPicPr>
          <p:cNvPr id="264195" name="Picture 2" descr="F:\KAP SHE DIKE (Kg Chhnang)\Kap She Dike n° 21#001.jpg"/>
          <p:cNvPicPr>
            <a:picLocks noChangeAspect="1" noChangeArrowheads="1"/>
          </p:cNvPicPr>
          <p:nvPr/>
        </p:nvPicPr>
        <p:blipFill>
          <a:blip r:embed="rId3" cstate="email"/>
          <a:srcRect/>
          <a:stretch>
            <a:fillRect/>
          </a:stretch>
        </p:blipFill>
        <p:spPr bwMode="auto">
          <a:xfrm>
            <a:off x="152400" y="2057400"/>
            <a:ext cx="4368800" cy="3276600"/>
          </a:xfrm>
          <a:prstGeom prst="rect">
            <a:avLst/>
          </a:prstGeom>
          <a:noFill/>
          <a:ln w="19050">
            <a:solidFill>
              <a:srgbClr val="FF0000"/>
            </a:solidFill>
            <a:miter lim="800000"/>
            <a:headEnd/>
            <a:tailEnd/>
          </a:ln>
        </p:spPr>
      </p:pic>
      <p:pic>
        <p:nvPicPr>
          <p:cNvPr id="264196" name="Picture 3" descr="F:\Koh Svay\DSCF4756.JPG"/>
          <p:cNvPicPr>
            <a:picLocks noChangeAspect="1" noChangeArrowheads="1"/>
          </p:cNvPicPr>
          <p:nvPr/>
        </p:nvPicPr>
        <p:blipFill>
          <a:blip r:embed="rId4" cstate="email"/>
          <a:srcRect/>
          <a:stretch>
            <a:fillRect/>
          </a:stretch>
        </p:blipFill>
        <p:spPr bwMode="auto">
          <a:xfrm>
            <a:off x="4673600" y="2076450"/>
            <a:ext cx="4318000" cy="3238500"/>
          </a:xfrm>
          <a:prstGeom prst="rect">
            <a:avLst/>
          </a:prstGeom>
          <a:noFill/>
          <a:ln w="19050">
            <a:solidFill>
              <a:srgbClr val="FF0000"/>
            </a:solidFill>
            <a:miter lim="800000"/>
            <a:headEnd/>
            <a:tailEnd/>
          </a:ln>
        </p:spPr>
      </p:pic>
      <p:sp>
        <p:nvSpPr>
          <p:cNvPr id="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9" name="Text Box 5"/>
          <p:cNvSpPr txBox="1">
            <a:spLocks noChangeArrowheads="1"/>
          </p:cNvSpPr>
          <p:nvPr/>
        </p:nvSpPr>
        <p:spPr bwMode="auto">
          <a:xfrm>
            <a:off x="381000" y="457200"/>
            <a:ext cx="8382000" cy="861774"/>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endParaRPr lang="fr-FR" sz="2000" b="1" u="sng" dirty="0" smtClean="0">
              <a:solidFill>
                <a:srgbClr val="FF7F61"/>
              </a:solidFill>
              <a:effectLst>
                <a:outerShdw blurRad="38100" dist="38100" dir="2700000" algn="tl">
                  <a:srgbClr val="000000"/>
                </a:outerShdw>
              </a:effectLst>
            </a:endParaRPr>
          </a:p>
          <a:p>
            <a:pPr algn="ctr">
              <a:spcBef>
                <a:spcPct val="50000"/>
              </a:spcBef>
              <a:defRPr/>
            </a:pPr>
            <a:r>
              <a:rPr lang="fr-FR" sz="2000" b="1" u="sng" dirty="0" smtClean="0">
                <a:solidFill>
                  <a:srgbClr val="FFC000"/>
                </a:solidFill>
                <a:effectLst>
                  <a:outerShdw blurRad="38100" dist="38100" dir="2700000" algn="tl">
                    <a:srgbClr val="000000"/>
                  </a:outerShdw>
                </a:effectLst>
              </a:rPr>
              <a:t>DU </a:t>
            </a:r>
            <a:r>
              <a:rPr lang="fr-FR" sz="2000" b="1" u="sng" dirty="0">
                <a:solidFill>
                  <a:srgbClr val="FFC000"/>
                </a:solidFill>
                <a:effectLst>
                  <a:outerShdw blurRad="38100" dist="38100" dir="2700000" algn="tl">
                    <a:srgbClr val="000000"/>
                  </a:outerShdw>
                </a:effectLst>
              </a:rPr>
              <a:t>DEVERSOIR STATIQUE</a:t>
            </a:r>
            <a:endParaRPr lang="en-US" sz="2000" b="1" u="sng" dirty="0">
              <a:solidFill>
                <a:srgbClr val="FFC000"/>
              </a:solidFill>
              <a:effectLst>
                <a:outerShdw blurRad="38100" dist="38100" dir="2700000" algn="tl">
                  <a:srgbClr val="000000"/>
                </a:outerShdw>
              </a:effectLst>
            </a:endParaRPr>
          </a:p>
        </p:txBody>
      </p:sp>
      <p:sp>
        <p:nvSpPr>
          <p:cNvPr id="264199" name="ZoneTexte 9"/>
          <p:cNvSpPr txBox="1">
            <a:spLocks noChangeArrowheads="1"/>
          </p:cNvSpPr>
          <p:nvPr/>
        </p:nvSpPr>
        <p:spPr bwMode="auto">
          <a:xfrm>
            <a:off x="152400" y="5286375"/>
            <a:ext cx="4562476" cy="292388"/>
          </a:xfrm>
          <a:prstGeom prst="rect">
            <a:avLst/>
          </a:prstGeom>
          <a:noFill/>
          <a:ln w="9525">
            <a:noFill/>
            <a:miter lim="800000"/>
            <a:headEnd/>
            <a:tailEnd/>
          </a:ln>
        </p:spPr>
        <p:txBody>
          <a:bodyPr wrap="square">
            <a:spAutoFit/>
          </a:bodyPr>
          <a:lstStyle/>
          <a:p>
            <a:pPr algn="ctr"/>
            <a:r>
              <a:rPr lang="fr-FR" sz="1300" dirty="0">
                <a:solidFill>
                  <a:srgbClr val="000000"/>
                </a:solidFill>
                <a:latin typeface="Arial" pitchFamily="34" charset="0"/>
                <a:cs typeface="Arial" pitchFamily="34" charset="0"/>
              </a:rPr>
              <a:t>Déversoir de </a:t>
            </a:r>
          </a:p>
        </p:txBody>
      </p:sp>
      <p:sp>
        <p:nvSpPr>
          <p:cNvPr id="264200" name="ZoneTexte 10"/>
          <p:cNvSpPr txBox="1">
            <a:spLocks noChangeArrowheads="1"/>
          </p:cNvSpPr>
          <p:nvPr/>
        </p:nvSpPr>
        <p:spPr bwMode="auto">
          <a:xfrm>
            <a:off x="4648200" y="5286375"/>
            <a:ext cx="4343400" cy="292388"/>
          </a:xfrm>
          <a:prstGeom prst="rect">
            <a:avLst/>
          </a:prstGeom>
          <a:noFill/>
          <a:ln w="9525">
            <a:noFill/>
            <a:miter lim="800000"/>
            <a:headEnd/>
            <a:tailEnd/>
          </a:ln>
        </p:spPr>
        <p:txBody>
          <a:bodyPr>
            <a:spAutoFit/>
          </a:bodyPr>
          <a:lstStyle/>
          <a:p>
            <a:pPr algn="ctr"/>
            <a:r>
              <a:rPr lang="fr-FR" sz="1300" dirty="0">
                <a:solidFill>
                  <a:srgbClr val="000000"/>
                </a:solidFill>
                <a:latin typeface="Arial" pitchFamily="34" charset="0"/>
                <a:cs typeface="Arial" pitchFamily="34" charset="0"/>
              </a:rPr>
              <a:t>Déversoir 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195"/>
                                        </p:tgtEl>
                                        <p:attrNameLst>
                                          <p:attrName>style.visibility</p:attrName>
                                        </p:attrNameLst>
                                      </p:cBhvr>
                                      <p:to>
                                        <p:strVal val="visible"/>
                                      </p:to>
                                    </p:set>
                                    <p:anim calcmode="lin" valueType="num">
                                      <p:cBhvr additive="base">
                                        <p:cTn id="7" dur="500" fill="hold"/>
                                        <p:tgtEl>
                                          <p:spTgt spid="264195"/>
                                        </p:tgtEl>
                                        <p:attrNameLst>
                                          <p:attrName>ppt_x</p:attrName>
                                        </p:attrNameLst>
                                      </p:cBhvr>
                                      <p:tavLst>
                                        <p:tav tm="0">
                                          <p:val>
                                            <p:strVal val="#ppt_x"/>
                                          </p:val>
                                        </p:tav>
                                        <p:tav tm="100000">
                                          <p:val>
                                            <p:strVal val="#ppt_x"/>
                                          </p:val>
                                        </p:tav>
                                      </p:tavLst>
                                    </p:anim>
                                    <p:anim calcmode="lin" valueType="num">
                                      <p:cBhvr additive="base">
                                        <p:cTn id="8" dur="500" fill="hold"/>
                                        <p:tgtEl>
                                          <p:spTgt spid="264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4199"/>
                                        </p:tgtEl>
                                        <p:attrNameLst>
                                          <p:attrName>style.visibility</p:attrName>
                                        </p:attrNameLst>
                                      </p:cBhvr>
                                      <p:to>
                                        <p:strVal val="visible"/>
                                      </p:to>
                                    </p:set>
                                    <p:anim calcmode="lin" valueType="num">
                                      <p:cBhvr additive="base">
                                        <p:cTn id="11" dur="500" fill="hold"/>
                                        <p:tgtEl>
                                          <p:spTgt spid="264199"/>
                                        </p:tgtEl>
                                        <p:attrNameLst>
                                          <p:attrName>ppt_x</p:attrName>
                                        </p:attrNameLst>
                                      </p:cBhvr>
                                      <p:tavLst>
                                        <p:tav tm="0">
                                          <p:val>
                                            <p:strVal val="#ppt_x"/>
                                          </p:val>
                                        </p:tav>
                                        <p:tav tm="100000">
                                          <p:val>
                                            <p:strVal val="#ppt_x"/>
                                          </p:val>
                                        </p:tav>
                                      </p:tavLst>
                                    </p:anim>
                                    <p:anim calcmode="lin" valueType="num">
                                      <p:cBhvr additive="base">
                                        <p:cTn id="12" dur="500" fill="hold"/>
                                        <p:tgtEl>
                                          <p:spTgt spid="2641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4196"/>
                                        </p:tgtEl>
                                        <p:attrNameLst>
                                          <p:attrName>style.visibility</p:attrName>
                                        </p:attrNameLst>
                                      </p:cBhvr>
                                      <p:to>
                                        <p:strVal val="visible"/>
                                      </p:to>
                                    </p:set>
                                    <p:anim calcmode="lin" valueType="num">
                                      <p:cBhvr additive="base">
                                        <p:cTn id="17" dur="500" fill="hold"/>
                                        <p:tgtEl>
                                          <p:spTgt spid="264196"/>
                                        </p:tgtEl>
                                        <p:attrNameLst>
                                          <p:attrName>ppt_x</p:attrName>
                                        </p:attrNameLst>
                                      </p:cBhvr>
                                      <p:tavLst>
                                        <p:tav tm="0">
                                          <p:val>
                                            <p:strVal val="#ppt_x"/>
                                          </p:val>
                                        </p:tav>
                                        <p:tav tm="100000">
                                          <p:val>
                                            <p:strVal val="#ppt_x"/>
                                          </p:val>
                                        </p:tav>
                                      </p:tavLst>
                                    </p:anim>
                                    <p:anim calcmode="lin" valueType="num">
                                      <p:cBhvr additive="base">
                                        <p:cTn id="18" dur="500" fill="hold"/>
                                        <p:tgtEl>
                                          <p:spTgt spid="26419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4200"/>
                                        </p:tgtEl>
                                        <p:attrNameLst>
                                          <p:attrName>style.visibility</p:attrName>
                                        </p:attrNameLst>
                                      </p:cBhvr>
                                      <p:to>
                                        <p:strVal val="visible"/>
                                      </p:to>
                                    </p:set>
                                    <p:anim calcmode="lin" valueType="num">
                                      <p:cBhvr additive="base">
                                        <p:cTn id="21" dur="500" fill="hold"/>
                                        <p:tgtEl>
                                          <p:spTgt spid="264200"/>
                                        </p:tgtEl>
                                        <p:attrNameLst>
                                          <p:attrName>ppt_x</p:attrName>
                                        </p:attrNameLst>
                                      </p:cBhvr>
                                      <p:tavLst>
                                        <p:tav tm="0">
                                          <p:val>
                                            <p:strVal val="#ppt_x"/>
                                          </p:val>
                                        </p:tav>
                                        <p:tav tm="100000">
                                          <p:val>
                                            <p:strVal val="#ppt_x"/>
                                          </p:val>
                                        </p:tav>
                                      </p:tavLst>
                                    </p:anim>
                                    <p:anim calcmode="lin" valueType="num">
                                      <p:cBhvr additive="base">
                                        <p:cTn id="22" dur="500" fill="hold"/>
                                        <p:tgtEl>
                                          <p:spTgt spid="264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9" grpId="0"/>
      <p:bldP spid="2642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0BABDFC-E802-4EF7-8B92-7957AAD47692}" type="slidenum">
              <a:rPr lang="en-US" smtClean="0"/>
              <a:pPr>
                <a:defRPr/>
              </a:pPr>
              <a:t>23</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357158" y="428604"/>
            <a:ext cx="8382000" cy="861774"/>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endParaRPr lang="fr-FR" sz="2000" b="1" u="sng" dirty="0" smtClean="0">
              <a:solidFill>
                <a:srgbClr val="FF7F61"/>
              </a:solidFill>
              <a:effectLst>
                <a:outerShdw blurRad="38100" dist="38100" dir="2700000" algn="tl">
                  <a:srgbClr val="000000"/>
                </a:outerShdw>
              </a:effectLst>
            </a:endParaRPr>
          </a:p>
          <a:p>
            <a:pPr algn="ctr">
              <a:spcBef>
                <a:spcPct val="50000"/>
              </a:spcBef>
              <a:defRPr/>
            </a:pPr>
            <a:r>
              <a:rPr lang="fr-FR" sz="2000" b="1" u="sng" dirty="0" smtClean="0">
                <a:solidFill>
                  <a:srgbClr val="FFC000"/>
                </a:solidFill>
                <a:effectLst>
                  <a:outerShdw blurRad="38100" dist="38100" dir="2700000" algn="tl">
                    <a:srgbClr val="000000"/>
                  </a:outerShdw>
                </a:effectLst>
              </a:rPr>
              <a:t>DU </a:t>
            </a:r>
            <a:r>
              <a:rPr lang="fr-FR" sz="2000" b="1" u="sng" dirty="0">
                <a:solidFill>
                  <a:srgbClr val="FFC000"/>
                </a:solidFill>
                <a:effectLst>
                  <a:outerShdw blurRad="38100" dist="38100" dir="2700000" algn="tl">
                    <a:srgbClr val="000000"/>
                  </a:outerShdw>
                </a:effectLst>
              </a:rPr>
              <a:t>DEVERSOIR STATIQUE</a:t>
            </a:r>
            <a:endParaRPr lang="en-US" sz="2000" b="1" u="sng" dirty="0">
              <a:solidFill>
                <a:srgbClr val="FFC000"/>
              </a:solidFill>
              <a:effectLst>
                <a:outerShdw blurRad="38100" dist="38100" dir="2700000" algn="tl">
                  <a:srgbClr val="000000"/>
                </a:outerShdw>
              </a:effectLst>
            </a:endParaRPr>
          </a:p>
        </p:txBody>
      </p:sp>
      <p:pic>
        <p:nvPicPr>
          <p:cNvPr id="265221" name="Picture 3" descr="DSCF4395"/>
          <p:cNvPicPr>
            <a:picLocks noChangeAspect="1" noChangeArrowheads="1"/>
          </p:cNvPicPr>
          <p:nvPr/>
        </p:nvPicPr>
        <p:blipFill>
          <a:blip r:embed="rId3" cstate="email"/>
          <a:srcRect/>
          <a:stretch>
            <a:fillRect/>
          </a:stretch>
        </p:blipFill>
        <p:spPr bwMode="auto">
          <a:xfrm>
            <a:off x="304800" y="1600200"/>
            <a:ext cx="4165600" cy="3124200"/>
          </a:xfrm>
          <a:prstGeom prst="rect">
            <a:avLst/>
          </a:prstGeom>
          <a:noFill/>
          <a:ln w="19050">
            <a:solidFill>
              <a:srgbClr val="FF0000"/>
            </a:solidFill>
            <a:miter lim="800000"/>
            <a:headEnd/>
            <a:tailEnd/>
          </a:ln>
        </p:spPr>
      </p:pic>
      <p:pic>
        <p:nvPicPr>
          <p:cNvPr id="265222" name="Picture 4" descr="Trey Po n° 12#001"/>
          <p:cNvPicPr>
            <a:picLocks noChangeAspect="1" noChangeArrowheads="1"/>
          </p:cNvPicPr>
          <p:nvPr/>
        </p:nvPicPr>
        <p:blipFill>
          <a:blip r:embed="rId4" cstate="email"/>
          <a:srcRect/>
          <a:stretch>
            <a:fillRect/>
          </a:stretch>
        </p:blipFill>
        <p:spPr bwMode="auto">
          <a:xfrm>
            <a:off x="4800600" y="1600200"/>
            <a:ext cx="4167188" cy="3124200"/>
          </a:xfrm>
          <a:prstGeom prst="rect">
            <a:avLst/>
          </a:prstGeom>
          <a:noFill/>
          <a:ln w="19050">
            <a:solidFill>
              <a:srgbClr val="FF0000"/>
            </a:solidFill>
            <a:miter lim="800000"/>
            <a:headEnd/>
            <a:tailEnd/>
          </a:ln>
        </p:spPr>
      </p:pic>
      <p:sp>
        <p:nvSpPr>
          <p:cNvPr id="265223" name="ZoneTexte 9"/>
          <p:cNvSpPr txBox="1">
            <a:spLocks noChangeArrowheads="1"/>
          </p:cNvSpPr>
          <p:nvPr/>
        </p:nvSpPr>
        <p:spPr bwMode="auto">
          <a:xfrm>
            <a:off x="228600" y="4724400"/>
            <a:ext cx="4267200" cy="954088"/>
          </a:xfrm>
          <a:prstGeom prst="rect">
            <a:avLst/>
          </a:prstGeom>
          <a:noFill/>
          <a:ln w="9525">
            <a:noFill/>
            <a:miter lim="800000"/>
            <a:headEnd/>
            <a:tailEnd/>
          </a:ln>
        </p:spPr>
        <p:txBody>
          <a:bodyPr>
            <a:spAutoFit/>
          </a:bodyPr>
          <a:lstStyle/>
          <a:p>
            <a:pPr algn="ctr"/>
            <a:r>
              <a:rPr lang="fr-FR" sz="1400" b="1" dirty="0">
                <a:latin typeface="Arial" pitchFamily="34" charset="0"/>
                <a:cs typeface="Arial" pitchFamily="34" charset="0"/>
              </a:rPr>
              <a:t>On peut voir sur cette photos des désordres en sortie du déversoir avec  une destruction progressive du perré par le courant d’eau lors de la sur verse des eaux. </a:t>
            </a:r>
          </a:p>
        </p:txBody>
      </p:sp>
      <p:sp>
        <p:nvSpPr>
          <p:cNvPr id="265224" name="ZoneTexte 10"/>
          <p:cNvSpPr txBox="1">
            <a:spLocks noChangeArrowheads="1"/>
          </p:cNvSpPr>
          <p:nvPr/>
        </p:nvSpPr>
        <p:spPr bwMode="auto">
          <a:xfrm>
            <a:off x="4800600" y="4724400"/>
            <a:ext cx="4191000" cy="954088"/>
          </a:xfrm>
          <a:prstGeom prst="rect">
            <a:avLst/>
          </a:prstGeom>
          <a:noFill/>
          <a:ln w="9525">
            <a:noFill/>
            <a:miter lim="800000"/>
            <a:headEnd/>
            <a:tailEnd/>
          </a:ln>
        </p:spPr>
        <p:txBody>
          <a:bodyPr>
            <a:spAutoFit/>
          </a:bodyPr>
          <a:lstStyle/>
          <a:p>
            <a:pPr algn="ctr"/>
            <a:r>
              <a:rPr lang="fr-FR" sz="1400" b="1" dirty="0">
                <a:latin typeface="Arial" pitchFamily="34" charset="0"/>
                <a:cs typeface="Arial" pitchFamily="34" charset="0"/>
              </a:rPr>
              <a:t>Pour cette ouvrage à deux usages</a:t>
            </a:r>
          </a:p>
          <a:p>
            <a:pPr algn="ctr"/>
            <a:r>
              <a:rPr lang="fr-FR" sz="1400" b="1" dirty="0">
                <a:latin typeface="Arial" pitchFamily="34" charset="0"/>
                <a:cs typeface="Arial" pitchFamily="34" charset="0"/>
              </a:rPr>
              <a:t>A- un déversoir</a:t>
            </a:r>
          </a:p>
          <a:p>
            <a:pPr algn="ctr"/>
            <a:r>
              <a:rPr lang="fr-FR" sz="1400" b="1" dirty="0">
                <a:latin typeface="Arial" pitchFamily="34" charset="0"/>
                <a:cs typeface="Arial" pitchFamily="34" charset="0"/>
              </a:rPr>
              <a:t>B- un ouvrage à clapets</a:t>
            </a:r>
          </a:p>
          <a:p>
            <a:pPr algn="ctr"/>
            <a:r>
              <a:rPr lang="fr-FR" sz="1400" b="1" dirty="0">
                <a:latin typeface="Arial" pitchFamily="34" charset="0"/>
                <a:cs typeface="Arial" pitchFamily="34" charset="0"/>
              </a:rPr>
              <a:t>Le radier supérieur est très abimé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221"/>
                                        </p:tgtEl>
                                        <p:attrNameLst>
                                          <p:attrName>style.visibility</p:attrName>
                                        </p:attrNameLst>
                                      </p:cBhvr>
                                      <p:to>
                                        <p:strVal val="visible"/>
                                      </p:to>
                                    </p:set>
                                    <p:anim calcmode="lin" valueType="num">
                                      <p:cBhvr additive="base">
                                        <p:cTn id="7" dur="500" fill="hold"/>
                                        <p:tgtEl>
                                          <p:spTgt spid="265221"/>
                                        </p:tgtEl>
                                        <p:attrNameLst>
                                          <p:attrName>ppt_x</p:attrName>
                                        </p:attrNameLst>
                                      </p:cBhvr>
                                      <p:tavLst>
                                        <p:tav tm="0">
                                          <p:val>
                                            <p:strVal val="#ppt_x"/>
                                          </p:val>
                                        </p:tav>
                                        <p:tav tm="100000">
                                          <p:val>
                                            <p:strVal val="#ppt_x"/>
                                          </p:val>
                                        </p:tav>
                                      </p:tavLst>
                                    </p:anim>
                                    <p:anim calcmode="lin" valueType="num">
                                      <p:cBhvr additive="base">
                                        <p:cTn id="8" dur="500" fill="hold"/>
                                        <p:tgtEl>
                                          <p:spTgt spid="2652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5223"/>
                                        </p:tgtEl>
                                        <p:attrNameLst>
                                          <p:attrName>style.visibility</p:attrName>
                                        </p:attrNameLst>
                                      </p:cBhvr>
                                      <p:to>
                                        <p:strVal val="visible"/>
                                      </p:to>
                                    </p:set>
                                    <p:anim calcmode="lin" valueType="num">
                                      <p:cBhvr additive="base">
                                        <p:cTn id="11" dur="500" fill="hold"/>
                                        <p:tgtEl>
                                          <p:spTgt spid="265223"/>
                                        </p:tgtEl>
                                        <p:attrNameLst>
                                          <p:attrName>ppt_x</p:attrName>
                                        </p:attrNameLst>
                                      </p:cBhvr>
                                      <p:tavLst>
                                        <p:tav tm="0">
                                          <p:val>
                                            <p:strVal val="#ppt_x"/>
                                          </p:val>
                                        </p:tav>
                                        <p:tav tm="100000">
                                          <p:val>
                                            <p:strVal val="#ppt_x"/>
                                          </p:val>
                                        </p:tav>
                                      </p:tavLst>
                                    </p:anim>
                                    <p:anim calcmode="lin" valueType="num">
                                      <p:cBhvr additive="base">
                                        <p:cTn id="12" dur="500" fill="hold"/>
                                        <p:tgtEl>
                                          <p:spTgt spid="2652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5222"/>
                                        </p:tgtEl>
                                        <p:attrNameLst>
                                          <p:attrName>style.visibility</p:attrName>
                                        </p:attrNameLst>
                                      </p:cBhvr>
                                      <p:to>
                                        <p:strVal val="visible"/>
                                      </p:to>
                                    </p:set>
                                    <p:anim calcmode="lin" valueType="num">
                                      <p:cBhvr additive="base">
                                        <p:cTn id="17" dur="500" fill="hold"/>
                                        <p:tgtEl>
                                          <p:spTgt spid="265222"/>
                                        </p:tgtEl>
                                        <p:attrNameLst>
                                          <p:attrName>ppt_x</p:attrName>
                                        </p:attrNameLst>
                                      </p:cBhvr>
                                      <p:tavLst>
                                        <p:tav tm="0">
                                          <p:val>
                                            <p:strVal val="#ppt_x"/>
                                          </p:val>
                                        </p:tav>
                                        <p:tav tm="100000">
                                          <p:val>
                                            <p:strVal val="#ppt_x"/>
                                          </p:val>
                                        </p:tav>
                                      </p:tavLst>
                                    </p:anim>
                                    <p:anim calcmode="lin" valueType="num">
                                      <p:cBhvr additive="base">
                                        <p:cTn id="18" dur="500" fill="hold"/>
                                        <p:tgtEl>
                                          <p:spTgt spid="2652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5224"/>
                                        </p:tgtEl>
                                        <p:attrNameLst>
                                          <p:attrName>style.visibility</p:attrName>
                                        </p:attrNameLst>
                                      </p:cBhvr>
                                      <p:to>
                                        <p:strVal val="visible"/>
                                      </p:to>
                                    </p:set>
                                    <p:anim calcmode="lin" valueType="num">
                                      <p:cBhvr additive="base">
                                        <p:cTn id="21" dur="500" fill="hold"/>
                                        <p:tgtEl>
                                          <p:spTgt spid="265224"/>
                                        </p:tgtEl>
                                        <p:attrNameLst>
                                          <p:attrName>ppt_x</p:attrName>
                                        </p:attrNameLst>
                                      </p:cBhvr>
                                      <p:tavLst>
                                        <p:tav tm="0">
                                          <p:val>
                                            <p:strVal val="#ppt_x"/>
                                          </p:val>
                                        </p:tav>
                                        <p:tav tm="100000">
                                          <p:val>
                                            <p:strVal val="#ppt_x"/>
                                          </p:val>
                                        </p:tav>
                                      </p:tavLst>
                                    </p:anim>
                                    <p:anim calcmode="lin" valueType="num">
                                      <p:cBhvr additive="base">
                                        <p:cTn id="22" dur="500" fill="hold"/>
                                        <p:tgtEl>
                                          <p:spTgt spid="265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p:bldP spid="2652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B1F7EA7-1C6F-45C3-B76B-566730B31FD4}" type="slidenum">
              <a:rPr lang="en-US" smtClean="0"/>
              <a:pPr>
                <a:defRPr/>
              </a:pPr>
              <a:t>24</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14282" y="457200"/>
            <a:ext cx="8763000" cy="400110"/>
          </a:xfrm>
          <a:prstGeom prst="rect">
            <a:avLst/>
          </a:prstGeom>
          <a:noFill/>
          <a:ln w="9525">
            <a:noFill/>
            <a:miter lim="800000"/>
            <a:headEnd/>
            <a:tailEnd/>
          </a:ln>
          <a:effectLst/>
        </p:spPr>
        <p:txBody>
          <a:bodyPr wrap="square">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r>
              <a:rPr lang="fr-FR" sz="2000" b="1" u="sng" dirty="0">
                <a:solidFill>
                  <a:srgbClr val="FFC000"/>
                </a:solidFill>
                <a:effectLst>
                  <a:outerShdw blurRad="38100" dist="38100" dir="2700000" algn="tl">
                    <a:srgbClr val="000000"/>
                  </a:outerShdw>
                </a:effectLst>
              </a:rPr>
              <a:t>DU DEVERSOIR STATIQUE</a:t>
            </a:r>
            <a:endParaRPr lang="en-US" sz="2000" b="1" u="sng" dirty="0">
              <a:solidFill>
                <a:srgbClr val="FFC000"/>
              </a:solidFill>
              <a:effectLst>
                <a:outerShdw blurRad="38100" dist="38100" dir="2700000" algn="tl">
                  <a:srgbClr val="000000"/>
                </a:outerShdw>
              </a:effectLst>
            </a:endParaRPr>
          </a:p>
        </p:txBody>
      </p:sp>
      <p:sp>
        <p:nvSpPr>
          <p:cNvPr id="266245" name="Text Box 2"/>
          <p:cNvSpPr txBox="1">
            <a:spLocks noChangeArrowheads="1"/>
          </p:cNvSpPr>
          <p:nvPr/>
        </p:nvSpPr>
        <p:spPr bwMode="auto">
          <a:xfrm>
            <a:off x="785786" y="857232"/>
            <a:ext cx="7643866" cy="5857916"/>
          </a:xfrm>
          <a:prstGeom prst="rect">
            <a:avLst/>
          </a:prstGeom>
          <a:solidFill>
            <a:schemeClr val="accent5">
              <a:lumMod val="40000"/>
              <a:lumOff val="60000"/>
            </a:schemeClr>
          </a:solidFill>
          <a:ln w="38100" cmpd="dbl">
            <a:solidFill>
              <a:srgbClr val="FF0000"/>
            </a:solidFill>
            <a:miter lim="800000"/>
            <a:headEnd/>
            <a:tailEnd/>
          </a:ln>
        </p:spPr>
        <p:txBody>
          <a:bodyPr/>
          <a:lstStyle/>
          <a:p>
            <a:pPr algn="ctr">
              <a:spcAft>
                <a:spcPts val="1000"/>
              </a:spcAft>
            </a:pPr>
            <a:r>
              <a:rPr lang="fr-FR" sz="1400" b="1" u="sng" dirty="0">
                <a:solidFill>
                  <a:srgbClr val="002060"/>
                </a:solidFill>
                <a:latin typeface="Arial" pitchFamily="34" charset="0"/>
                <a:cs typeface="Arial" pitchFamily="34" charset="0"/>
              </a:rPr>
              <a:t>FICHE DE TRAVAIL</a:t>
            </a:r>
          </a:p>
          <a:p>
            <a:pPr algn="ctr">
              <a:spcAft>
                <a:spcPts val="1000"/>
              </a:spcAft>
            </a:pPr>
            <a:r>
              <a:rPr lang="fr-FR" sz="1400" b="1" u="sng" dirty="0">
                <a:solidFill>
                  <a:srgbClr val="002060"/>
                </a:solidFill>
                <a:latin typeface="Arial" pitchFamily="34" charset="0"/>
                <a:cs typeface="Arial" pitchFamily="34" charset="0"/>
              </a:rPr>
              <a:t>REMISE A NIVEAU DES DEVERSOIRS STATIQUES</a:t>
            </a:r>
          </a:p>
          <a:p>
            <a:pPr algn="ctr">
              <a:spcAft>
                <a:spcPts val="1000"/>
              </a:spcAft>
            </a:pPr>
            <a:r>
              <a:rPr lang="fr-FR" sz="1400" b="1" u="sng" dirty="0">
                <a:solidFill>
                  <a:srgbClr val="002060"/>
                </a:solidFill>
                <a:latin typeface="Arial" pitchFamily="34" charset="0"/>
                <a:cs typeface="Arial" pitchFamily="34" charset="0"/>
              </a:rPr>
              <a:t>Le Béton, les perrés et enrochements</a:t>
            </a:r>
          </a:p>
          <a:p>
            <a:pPr algn="just">
              <a:spcAft>
                <a:spcPts val="600"/>
              </a:spcAft>
            </a:pPr>
            <a:r>
              <a:rPr lang="fr-FR" sz="1300" dirty="0">
                <a:solidFill>
                  <a:srgbClr val="002060"/>
                </a:solidFill>
                <a:latin typeface="Arial" pitchFamily="34" charset="0"/>
                <a:cs typeface="Arial" pitchFamily="34" charset="0"/>
              </a:rPr>
              <a:t>Fiche de travail n° ……………………………Date :                        JJ/MM/AA</a:t>
            </a:r>
          </a:p>
          <a:p>
            <a:pPr algn="just">
              <a:spcAft>
                <a:spcPts val="600"/>
              </a:spcAft>
            </a:pPr>
            <a:r>
              <a:rPr lang="fr-FR" sz="1300" dirty="0">
                <a:solidFill>
                  <a:srgbClr val="002060"/>
                </a:solidFill>
                <a:latin typeface="Arial" pitchFamily="34" charset="0"/>
                <a:cs typeface="Arial" pitchFamily="34" charset="0"/>
              </a:rPr>
              <a:t>Déversoir n° …………………………………Type de déversoir  : ………………………………</a:t>
            </a:r>
          </a:p>
          <a:p>
            <a:pPr algn="just">
              <a:spcAft>
                <a:spcPts val="600"/>
              </a:spcAft>
            </a:pPr>
            <a:r>
              <a:rPr lang="fr-FR" sz="1300" dirty="0">
                <a:solidFill>
                  <a:srgbClr val="002060"/>
                </a:solidFill>
                <a:latin typeface="Arial" pitchFamily="34" charset="0"/>
                <a:cs typeface="Arial" pitchFamily="34" charset="0"/>
              </a:rPr>
              <a:t>Situation :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pPr algn="just">
              <a:spcAft>
                <a:spcPts val="600"/>
              </a:spcAft>
            </a:pPr>
            <a:r>
              <a:rPr lang="fr-FR" sz="1300" dirty="0">
                <a:solidFill>
                  <a:srgbClr val="002060"/>
                </a:solidFill>
                <a:latin typeface="Arial" pitchFamily="34" charset="0"/>
                <a:cs typeface="Arial" pitchFamily="34" charset="0"/>
              </a:rPr>
              <a:t>Position : </a:t>
            </a:r>
            <a:r>
              <a:rPr lang="fr-FR" sz="1300" dirty="0" err="1">
                <a:solidFill>
                  <a:srgbClr val="002060"/>
                </a:solidFill>
                <a:latin typeface="Arial" pitchFamily="34" charset="0"/>
                <a:cs typeface="Arial" pitchFamily="34" charset="0"/>
              </a:rPr>
              <a:t>p.k</a:t>
            </a:r>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 </a:t>
            </a:r>
            <a:r>
              <a:rPr lang="fr-FR" sz="1300" dirty="0">
                <a:solidFill>
                  <a:srgbClr val="002060"/>
                </a:solidFill>
                <a:latin typeface="Arial" pitchFamily="34" charset="0"/>
                <a:cs typeface="Arial" pitchFamily="34" charset="0"/>
              </a:rPr>
              <a:t>Longueur  de la lame …….. m, Largeur ………. m, Hauteur ……… m</a:t>
            </a:r>
          </a:p>
          <a:p>
            <a:pPr algn="ctr">
              <a:spcAft>
                <a:spcPts val="1000"/>
              </a:spcAft>
            </a:pPr>
            <a:r>
              <a:rPr lang="fr-FR" sz="1300" b="1" u="sng" dirty="0">
                <a:solidFill>
                  <a:srgbClr val="002060"/>
                </a:solidFill>
                <a:latin typeface="Arial" pitchFamily="34" charset="0"/>
                <a:cs typeface="Arial" pitchFamily="34" charset="0"/>
              </a:rPr>
              <a:t>TRAVAUX A REALISER</a:t>
            </a:r>
            <a:endParaRPr lang="fr-FR" sz="1300" dirty="0">
              <a:solidFill>
                <a:srgbClr val="002060"/>
              </a:solidFill>
              <a:latin typeface="Arial" pitchFamily="34" charset="0"/>
              <a:cs typeface="Arial" pitchFamily="34" charset="0"/>
            </a:endParaRPr>
          </a:p>
          <a:p>
            <a:pPr algn="just">
              <a:spcAft>
                <a:spcPts val="600"/>
              </a:spcAft>
            </a:pPr>
            <a:r>
              <a:rPr lang="fr-FR" sz="1300" dirty="0">
                <a:solidFill>
                  <a:srgbClr val="002060"/>
                </a:solidFill>
                <a:latin typeface="Arial" pitchFamily="34" charset="0"/>
                <a:cs typeface="Arial" pitchFamily="34" charset="0"/>
              </a:rPr>
              <a:t>Remontage des enrochements avals : …………heures, ………………m3</a:t>
            </a:r>
          </a:p>
          <a:p>
            <a:pPr algn="just">
              <a:spcAft>
                <a:spcPts val="600"/>
              </a:spcAft>
            </a:pPr>
            <a:r>
              <a:rPr lang="fr-FR" sz="1300" dirty="0">
                <a:solidFill>
                  <a:srgbClr val="002060"/>
                </a:solidFill>
                <a:latin typeface="Arial" pitchFamily="34" charset="0"/>
                <a:cs typeface="Arial" pitchFamily="34" charset="0"/>
              </a:rPr>
              <a:t>Recèlement des perrés si fissurés ou cassés : Sable ………litres  Ciment …… Kg   </a:t>
            </a:r>
            <a:endParaRPr lang="fr-FR" sz="1300" dirty="0" smtClean="0">
              <a:solidFill>
                <a:srgbClr val="002060"/>
              </a:solidFill>
              <a:latin typeface="Arial" pitchFamily="34" charset="0"/>
              <a:cs typeface="Arial" pitchFamily="34" charset="0"/>
            </a:endParaRPr>
          </a:p>
          <a:p>
            <a:pPr algn="just">
              <a:spcAft>
                <a:spcPts val="600"/>
              </a:spcAft>
            </a:pPr>
            <a:r>
              <a:rPr lang="fr-FR" sz="1300" dirty="0" smtClean="0">
                <a:solidFill>
                  <a:srgbClr val="002060"/>
                </a:solidFill>
                <a:latin typeface="Arial" pitchFamily="34" charset="0"/>
                <a:cs typeface="Arial" pitchFamily="34" charset="0"/>
              </a:rPr>
              <a:t>Eau </a:t>
            </a:r>
            <a:r>
              <a:rPr lang="fr-FR" sz="1300" dirty="0">
                <a:solidFill>
                  <a:srgbClr val="002060"/>
                </a:solidFill>
                <a:latin typeface="Arial" pitchFamily="34" charset="0"/>
                <a:cs typeface="Arial" pitchFamily="34" charset="0"/>
              </a:rPr>
              <a:t>…….</a:t>
            </a:r>
            <a:r>
              <a:rPr lang="fr-FR" sz="1300" dirty="0" smtClean="0">
                <a:solidFill>
                  <a:srgbClr val="002060"/>
                </a:solidFill>
                <a:latin typeface="Arial" pitchFamily="34" charset="0"/>
                <a:cs typeface="Arial" pitchFamily="34" charset="0"/>
              </a:rPr>
              <a:t>litres Pierres ……….. m3  Temps…………. Heures</a:t>
            </a:r>
            <a:endParaRPr lang="fr-FR" sz="1300" dirty="0">
              <a:solidFill>
                <a:srgbClr val="002060"/>
              </a:solidFill>
              <a:latin typeface="Arial" pitchFamily="34" charset="0"/>
              <a:cs typeface="Arial" pitchFamily="34" charset="0"/>
            </a:endParaRPr>
          </a:p>
          <a:p>
            <a:pPr algn="just">
              <a:spcAft>
                <a:spcPts val="600"/>
              </a:spcAft>
            </a:pPr>
            <a:r>
              <a:rPr lang="fr-FR" sz="1300" dirty="0" smtClean="0">
                <a:solidFill>
                  <a:srgbClr val="002060"/>
                </a:solidFill>
                <a:latin typeface="Arial" pitchFamily="34" charset="0"/>
                <a:cs typeface="Arial" pitchFamily="34" charset="0"/>
              </a:rPr>
              <a:t>Reprise </a:t>
            </a:r>
            <a:r>
              <a:rPr lang="fr-FR" sz="1300" dirty="0">
                <a:solidFill>
                  <a:srgbClr val="002060"/>
                </a:solidFill>
                <a:latin typeface="Arial" pitchFamily="34" charset="0"/>
                <a:cs typeface="Arial" pitchFamily="34" charset="0"/>
              </a:rPr>
              <a:t>du béton armé : ………………..heures, …………………. m3 de B.A.</a:t>
            </a:r>
          </a:p>
          <a:p>
            <a:pPr algn="just">
              <a:spcAft>
                <a:spcPts val="600"/>
              </a:spcAft>
            </a:pPr>
            <a:r>
              <a:rPr lang="fr-FR" sz="1300" dirty="0">
                <a:solidFill>
                  <a:srgbClr val="002060"/>
                </a:solidFill>
                <a:latin typeface="Arial" pitchFamily="34" charset="0"/>
                <a:cs typeface="Arial" pitchFamily="34" charset="0"/>
              </a:rPr>
              <a:t>Affouillement du remblai des murs en </a:t>
            </a:r>
            <a:r>
              <a:rPr lang="fr-FR" sz="1300" dirty="0" smtClean="0">
                <a:solidFill>
                  <a:srgbClr val="002060"/>
                </a:solidFill>
                <a:latin typeface="Arial" pitchFamily="34" charset="0"/>
                <a:cs typeface="Arial" pitchFamily="34" charset="0"/>
              </a:rPr>
              <a:t>aile: </a:t>
            </a:r>
            <a:r>
              <a:rPr lang="fr-FR" sz="1300" dirty="0">
                <a:solidFill>
                  <a:srgbClr val="002060"/>
                </a:solidFill>
                <a:latin typeface="Arial" pitchFamily="34" charset="0"/>
                <a:cs typeface="Arial" pitchFamily="34" charset="0"/>
              </a:rPr>
              <a:t>Terre </a:t>
            </a:r>
            <a:r>
              <a:rPr lang="fr-FR" sz="1300" dirty="0" smtClean="0">
                <a:solidFill>
                  <a:srgbClr val="002060"/>
                </a:solidFill>
                <a:latin typeface="Arial" pitchFamily="34" charset="0"/>
                <a:cs typeface="Arial" pitchFamily="34" charset="0"/>
              </a:rPr>
              <a:t>…………m3  </a:t>
            </a:r>
            <a:r>
              <a:rPr lang="fr-FR" sz="1300" dirty="0">
                <a:solidFill>
                  <a:srgbClr val="002060"/>
                </a:solidFill>
                <a:latin typeface="Arial" pitchFamily="34" charset="0"/>
                <a:cs typeface="Arial" pitchFamily="34" charset="0"/>
              </a:rPr>
              <a:t>Temps ………………..heures</a:t>
            </a:r>
          </a:p>
          <a:p>
            <a:pPr algn="just">
              <a:spcAft>
                <a:spcPts val="600"/>
              </a:spcAft>
            </a:pPr>
            <a:r>
              <a:rPr lang="fr-FR" sz="1300" dirty="0">
                <a:solidFill>
                  <a:srgbClr val="002060"/>
                </a:solidFill>
                <a:latin typeface="Arial" pitchFamily="34" charset="0"/>
                <a:cs typeface="Arial" pitchFamily="34" charset="0"/>
              </a:rPr>
              <a:t>Affouillent aval en sortie de </a:t>
            </a:r>
            <a:r>
              <a:rPr lang="fr-FR" sz="1300" dirty="0" smtClean="0">
                <a:solidFill>
                  <a:srgbClr val="002060"/>
                </a:solidFill>
                <a:latin typeface="Arial" pitchFamily="34" charset="0"/>
                <a:cs typeface="Arial" pitchFamily="34" charset="0"/>
              </a:rPr>
              <a:t>l’ouvrage: </a:t>
            </a:r>
            <a:r>
              <a:rPr lang="fr-FR" sz="1300" dirty="0">
                <a:solidFill>
                  <a:srgbClr val="002060"/>
                </a:solidFill>
                <a:latin typeface="Arial" pitchFamily="34" charset="0"/>
                <a:cs typeface="Arial" pitchFamily="34" charset="0"/>
              </a:rPr>
              <a:t>Enrochement </a:t>
            </a:r>
            <a:r>
              <a:rPr lang="fr-FR" sz="1300" dirty="0" smtClean="0">
                <a:solidFill>
                  <a:srgbClr val="002060"/>
                </a:solidFill>
                <a:latin typeface="Arial" pitchFamily="34" charset="0"/>
                <a:cs typeface="Arial" pitchFamily="34" charset="0"/>
              </a:rPr>
              <a:t>………m3 Temps </a:t>
            </a:r>
            <a:r>
              <a:rPr lang="fr-FR" sz="1300" dirty="0">
                <a:solidFill>
                  <a:srgbClr val="002060"/>
                </a:solidFill>
                <a:latin typeface="Arial" pitchFamily="34" charset="0"/>
                <a:cs typeface="Arial" pitchFamily="34" charset="0"/>
              </a:rPr>
              <a:t>………………..heures</a:t>
            </a:r>
          </a:p>
          <a:p>
            <a:pPr algn="just">
              <a:spcAft>
                <a:spcPts val="600"/>
              </a:spcAft>
            </a:pPr>
            <a:r>
              <a:rPr lang="fr-FR" sz="1300" dirty="0">
                <a:solidFill>
                  <a:srgbClr val="002060"/>
                </a:solidFill>
                <a:latin typeface="Arial" pitchFamily="34" charset="0"/>
                <a:cs typeface="Arial" pitchFamily="34" charset="0"/>
              </a:rPr>
              <a:t>Désherbage :  ………………………. m2</a:t>
            </a:r>
          </a:p>
          <a:p>
            <a:pPr algn="just">
              <a:spcAft>
                <a:spcPts val="600"/>
              </a:spcAft>
            </a:pPr>
            <a:r>
              <a:rPr lang="fr-FR" sz="1300" dirty="0">
                <a:solidFill>
                  <a:srgbClr val="002060"/>
                </a:solidFill>
                <a:latin typeface="Arial" pitchFamily="34" charset="0"/>
                <a:cs typeface="Arial" pitchFamily="34" charset="0"/>
              </a:rPr>
              <a:t>Remise en état de l’interface Béton </a:t>
            </a:r>
            <a:r>
              <a:rPr lang="fr-FR" sz="1300" dirty="0" smtClean="0">
                <a:solidFill>
                  <a:srgbClr val="002060"/>
                </a:solidFill>
                <a:latin typeface="Arial" pitchFamily="34" charset="0"/>
                <a:cs typeface="Arial" pitchFamily="34" charset="0"/>
              </a:rPr>
              <a:t>ouvrage/Terre </a:t>
            </a:r>
            <a:r>
              <a:rPr lang="fr-FR" sz="1300" dirty="0">
                <a:solidFill>
                  <a:srgbClr val="002060"/>
                </a:solidFill>
                <a:latin typeface="Arial" pitchFamily="34" charset="0"/>
                <a:cs typeface="Arial" pitchFamily="34" charset="0"/>
              </a:rPr>
              <a:t>digue :  Terre </a:t>
            </a:r>
            <a:r>
              <a:rPr lang="fr-FR" sz="1300" dirty="0" smtClean="0">
                <a:solidFill>
                  <a:srgbClr val="002060"/>
                </a:solidFill>
                <a:latin typeface="Arial" pitchFamily="34" charset="0"/>
                <a:cs typeface="Arial" pitchFamily="34" charset="0"/>
              </a:rPr>
              <a:t>…………m3  Temps …….</a:t>
            </a:r>
            <a:r>
              <a:rPr lang="fr-FR" sz="1300" dirty="0">
                <a:solidFill>
                  <a:srgbClr val="002060"/>
                </a:solidFill>
                <a:latin typeface="Arial" pitchFamily="34" charset="0"/>
                <a:cs typeface="Arial" pitchFamily="34" charset="0"/>
              </a:rPr>
              <a:t>heures</a:t>
            </a:r>
          </a:p>
          <a:p>
            <a:pPr algn="just">
              <a:spcAft>
                <a:spcPts val="600"/>
              </a:spcAft>
            </a:pPr>
            <a:r>
              <a:rPr lang="fr-FR" sz="1300" dirty="0">
                <a:solidFill>
                  <a:srgbClr val="002060"/>
                </a:solidFill>
                <a:latin typeface="Arial" pitchFamily="34" charset="0"/>
                <a:cs typeface="Arial" pitchFamily="34" charset="0"/>
              </a:rPr>
              <a:t>Remarques :</a:t>
            </a:r>
          </a:p>
          <a:p>
            <a:pPr algn="just">
              <a:spcAft>
                <a:spcPts val="600"/>
              </a:spcAft>
            </a:pPr>
            <a:r>
              <a:rPr lang="fr-FR" sz="1300" dirty="0">
                <a:solidFill>
                  <a:srgbClr val="002060"/>
                </a:solidFill>
                <a:latin typeface="Arial" pitchFamily="34" charset="0"/>
                <a:cs typeface="Arial" pitchFamily="34" charset="0"/>
              </a:rPr>
              <a:t>Nom du chef de chantier :…………………………………………</a:t>
            </a:r>
          </a:p>
          <a:p>
            <a:pPr algn="just">
              <a:spcAft>
                <a:spcPts val="1000"/>
              </a:spcAft>
            </a:pPr>
            <a:endParaRPr lang="fr-FR" sz="800" dirty="0">
              <a:solidFill>
                <a:srgbClr val="002060"/>
              </a:solidFill>
              <a:latin typeface="Arial" pitchFamily="34" charset="0"/>
              <a:cs typeface="Arial" pitchFamily="34" charset="0"/>
            </a:endParaRPr>
          </a:p>
          <a:p>
            <a:pPr algn="just">
              <a:spcAft>
                <a:spcPts val="1000"/>
              </a:spcAft>
            </a:pPr>
            <a:r>
              <a:rPr lang="fr-FR" sz="1300" dirty="0">
                <a:solidFill>
                  <a:srgbClr val="002060"/>
                </a:solidFill>
                <a:latin typeface="Arial" pitchFamily="34" charset="0"/>
                <a:cs typeface="Arial" pitchFamily="34" charset="0"/>
              </a:rPr>
              <a:t>Signature du chef de chantier</a:t>
            </a:r>
          </a:p>
          <a:p>
            <a:pPr algn="just">
              <a:spcAft>
                <a:spcPts val="1000"/>
              </a:spcAft>
            </a:pPr>
            <a:endParaRPr lang="fr-FR" sz="1000" dirty="0">
              <a:solidFill>
                <a:srgbClr val="002060"/>
              </a:solidFill>
            </a:endParaRPr>
          </a:p>
          <a:p>
            <a:pPr algn="just">
              <a:spcAft>
                <a:spcPts val="1000"/>
              </a:spcAft>
            </a:pPr>
            <a:endParaRPr lang="fr-FR" sz="1000" dirty="0">
              <a:solidFill>
                <a:srgbClr val="002060"/>
              </a:solidFill>
            </a:endParaRPr>
          </a:p>
          <a:p>
            <a:pPr algn="just">
              <a:spcAft>
                <a:spcPts val="1000"/>
              </a:spcAft>
            </a:pPr>
            <a:endParaRPr lang="fr-FR" sz="1000" dirty="0">
              <a:solidFill>
                <a:srgbClr val="002060"/>
              </a:solidFill>
            </a:endParaRPr>
          </a:p>
          <a:p>
            <a:pPr algn="just">
              <a:spcAft>
                <a:spcPts val="1000"/>
              </a:spcAft>
            </a:pPr>
            <a:endParaRPr lang="fr-FR" sz="1000" dirty="0">
              <a:solidFill>
                <a:srgbClr val="002060"/>
              </a:solidFill>
            </a:endParaRPr>
          </a:p>
          <a:p>
            <a:pPr algn="just">
              <a:spcAft>
                <a:spcPts val="1000"/>
              </a:spcAft>
            </a:pPr>
            <a:endParaRPr lang="fr-FR" sz="1000" dirty="0">
              <a:solidFill>
                <a:srgbClr val="002060"/>
              </a:solidFill>
            </a:endParaRPr>
          </a:p>
          <a:p>
            <a:pPr algn="just">
              <a:spcAft>
                <a:spcPts val="1000"/>
              </a:spcAft>
            </a:pPr>
            <a:endParaRPr lang="fr-FR" sz="1000" dirty="0">
              <a:solidFill>
                <a:srgbClr val="002060"/>
              </a:solidFill>
            </a:endParaRPr>
          </a:p>
          <a:p>
            <a:pPr algn="just">
              <a:spcAft>
                <a:spcPts val="1000"/>
              </a:spcAft>
            </a:pPr>
            <a:endParaRPr lang="fr-FR" sz="1100" dirty="0">
              <a:solidFill>
                <a:srgbClr val="002060"/>
              </a:solidFill>
            </a:endParaRPr>
          </a:p>
          <a:p>
            <a:pPr algn="just">
              <a:spcAft>
                <a:spcPts val="1000"/>
              </a:spcAft>
            </a:pPr>
            <a:endParaRPr lang="fr-FR" sz="1100" dirty="0">
              <a:solidFill>
                <a:srgbClr val="002060"/>
              </a:solidFill>
            </a:endParaRPr>
          </a:p>
          <a:p>
            <a:pPr algn="ctr">
              <a:spcAft>
                <a:spcPts val="1000"/>
              </a:spcAft>
            </a:pPr>
            <a:endParaRPr lang="fr-FR" sz="1100" b="1" u="sng" dirty="0">
              <a:solidFill>
                <a:srgbClr val="002060"/>
              </a:solidFill>
            </a:endParaRPr>
          </a:p>
          <a:p>
            <a:pPr algn="ctr">
              <a:spcAft>
                <a:spcPts val="1000"/>
              </a:spcAft>
            </a:pPr>
            <a:endParaRPr lang="fr-FR" sz="1100" b="1" u="sng" dirty="0">
              <a:solidFill>
                <a:srgbClr val="002060"/>
              </a:solidFill>
            </a:endParaRPr>
          </a:p>
          <a:p>
            <a:pPr algn="ctr">
              <a:spcAft>
                <a:spcPts val="1000"/>
              </a:spcAft>
            </a:pPr>
            <a:endParaRPr lang="fr-FR" sz="1100" b="1" u="sng" dirty="0">
              <a:solidFill>
                <a:srgbClr val="002060"/>
              </a:solidFill>
            </a:endParaRPr>
          </a:p>
          <a:p>
            <a:pPr algn="ctr">
              <a:spcAft>
                <a:spcPts val="1000"/>
              </a:spcAft>
            </a:pPr>
            <a:endParaRPr lang="fr-FR" sz="1100" b="1" u="sng" dirty="0">
              <a:solidFill>
                <a:srgbClr val="002060"/>
              </a:solidFill>
            </a:endParaRPr>
          </a:p>
          <a:p>
            <a:pPr algn="ctr">
              <a:spcAft>
                <a:spcPts val="1000"/>
              </a:spcAft>
            </a:pPr>
            <a:endParaRPr lang="fr-FR" sz="1100" b="1" u="sng" dirty="0">
              <a:solidFill>
                <a:srgbClr val="002060"/>
              </a:solidFill>
            </a:endParaRPr>
          </a:p>
          <a:p>
            <a:pPr algn="ctr">
              <a:spcAft>
                <a:spcPts val="1000"/>
              </a:spcAft>
            </a:pPr>
            <a:endParaRPr lang="fr-FR" sz="1100" b="1" u="sng" dirty="0">
              <a:solidFill>
                <a:srgbClr val="002060"/>
              </a:solidFill>
            </a:endParaRPr>
          </a:p>
          <a:p>
            <a:pPr algn="ctr">
              <a:spcAft>
                <a:spcPts val="1000"/>
              </a:spcAft>
            </a:pPr>
            <a:endParaRPr lang="fr-FR" sz="1100" b="1" u="sng" dirty="0">
              <a:solidFill>
                <a:srgbClr val="002060"/>
              </a:solidFill>
            </a:endParaRPr>
          </a:p>
          <a:p>
            <a:pPr algn="ctr">
              <a:spcAft>
                <a:spcPts val="1000"/>
              </a:spcAft>
            </a:pPr>
            <a:endParaRPr lang="fr-FR" sz="11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endParaRPr lang="fr-FR"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45">
                                            <p:bg/>
                                          </p:spTgt>
                                        </p:tgtEl>
                                        <p:attrNameLst>
                                          <p:attrName>style.visibility</p:attrName>
                                        </p:attrNameLst>
                                      </p:cBhvr>
                                      <p:to>
                                        <p:strVal val="visible"/>
                                      </p:to>
                                    </p:set>
                                    <p:animEffect transition="in" filter="fade">
                                      <p:cBhvr>
                                        <p:cTn id="12" dur="2000"/>
                                        <p:tgtEl>
                                          <p:spTgt spid="26624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6245">
                                            <p:txEl>
                                              <p:pRg st="0" end="0"/>
                                            </p:txEl>
                                          </p:spTgt>
                                        </p:tgtEl>
                                        <p:attrNameLst>
                                          <p:attrName>style.visibility</p:attrName>
                                        </p:attrNameLst>
                                      </p:cBhvr>
                                      <p:to>
                                        <p:strVal val="visible"/>
                                      </p:to>
                                    </p:set>
                                    <p:animEffect transition="in" filter="fade">
                                      <p:cBhvr>
                                        <p:cTn id="15" dur="2000"/>
                                        <p:tgtEl>
                                          <p:spTgt spid="26624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6245">
                                            <p:txEl>
                                              <p:pRg st="1" end="1"/>
                                            </p:txEl>
                                          </p:spTgt>
                                        </p:tgtEl>
                                        <p:attrNameLst>
                                          <p:attrName>style.visibility</p:attrName>
                                        </p:attrNameLst>
                                      </p:cBhvr>
                                      <p:to>
                                        <p:strVal val="visible"/>
                                      </p:to>
                                    </p:set>
                                    <p:animEffect transition="in" filter="fade">
                                      <p:cBhvr>
                                        <p:cTn id="18" dur="2000"/>
                                        <p:tgtEl>
                                          <p:spTgt spid="26624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6245">
                                            <p:txEl>
                                              <p:pRg st="2" end="2"/>
                                            </p:txEl>
                                          </p:spTgt>
                                        </p:tgtEl>
                                        <p:attrNameLst>
                                          <p:attrName>style.visibility</p:attrName>
                                        </p:attrNameLst>
                                      </p:cBhvr>
                                      <p:to>
                                        <p:strVal val="visible"/>
                                      </p:to>
                                    </p:set>
                                    <p:animEffect transition="in" filter="fade">
                                      <p:cBhvr>
                                        <p:cTn id="21" dur="2000"/>
                                        <p:tgtEl>
                                          <p:spTgt spid="26624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6245">
                                            <p:txEl>
                                              <p:pRg st="3" end="3"/>
                                            </p:txEl>
                                          </p:spTgt>
                                        </p:tgtEl>
                                        <p:attrNameLst>
                                          <p:attrName>style.visibility</p:attrName>
                                        </p:attrNameLst>
                                      </p:cBhvr>
                                      <p:to>
                                        <p:strVal val="visible"/>
                                      </p:to>
                                    </p:set>
                                    <p:animEffect transition="in" filter="fade">
                                      <p:cBhvr>
                                        <p:cTn id="24" dur="2000"/>
                                        <p:tgtEl>
                                          <p:spTgt spid="266245">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6245">
                                            <p:txEl>
                                              <p:pRg st="4" end="4"/>
                                            </p:txEl>
                                          </p:spTgt>
                                        </p:tgtEl>
                                        <p:attrNameLst>
                                          <p:attrName>style.visibility</p:attrName>
                                        </p:attrNameLst>
                                      </p:cBhvr>
                                      <p:to>
                                        <p:strVal val="visible"/>
                                      </p:to>
                                    </p:set>
                                    <p:animEffect transition="in" filter="fade">
                                      <p:cBhvr>
                                        <p:cTn id="27" dur="2000"/>
                                        <p:tgtEl>
                                          <p:spTgt spid="26624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6245">
                                            <p:txEl>
                                              <p:pRg st="5" end="5"/>
                                            </p:txEl>
                                          </p:spTgt>
                                        </p:tgtEl>
                                        <p:attrNameLst>
                                          <p:attrName>style.visibility</p:attrName>
                                        </p:attrNameLst>
                                      </p:cBhvr>
                                      <p:to>
                                        <p:strVal val="visible"/>
                                      </p:to>
                                    </p:set>
                                    <p:animEffect transition="in" filter="fade">
                                      <p:cBhvr>
                                        <p:cTn id="30" dur="2000"/>
                                        <p:tgtEl>
                                          <p:spTgt spid="266245">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6245">
                                            <p:txEl>
                                              <p:pRg st="6" end="6"/>
                                            </p:txEl>
                                          </p:spTgt>
                                        </p:tgtEl>
                                        <p:attrNameLst>
                                          <p:attrName>style.visibility</p:attrName>
                                        </p:attrNameLst>
                                      </p:cBhvr>
                                      <p:to>
                                        <p:strVal val="visible"/>
                                      </p:to>
                                    </p:set>
                                    <p:animEffect transition="in" filter="fade">
                                      <p:cBhvr>
                                        <p:cTn id="33" dur="2000"/>
                                        <p:tgtEl>
                                          <p:spTgt spid="266245">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6245">
                                            <p:txEl>
                                              <p:pRg st="7" end="7"/>
                                            </p:txEl>
                                          </p:spTgt>
                                        </p:tgtEl>
                                        <p:attrNameLst>
                                          <p:attrName>style.visibility</p:attrName>
                                        </p:attrNameLst>
                                      </p:cBhvr>
                                      <p:to>
                                        <p:strVal val="visible"/>
                                      </p:to>
                                    </p:set>
                                    <p:animEffect transition="in" filter="fade">
                                      <p:cBhvr>
                                        <p:cTn id="36" dur="2000"/>
                                        <p:tgtEl>
                                          <p:spTgt spid="266245">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6245">
                                            <p:txEl>
                                              <p:pRg st="8" end="8"/>
                                            </p:txEl>
                                          </p:spTgt>
                                        </p:tgtEl>
                                        <p:attrNameLst>
                                          <p:attrName>style.visibility</p:attrName>
                                        </p:attrNameLst>
                                      </p:cBhvr>
                                      <p:to>
                                        <p:strVal val="visible"/>
                                      </p:to>
                                    </p:set>
                                    <p:animEffect transition="in" filter="fade">
                                      <p:cBhvr>
                                        <p:cTn id="39" dur="2000"/>
                                        <p:tgtEl>
                                          <p:spTgt spid="266245">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6245">
                                            <p:txEl>
                                              <p:pRg st="9" end="9"/>
                                            </p:txEl>
                                          </p:spTgt>
                                        </p:tgtEl>
                                        <p:attrNameLst>
                                          <p:attrName>style.visibility</p:attrName>
                                        </p:attrNameLst>
                                      </p:cBhvr>
                                      <p:to>
                                        <p:strVal val="visible"/>
                                      </p:to>
                                    </p:set>
                                    <p:animEffect transition="in" filter="fade">
                                      <p:cBhvr>
                                        <p:cTn id="42" dur="2000"/>
                                        <p:tgtEl>
                                          <p:spTgt spid="266245">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6245">
                                            <p:txEl>
                                              <p:pRg st="10" end="10"/>
                                            </p:txEl>
                                          </p:spTgt>
                                        </p:tgtEl>
                                        <p:attrNameLst>
                                          <p:attrName>style.visibility</p:attrName>
                                        </p:attrNameLst>
                                      </p:cBhvr>
                                      <p:to>
                                        <p:strVal val="visible"/>
                                      </p:to>
                                    </p:set>
                                    <p:animEffect transition="in" filter="fade">
                                      <p:cBhvr>
                                        <p:cTn id="45" dur="2000"/>
                                        <p:tgtEl>
                                          <p:spTgt spid="266245">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6245">
                                            <p:txEl>
                                              <p:pRg st="11" end="11"/>
                                            </p:txEl>
                                          </p:spTgt>
                                        </p:tgtEl>
                                        <p:attrNameLst>
                                          <p:attrName>style.visibility</p:attrName>
                                        </p:attrNameLst>
                                      </p:cBhvr>
                                      <p:to>
                                        <p:strVal val="visible"/>
                                      </p:to>
                                    </p:set>
                                    <p:animEffect transition="in" filter="fade">
                                      <p:cBhvr>
                                        <p:cTn id="48" dur="2000"/>
                                        <p:tgtEl>
                                          <p:spTgt spid="266245">
                                            <p:txEl>
                                              <p:pRg st="11" end="1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6245">
                                            <p:txEl>
                                              <p:pRg st="12" end="12"/>
                                            </p:txEl>
                                          </p:spTgt>
                                        </p:tgtEl>
                                        <p:attrNameLst>
                                          <p:attrName>style.visibility</p:attrName>
                                        </p:attrNameLst>
                                      </p:cBhvr>
                                      <p:to>
                                        <p:strVal val="visible"/>
                                      </p:to>
                                    </p:set>
                                    <p:animEffect transition="in" filter="fade">
                                      <p:cBhvr>
                                        <p:cTn id="51" dur="2000"/>
                                        <p:tgtEl>
                                          <p:spTgt spid="266245">
                                            <p:txEl>
                                              <p:pRg st="12" end="1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6245">
                                            <p:txEl>
                                              <p:pRg st="13" end="13"/>
                                            </p:txEl>
                                          </p:spTgt>
                                        </p:tgtEl>
                                        <p:attrNameLst>
                                          <p:attrName>style.visibility</p:attrName>
                                        </p:attrNameLst>
                                      </p:cBhvr>
                                      <p:to>
                                        <p:strVal val="visible"/>
                                      </p:to>
                                    </p:set>
                                    <p:animEffect transition="in" filter="fade">
                                      <p:cBhvr>
                                        <p:cTn id="54" dur="2000"/>
                                        <p:tgtEl>
                                          <p:spTgt spid="266245">
                                            <p:txEl>
                                              <p:pRg st="13" end="1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6245">
                                            <p:txEl>
                                              <p:pRg st="14" end="14"/>
                                            </p:txEl>
                                          </p:spTgt>
                                        </p:tgtEl>
                                        <p:attrNameLst>
                                          <p:attrName>style.visibility</p:attrName>
                                        </p:attrNameLst>
                                      </p:cBhvr>
                                      <p:to>
                                        <p:strVal val="visible"/>
                                      </p:to>
                                    </p:set>
                                    <p:animEffect transition="in" filter="fade">
                                      <p:cBhvr>
                                        <p:cTn id="57" dur="2000"/>
                                        <p:tgtEl>
                                          <p:spTgt spid="266245">
                                            <p:txEl>
                                              <p:pRg st="14" end="14"/>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6245">
                                            <p:txEl>
                                              <p:pRg st="15" end="15"/>
                                            </p:txEl>
                                          </p:spTgt>
                                        </p:tgtEl>
                                        <p:attrNameLst>
                                          <p:attrName>style.visibility</p:attrName>
                                        </p:attrNameLst>
                                      </p:cBhvr>
                                      <p:to>
                                        <p:strVal val="visible"/>
                                      </p:to>
                                    </p:set>
                                    <p:animEffect transition="in" filter="fade">
                                      <p:cBhvr>
                                        <p:cTn id="60" dur="2000"/>
                                        <p:tgtEl>
                                          <p:spTgt spid="266245">
                                            <p:txEl>
                                              <p:pRg st="15" end="15"/>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6245">
                                            <p:txEl>
                                              <p:pRg st="16" end="16"/>
                                            </p:txEl>
                                          </p:spTgt>
                                        </p:tgtEl>
                                        <p:attrNameLst>
                                          <p:attrName>style.visibility</p:attrName>
                                        </p:attrNameLst>
                                      </p:cBhvr>
                                      <p:to>
                                        <p:strVal val="visible"/>
                                      </p:to>
                                    </p:set>
                                    <p:animEffect transition="in" filter="fade">
                                      <p:cBhvr>
                                        <p:cTn id="63" dur="2000"/>
                                        <p:tgtEl>
                                          <p:spTgt spid="266245">
                                            <p:txEl>
                                              <p:pRg st="16" end="16"/>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6245">
                                            <p:txEl>
                                              <p:pRg st="17" end="17"/>
                                            </p:txEl>
                                          </p:spTgt>
                                        </p:tgtEl>
                                        <p:attrNameLst>
                                          <p:attrName>style.visibility</p:attrName>
                                        </p:attrNameLst>
                                      </p:cBhvr>
                                      <p:to>
                                        <p:strVal val="visible"/>
                                      </p:to>
                                    </p:set>
                                    <p:animEffect transition="in" filter="fade">
                                      <p:cBhvr>
                                        <p:cTn id="66" dur="2000"/>
                                        <p:tgtEl>
                                          <p:spTgt spid="266245">
                                            <p:txEl>
                                              <p:pRg st="17" end="17"/>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6245">
                                            <p:txEl>
                                              <p:pRg st="19" end="19"/>
                                            </p:txEl>
                                          </p:spTgt>
                                        </p:tgtEl>
                                        <p:attrNameLst>
                                          <p:attrName>style.visibility</p:attrName>
                                        </p:attrNameLst>
                                      </p:cBhvr>
                                      <p:to>
                                        <p:strVal val="visible"/>
                                      </p:to>
                                    </p:set>
                                    <p:animEffect transition="in" filter="fade">
                                      <p:cBhvr>
                                        <p:cTn id="69" dur="2000"/>
                                        <p:tgtEl>
                                          <p:spTgt spid="26624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266245"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57B7481-1D65-4AAB-AEE8-F9AE6BAA3BB0}" type="slidenum">
              <a:rPr lang="en-US" smtClean="0"/>
              <a:pPr>
                <a:defRPr/>
              </a:pPr>
              <a:t>25</a:t>
            </a:fld>
            <a:endParaRPr lang="en-US" dirty="0"/>
          </a:p>
        </p:txBody>
      </p:sp>
      <p:sp>
        <p:nvSpPr>
          <p:cNvPr id="267267" name="Text Box 5"/>
          <p:cNvSpPr txBox="1">
            <a:spLocks noChangeArrowheads="1"/>
          </p:cNvSpPr>
          <p:nvPr/>
        </p:nvSpPr>
        <p:spPr bwMode="auto">
          <a:xfrm>
            <a:off x="685800" y="142876"/>
            <a:ext cx="7743852" cy="6500834"/>
          </a:xfrm>
          <a:prstGeom prst="rect">
            <a:avLst/>
          </a:prstGeom>
          <a:solidFill>
            <a:srgbClr val="FFFF99"/>
          </a:solidFill>
          <a:ln w="38100" cmpd="dbl">
            <a:solidFill>
              <a:srgbClr val="000000"/>
            </a:solidFill>
            <a:miter lim="800000"/>
            <a:headEnd/>
            <a:tailEnd/>
          </a:ln>
        </p:spPr>
        <p:txBody>
          <a:bodyPr/>
          <a:lstStyle/>
          <a:p>
            <a:pPr algn="ctr">
              <a:spcAft>
                <a:spcPts val="1000"/>
              </a:spcAft>
            </a:pPr>
            <a:r>
              <a:rPr lang="fr-FR" sz="1400" b="1" u="sng" dirty="0">
                <a:solidFill>
                  <a:srgbClr val="002060"/>
                </a:solidFill>
                <a:latin typeface="Arial" pitchFamily="34" charset="0"/>
                <a:cs typeface="Arial" pitchFamily="34" charset="0"/>
              </a:rPr>
              <a:t>RAPPORT DE TRAVAIL</a:t>
            </a:r>
          </a:p>
          <a:p>
            <a:pPr algn="ctr">
              <a:spcAft>
                <a:spcPts val="1000"/>
              </a:spcAft>
            </a:pPr>
            <a:r>
              <a:rPr lang="fr-FR" sz="1400" b="1" u="sng" dirty="0">
                <a:solidFill>
                  <a:srgbClr val="002060"/>
                </a:solidFill>
                <a:latin typeface="Arial" pitchFamily="34" charset="0"/>
                <a:cs typeface="Arial" pitchFamily="34" charset="0"/>
              </a:rPr>
              <a:t>REMISE A NIVEAU DES DEVERSOIRS STATIQUES</a:t>
            </a:r>
          </a:p>
          <a:p>
            <a:pPr algn="ctr">
              <a:spcAft>
                <a:spcPts val="1000"/>
              </a:spcAft>
            </a:pPr>
            <a:r>
              <a:rPr lang="fr-FR" sz="1400" b="1" u="sng" dirty="0">
                <a:solidFill>
                  <a:srgbClr val="002060"/>
                </a:solidFill>
                <a:latin typeface="Arial" pitchFamily="34" charset="0"/>
                <a:cs typeface="Arial" pitchFamily="34" charset="0"/>
              </a:rPr>
              <a:t>Le Béton, les perrés et enrochement</a:t>
            </a:r>
          </a:p>
          <a:p>
            <a:pPr algn="just"/>
            <a:r>
              <a:rPr lang="fr-FR" sz="1300" dirty="0">
                <a:solidFill>
                  <a:srgbClr val="002060"/>
                </a:solidFill>
                <a:latin typeface="Arial" pitchFamily="34" charset="0"/>
                <a:cs typeface="Arial" pitchFamily="34" charset="0"/>
              </a:rPr>
              <a:t>Fiche de travail n° …………………………………………………….Date :                        JJ/MM/AA</a:t>
            </a:r>
          </a:p>
          <a:p>
            <a:pPr algn="just"/>
            <a:r>
              <a:rPr lang="fr-FR" sz="1300" dirty="0">
                <a:solidFill>
                  <a:srgbClr val="002060"/>
                </a:solidFill>
                <a:latin typeface="Arial" pitchFamily="34" charset="0"/>
                <a:cs typeface="Arial" pitchFamily="34" charset="0"/>
              </a:rPr>
              <a:t>Déversoir n° …………………………………Type de déversoir  : ……………………………………….</a:t>
            </a:r>
          </a:p>
          <a:p>
            <a:pPr algn="just"/>
            <a:r>
              <a:rPr lang="fr-FR" sz="1300" dirty="0">
                <a:solidFill>
                  <a:srgbClr val="002060"/>
                </a:solidFill>
                <a:latin typeface="Arial" pitchFamily="34" charset="0"/>
                <a:cs typeface="Arial" pitchFamily="34" charset="0"/>
              </a:rPr>
              <a:t>Situation :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pPr algn="just"/>
            <a:r>
              <a:rPr lang="fr-FR" sz="1300" dirty="0">
                <a:solidFill>
                  <a:srgbClr val="002060"/>
                </a:solidFill>
                <a:latin typeface="Arial" pitchFamily="34" charset="0"/>
                <a:cs typeface="Arial" pitchFamily="34" charset="0"/>
              </a:rPr>
              <a:t>Position : </a:t>
            </a:r>
            <a:r>
              <a:rPr lang="fr-FR" sz="1300" dirty="0" err="1">
                <a:solidFill>
                  <a:srgbClr val="002060"/>
                </a:solidFill>
                <a:latin typeface="Arial" pitchFamily="34" charset="0"/>
                <a:cs typeface="Arial" pitchFamily="34" charset="0"/>
              </a:rPr>
              <a:t>p.k</a:t>
            </a:r>
            <a:r>
              <a:rPr lang="fr-FR" sz="1300" dirty="0">
                <a:solidFill>
                  <a:srgbClr val="002060"/>
                </a:solidFill>
                <a:latin typeface="Arial" pitchFamily="34" charset="0"/>
                <a:cs typeface="Arial" pitchFamily="34" charset="0"/>
              </a:rPr>
              <a:t>.  ………… Longueur  de la lame …….. m, Largeur ………. m, Hauteur ……… m</a:t>
            </a:r>
          </a:p>
          <a:p>
            <a:pPr algn="ctr"/>
            <a:r>
              <a:rPr lang="fr-FR" sz="1300" b="1" u="sng" dirty="0">
                <a:solidFill>
                  <a:srgbClr val="002060"/>
                </a:solidFill>
                <a:latin typeface="Arial" pitchFamily="34" charset="0"/>
                <a:cs typeface="Arial" pitchFamily="34" charset="0"/>
              </a:rPr>
              <a:t>LES CONDITIONS CLIMATIQUES</a:t>
            </a:r>
          </a:p>
          <a:p>
            <a:pPr algn="just"/>
            <a:r>
              <a:rPr lang="fr-FR" sz="1300" dirty="0">
                <a:solidFill>
                  <a:srgbClr val="002060"/>
                </a:solidFill>
                <a:latin typeface="Arial" pitchFamily="34" charset="0"/>
                <a:cs typeface="Arial" pitchFamily="34" charset="0"/>
              </a:rPr>
              <a:t>Soleil         			Nuages  		                            Pluie           </a:t>
            </a:r>
          </a:p>
          <a:p>
            <a:pPr algn="ctr"/>
            <a:r>
              <a:rPr lang="fr-FR" sz="1300" b="1" u="sng" dirty="0">
                <a:solidFill>
                  <a:srgbClr val="002060"/>
                </a:solidFill>
                <a:latin typeface="Arial" pitchFamily="34" charset="0"/>
                <a:cs typeface="Arial" pitchFamily="34" charset="0"/>
              </a:rPr>
              <a:t>TRAVAUX REALISES</a:t>
            </a:r>
            <a:endParaRPr lang="fr-FR" sz="1300" dirty="0">
              <a:solidFill>
                <a:srgbClr val="002060"/>
              </a:solidFill>
              <a:latin typeface="Arial" pitchFamily="34" charset="0"/>
              <a:cs typeface="Arial" pitchFamily="34" charset="0"/>
            </a:endParaRPr>
          </a:p>
          <a:p>
            <a:pPr algn="just"/>
            <a:r>
              <a:rPr lang="fr-FR" sz="1300" dirty="0">
                <a:solidFill>
                  <a:srgbClr val="002060"/>
                </a:solidFill>
                <a:latin typeface="Arial" pitchFamily="34" charset="0"/>
                <a:cs typeface="Arial" pitchFamily="34" charset="0"/>
              </a:rPr>
              <a:t>Remontage des enrochements avals : …………heures, ………………m3</a:t>
            </a:r>
          </a:p>
          <a:p>
            <a:pPr algn="just"/>
            <a:r>
              <a:rPr lang="fr-FR" sz="1300" dirty="0">
                <a:solidFill>
                  <a:srgbClr val="002060"/>
                </a:solidFill>
                <a:latin typeface="Arial" pitchFamily="34" charset="0"/>
                <a:cs typeface="Arial" pitchFamily="34" charset="0"/>
              </a:rPr>
              <a:t>Recèlement des perrés si fissurés ou cassés : Sable ………. litres </a:t>
            </a:r>
            <a:r>
              <a:rPr lang="fr-FR" sz="1300" dirty="0" smtClean="0">
                <a:solidFill>
                  <a:srgbClr val="002060"/>
                </a:solidFill>
                <a:latin typeface="Arial" pitchFamily="34" charset="0"/>
                <a:cs typeface="Arial" pitchFamily="34" charset="0"/>
              </a:rPr>
              <a:t>Ciment </a:t>
            </a:r>
            <a:r>
              <a:rPr lang="fr-FR" sz="1300" dirty="0">
                <a:solidFill>
                  <a:srgbClr val="002060"/>
                </a:solidFill>
                <a:latin typeface="Arial" pitchFamily="34" charset="0"/>
                <a:cs typeface="Arial" pitchFamily="34" charset="0"/>
              </a:rPr>
              <a:t>…….. Kg  </a:t>
            </a:r>
            <a:r>
              <a:rPr lang="fr-FR" sz="1300" dirty="0" smtClean="0">
                <a:solidFill>
                  <a:srgbClr val="002060"/>
                </a:solidFill>
                <a:latin typeface="Arial" pitchFamily="34" charset="0"/>
                <a:cs typeface="Arial" pitchFamily="34" charset="0"/>
              </a:rPr>
              <a:t>Eau ………. </a:t>
            </a:r>
            <a:r>
              <a:rPr lang="fr-FR" sz="1300" dirty="0">
                <a:solidFill>
                  <a:srgbClr val="002060"/>
                </a:solidFill>
                <a:latin typeface="Arial" pitchFamily="34" charset="0"/>
                <a:cs typeface="Arial" pitchFamily="34" charset="0"/>
              </a:rPr>
              <a:t>Litres</a:t>
            </a:r>
          </a:p>
          <a:p>
            <a:pPr algn="just"/>
            <a:r>
              <a:rPr lang="fr-FR" sz="1300" dirty="0">
                <a:solidFill>
                  <a:srgbClr val="002060"/>
                </a:solidFill>
                <a:latin typeface="Arial" pitchFamily="34" charset="0"/>
                <a:cs typeface="Arial" pitchFamily="34" charset="0"/>
              </a:rPr>
              <a:t>Pierres ……….. m3  Temps…………. Heures</a:t>
            </a:r>
          </a:p>
          <a:p>
            <a:pPr algn="just"/>
            <a:r>
              <a:rPr lang="fr-FR" sz="1300" dirty="0">
                <a:solidFill>
                  <a:srgbClr val="002060"/>
                </a:solidFill>
                <a:latin typeface="Arial" pitchFamily="34" charset="0"/>
                <a:cs typeface="Arial" pitchFamily="34" charset="0"/>
              </a:rPr>
              <a:t>Reprise du béton armé : ………………..heures, …………………. m3 de B.A.</a:t>
            </a:r>
          </a:p>
          <a:p>
            <a:pPr algn="just"/>
            <a:r>
              <a:rPr lang="fr-FR" sz="1300" dirty="0">
                <a:solidFill>
                  <a:srgbClr val="002060"/>
                </a:solidFill>
                <a:latin typeface="Arial" pitchFamily="34" charset="0"/>
                <a:cs typeface="Arial" pitchFamily="34" charset="0"/>
              </a:rPr>
              <a:t>Affouillement du remblai des murs en aile : Terre ……………….. m3  Temps ………………..heures</a:t>
            </a:r>
          </a:p>
          <a:p>
            <a:pPr algn="just"/>
            <a:r>
              <a:rPr lang="fr-FR" sz="1300" dirty="0">
                <a:solidFill>
                  <a:srgbClr val="002060"/>
                </a:solidFill>
                <a:latin typeface="Arial" pitchFamily="34" charset="0"/>
                <a:cs typeface="Arial" pitchFamily="34" charset="0"/>
              </a:rPr>
              <a:t>Affouillent aval en sortie de l’ouvrage : Enrochement ……………m3  Temps ………………..heures</a:t>
            </a:r>
          </a:p>
          <a:p>
            <a:pPr algn="just"/>
            <a:r>
              <a:rPr lang="fr-FR" sz="1300" dirty="0">
                <a:solidFill>
                  <a:srgbClr val="002060"/>
                </a:solidFill>
                <a:latin typeface="Arial" pitchFamily="34" charset="0"/>
                <a:cs typeface="Arial" pitchFamily="34" charset="0"/>
              </a:rPr>
              <a:t>Désherbage :  ………………………. m2</a:t>
            </a:r>
          </a:p>
          <a:p>
            <a:pPr algn="just"/>
            <a:r>
              <a:rPr lang="fr-FR" sz="1300" dirty="0">
                <a:solidFill>
                  <a:srgbClr val="002060"/>
                </a:solidFill>
                <a:latin typeface="Arial" pitchFamily="34" charset="0"/>
                <a:cs typeface="Arial" pitchFamily="34" charset="0"/>
              </a:rPr>
              <a:t>Remise en état de l’interface Béton </a:t>
            </a:r>
            <a:r>
              <a:rPr lang="fr-FR" sz="1300" dirty="0" smtClean="0">
                <a:solidFill>
                  <a:srgbClr val="002060"/>
                </a:solidFill>
                <a:latin typeface="Arial" pitchFamily="34" charset="0"/>
                <a:cs typeface="Arial" pitchFamily="34" charset="0"/>
              </a:rPr>
              <a:t>ouvrage-digue </a:t>
            </a:r>
            <a:r>
              <a:rPr lang="fr-FR" sz="1300" dirty="0">
                <a:solidFill>
                  <a:srgbClr val="002060"/>
                </a:solidFill>
                <a:latin typeface="Arial" pitchFamily="34" charset="0"/>
                <a:cs typeface="Arial" pitchFamily="34" charset="0"/>
              </a:rPr>
              <a:t>……………… m3  Temps ………..heures</a:t>
            </a:r>
          </a:p>
          <a:p>
            <a:r>
              <a:rPr lang="fr-FR" sz="1300" b="1" u="sng" dirty="0">
                <a:solidFill>
                  <a:srgbClr val="002060"/>
                </a:solidFill>
                <a:latin typeface="Arial" pitchFamily="34" charset="0"/>
                <a:cs typeface="Arial" pitchFamily="34" charset="0"/>
              </a:rPr>
              <a:t>EQUIPEMENTS UTILISES</a:t>
            </a:r>
            <a:r>
              <a:rPr lang="fr-FR" sz="1300" b="1" dirty="0">
                <a:solidFill>
                  <a:srgbClr val="002060"/>
                </a:solidFill>
                <a:latin typeface="Arial" pitchFamily="34" charset="0"/>
                <a:cs typeface="Arial" pitchFamily="34" charset="0"/>
              </a:rPr>
              <a:t>			</a:t>
            </a:r>
            <a:r>
              <a:rPr lang="fr-FR" sz="1300" b="1" u="sng" dirty="0">
                <a:solidFill>
                  <a:srgbClr val="002060"/>
                </a:solidFill>
                <a:latin typeface="Arial" pitchFamily="34" charset="0"/>
                <a:cs typeface="Arial" pitchFamily="34" charset="0"/>
              </a:rPr>
              <a:t>CARBURANT CONSOMME</a:t>
            </a:r>
          </a:p>
          <a:p>
            <a:pPr algn="just"/>
            <a:r>
              <a:rPr lang="fr-FR" sz="1300" dirty="0">
                <a:solidFill>
                  <a:srgbClr val="002060"/>
                </a:solidFill>
                <a:latin typeface="Arial" pitchFamily="34" charset="0"/>
                <a:cs typeface="Arial" pitchFamily="34" charset="0"/>
              </a:rPr>
              <a:t>……………………………………………… heures                               ………………………………… Litres</a:t>
            </a:r>
          </a:p>
          <a:p>
            <a:pPr algn="just"/>
            <a:r>
              <a:rPr lang="fr-FR" sz="1300" dirty="0">
                <a:solidFill>
                  <a:srgbClr val="002060"/>
                </a:solidFill>
                <a:latin typeface="Arial" pitchFamily="34" charset="0"/>
                <a:cs typeface="Arial" pitchFamily="34" charset="0"/>
              </a:rPr>
              <a:t>……………………………………………… heures                               ………………………………… Litres</a:t>
            </a:r>
          </a:p>
          <a:p>
            <a:pPr algn="just"/>
            <a:r>
              <a:rPr lang="fr-FR" sz="1300" dirty="0">
                <a:solidFill>
                  <a:srgbClr val="002060"/>
                </a:solidFill>
                <a:latin typeface="Arial" pitchFamily="34" charset="0"/>
                <a:cs typeface="Arial" pitchFamily="34" charset="0"/>
              </a:rPr>
              <a:t>……………………………………………… heures                               ………………………………… Litres</a:t>
            </a:r>
          </a:p>
          <a:p>
            <a:pPr algn="ctr"/>
            <a:r>
              <a:rPr lang="fr-FR" sz="1200" b="1" u="sng" dirty="0" smtClean="0">
                <a:solidFill>
                  <a:srgbClr val="002060"/>
                </a:solidFill>
              </a:rPr>
              <a:t>MAIN </a:t>
            </a:r>
            <a:r>
              <a:rPr lang="fr-FR" sz="1200" b="1" u="sng" dirty="0">
                <a:solidFill>
                  <a:srgbClr val="002060"/>
                </a:solidFill>
              </a:rPr>
              <a:t>D’ŒUVRE UTILISEE</a:t>
            </a:r>
          </a:p>
          <a:p>
            <a:pPr algn="just"/>
            <a:r>
              <a:rPr lang="fr-FR" sz="800" dirty="0">
                <a:solidFill>
                  <a:srgbClr val="002060"/>
                </a:solidFill>
              </a:rPr>
              <a:t>………………………………………………………………………………………………………………………………</a:t>
            </a:r>
          </a:p>
          <a:p>
            <a:pPr algn="just"/>
            <a:r>
              <a:rPr lang="fr-FR" sz="1300" b="1" u="sng" dirty="0">
                <a:solidFill>
                  <a:srgbClr val="002060"/>
                </a:solidFill>
                <a:latin typeface="Arial" pitchFamily="34" charset="0"/>
                <a:cs typeface="Arial" pitchFamily="34" charset="0"/>
              </a:rPr>
              <a:t>REMARQUES :</a:t>
            </a:r>
          </a:p>
          <a:p>
            <a:pPr algn="just"/>
            <a:endParaRPr lang="fr-FR" sz="1300" b="1" u="sng" dirty="0" smtClean="0">
              <a:solidFill>
                <a:srgbClr val="002060"/>
              </a:solidFill>
              <a:latin typeface="Arial" pitchFamily="34" charset="0"/>
              <a:cs typeface="Arial" pitchFamily="34" charset="0"/>
            </a:endParaRPr>
          </a:p>
          <a:p>
            <a:pPr algn="just"/>
            <a:endParaRPr lang="fr-FR" sz="1300" b="1" u="sng" dirty="0">
              <a:solidFill>
                <a:srgbClr val="002060"/>
              </a:solidFill>
              <a:latin typeface="Arial" pitchFamily="34" charset="0"/>
              <a:cs typeface="Arial" pitchFamily="34" charset="0"/>
            </a:endParaRPr>
          </a:p>
          <a:p>
            <a:pPr algn="just"/>
            <a:endParaRPr lang="fr-FR" sz="1300" b="1" u="sng" dirty="0">
              <a:solidFill>
                <a:srgbClr val="002060"/>
              </a:solidFill>
              <a:latin typeface="Arial" pitchFamily="34" charset="0"/>
              <a:cs typeface="Arial" pitchFamily="34" charset="0"/>
            </a:endParaRPr>
          </a:p>
          <a:p>
            <a:pPr algn="just"/>
            <a:r>
              <a:rPr lang="fr-FR" sz="1300" b="1" u="sng" dirty="0">
                <a:solidFill>
                  <a:srgbClr val="002060"/>
                </a:solidFill>
                <a:latin typeface="Arial" pitchFamily="34" charset="0"/>
                <a:cs typeface="Arial" pitchFamily="34" charset="0"/>
              </a:rPr>
              <a:t>Le RESPONSABLE</a:t>
            </a:r>
            <a:r>
              <a:rPr lang="fr-FR" sz="1300" dirty="0">
                <a:solidFill>
                  <a:srgbClr val="002060"/>
                </a:solidFill>
                <a:latin typeface="Arial" pitchFamily="34" charset="0"/>
                <a:cs typeface="Arial" pitchFamily="34" charset="0"/>
              </a:rPr>
              <a:t> …………………………………..      Signature</a:t>
            </a:r>
          </a:p>
          <a:p>
            <a:pPr algn="just">
              <a:spcAft>
                <a:spcPts val="600"/>
              </a:spcAft>
            </a:pPr>
            <a:r>
              <a:rPr lang="fr-FR" sz="1300" b="1" dirty="0">
                <a:solidFill>
                  <a:srgbClr val="002060"/>
                </a:solidFill>
                <a:latin typeface="Arial" pitchFamily="34" charset="0"/>
                <a:cs typeface="Arial" pitchFamily="34" charset="0"/>
              </a:rPr>
              <a:t>								</a:t>
            </a:r>
          </a:p>
          <a:p>
            <a:pPr algn="just">
              <a:spcAft>
                <a:spcPts val="1000"/>
              </a:spcAft>
            </a:pPr>
            <a:endParaRPr lang="fr-FR" sz="1100" dirty="0">
              <a:solidFill>
                <a:srgbClr val="002060"/>
              </a:solidFill>
            </a:endParaRPr>
          </a:p>
          <a:p>
            <a:pPr algn="just">
              <a:spcAft>
                <a:spcPts val="1000"/>
              </a:spcAft>
            </a:pPr>
            <a:endParaRPr lang="fr-FR" sz="1100"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pPr algn="ctr">
              <a:spcAft>
                <a:spcPts val="1000"/>
              </a:spcAft>
            </a:pPr>
            <a:endParaRPr lang="fr-FR" sz="1000" b="1" u="sng" dirty="0">
              <a:solidFill>
                <a:srgbClr val="002060"/>
              </a:solidFill>
            </a:endParaRPr>
          </a:p>
          <a:p>
            <a:endParaRPr lang="fr-FR"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7267">
                                            <p:bg/>
                                          </p:spTgt>
                                        </p:tgtEl>
                                        <p:attrNameLst>
                                          <p:attrName>style.visibility</p:attrName>
                                        </p:attrNameLst>
                                      </p:cBhvr>
                                      <p:to>
                                        <p:strVal val="visible"/>
                                      </p:to>
                                    </p:set>
                                    <p:animEffect transition="in" filter="fade">
                                      <p:cBhvr>
                                        <p:cTn id="7" dur="2000"/>
                                        <p:tgtEl>
                                          <p:spTgt spid="26726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7267">
                                            <p:txEl>
                                              <p:pRg st="0" end="0"/>
                                            </p:txEl>
                                          </p:spTgt>
                                        </p:tgtEl>
                                        <p:attrNameLst>
                                          <p:attrName>style.visibility</p:attrName>
                                        </p:attrNameLst>
                                      </p:cBhvr>
                                      <p:to>
                                        <p:strVal val="visible"/>
                                      </p:to>
                                    </p:set>
                                    <p:animEffect transition="in" filter="fade">
                                      <p:cBhvr>
                                        <p:cTn id="10" dur="2000"/>
                                        <p:tgtEl>
                                          <p:spTgt spid="26726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7267">
                                            <p:txEl>
                                              <p:pRg st="1" end="1"/>
                                            </p:txEl>
                                          </p:spTgt>
                                        </p:tgtEl>
                                        <p:attrNameLst>
                                          <p:attrName>style.visibility</p:attrName>
                                        </p:attrNameLst>
                                      </p:cBhvr>
                                      <p:to>
                                        <p:strVal val="visible"/>
                                      </p:to>
                                    </p:set>
                                    <p:animEffect transition="in" filter="fade">
                                      <p:cBhvr>
                                        <p:cTn id="13" dur="2000"/>
                                        <p:tgtEl>
                                          <p:spTgt spid="26726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7267">
                                            <p:txEl>
                                              <p:pRg st="2" end="2"/>
                                            </p:txEl>
                                          </p:spTgt>
                                        </p:tgtEl>
                                        <p:attrNameLst>
                                          <p:attrName>style.visibility</p:attrName>
                                        </p:attrNameLst>
                                      </p:cBhvr>
                                      <p:to>
                                        <p:strVal val="visible"/>
                                      </p:to>
                                    </p:set>
                                    <p:animEffect transition="in" filter="fade">
                                      <p:cBhvr>
                                        <p:cTn id="16" dur="2000"/>
                                        <p:tgtEl>
                                          <p:spTgt spid="26726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7267">
                                            <p:txEl>
                                              <p:pRg st="3" end="3"/>
                                            </p:txEl>
                                          </p:spTgt>
                                        </p:tgtEl>
                                        <p:attrNameLst>
                                          <p:attrName>style.visibility</p:attrName>
                                        </p:attrNameLst>
                                      </p:cBhvr>
                                      <p:to>
                                        <p:strVal val="visible"/>
                                      </p:to>
                                    </p:set>
                                    <p:animEffect transition="in" filter="fade">
                                      <p:cBhvr>
                                        <p:cTn id="19" dur="2000"/>
                                        <p:tgtEl>
                                          <p:spTgt spid="26726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7267">
                                            <p:txEl>
                                              <p:pRg st="4" end="4"/>
                                            </p:txEl>
                                          </p:spTgt>
                                        </p:tgtEl>
                                        <p:attrNameLst>
                                          <p:attrName>style.visibility</p:attrName>
                                        </p:attrNameLst>
                                      </p:cBhvr>
                                      <p:to>
                                        <p:strVal val="visible"/>
                                      </p:to>
                                    </p:set>
                                    <p:animEffect transition="in" filter="fade">
                                      <p:cBhvr>
                                        <p:cTn id="22" dur="2000"/>
                                        <p:tgtEl>
                                          <p:spTgt spid="26726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7267">
                                            <p:txEl>
                                              <p:pRg st="5" end="5"/>
                                            </p:txEl>
                                          </p:spTgt>
                                        </p:tgtEl>
                                        <p:attrNameLst>
                                          <p:attrName>style.visibility</p:attrName>
                                        </p:attrNameLst>
                                      </p:cBhvr>
                                      <p:to>
                                        <p:strVal val="visible"/>
                                      </p:to>
                                    </p:set>
                                    <p:animEffect transition="in" filter="fade">
                                      <p:cBhvr>
                                        <p:cTn id="25" dur="2000"/>
                                        <p:tgtEl>
                                          <p:spTgt spid="26726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7267">
                                            <p:txEl>
                                              <p:pRg st="6" end="6"/>
                                            </p:txEl>
                                          </p:spTgt>
                                        </p:tgtEl>
                                        <p:attrNameLst>
                                          <p:attrName>style.visibility</p:attrName>
                                        </p:attrNameLst>
                                      </p:cBhvr>
                                      <p:to>
                                        <p:strVal val="visible"/>
                                      </p:to>
                                    </p:set>
                                    <p:animEffect transition="in" filter="fade">
                                      <p:cBhvr>
                                        <p:cTn id="28" dur="2000"/>
                                        <p:tgtEl>
                                          <p:spTgt spid="26726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7267">
                                            <p:txEl>
                                              <p:pRg st="7" end="7"/>
                                            </p:txEl>
                                          </p:spTgt>
                                        </p:tgtEl>
                                        <p:attrNameLst>
                                          <p:attrName>style.visibility</p:attrName>
                                        </p:attrNameLst>
                                      </p:cBhvr>
                                      <p:to>
                                        <p:strVal val="visible"/>
                                      </p:to>
                                    </p:set>
                                    <p:animEffect transition="in" filter="fade">
                                      <p:cBhvr>
                                        <p:cTn id="31" dur="2000"/>
                                        <p:tgtEl>
                                          <p:spTgt spid="26726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7267">
                                            <p:txEl>
                                              <p:pRg st="8" end="8"/>
                                            </p:txEl>
                                          </p:spTgt>
                                        </p:tgtEl>
                                        <p:attrNameLst>
                                          <p:attrName>style.visibility</p:attrName>
                                        </p:attrNameLst>
                                      </p:cBhvr>
                                      <p:to>
                                        <p:strVal val="visible"/>
                                      </p:to>
                                    </p:set>
                                    <p:animEffect transition="in" filter="fade">
                                      <p:cBhvr>
                                        <p:cTn id="34" dur="2000"/>
                                        <p:tgtEl>
                                          <p:spTgt spid="26726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7267">
                                            <p:txEl>
                                              <p:pRg st="9" end="9"/>
                                            </p:txEl>
                                          </p:spTgt>
                                        </p:tgtEl>
                                        <p:attrNameLst>
                                          <p:attrName>style.visibility</p:attrName>
                                        </p:attrNameLst>
                                      </p:cBhvr>
                                      <p:to>
                                        <p:strVal val="visible"/>
                                      </p:to>
                                    </p:set>
                                    <p:animEffect transition="in" filter="fade">
                                      <p:cBhvr>
                                        <p:cTn id="37" dur="2000"/>
                                        <p:tgtEl>
                                          <p:spTgt spid="267267">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7267">
                                            <p:txEl>
                                              <p:pRg st="10" end="10"/>
                                            </p:txEl>
                                          </p:spTgt>
                                        </p:tgtEl>
                                        <p:attrNameLst>
                                          <p:attrName>style.visibility</p:attrName>
                                        </p:attrNameLst>
                                      </p:cBhvr>
                                      <p:to>
                                        <p:strVal val="visible"/>
                                      </p:to>
                                    </p:set>
                                    <p:animEffect transition="in" filter="fade">
                                      <p:cBhvr>
                                        <p:cTn id="40" dur="2000"/>
                                        <p:tgtEl>
                                          <p:spTgt spid="267267">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7267">
                                            <p:txEl>
                                              <p:pRg st="11" end="11"/>
                                            </p:txEl>
                                          </p:spTgt>
                                        </p:tgtEl>
                                        <p:attrNameLst>
                                          <p:attrName>style.visibility</p:attrName>
                                        </p:attrNameLst>
                                      </p:cBhvr>
                                      <p:to>
                                        <p:strVal val="visible"/>
                                      </p:to>
                                    </p:set>
                                    <p:animEffect transition="in" filter="fade">
                                      <p:cBhvr>
                                        <p:cTn id="43" dur="2000"/>
                                        <p:tgtEl>
                                          <p:spTgt spid="267267">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7267">
                                            <p:txEl>
                                              <p:pRg st="12" end="12"/>
                                            </p:txEl>
                                          </p:spTgt>
                                        </p:tgtEl>
                                        <p:attrNameLst>
                                          <p:attrName>style.visibility</p:attrName>
                                        </p:attrNameLst>
                                      </p:cBhvr>
                                      <p:to>
                                        <p:strVal val="visible"/>
                                      </p:to>
                                    </p:set>
                                    <p:animEffect transition="in" filter="fade">
                                      <p:cBhvr>
                                        <p:cTn id="46" dur="2000"/>
                                        <p:tgtEl>
                                          <p:spTgt spid="267267">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7267">
                                            <p:txEl>
                                              <p:pRg st="13" end="13"/>
                                            </p:txEl>
                                          </p:spTgt>
                                        </p:tgtEl>
                                        <p:attrNameLst>
                                          <p:attrName>style.visibility</p:attrName>
                                        </p:attrNameLst>
                                      </p:cBhvr>
                                      <p:to>
                                        <p:strVal val="visible"/>
                                      </p:to>
                                    </p:set>
                                    <p:animEffect transition="in" filter="fade">
                                      <p:cBhvr>
                                        <p:cTn id="49" dur="2000"/>
                                        <p:tgtEl>
                                          <p:spTgt spid="267267">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7267">
                                            <p:txEl>
                                              <p:pRg st="14" end="14"/>
                                            </p:txEl>
                                          </p:spTgt>
                                        </p:tgtEl>
                                        <p:attrNameLst>
                                          <p:attrName>style.visibility</p:attrName>
                                        </p:attrNameLst>
                                      </p:cBhvr>
                                      <p:to>
                                        <p:strVal val="visible"/>
                                      </p:to>
                                    </p:set>
                                    <p:animEffect transition="in" filter="fade">
                                      <p:cBhvr>
                                        <p:cTn id="52" dur="2000"/>
                                        <p:tgtEl>
                                          <p:spTgt spid="267267">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7267">
                                            <p:txEl>
                                              <p:pRg st="15" end="15"/>
                                            </p:txEl>
                                          </p:spTgt>
                                        </p:tgtEl>
                                        <p:attrNameLst>
                                          <p:attrName>style.visibility</p:attrName>
                                        </p:attrNameLst>
                                      </p:cBhvr>
                                      <p:to>
                                        <p:strVal val="visible"/>
                                      </p:to>
                                    </p:set>
                                    <p:animEffect transition="in" filter="fade">
                                      <p:cBhvr>
                                        <p:cTn id="55" dur="2000"/>
                                        <p:tgtEl>
                                          <p:spTgt spid="267267">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7267">
                                            <p:txEl>
                                              <p:pRg st="16" end="16"/>
                                            </p:txEl>
                                          </p:spTgt>
                                        </p:tgtEl>
                                        <p:attrNameLst>
                                          <p:attrName>style.visibility</p:attrName>
                                        </p:attrNameLst>
                                      </p:cBhvr>
                                      <p:to>
                                        <p:strVal val="visible"/>
                                      </p:to>
                                    </p:set>
                                    <p:animEffect transition="in" filter="fade">
                                      <p:cBhvr>
                                        <p:cTn id="58" dur="2000"/>
                                        <p:tgtEl>
                                          <p:spTgt spid="267267">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7267">
                                            <p:txEl>
                                              <p:pRg st="17" end="17"/>
                                            </p:txEl>
                                          </p:spTgt>
                                        </p:tgtEl>
                                        <p:attrNameLst>
                                          <p:attrName>style.visibility</p:attrName>
                                        </p:attrNameLst>
                                      </p:cBhvr>
                                      <p:to>
                                        <p:strVal val="visible"/>
                                      </p:to>
                                    </p:set>
                                    <p:animEffect transition="in" filter="fade">
                                      <p:cBhvr>
                                        <p:cTn id="61" dur="2000"/>
                                        <p:tgtEl>
                                          <p:spTgt spid="267267">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7267">
                                            <p:txEl>
                                              <p:pRg st="18" end="18"/>
                                            </p:txEl>
                                          </p:spTgt>
                                        </p:tgtEl>
                                        <p:attrNameLst>
                                          <p:attrName>style.visibility</p:attrName>
                                        </p:attrNameLst>
                                      </p:cBhvr>
                                      <p:to>
                                        <p:strVal val="visible"/>
                                      </p:to>
                                    </p:set>
                                    <p:animEffect transition="in" filter="fade">
                                      <p:cBhvr>
                                        <p:cTn id="64" dur="2000"/>
                                        <p:tgtEl>
                                          <p:spTgt spid="267267">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7267">
                                            <p:txEl>
                                              <p:pRg st="19" end="19"/>
                                            </p:txEl>
                                          </p:spTgt>
                                        </p:tgtEl>
                                        <p:attrNameLst>
                                          <p:attrName>style.visibility</p:attrName>
                                        </p:attrNameLst>
                                      </p:cBhvr>
                                      <p:to>
                                        <p:strVal val="visible"/>
                                      </p:to>
                                    </p:set>
                                    <p:animEffect transition="in" filter="fade">
                                      <p:cBhvr>
                                        <p:cTn id="67" dur="2000"/>
                                        <p:tgtEl>
                                          <p:spTgt spid="267267">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7267">
                                            <p:txEl>
                                              <p:pRg st="20" end="20"/>
                                            </p:txEl>
                                          </p:spTgt>
                                        </p:tgtEl>
                                        <p:attrNameLst>
                                          <p:attrName>style.visibility</p:attrName>
                                        </p:attrNameLst>
                                      </p:cBhvr>
                                      <p:to>
                                        <p:strVal val="visible"/>
                                      </p:to>
                                    </p:set>
                                    <p:animEffect transition="in" filter="fade">
                                      <p:cBhvr>
                                        <p:cTn id="70" dur="2000"/>
                                        <p:tgtEl>
                                          <p:spTgt spid="267267">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7267">
                                            <p:txEl>
                                              <p:pRg st="21" end="21"/>
                                            </p:txEl>
                                          </p:spTgt>
                                        </p:tgtEl>
                                        <p:attrNameLst>
                                          <p:attrName>style.visibility</p:attrName>
                                        </p:attrNameLst>
                                      </p:cBhvr>
                                      <p:to>
                                        <p:strVal val="visible"/>
                                      </p:to>
                                    </p:set>
                                    <p:animEffect transition="in" filter="fade">
                                      <p:cBhvr>
                                        <p:cTn id="73" dur="2000"/>
                                        <p:tgtEl>
                                          <p:spTgt spid="267267">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7267">
                                            <p:txEl>
                                              <p:pRg st="22" end="22"/>
                                            </p:txEl>
                                          </p:spTgt>
                                        </p:tgtEl>
                                        <p:attrNameLst>
                                          <p:attrName>style.visibility</p:attrName>
                                        </p:attrNameLst>
                                      </p:cBhvr>
                                      <p:to>
                                        <p:strVal val="visible"/>
                                      </p:to>
                                    </p:set>
                                    <p:animEffect transition="in" filter="fade">
                                      <p:cBhvr>
                                        <p:cTn id="76" dur="2000"/>
                                        <p:tgtEl>
                                          <p:spTgt spid="267267">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7267">
                                            <p:txEl>
                                              <p:pRg st="23" end="23"/>
                                            </p:txEl>
                                          </p:spTgt>
                                        </p:tgtEl>
                                        <p:attrNameLst>
                                          <p:attrName>style.visibility</p:attrName>
                                        </p:attrNameLst>
                                      </p:cBhvr>
                                      <p:to>
                                        <p:strVal val="visible"/>
                                      </p:to>
                                    </p:set>
                                    <p:animEffect transition="in" filter="fade">
                                      <p:cBhvr>
                                        <p:cTn id="79" dur="2000"/>
                                        <p:tgtEl>
                                          <p:spTgt spid="267267">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7267">
                                            <p:txEl>
                                              <p:pRg st="24" end="24"/>
                                            </p:txEl>
                                          </p:spTgt>
                                        </p:tgtEl>
                                        <p:attrNameLst>
                                          <p:attrName>style.visibility</p:attrName>
                                        </p:attrNameLst>
                                      </p:cBhvr>
                                      <p:to>
                                        <p:strVal val="visible"/>
                                      </p:to>
                                    </p:set>
                                    <p:animEffect transition="in" filter="fade">
                                      <p:cBhvr>
                                        <p:cTn id="82" dur="2000"/>
                                        <p:tgtEl>
                                          <p:spTgt spid="267267">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7267">
                                            <p:txEl>
                                              <p:pRg st="28" end="28"/>
                                            </p:txEl>
                                          </p:spTgt>
                                        </p:tgtEl>
                                        <p:attrNameLst>
                                          <p:attrName>style.visibility</p:attrName>
                                        </p:attrNameLst>
                                      </p:cBhvr>
                                      <p:to>
                                        <p:strVal val="visible"/>
                                      </p:to>
                                    </p:set>
                                    <p:animEffect transition="in" filter="fade">
                                      <p:cBhvr>
                                        <p:cTn id="85" dur="2000"/>
                                        <p:tgtEl>
                                          <p:spTgt spid="267267">
                                            <p:txEl>
                                              <p:pRg st="28" end="2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67267">
                                            <p:txEl>
                                              <p:pRg st="29" end="29"/>
                                            </p:txEl>
                                          </p:spTgt>
                                        </p:tgtEl>
                                        <p:attrNameLst>
                                          <p:attrName>style.visibility</p:attrName>
                                        </p:attrNameLst>
                                      </p:cBhvr>
                                      <p:to>
                                        <p:strVal val="visible"/>
                                      </p:to>
                                    </p:set>
                                    <p:animEffect transition="in" filter="fade">
                                      <p:cBhvr>
                                        <p:cTn id="88" dur="2000"/>
                                        <p:tgtEl>
                                          <p:spTgt spid="267267">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DC891A1-A897-4128-A575-9D63C7F08661}" type="slidenum">
              <a:rPr lang="en-US" smtClean="0"/>
              <a:pPr>
                <a:defRPr/>
              </a:pPr>
              <a:t>26</a:t>
            </a:fld>
            <a:endParaRPr lang="en-US" dirty="0"/>
          </a:p>
        </p:txBody>
      </p:sp>
      <p:sp>
        <p:nvSpPr>
          <p:cNvPr id="7"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8" name="Text Box 5"/>
          <p:cNvSpPr txBox="1">
            <a:spLocks noChangeArrowheads="1"/>
          </p:cNvSpPr>
          <p:nvPr/>
        </p:nvSpPr>
        <p:spPr bwMode="auto">
          <a:xfrm>
            <a:off x="1905000" y="9906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endParaRPr lang="en-US" sz="2000" b="1" u="sng" dirty="0">
              <a:solidFill>
                <a:srgbClr val="FF7F61"/>
              </a:solidFill>
              <a:effectLst>
                <a:outerShdw blurRad="38100" dist="38100" dir="2700000" algn="tl">
                  <a:srgbClr val="000000"/>
                </a:outerShdw>
              </a:effectLst>
            </a:endParaRPr>
          </a:p>
        </p:txBody>
      </p:sp>
      <p:sp>
        <p:nvSpPr>
          <p:cNvPr id="9" name="Text Box 6"/>
          <p:cNvSpPr txBox="1">
            <a:spLocks noChangeArrowheads="1"/>
          </p:cNvSpPr>
          <p:nvPr/>
        </p:nvSpPr>
        <p:spPr bwMode="auto">
          <a:xfrm>
            <a:off x="1219200" y="2811463"/>
            <a:ext cx="6705600" cy="584200"/>
          </a:xfrm>
          <a:prstGeom prst="rect">
            <a:avLst/>
          </a:prstGeom>
          <a:solidFill>
            <a:schemeClr val="accent5">
              <a:lumMod val="40000"/>
              <a:lumOff val="60000"/>
            </a:schemeClr>
          </a:solidFill>
          <a:ln w="38100">
            <a:solidFill>
              <a:srgbClr val="FF7F61"/>
            </a:solidFill>
            <a:miter lim="800000"/>
            <a:headEnd/>
            <a:tailEnd/>
          </a:ln>
          <a:effectLst/>
        </p:spPr>
        <p:txBody>
          <a:bodyPr>
            <a:spAutoFit/>
          </a:bodyPr>
          <a:lstStyle/>
          <a:p>
            <a:pPr algn="ctr">
              <a:spcBef>
                <a:spcPct val="50000"/>
              </a:spcBef>
              <a:defRPr/>
            </a:pPr>
            <a:r>
              <a:rPr lang="fr-FR" sz="3200" b="1" dirty="0">
                <a:solidFill>
                  <a:srgbClr val="0000FF"/>
                </a:solidFill>
                <a:effectLst>
                  <a:outerShdw blurRad="38100" dist="38100" dir="2700000" algn="tl">
                    <a:srgbClr val="000000"/>
                  </a:outerShdw>
                </a:effectLst>
                <a:latin typeface="Arial" pitchFamily="34" charset="0"/>
                <a:cs typeface="Arial" pitchFamily="34" charset="0"/>
              </a:rPr>
              <a:t>LE RESEAU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D33C56A-4E3A-479F-AF6F-6B08E8770406}" type="slidenum">
              <a:rPr lang="en-US" smtClean="0"/>
              <a:pPr>
                <a:defRPr/>
              </a:pPr>
              <a:t>27</a:t>
            </a:fld>
            <a:endParaRPr lang="en-US" dirty="0"/>
          </a:p>
        </p:txBody>
      </p:sp>
      <p:sp>
        <p:nvSpPr>
          <p:cNvPr id="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7"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r>
              <a:rPr lang="fr-FR" sz="2000" b="1" u="sng" dirty="0">
                <a:solidFill>
                  <a:srgbClr val="FFC000"/>
                </a:solidFill>
                <a:effectLst>
                  <a:outerShdw blurRad="38100" dist="38100" dir="2700000" algn="tl">
                    <a:srgbClr val="000000"/>
                  </a:outerShdw>
                </a:effectLst>
              </a:rPr>
              <a:t>DU RESEAU</a:t>
            </a:r>
            <a:endParaRPr lang="en-US" sz="2000" b="1" u="sng" dirty="0">
              <a:solidFill>
                <a:srgbClr val="FFC000"/>
              </a:solidFill>
              <a:effectLst>
                <a:outerShdw blurRad="38100" dist="38100" dir="2700000" algn="tl">
                  <a:srgbClr val="000000"/>
                </a:outerShdw>
              </a:effectLst>
            </a:endParaRPr>
          </a:p>
        </p:txBody>
      </p:sp>
      <p:sp>
        <p:nvSpPr>
          <p:cNvPr id="269317" name="Rectangle 2"/>
          <p:cNvSpPr>
            <a:spLocks noChangeArrowheads="1"/>
          </p:cNvSpPr>
          <p:nvPr/>
        </p:nvSpPr>
        <p:spPr bwMode="auto">
          <a:xfrm>
            <a:off x="127001" y="1000108"/>
            <a:ext cx="8874155" cy="1785104"/>
          </a:xfrm>
          <a:prstGeom prst="rect">
            <a:avLst/>
          </a:prstGeom>
          <a:noFill/>
          <a:ln w="9525">
            <a:noFill/>
            <a:miter lim="800000"/>
            <a:headEnd/>
            <a:tailEnd/>
          </a:ln>
        </p:spPr>
        <p:txBody>
          <a:bodyPr wrap="square" anchor="ctr">
            <a:spAutoFit/>
          </a:bodyPr>
          <a:lstStyle/>
          <a:p>
            <a:pPr algn="just">
              <a:tabLst>
                <a:tab pos="1828800" algn="l"/>
              </a:tabLst>
            </a:pPr>
            <a:endParaRPr lang="fr-FR" sz="1000" dirty="0">
              <a:ea typeface="Times New Roman" pitchFamily="18" charset="0"/>
              <a:cs typeface="Arial" charset="0"/>
            </a:endParaRPr>
          </a:p>
          <a:p>
            <a:pPr algn="just">
              <a:tabLst>
                <a:tab pos="1828800" algn="l"/>
              </a:tabLst>
            </a:pPr>
            <a:r>
              <a:rPr lang="fr-FR" sz="1400" b="1" dirty="0" smtClean="0">
                <a:latin typeface="Arial" pitchFamily="34" charset="0"/>
                <a:ea typeface="Times New Roman" pitchFamily="18" charset="0"/>
                <a:cs typeface="Arial" pitchFamily="34" charset="0"/>
              </a:rPr>
              <a:t>Comme </a:t>
            </a:r>
            <a:r>
              <a:rPr lang="fr-FR" sz="1400" b="1" dirty="0">
                <a:latin typeface="Arial" pitchFamily="34" charset="0"/>
                <a:ea typeface="Times New Roman" pitchFamily="18" charset="0"/>
                <a:cs typeface="Arial" pitchFamily="34" charset="0"/>
              </a:rPr>
              <a:t>pour les digues, on constate un certain nombre de désordres dus à l’environnement ou à la mauvaise utilisation </a:t>
            </a:r>
            <a:r>
              <a:rPr lang="fr-FR" sz="1400" b="1" dirty="0" smtClean="0">
                <a:latin typeface="Arial" pitchFamily="34" charset="0"/>
                <a:ea typeface="Times New Roman" pitchFamily="18" charset="0"/>
                <a:cs typeface="Arial" pitchFamily="34" charset="0"/>
              </a:rPr>
              <a:t>des </a:t>
            </a:r>
            <a:r>
              <a:rPr lang="fr-FR" sz="1400" b="1" dirty="0">
                <a:latin typeface="Arial" pitchFamily="34" charset="0"/>
                <a:ea typeface="Times New Roman" pitchFamily="18" charset="0"/>
                <a:cs typeface="Arial" pitchFamily="34" charset="0"/>
              </a:rPr>
              <a:t>installations par l’homme.</a:t>
            </a:r>
          </a:p>
          <a:p>
            <a:pPr algn="just">
              <a:tabLst>
                <a:tab pos="1828800" algn="l"/>
              </a:tabLst>
            </a:pPr>
            <a:endParaRPr lang="fr-FR" sz="800" b="1" dirty="0">
              <a:latin typeface="Arial" pitchFamily="34" charset="0"/>
              <a:ea typeface="Times New Roman" pitchFamily="18" charset="0"/>
              <a:cs typeface="Arial" pitchFamily="34" charset="0"/>
            </a:endParaRPr>
          </a:p>
          <a:p>
            <a:pPr algn="just">
              <a:tabLst>
                <a:tab pos="1828800" algn="l"/>
              </a:tabLst>
            </a:pPr>
            <a:r>
              <a:rPr lang="fr-FR" sz="1400" b="1" dirty="0">
                <a:latin typeface="Arial" pitchFamily="34" charset="0"/>
                <a:ea typeface="Times New Roman" pitchFamily="18" charset="0"/>
                <a:cs typeface="Arial" pitchFamily="34" charset="0"/>
              </a:rPr>
              <a:t>Il existe trois types principaux de canaux :</a:t>
            </a:r>
          </a:p>
          <a:p>
            <a:pPr algn="just">
              <a:tabLst>
                <a:tab pos="1828800" algn="l"/>
              </a:tabLst>
            </a:pPr>
            <a:endParaRPr lang="fr-FR" sz="800" b="1" dirty="0">
              <a:latin typeface="Arial" pitchFamily="34" charset="0"/>
              <a:ea typeface="Times New Roman" pitchFamily="18" charset="0"/>
              <a:cs typeface="Arial" pitchFamily="34" charset="0"/>
            </a:endParaRPr>
          </a:p>
          <a:p>
            <a:pPr algn="just">
              <a:buFontTx/>
              <a:buChar char="•"/>
              <a:tabLst>
                <a:tab pos="1828800" algn="l"/>
              </a:tabLst>
            </a:pPr>
            <a:r>
              <a:rPr lang="fr-FR" sz="1400" b="1" dirty="0">
                <a:latin typeface="Arial" pitchFamily="34" charset="0"/>
                <a:ea typeface="Times New Roman" pitchFamily="18" charset="0"/>
                <a:cs typeface="Arial" pitchFamily="34" charset="0"/>
              </a:rPr>
              <a:t>Les canaux primaires (Irrigation et/ou drainage)</a:t>
            </a:r>
          </a:p>
          <a:p>
            <a:pPr algn="just">
              <a:buFontTx/>
              <a:buChar char="•"/>
              <a:tabLst>
                <a:tab pos="1828800" algn="l"/>
              </a:tabLst>
            </a:pPr>
            <a:r>
              <a:rPr lang="fr-FR" sz="1400" b="1" dirty="0">
                <a:latin typeface="Arial" pitchFamily="34" charset="0"/>
                <a:ea typeface="Times New Roman" pitchFamily="18" charset="0"/>
                <a:cs typeface="Arial" pitchFamily="34" charset="0"/>
              </a:rPr>
              <a:t>Les canaux secondaires (Irrigation et/ou drainage)</a:t>
            </a:r>
          </a:p>
          <a:p>
            <a:pPr algn="just">
              <a:buFontTx/>
              <a:buChar char="•"/>
              <a:tabLst>
                <a:tab pos="1828800" algn="l"/>
              </a:tabLst>
            </a:pPr>
            <a:r>
              <a:rPr lang="fr-FR" sz="1400" b="1" dirty="0">
                <a:latin typeface="Arial" pitchFamily="34" charset="0"/>
                <a:ea typeface="Times New Roman" pitchFamily="18" charset="0"/>
                <a:cs typeface="Arial" pitchFamily="34" charset="0"/>
              </a:rPr>
              <a:t>Les canaux tertiaires (Irrigation et/ou drainage)</a:t>
            </a:r>
          </a:p>
        </p:txBody>
      </p:sp>
      <p:pic>
        <p:nvPicPr>
          <p:cNvPr id="269318" name="Picture 3" descr="DSCF5320"/>
          <p:cNvPicPr>
            <a:picLocks noChangeAspect="1" noChangeArrowheads="1"/>
          </p:cNvPicPr>
          <p:nvPr/>
        </p:nvPicPr>
        <p:blipFill>
          <a:blip r:embed="rId3" cstate="email"/>
          <a:srcRect/>
          <a:stretch>
            <a:fillRect/>
          </a:stretch>
        </p:blipFill>
        <p:spPr bwMode="auto">
          <a:xfrm>
            <a:off x="304800" y="3048000"/>
            <a:ext cx="4070350" cy="3048000"/>
          </a:xfrm>
          <a:prstGeom prst="rect">
            <a:avLst/>
          </a:prstGeom>
          <a:noFill/>
          <a:ln w="19050">
            <a:solidFill>
              <a:srgbClr val="FF0000"/>
            </a:solidFill>
            <a:miter lim="800000"/>
            <a:headEnd/>
            <a:tailEnd/>
          </a:ln>
        </p:spPr>
      </p:pic>
      <p:pic>
        <p:nvPicPr>
          <p:cNvPr id="269319" name="Picture 4" descr="Phnom Voar Reservoir n° 15 canaux#001"/>
          <p:cNvPicPr>
            <a:picLocks noChangeAspect="1" noChangeArrowheads="1"/>
          </p:cNvPicPr>
          <p:nvPr/>
        </p:nvPicPr>
        <p:blipFill>
          <a:blip r:embed="rId4" cstate="email"/>
          <a:srcRect/>
          <a:stretch>
            <a:fillRect/>
          </a:stretch>
        </p:blipFill>
        <p:spPr bwMode="auto">
          <a:xfrm>
            <a:off x="4775200" y="3048000"/>
            <a:ext cx="4064000" cy="3048000"/>
          </a:xfrm>
          <a:prstGeom prst="rect">
            <a:avLst/>
          </a:prstGeom>
          <a:noFill/>
          <a:ln w="19050">
            <a:solidFill>
              <a:srgbClr val="FF0000"/>
            </a:solidFill>
            <a:miter lim="800000"/>
            <a:headEnd/>
            <a:tailEnd/>
          </a:ln>
        </p:spPr>
      </p:pic>
      <p:sp>
        <p:nvSpPr>
          <p:cNvPr id="269320" name="ZoneTexte 11"/>
          <p:cNvSpPr txBox="1">
            <a:spLocks noChangeArrowheads="1"/>
          </p:cNvSpPr>
          <p:nvPr/>
        </p:nvSpPr>
        <p:spPr bwMode="auto">
          <a:xfrm>
            <a:off x="214282" y="5643578"/>
            <a:ext cx="4114800" cy="430887"/>
          </a:xfrm>
          <a:prstGeom prst="rect">
            <a:avLst/>
          </a:prstGeom>
          <a:noFill/>
          <a:ln w="9525">
            <a:noFill/>
            <a:miter lim="800000"/>
            <a:headEnd/>
            <a:tailEnd/>
          </a:ln>
        </p:spPr>
        <p:txBody>
          <a:bodyPr>
            <a:spAutoFit/>
          </a:bodyPr>
          <a:lstStyle/>
          <a:p>
            <a:r>
              <a:rPr lang="fr-FR" sz="1100" dirty="0">
                <a:solidFill>
                  <a:schemeClr val="bg1"/>
                </a:solidFill>
                <a:latin typeface="Arial" pitchFamily="34" charset="0"/>
                <a:cs typeface="Arial" pitchFamily="34" charset="0"/>
              </a:rPr>
              <a:t>                                     Canal primaire (</a:t>
            </a:r>
            <a:r>
              <a:rPr lang="fr-FR" sz="1100" dirty="0" err="1">
                <a:solidFill>
                  <a:schemeClr val="bg1"/>
                </a:solidFill>
                <a:latin typeface="Arial" pitchFamily="34" charset="0"/>
                <a:cs typeface="Arial" pitchFamily="34" charset="0"/>
              </a:rPr>
              <a:t>Païlin</a:t>
            </a:r>
            <a:r>
              <a:rPr lang="fr-FR" sz="1100" dirty="0">
                <a:solidFill>
                  <a:schemeClr val="bg1"/>
                </a:solidFill>
                <a:latin typeface="Arial" pitchFamily="34" charset="0"/>
                <a:cs typeface="Arial" pitchFamily="34" charset="0"/>
              </a:rPr>
              <a:t>)</a:t>
            </a:r>
          </a:p>
          <a:p>
            <a:pPr algn="ctr"/>
            <a:endParaRPr lang="fr-FR" sz="1100" dirty="0">
              <a:solidFill>
                <a:schemeClr val="bg1"/>
              </a:solidFill>
              <a:latin typeface="Arial" pitchFamily="34" charset="0"/>
              <a:cs typeface="Arial" pitchFamily="34" charset="0"/>
            </a:endParaRPr>
          </a:p>
        </p:txBody>
      </p:sp>
      <p:sp>
        <p:nvSpPr>
          <p:cNvPr id="269321" name="ZoneTexte 12"/>
          <p:cNvSpPr txBox="1">
            <a:spLocks noChangeArrowheads="1"/>
          </p:cNvSpPr>
          <p:nvPr/>
        </p:nvSpPr>
        <p:spPr bwMode="auto">
          <a:xfrm>
            <a:off x="4714876" y="5715016"/>
            <a:ext cx="4114800" cy="600164"/>
          </a:xfrm>
          <a:prstGeom prst="rect">
            <a:avLst/>
          </a:prstGeom>
          <a:noFill/>
          <a:ln w="9525">
            <a:noFill/>
            <a:miter lim="800000"/>
            <a:headEnd/>
            <a:tailEnd/>
          </a:ln>
        </p:spPr>
        <p:txBody>
          <a:bodyPr>
            <a:spAutoFit/>
          </a:bodyPr>
          <a:lstStyle/>
          <a:p>
            <a:pPr algn="ctr"/>
            <a:r>
              <a:rPr lang="fr-FR" sz="1100" dirty="0">
                <a:solidFill>
                  <a:schemeClr val="bg1"/>
                </a:solidFill>
                <a:latin typeface="Arial" pitchFamily="34" charset="0"/>
                <a:cs typeface="Arial" pitchFamily="34" charset="0"/>
              </a:rPr>
              <a:t>       Canal à Phnom </a:t>
            </a:r>
            <a:r>
              <a:rPr lang="fr-FR" sz="1100" dirty="0" err="1">
                <a:solidFill>
                  <a:schemeClr val="bg1"/>
                </a:solidFill>
                <a:latin typeface="Arial" pitchFamily="34" charset="0"/>
                <a:cs typeface="Arial" pitchFamily="34" charset="0"/>
              </a:rPr>
              <a:t>Voar</a:t>
            </a:r>
            <a:r>
              <a:rPr lang="fr-FR" sz="1100" dirty="0">
                <a:solidFill>
                  <a:schemeClr val="bg1"/>
                </a:solidFill>
                <a:latin typeface="Arial" pitchFamily="34" charset="0"/>
                <a:cs typeface="Arial" pitchFamily="34" charset="0"/>
              </a:rPr>
              <a:t> (</a:t>
            </a:r>
            <a:r>
              <a:rPr lang="fr-FR" sz="1100" dirty="0" err="1">
                <a:solidFill>
                  <a:schemeClr val="bg1"/>
                </a:solidFill>
                <a:latin typeface="Arial" pitchFamily="34" charset="0"/>
                <a:cs typeface="Arial" pitchFamily="34" charset="0"/>
              </a:rPr>
              <a:t>Kep</a:t>
            </a:r>
            <a:r>
              <a:rPr lang="fr-FR" sz="1100" dirty="0">
                <a:solidFill>
                  <a:schemeClr val="bg1"/>
                </a:solidFill>
                <a:latin typeface="Arial" pitchFamily="34" charset="0"/>
                <a:cs typeface="Arial" pitchFamily="34" charset="0"/>
              </a:rPr>
              <a:t>)</a:t>
            </a:r>
          </a:p>
          <a:p>
            <a:pPr algn="ctr"/>
            <a:endParaRPr lang="fr-FR" sz="1100" dirty="0">
              <a:solidFill>
                <a:schemeClr val="bg1"/>
              </a:solidFill>
              <a:latin typeface="Arial" pitchFamily="34" charset="0"/>
              <a:cs typeface="Arial" pitchFamily="34" charset="0"/>
            </a:endParaRPr>
          </a:p>
          <a:p>
            <a:pPr algn="ctr"/>
            <a:endParaRPr lang="fr-FR"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9317">
                                            <p:txEl>
                                              <p:pRg st="1" end="1"/>
                                            </p:txEl>
                                          </p:spTgt>
                                        </p:tgtEl>
                                        <p:attrNameLst>
                                          <p:attrName>style.visibility</p:attrName>
                                        </p:attrNameLst>
                                      </p:cBhvr>
                                      <p:to>
                                        <p:strVal val="visible"/>
                                      </p:to>
                                    </p:set>
                                    <p:animEffect transition="in" filter="fade">
                                      <p:cBhvr>
                                        <p:cTn id="7" dur="2000"/>
                                        <p:tgtEl>
                                          <p:spTgt spid="26931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9317">
                                            <p:txEl>
                                              <p:pRg st="3" end="3"/>
                                            </p:txEl>
                                          </p:spTgt>
                                        </p:tgtEl>
                                        <p:attrNameLst>
                                          <p:attrName>style.visibility</p:attrName>
                                        </p:attrNameLst>
                                      </p:cBhvr>
                                      <p:to>
                                        <p:strVal val="visible"/>
                                      </p:to>
                                    </p:set>
                                    <p:animEffect transition="in" filter="fade">
                                      <p:cBhvr>
                                        <p:cTn id="10" dur="2000"/>
                                        <p:tgtEl>
                                          <p:spTgt spid="26931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9317">
                                            <p:txEl>
                                              <p:pRg st="5" end="5"/>
                                            </p:txEl>
                                          </p:spTgt>
                                        </p:tgtEl>
                                        <p:attrNameLst>
                                          <p:attrName>style.visibility</p:attrName>
                                        </p:attrNameLst>
                                      </p:cBhvr>
                                      <p:to>
                                        <p:strVal val="visible"/>
                                      </p:to>
                                    </p:set>
                                    <p:animEffect transition="in" filter="fade">
                                      <p:cBhvr>
                                        <p:cTn id="13" dur="2000"/>
                                        <p:tgtEl>
                                          <p:spTgt spid="269317">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9317">
                                            <p:txEl>
                                              <p:pRg st="6" end="6"/>
                                            </p:txEl>
                                          </p:spTgt>
                                        </p:tgtEl>
                                        <p:attrNameLst>
                                          <p:attrName>style.visibility</p:attrName>
                                        </p:attrNameLst>
                                      </p:cBhvr>
                                      <p:to>
                                        <p:strVal val="visible"/>
                                      </p:to>
                                    </p:set>
                                    <p:animEffect transition="in" filter="fade">
                                      <p:cBhvr>
                                        <p:cTn id="16" dur="2000"/>
                                        <p:tgtEl>
                                          <p:spTgt spid="269317">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9317">
                                            <p:txEl>
                                              <p:pRg st="7" end="7"/>
                                            </p:txEl>
                                          </p:spTgt>
                                        </p:tgtEl>
                                        <p:attrNameLst>
                                          <p:attrName>style.visibility</p:attrName>
                                        </p:attrNameLst>
                                      </p:cBhvr>
                                      <p:to>
                                        <p:strVal val="visible"/>
                                      </p:to>
                                    </p:set>
                                    <p:animEffect transition="in" filter="fade">
                                      <p:cBhvr>
                                        <p:cTn id="19" dur="2000"/>
                                        <p:tgtEl>
                                          <p:spTgt spid="26931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9318"/>
                                        </p:tgtEl>
                                        <p:attrNameLst>
                                          <p:attrName>style.visibility</p:attrName>
                                        </p:attrNameLst>
                                      </p:cBhvr>
                                      <p:to>
                                        <p:strVal val="visible"/>
                                      </p:to>
                                    </p:set>
                                    <p:anim calcmode="lin" valueType="num">
                                      <p:cBhvr additive="base">
                                        <p:cTn id="24" dur="500" fill="hold"/>
                                        <p:tgtEl>
                                          <p:spTgt spid="269318"/>
                                        </p:tgtEl>
                                        <p:attrNameLst>
                                          <p:attrName>ppt_x</p:attrName>
                                        </p:attrNameLst>
                                      </p:cBhvr>
                                      <p:tavLst>
                                        <p:tav tm="0">
                                          <p:val>
                                            <p:strVal val="#ppt_x"/>
                                          </p:val>
                                        </p:tav>
                                        <p:tav tm="100000">
                                          <p:val>
                                            <p:strVal val="#ppt_x"/>
                                          </p:val>
                                        </p:tav>
                                      </p:tavLst>
                                    </p:anim>
                                    <p:anim calcmode="lin" valueType="num">
                                      <p:cBhvr additive="base">
                                        <p:cTn id="25" dur="500" fill="hold"/>
                                        <p:tgtEl>
                                          <p:spTgt spid="2693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9320"/>
                                        </p:tgtEl>
                                        <p:attrNameLst>
                                          <p:attrName>style.visibility</p:attrName>
                                        </p:attrNameLst>
                                      </p:cBhvr>
                                      <p:to>
                                        <p:strVal val="visible"/>
                                      </p:to>
                                    </p:set>
                                    <p:anim calcmode="lin" valueType="num">
                                      <p:cBhvr additive="base">
                                        <p:cTn id="28" dur="500" fill="hold"/>
                                        <p:tgtEl>
                                          <p:spTgt spid="269320"/>
                                        </p:tgtEl>
                                        <p:attrNameLst>
                                          <p:attrName>ppt_x</p:attrName>
                                        </p:attrNameLst>
                                      </p:cBhvr>
                                      <p:tavLst>
                                        <p:tav tm="0">
                                          <p:val>
                                            <p:strVal val="#ppt_x"/>
                                          </p:val>
                                        </p:tav>
                                        <p:tav tm="100000">
                                          <p:val>
                                            <p:strVal val="#ppt_x"/>
                                          </p:val>
                                        </p:tav>
                                      </p:tavLst>
                                    </p:anim>
                                    <p:anim calcmode="lin" valueType="num">
                                      <p:cBhvr additive="base">
                                        <p:cTn id="29" dur="500" fill="hold"/>
                                        <p:tgtEl>
                                          <p:spTgt spid="2693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9319"/>
                                        </p:tgtEl>
                                        <p:attrNameLst>
                                          <p:attrName>style.visibility</p:attrName>
                                        </p:attrNameLst>
                                      </p:cBhvr>
                                      <p:to>
                                        <p:strVal val="visible"/>
                                      </p:to>
                                    </p:set>
                                    <p:anim calcmode="lin" valueType="num">
                                      <p:cBhvr additive="base">
                                        <p:cTn id="34" dur="500" fill="hold"/>
                                        <p:tgtEl>
                                          <p:spTgt spid="269319"/>
                                        </p:tgtEl>
                                        <p:attrNameLst>
                                          <p:attrName>ppt_x</p:attrName>
                                        </p:attrNameLst>
                                      </p:cBhvr>
                                      <p:tavLst>
                                        <p:tav tm="0">
                                          <p:val>
                                            <p:strVal val="#ppt_x"/>
                                          </p:val>
                                        </p:tav>
                                        <p:tav tm="100000">
                                          <p:val>
                                            <p:strVal val="#ppt_x"/>
                                          </p:val>
                                        </p:tav>
                                      </p:tavLst>
                                    </p:anim>
                                    <p:anim calcmode="lin" valueType="num">
                                      <p:cBhvr additive="base">
                                        <p:cTn id="35" dur="500" fill="hold"/>
                                        <p:tgtEl>
                                          <p:spTgt spid="2693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69321"/>
                                        </p:tgtEl>
                                        <p:attrNameLst>
                                          <p:attrName>style.visibility</p:attrName>
                                        </p:attrNameLst>
                                      </p:cBhvr>
                                      <p:to>
                                        <p:strVal val="visible"/>
                                      </p:to>
                                    </p:set>
                                    <p:anim calcmode="lin" valueType="num">
                                      <p:cBhvr additive="base">
                                        <p:cTn id="38" dur="500" fill="hold"/>
                                        <p:tgtEl>
                                          <p:spTgt spid="269321"/>
                                        </p:tgtEl>
                                        <p:attrNameLst>
                                          <p:attrName>ppt_x</p:attrName>
                                        </p:attrNameLst>
                                      </p:cBhvr>
                                      <p:tavLst>
                                        <p:tav tm="0">
                                          <p:val>
                                            <p:strVal val="#ppt_x"/>
                                          </p:val>
                                        </p:tav>
                                        <p:tav tm="100000">
                                          <p:val>
                                            <p:strVal val="#ppt_x"/>
                                          </p:val>
                                        </p:tav>
                                      </p:tavLst>
                                    </p:anim>
                                    <p:anim calcmode="lin" valueType="num">
                                      <p:cBhvr additive="base">
                                        <p:cTn id="39" dur="500" fill="hold"/>
                                        <p:tgtEl>
                                          <p:spTgt spid="269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build="allAtOnce"/>
      <p:bldP spid="269320" grpId="0"/>
      <p:bldP spid="2693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406A39F-649B-400D-81CA-D3E5F976E0F7}" type="slidenum">
              <a:rPr lang="en-US" smtClean="0"/>
              <a:pPr>
                <a:defRPr/>
              </a:pPr>
              <a:t>28</a:t>
            </a:fld>
            <a:endParaRPr lang="en-US" dirty="0"/>
          </a:p>
        </p:txBody>
      </p:sp>
      <p:sp>
        <p:nvSpPr>
          <p:cNvPr id="71"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72"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r>
              <a:rPr lang="fr-FR" sz="2000" b="1" u="sng" dirty="0">
                <a:solidFill>
                  <a:srgbClr val="FFC000"/>
                </a:solidFill>
                <a:effectLst>
                  <a:outerShdw blurRad="38100" dist="38100" dir="2700000" algn="tl">
                    <a:srgbClr val="000000"/>
                  </a:outerShdw>
                </a:effectLst>
              </a:rPr>
              <a:t>DU RESEAU</a:t>
            </a:r>
            <a:endParaRPr lang="en-US" sz="2000" b="1" u="sng" dirty="0">
              <a:solidFill>
                <a:srgbClr val="FFC000"/>
              </a:solidFill>
              <a:effectLst>
                <a:outerShdw blurRad="38100" dist="38100" dir="2700000" algn="tl">
                  <a:srgbClr val="000000"/>
                </a:outerShdw>
              </a:effectLst>
            </a:endParaRPr>
          </a:p>
        </p:txBody>
      </p:sp>
      <p:pic>
        <p:nvPicPr>
          <p:cNvPr id="270341" name="Picture 93" descr="G:\Scan00090.tif"/>
          <p:cNvPicPr>
            <a:picLocks noChangeAspect="1" noChangeArrowheads="1"/>
          </p:cNvPicPr>
          <p:nvPr/>
        </p:nvPicPr>
        <p:blipFill>
          <a:blip r:embed="rId3" cstate="email"/>
          <a:srcRect/>
          <a:stretch>
            <a:fillRect/>
          </a:stretch>
        </p:blipFill>
        <p:spPr bwMode="auto">
          <a:xfrm>
            <a:off x="1517650" y="1066800"/>
            <a:ext cx="6254750" cy="5568950"/>
          </a:xfrm>
          <a:prstGeom prst="rect">
            <a:avLst/>
          </a:prstGeom>
          <a:noFill/>
          <a:ln w="28575">
            <a:solidFill>
              <a:srgbClr val="FF0000"/>
            </a:solidFill>
            <a:miter lim="800000"/>
            <a:headEnd/>
            <a:tailEnd/>
          </a:ln>
        </p:spPr>
      </p:pic>
      <p:sp>
        <p:nvSpPr>
          <p:cNvPr id="270342" name="ZoneTexte 73"/>
          <p:cNvSpPr txBox="1">
            <a:spLocks noChangeArrowheads="1"/>
          </p:cNvSpPr>
          <p:nvPr/>
        </p:nvSpPr>
        <p:spPr bwMode="auto">
          <a:xfrm>
            <a:off x="4800600" y="2971800"/>
            <a:ext cx="1447800" cy="307975"/>
          </a:xfrm>
          <a:prstGeom prst="rect">
            <a:avLst/>
          </a:prstGeom>
          <a:noFill/>
          <a:ln w="9525">
            <a:noFill/>
            <a:miter lim="800000"/>
            <a:headEnd/>
            <a:tailEnd/>
          </a:ln>
        </p:spPr>
        <p:txBody>
          <a:bodyPr>
            <a:spAutoFit/>
          </a:bodyPr>
          <a:lstStyle/>
          <a:p>
            <a:pPr algn="ctr"/>
            <a:r>
              <a:rPr lang="fr-FR" sz="1400" b="1">
                <a:solidFill>
                  <a:srgbClr val="FF0000"/>
                </a:solidFill>
              </a:rPr>
              <a:t>RESERVOIR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341"/>
                                        </p:tgtEl>
                                        <p:attrNameLst>
                                          <p:attrName>style.visibility</p:attrName>
                                        </p:attrNameLst>
                                      </p:cBhvr>
                                      <p:to>
                                        <p:strVal val="visible"/>
                                      </p:to>
                                    </p:set>
                                    <p:animEffect transition="in" filter="fade">
                                      <p:cBhvr>
                                        <p:cTn id="7" dur="2000"/>
                                        <p:tgtEl>
                                          <p:spTgt spid="2703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0342"/>
                                        </p:tgtEl>
                                        <p:attrNameLst>
                                          <p:attrName>style.visibility</p:attrName>
                                        </p:attrNameLst>
                                      </p:cBhvr>
                                      <p:to>
                                        <p:strVal val="visible"/>
                                      </p:to>
                                    </p:set>
                                    <p:animEffect transition="in" filter="fade">
                                      <p:cBhvr>
                                        <p:cTn id="10" dur="2000"/>
                                        <p:tgtEl>
                                          <p:spTgt spid="270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70F8D7D-FF9E-43C6-B8F7-4005FF956111}" type="slidenum">
              <a:rPr lang="en-US" smtClean="0"/>
              <a:pPr>
                <a:defRPr/>
              </a:pPr>
              <a:t>29</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r>
              <a:rPr lang="fr-FR" sz="2000" b="1" u="sng" dirty="0">
                <a:solidFill>
                  <a:srgbClr val="FFC000"/>
                </a:solidFill>
                <a:effectLst>
                  <a:outerShdw blurRad="38100" dist="38100" dir="2700000" algn="tl">
                    <a:srgbClr val="000000"/>
                  </a:outerShdw>
                </a:effectLst>
              </a:rPr>
              <a:t>DU RESEAU</a:t>
            </a:r>
            <a:endParaRPr lang="en-US" sz="2000" b="1" u="sng" dirty="0">
              <a:solidFill>
                <a:srgbClr val="FFC000"/>
              </a:solidFill>
              <a:effectLst>
                <a:outerShdw blurRad="38100" dist="38100" dir="2700000" algn="tl">
                  <a:srgbClr val="000000"/>
                </a:outerShdw>
              </a:effectLst>
            </a:endParaRPr>
          </a:p>
        </p:txBody>
      </p:sp>
      <p:sp>
        <p:nvSpPr>
          <p:cNvPr id="7" name="ZoneTexte 6"/>
          <p:cNvSpPr txBox="1"/>
          <p:nvPr/>
        </p:nvSpPr>
        <p:spPr>
          <a:xfrm>
            <a:off x="152400" y="1143000"/>
            <a:ext cx="8763000" cy="2708275"/>
          </a:xfrm>
          <a:prstGeom prst="rect">
            <a:avLst/>
          </a:prstGeom>
          <a:solidFill>
            <a:srgbClr val="FFFF99"/>
          </a:solidFill>
          <a:ln w="28575">
            <a:solidFill>
              <a:srgbClr val="FF0000"/>
            </a:solidFill>
          </a:ln>
        </p:spPr>
        <p:txBody>
          <a:bodyPr>
            <a:spAutoFit/>
          </a:bodyPr>
          <a:lstStyle/>
          <a:p>
            <a:pPr algn="just">
              <a:defRPr/>
            </a:pPr>
            <a:r>
              <a:rPr lang="fr-FR" sz="1600" u="sng" dirty="0">
                <a:solidFill>
                  <a:srgbClr val="FF0000"/>
                </a:solidFill>
                <a:effectLst>
                  <a:outerShdw blurRad="38100" dist="38100" dir="2700000" algn="tl">
                    <a:srgbClr val="000000">
                      <a:alpha val="43137"/>
                    </a:srgbClr>
                  </a:outerShdw>
                </a:effectLst>
              </a:rPr>
              <a:t>On a pu constater que sur les réseaux non entretenus  les désordres suivants</a:t>
            </a:r>
            <a:r>
              <a:rPr lang="fr-FR" sz="1400" dirty="0"/>
              <a:t>:</a:t>
            </a:r>
          </a:p>
          <a:p>
            <a:pPr algn="just">
              <a:defRPr/>
            </a:pPr>
            <a:endParaRPr lang="fr-FR" sz="1400" dirty="0">
              <a:latin typeface="Arial" pitchFamily="34" charset="0"/>
              <a:cs typeface="Arial" pitchFamily="34" charset="0"/>
            </a:endParaRPr>
          </a:p>
          <a:p>
            <a:pPr algn="just">
              <a:defRPr/>
            </a:pPr>
            <a:r>
              <a:rPr lang="fr-FR" sz="1400" dirty="0">
                <a:latin typeface="Arial" pitchFamily="34" charset="0"/>
                <a:cs typeface="Arial" pitchFamily="34" charset="0"/>
              </a:rPr>
              <a:t>	1- Des cavaliers souvent cassés, laissant s’écouler les eaux  sans contrôle et rendant difficile la 	circulation des personnes et des charrettes sur leur  sommet,</a:t>
            </a:r>
          </a:p>
          <a:p>
            <a:pPr algn="just">
              <a:defRPr/>
            </a:pPr>
            <a:endParaRPr lang="fr-FR" sz="1400" dirty="0">
              <a:latin typeface="Arial" pitchFamily="34" charset="0"/>
              <a:cs typeface="Arial" pitchFamily="34" charset="0"/>
            </a:endParaRPr>
          </a:p>
          <a:p>
            <a:pPr algn="just">
              <a:defRPr/>
            </a:pPr>
            <a:r>
              <a:rPr lang="fr-FR" sz="1400" dirty="0">
                <a:latin typeface="Arial" pitchFamily="34" charset="0"/>
                <a:cs typeface="Arial" pitchFamily="34" charset="0"/>
              </a:rPr>
              <a:t>	2- Les ouvrages situés sur ces canaux sont affouillés sur les côté ou en fondation,</a:t>
            </a:r>
          </a:p>
          <a:p>
            <a:pPr algn="just">
              <a:defRPr/>
            </a:pPr>
            <a:endParaRPr lang="fr-FR" sz="1400" dirty="0">
              <a:latin typeface="Arial" pitchFamily="34" charset="0"/>
              <a:cs typeface="Arial" pitchFamily="34" charset="0"/>
            </a:endParaRPr>
          </a:p>
          <a:p>
            <a:pPr algn="just">
              <a:defRPr/>
            </a:pPr>
            <a:r>
              <a:rPr lang="fr-FR" sz="1400" dirty="0">
                <a:latin typeface="Arial" pitchFamily="34" charset="0"/>
                <a:cs typeface="Arial" pitchFamily="34" charset="0"/>
              </a:rPr>
              <a:t>	3- L’absence de vis et/ou de cric de levage des portes, et absence de joint d’étanchéité,</a:t>
            </a:r>
          </a:p>
          <a:p>
            <a:pPr algn="just">
              <a:defRPr/>
            </a:pPr>
            <a:endParaRPr lang="fr-FR" sz="1400" dirty="0">
              <a:latin typeface="Arial" pitchFamily="34" charset="0"/>
              <a:cs typeface="Arial" pitchFamily="34" charset="0"/>
            </a:endParaRPr>
          </a:p>
          <a:p>
            <a:pPr algn="just">
              <a:defRPr/>
            </a:pPr>
            <a:r>
              <a:rPr lang="fr-FR" sz="1400" dirty="0">
                <a:latin typeface="Arial" pitchFamily="34" charset="0"/>
                <a:cs typeface="Arial" pitchFamily="34" charset="0"/>
              </a:rPr>
              <a:t>	4- La végétation envahissant le canal,</a:t>
            </a:r>
          </a:p>
          <a:p>
            <a:pPr algn="just">
              <a:defRPr/>
            </a:pPr>
            <a:endParaRPr lang="fr-FR" sz="1400" dirty="0">
              <a:solidFill>
                <a:srgbClr val="00B050"/>
              </a:solidFill>
              <a:latin typeface="Arial" pitchFamily="34" charset="0"/>
              <a:cs typeface="Arial" pitchFamily="34" charset="0"/>
            </a:endParaRPr>
          </a:p>
          <a:p>
            <a:pPr algn="just">
              <a:defRPr/>
            </a:pPr>
            <a:endParaRPr lang="fr-FR" sz="1400" dirty="0"/>
          </a:p>
        </p:txBody>
      </p:sp>
      <p:pic>
        <p:nvPicPr>
          <p:cNvPr id="271366" name="Picture 1" descr="Phnom Voar Reservoir n° 17 canaux#001"/>
          <p:cNvPicPr>
            <a:picLocks noChangeAspect="1" noChangeArrowheads="1"/>
          </p:cNvPicPr>
          <p:nvPr/>
        </p:nvPicPr>
        <p:blipFill>
          <a:blip r:embed="rId3" cstate="email"/>
          <a:srcRect/>
          <a:stretch>
            <a:fillRect/>
          </a:stretch>
        </p:blipFill>
        <p:spPr bwMode="auto">
          <a:xfrm>
            <a:off x="228600" y="4038600"/>
            <a:ext cx="3556000" cy="2667000"/>
          </a:xfrm>
          <a:prstGeom prst="rect">
            <a:avLst/>
          </a:prstGeom>
          <a:noFill/>
          <a:ln w="28575">
            <a:solidFill>
              <a:srgbClr val="FF0000"/>
            </a:solidFill>
            <a:miter lim="800000"/>
            <a:headEnd/>
            <a:tailEnd/>
          </a:ln>
        </p:spPr>
      </p:pic>
      <p:sp>
        <p:nvSpPr>
          <p:cNvPr id="271367" name="Text Box 2"/>
          <p:cNvSpPr txBox="1">
            <a:spLocks noChangeArrowheads="1"/>
          </p:cNvSpPr>
          <p:nvPr/>
        </p:nvSpPr>
        <p:spPr bwMode="auto">
          <a:xfrm>
            <a:off x="381000" y="6477000"/>
            <a:ext cx="3124200" cy="234950"/>
          </a:xfrm>
          <a:prstGeom prst="rect">
            <a:avLst/>
          </a:prstGeom>
          <a:noFill/>
          <a:ln w="9525">
            <a:noFill/>
            <a:miter lim="800000"/>
            <a:headEnd/>
            <a:tailEnd/>
          </a:ln>
        </p:spPr>
        <p:txBody>
          <a:bodyPr/>
          <a:lstStyle/>
          <a:p>
            <a:pPr algn="ctr">
              <a:spcAft>
                <a:spcPts val="1000"/>
              </a:spcAft>
            </a:pPr>
            <a:r>
              <a:rPr lang="fr-FR" sz="1100" dirty="0">
                <a:solidFill>
                  <a:schemeClr val="bg1"/>
                </a:solidFill>
                <a:latin typeface="Arial" pitchFamily="34" charset="0"/>
                <a:cs typeface="Arial" pitchFamily="34" charset="0"/>
              </a:rPr>
              <a:t>Canal à Phnom </a:t>
            </a:r>
            <a:r>
              <a:rPr lang="fr-FR" sz="1100" dirty="0" err="1">
                <a:solidFill>
                  <a:schemeClr val="bg1"/>
                </a:solidFill>
                <a:latin typeface="Arial" pitchFamily="34" charset="0"/>
                <a:cs typeface="Arial" pitchFamily="34" charset="0"/>
              </a:rPr>
              <a:t>Voar</a:t>
            </a:r>
            <a:r>
              <a:rPr lang="fr-FR" sz="1100" dirty="0">
                <a:solidFill>
                  <a:schemeClr val="bg1"/>
                </a:solidFill>
                <a:latin typeface="Arial" pitchFamily="34" charset="0"/>
                <a:cs typeface="Arial" pitchFamily="34" charset="0"/>
              </a:rPr>
              <a:t> (</a:t>
            </a:r>
            <a:r>
              <a:rPr lang="fr-FR" sz="1100" dirty="0" err="1">
                <a:solidFill>
                  <a:schemeClr val="bg1"/>
                </a:solidFill>
                <a:latin typeface="Arial" pitchFamily="34" charset="0"/>
                <a:cs typeface="Arial" pitchFamily="34" charset="0"/>
              </a:rPr>
              <a:t>Kep</a:t>
            </a:r>
            <a:r>
              <a:rPr lang="fr-FR" sz="1100" dirty="0">
                <a:solidFill>
                  <a:schemeClr val="bg1"/>
                </a:solidFill>
                <a:latin typeface="Arial" pitchFamily="34" charset="0"/>
                <a:cs typeface="Arial" pitchFamily="34" charset="0"/>
              </a:rPr>
              <a:t>)</a:t>
            </a:r>
          </a:p>
        </p:txBody>
      </p:sp>
      <p:pic>
        <p:nvPicPr>
          <p:cNvPr id="271368" name="Picture 3" descr="DSCF2660"/>
          <p:cNvPicPr>
            <a:picLocks noChangeAspect="1" noChangeArrowheads="1"/>
          </p:cNvPicPr>
          <p:nvPr/>
        </p:nvPicPr>
        <p:blipFill>
          <a:blip r:embed="rId4" cstate="email"/>
          <a:srcRect/>
          <a:stretch>
            <a:fillRect/>
          </a:stretch>
        </p:blipFill>
        <p:spPr bwMode="auto">
          <a:xfrm>
            <a:off x="5334000" y="4038600"/>
            <a:ext cx="3581400" cy="2686050"/>
          </a:xfrm>
          <a:prstGeom prst="rect">
            <a:avLst/>
          </a:prstGeom>
          <a:noFill/>
          <a:ln w="28575">
            <a:solidFill>
              <a:srgbClr val="FF0000"/>
            </a:solidFill>
            <a:miter lim="800000"/>
            <a:headEnd/>
            <a:tailEnd/>
          </a:ln>
        </p:spPr>
      </p:pic>
      <p:sp>
        <p:nvSpPr>
          <p:cNvPr id="271369" name="Text Box 4"/>
          <p:cNvSpPr txBox="1">
            <a:spLocks noChangeArrowheads="1"/>
          </p:cNvSpPr>
          <p:nvPr/>
        </p:nvSpPr>
        <p:spPr bwMode="auto">
          <a:xfrm>
            <a:off x="5357818" y="6477000"/>
            <a:ext cx="3571900" cy="381000"/>
          </a:xfrm>
          <a:prstGeom prst="rect">
            <a:avLst/>
          </a:prstGeom>
          <a:noFill/>
          <a:ln w="9525">
            <a:noFill/>
            <a:miter lim="800000"/>
            <a:headEnd/>
            <a:tailEnd/>
          </a:ln>
        </p:spPr>
        <p:txBody>
          <a:bodyPr/>
          <a:lstStyle/>
          <a:p>
            <a:pPr algn="ctr">
              <a:spcAft>
                <a:spcPts val="1000"/>
              </a:spcAft>
            </a:pPr>
            <a:r>
              <a:rPr lang="fr-FR" sz="1100" dirty="0">
                <a:solidFill>
                  <a:schemeClr val="bg1"/>
                </a:solidFill>
                <a:latin typeface="Arial" pitchFamily="34" charset="0"/>
                <a:cs typeface="Arial" pitchFamily="34" charset="0"/>
              </a:rPr>
              <a:t>Canal avec cavalier cassé, absence de cric et de vis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2000"/>
                                        <p:tgtEl>
                                          <p:spTgt spid="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2000"/>
                                        <p:tgtEl>
                                          <p:spTgt spid="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20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1366"/>
                                        </p:tgtEl>
                                        <p:attrNameLst>
                                          <p:attrName>style.visibility</p:attrName>
                                        </p:attrNameLst>
                                      </p:cBhvr>
                                      <p:to>
                                        <p:strVal val="visible"/>
                                      </p:to>
                                    </p:set>
                                    <p:anim calcmode="lin" valueType="num">
                                      <p:cBhvr additive="base">
                                        <p:cTn id="27" dur="500" fill="hold"/>
                                        <p:tgtEl>
                                          <p:spTgt spid="271366"/>
                                        </p:tgtEl>
                                        <p:attrNameLst>
                                          <p:attrName>ppt_x</p:attrName>
                                        </p:attrNameLst>
                                      </p:cBhvr>
                                      <p:tavLst>
                                        <p:tav tm="0">
                                          <p:val>
                                            <p:strVal val="#ppt_x"/>
                                          </p:val>
                                        </p:tav>
                                        <p:tav tm="100000">
                                          <p:val>
                                            <p:strVal val="#ppt_x"/>
                                          </p:val>
                                        </p:tav>
                                      </p:tavLst>
                                    </p:anim>
                                    <p:anim calcmode="lin" valueType="num">
                                      <p:cBhvr additive="base">
                                        <p:cTn id="28" dur="500" fill="hold"/>
                                        <p:tgtEl>
                                          <p:spTgt spid="27136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1367"/>
                                        </p:tgtEl>
                                        <p:attrNameLst>
                                          <p:attrName>style.visibility</p:attrName>
                                        </p:attrNameLst>
                                      </p:cBhvr>
                                      <p:to>
                                        <p:strVal val="visible"/>
                                      </p:to>
                                    </p:set>
                                    <p:anim calcmode="lin" valueType="num">
                                      <p:cBhvr additive="base">
                                        <p:cTn id="31" dur="500" fill="hold"/>
                                        <p:tgtEl>
                                          <p:spTgt spid="271367"/>
                                        </p:tgtEl>
                                        <p:attrNameLst>
                                          <p:attrName>ppt_x</p:attrName>
                                        </p:attrNameLst>
                                      </p:cBhvr>
                                      <p:tavLst>
                                        <p:tav tm="0">
                                          <p:val>
                                            <p:strVal val="#ppt_x"/>
                                          </p:val>
                                        </p:tav>
                                        <p:tav tm="100000">
                                          <p:val>
                                            <p:strVal val="#ppt_x"/>
                                          </p:val>
                                        </p:tav>
                                      </p:tavLst>
                                    </p:anim>
                                    <p:anim calcmode="lin" valueType="num">
                                      <p:cBhvr additive="base">
                                        <p:cTn id="32" dur="500" fill="hold"/>
                                        <p:tgtEl>
                                          <p:spTgt spid="2713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1368"/>
                                        </p:tgtEl>
                                        <p:attrNameLst>
                                          <p:attrName>style.visibility</p:attrName>
                                        </p:attrNameLst>
                                      </p:cBhvr>
                                      <p:to>
                                        <p:strVal val="visible"/>
                                      </p:to>
                                    </p:set>
                                    <p:anim calcmode="lin" valueType="num">
                                      <p:cBhvr additive="base">
                                        <p:cTn id="41" dur="500" fill="hold"/>
                                        <p:tgtEl>
                                          <p:spTgt spid="271368"/>
                                        </p:tgtEl>
                                        <p:attrNameLst>
                                          <p:attrName>ppt_x</p:attrName>
                                        </p:attrNameLst>
                                      </p:cBhvr>
                                      <p:tavLst>
                                        <p:tav tm="0">
                                          <p:val>
                                            <p:strVal val="#ppt_x"/>
                                          </p:val>
                                        </p:tav>
                                        <p:tav tm="100000">
                                          <p:val>
                                            <p:strVal val="#ppt_x"/>
                                          </p:val>
                                        </p:tav>
                                      </p:tavLst>
                                    </p:anim>
                                    <p:anim calcmode="lin" valueType="num">
                                      <p:cBhvr additive="base">
                                        <p:cTn id="42" dur="500" fill="hold"/>
                                        <p:tgtEl>
                                          <p:spTgt spid="27136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1369"/>
                                        </p:tgtEl>
                                        <p:attrNameLst>
                                          <p:attrName>style.visibility</p:attrName>
                                        </p:attrNameLst>
                                      </p:cBhvr>
                                      <p:to>
                                        <p:strVal val="visible"/>
                                      </p:to>
                                    </p:set>
                                    <p:anim calcmode="lin" valueType="num">
                                      <p:cBhvr additive="base">
                                        <p:cTn id="45" dur="500" fill="hold"/>
                                        <p:tgtEl>
                                          <p:spTgt spid="271369"/>
                                        </p:tgtEl>
                                        <p:attrNameLst>
                                          <p:attrName>ppt_x</p:attrName>
                                        </p:attrNameLst>
                                      </p:cBhvr>
                                      <p:tavLst>
                                        <p:tav tm="0">
                                          <p:val>
                                            <p:strVal val="#ppt_x"/>
                                          </p:val>
                                        </p:tav>
                                        <p:tav tm="100000">
                                          <p:val>
                                            <p:strVal val="#ppt_x"/>
                                          </p:val>
                                        </p:tav>
                                      </p:tavLst>
                                    </p:anim>
                                    <p:anim calcmode="lin" valueType="num">
                                      <p:cBhvr additive="base">
                                        <p:cTn id="46" dur="500" fill="hold"/>
                                        <p:tgtEl>
                                          <p:spTgt spid="2713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animBg="1"/>
      <p:bldP spid="271367" grpId="0"/>
      <p:bldP spid="2713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169989" name="Text Box 5"/>
          <p:cNvSpPr txBox="1">
            <a:spLocks noChangeArrowheads="1"/>
          </p:cNvSpPr>
          <p:nvPr/>
        </p:nvSpPr>
        <p:spPr bwMode="auto">
          <a:xfrm>
            <a:off x="1905000" y="9906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endParaRPr lang="en-US" sz="2000" b="1" u="sng" dirty="0">
              <a:solidFill>
                <a:srgbClr val="FF7F61"/>
              </a:solidFill>
              <a:effectLst>
                <a:outerShdw blurRad="38100" dist="38100" dir="2700000" algn="tl">
                  <a:srgbClr val="000000"/>
                </a:outerShdw>
              </a:effectLst>
            </a:endParaRPr>
          </a:p>
        </p:txBody>
      </p:sp>
      <p:sp>
        <p:nvSpPr>
          <p:cNvPr id="186374" name="Text Box 6"/>
          <p:cNvSpPr txBox="1">
            <a:spLocks noChangeArrowheads="1"/>
          </p:cNvSpPr>
          <p:nvPr/>
        </p:nvSpPr>
        <p:spPr bwMode="auto">
          <a:xfrm>
            <a:off x="1219200" y="2811463"/>
            <a:ext cx="6705600" cy="584775"/>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3200" b="1">
                <a:solidFill>
                  <a:schemeClr val="bg1"/>
                </a:solidFill>
                <a:effectLst>
                  <a:outerShdw blurRad="38100" dist="38100" dir="2700000" algn="tl">
                    <a:srgbClr val="000000"/>
                  </a:outerShdw>
                </a:effectLst>
              </a:rPr>
              <a:t>DIGUE DU RESERVOIR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374">
                                            <p:bg/>
                                          </p:spTgt>
                                        </p:tgtEl>
                                        <p:attrNameLst>
                                          <p:attrName>style.visibility</p:attrName>
                                        </p:attrNameLst>
                                      </p:cBhvr>
                                      <p:to>
                                        <p:strVal val="visible"/>
                                      </p:to>
                                    </p:set>
                                    <p:anim calcmode="lin" valueType="num">
                                      <p:cBhvr additive="base">
                                        <p:cTn id="7" dur="500" fill="hold"/>
                                        <p:tgtEl>
                                          <p:spTgt spid="18637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374">
                                            <p:txEl>
                                              <p:pRg st="0" end="0"/>
                                            </p:txEl>
                                          </p:spTgt>
                                        </p:tgtEl>
                                        <p:attrNameLst>
                                          <p:attrName>style.visibility</p:attrName>
                                        </p:attrNameLst>
                                      </p:cBhvr>
                                      <p:to>
                                        <p:strVal val="visible"/>
                                      </p:to>
                                    </p:set>
                                    <p:anim calcmode="lin" valueType="num">
                                      <p:cBhvr additive="base">
                                        <p:cTn id="11" dur="500" fill="hold"/>
                                        <p:tgtEl>
                                          <p:spTgt spid="18637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63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B4CD0D74-0014-48DA-A8D8-24F4036B4BEA}" type="slidenum">
              <a:rPr lang="en-US" smtClean="0"/>
              <a:pPr>
                <a:defRPr/>
              </a:pPr>
              <a:t>30</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r>
              <a:rPr lang="fr-FR" sz="2000" b="1" u="sng" dirty="0">
                <a:solidFill>
                  <a:srgbClr val="FFC000"/>
                </a:solidFill>
                <a:effectLst>
                  <a:outerShdw blurRad="38100" dist="38100" dir="2700000" algn="tl">
                    <a:srgbClr val="000000"/>
                  </a:outerShdw>
                </a:effectLst>
              </a:rPr>
              <a:t>DU RESEAU</a:t>
            </a:r>
            <a:endParaRPr lang="en-US" sz="2000" b="1" u="sng" dirty="0">
              <a:solidFill>
                <a:srgbClr val="FFC000"/>
              </a:solidFill>
              <a:effectLst>
                <a:outerShdw blurRad="38100" dist="38100" dir="2700000" algn="tl">
                  <a:srgbClr val="000000"/>
                </a:outerShdw>
              </a:effectLst>
            </a:endParaRPr>
          </a:p>
        </p:txBody>
      </p:sp>
      <p:pic>
        <p:nvPicPr>
          <p:cNvPr id="272389" name="Picture 3" descr="Phnom Voar Reservoir n° 15 canaux#001"/>
          <p:cNvPicPr>
            <a:picLocks noChangeAspect="1" noChangeArrowheads="1"/>
          </p:cNvPicPr>
          <p:nvPr/>
        </p:nvPicPr>
        <p:blipFill>
          <a:blip r:embed="rId3" cstate="email"/>
          <a:srcRect/>
          <a:stretch>
            <a:fillRect/>
          </a:stretch>
        </p:blipFill>
        <p:spPr bwMode="auto">
          <a:xfrm>
            <a:off x="152400" y="1143000"/>
            <a:ext cx="3860800" cy="2895600"/>
          </a:xfrm>
          <a:prstGeom prst="rect">
            <a:avLst/>
          </a:prstGeom>
          <a:noFill/>
          <a:ln w="28575">
            <a:solidFill>
              <a:srgbClr val="FF0000"/>
            </a:solidFill>
            <a:miter lim="800000"/>
            <a:headEnd/>
            <a:tailEnd/>
          </a:ln>
        </p:spPr>
      </p:pic>
      <p:pic>
        <p:nvPicPr>
          <p:cNvPr id="272390" name="Picture 4" descr="O'Kranhek n° 38#001"/>
          <p:cNvPicPr>
            <a:picLocks noChangeAspect="1" noChangeArrowheads="1"/>
          </p:cNvPicPr>
          <p:nvPr/>
        </p:nvPicPr>
        <p:blipFill>
          <a:blip r:embed="rId4" cstate="email"/>
          <a:srcRect/>
          <a:stretch>
            <a:fillRect/>
          </a:stretch>
        </p:blipFill>
        <p:spPr bwMode="auto">
          <a:xfrm>
            <a:off x="5105400" y="1143000"/>
            <a:ext cx="3860800" cy="2895600"/>
          </a:xfrm>
          <a:prstGeom prst="rect">
            <a:avLst/>
          </a:prstGeom>
          <a:noFill/>
          <a:ln w="28575">
            <a:solidFill>
              <a:srgbClr val="FF0000"/>
            </a:solidFill>
            <a:miter lim="800000"/>
            <a:headEnd/>
            <a:tailEnd/>
          </a:ln>
        </p:spPr>
      </p:pic>
      <p:sp>
        <p:nvSpPr>
          <p:cNvPr id="272391" name="Text Box 5"/>
          <p:cNvSpPr txBox="1">
            <a:spLocks noChangeArrowheads="1"/>
          </p:cNvSpPr>
          <p:nvPr/>
        </p:nvSpPr>
        <p:spPr bwMode="auto">
          <a:xfrm>
            <a:off x="533400" y="3810000"/>
            <a:ext cx="3124200" cy="234950"/>
          </a:xfrm>
          <a:prstGeom prst="rect">
            <a:avLst/>
          </a:prstGeom>
          <a:noFill/>
          <a:ln w="9525">
            <a:noFill/>
            <a:miter lim="800000"/>
            <a:headEnd/>
            <a:tailEnd/>
          </a:ln>
        </p:spPr>
        <p:txBody>
          <a:bodyPr/>
          <a:lstStyle/>
          <a:p>
            <a:pPr algn="ctr">
              <a:spcAft>
                <a:spcPts val="1000"/>
              </a:spcAft>
            </a:pPr>
            <a:r>
              <a:rPr lang="fr-FR" sz="1100" dirty="0">
                <a:solidFill>
                  <a:schemeClr val="bg1"/>
                </a:solidFill>
                <a:latin typeface="Arial" pitchFamily="34" charset="0"/>
                <a:cs typeface="Arial" pitchFamily="34" charset="0"/>
              </a:rPr>
              <a:t>Canal à Phnom </a:t>
            </a:r>
            <a:r>
              <a:rPr lang="fr-FR" sz="1100" dirty="0" err="1">
                <a:solidFill>
                  <a:schemeClr val="bg1"/>
                </a:solidFill>
                <a:latin typeface="Arial" pitchFamily="34" charset="0"/>
                <a:cs typeface="Arial" pitchFamily="34" charset="0"/>
              </a:rPr>
              <a:t>Voar</a:t>
            </a:r>
            <a:r>
              <a:rPr lang="fr-FR" sz="1100" dirty="0">
                <a:solidFill>
                  <a:schemeClr val="bg1"/>
                </a:solidFill>
                <a:latin typeface="Arial" pitchFamily="34" charset="0"/>
                <a:cs typeface="Arial" pitchFamily="34" charset="0"/>
              </a:rPr>
              <a:t> (</a:t>
            </a:r>
            <a:r>
              <a:rPr lang="fr-FR" sz="1100" dirty="0" err="1">
                <a:solidFill>
                  <a:schemeClr val="bg1"/>
                </a:solidFill>
                <a:latin typeface="Arial" pitchFamily="34" charset="0"/>
                <a:cs typeface="Arial" pitchFamily="34" charset="0"/>
              </a:rPr>
              <a:t>Kep</a:t>
            </a:r>
            <a:r>
              <a:rPr lang="fr-FR" sz="1100" dirty="0">
                <a:solidFill>
                  <a:schemeClr val="bg1"/>
                </a:solidFill>
                <a:latin typeface="Arial" pitchFamily="34" charset="0"/>
                <a:cs typeface="Arial" pitchFamily="34" charset="0"/>
              </a:rPr>
              <a:t>)</a:t>
            </a:r>
          </a:p>
        </p:txBody>
      </p:sp>
      <p:sp>
        <p:nvSpPr>
          <p:cNvPr id="272392" name="Text Box 6"/>
          <p:cNvSpPr txBox="1">
            <a:spLocks noChangeArrowheads="1"/>
          </p:cNvSpPr>
          <p:nvPr/>
        </p:nvSpPr>
        <p:spPr bwMode="auto">
          <a:xfrm>
            <a:off x="5486400" y="3810000"/>
            <a:ext cx="3124200" cy="234950"/>
          </a:xfrm>
          <a:prstGeom prst="rect">
            <a:avLst/>
          </a:prstGeom>
          <a:noFill/>
          <a:ln w="9525">
            <a:noFill/>
            <a:miter lim="800000"/>
            <a:headEnd/>
            <a:tailEnd/>
          </a:ln>
        </p:spPr>
        <p:txBody>
          <a:bodyPr/>
          <a:lstStyle/>
          <a:p>
            <a:pPr algn="ctr">
              <a:spcAft>
                <a:spcPts val="1000"/>
              </a:spcAft>
            </a:pPr>
            <a:r>
              <a:rPr lang="fr-FR" sz="1100" dirty="0">
                <a:solidFill>
                  <a:schemeClr val="bg1"/>
                </a:solidFill>
                <a:latin typeface="Arial" pitchFamily="34" charset="0"/>
                <a:cs typeface="Arial" pitchFamily="34" charset="0"/>
              </a:rPr>
              <a:t>Affouillements à O </a:t>
            </a:r>
            <a:r>
              <a:rPr lang="fr-FR" sz="1100" dirty="0" err="1">
                <a:solidFill>
                  <a:schemeClr val="bg1"/>
                </a:solidFill>
                <a:latin typeface="Arial" pitchFamily="34" charset="0"/>
                <a:cs typeface="Arial" pitchFamily="34" charset="0"/>
              </a:rPr>
              <a:t>Kranhek</a:t>
            </a:r>
            <a:r>
              <a:rPr lang="fr-FR" sz="1100" dirty="0">
                <a:solidFill>
                  <a:schemeClr val="bg1"/>
                </a:solidFill>
                <a:latin typeface="Arial" pitchFamily="34" charset="0"/>
                <a:cs typeface="Arial" pitchFamily="34" charset="0"/>
              </a:rPr>
              <a:t> (</a:t>
            </a:r>
            <a:r>
              <a:rPr lang="fr-FR" sz="1100" dirty="0" err="1">
                <a:solidFill>
                  <a:schemeClr val="bg1"/>
                </a:solidFill>
                <a:latin typeface="Arial" pitchFamily="34" charset="0"/>
                <a:cs typeface="Arial" pitchFamily="34" charset="0"/>
              </a:rPr>
              <a:t>Kampong</a:t>
            </a:r>
            <a:r>
              <a:rPr lang="fr-FR" sz="1100" dirty="0">
                <a:solidFill>
                  <a:schemeClr val="bg1"/>
                </a:solidFill>
                <a:latin typeface="Arial" pitchFamily="34" charset="0"/>
                <a:cs typeface="Arial" pitchFamily="34" charset="0"/>
              </a:rPr>
              <a:t> Thom)</a:t>
            </a:r>
          </a:p>
        </p:txBody>
      </p:sp>
      <p:pic>
        <p:nvPicPr>
          <p:cNvPr id="272393" name="Picture 7" descr="DSCF4085"/>
          <p:cNvPicPr>
            <a:picLocks noChangeAspect="1" noChangeArrowheads="1"/>
          </p:cNvPicPr>
          <p:nvPr/>
        </p:nvPicPr>
        <p:blipFill>
          <a:blip r:embed="rId5" cstate="email"/>
          <a:srcRect/>
          <a:stretch>
            <a:fillRect/>
          </a:stretch>
        </p:blipFill>
        <p:spPr bwMode="auto">
          <a:xfrm>
            <a:off x="381000" y="4114800"/>
            <a:ext cx="3352800" cy="2514600"/>
          </a:xfrm>
          <a:prstGeom prst="rect">
            <a:avLst/>
          </a:prstGeom>
          <a:noFill/>
          <a:ln w="28575">
            <a:solidFill>
              <a:srgbClr val="FF0000"/>
            </a:solidFill>
            <a:miter lim="800000"/>
            <a:headEnd/>
            <a:tailEnd/>
          </a:ln>
        </p:spPr>
      </p:pic>
      <p:pic>
        <p:nvPicPr>
          <p:cNvPr id="272394" name="Picture 8" descr="DSCF4525"/>
          <p:cNvPicPr>
            <a:picLocks noChangeAspect="1" noChangeArrowheads="1"/>
          </p:cNvPicPr>
          <p:nvPr/>
        </p:nvPicPr>
        <p:blipFill>
          <a:blip r:embed="rId6" cstate="email"/>
          <a:srcRect/>
          <a:stretch>
            <a:fillRect/>
          </a:stretch>
        </p:blipFill>
        <p:spPr bwMode="auto">
          <a:xfrm>
            <a:off x="5334000" y="4122738"/>
            <a:ext cx="3429000" cy="2571750"/>
          </a:xfrm>
          <a:prstGeom prst="rect">
            <a:avLst/>
          </a:prstGeom>
          <a:noFill/>
          <a:ln w="28575">
            <a:solidFill>
              <a:srgbClr val="FF0000"/>
            </a:solidFill>
            <a:miter lim="800000"/>
            <a:headEnd/>
            <a:tailEnd/>
          </a:ln>
        </p:spPr>
      </p:pic>
      <p:sp>
        <p:nvSpPr>
          <p:cNvPr id="272395" name="Text Box 9"/>
          <p:cNvSpPr txBox="1">
            <a:spLocks noChangeArrowheads="1"/>
          </p:cNvSpPr>
          <p:nvPr/>
        </p:nvSpPr>
        <p:spPr bwMode="auto">
          <a:xfrm>
            <a:off x="457200" y="6324600"/>
            <a:ext cx="3124200" cy="234950"/>
          </a:xfrm>
          <a:prstGeom prst="rect">
            <a:avLst/>
          </a:prstGeom>
          <a:noFill/>
          <a:ln w="9525">
            <a:noFill/>
            <a:miter lim="800000"/>
            <a:headEnd/>
            <a:tailEnd/>
          </a:ln>
        </p:spPr>
        <p:txBody>
          <a:bodyPr/>
          <a:lstStyle/>
          <a:p>
            <a:pPr algn="ctr">
              <a:spcAft>
                <a:spcPts val="1000"/>
              </a:spcAft>
            </a:pPr>
            <a:r>
              <a:rPr lang="fr-FR" sz="1100" dirty="0">
                <a:solidFill>
                  <a:schemeClr val="bg1"/>
                </a:solidFill>
                <a:latin typeface="Arial" pitchFamily="34" charset="0"/>
                <a:cs typeface="Arial" pitchFamily="34" charset="0"/>
              </a:rPr>
              <a:t>Ouvrage à </a:t>
            </a:r>
            <a:r>
              <a:rPr lang="fr-FR" sz="1100" dirty="0" err="1">
                <a:solidFill>
                  <a:schemeClr val="bg1"/>
                </a:solidFill>
                <a:latin typeface="Arial" pitchFamily="34" charset="0"/>
                <a:cs typeface="Arial" pitchFamily="34" charset="0"/>
              </a:rPr>
              <a:t>Tumnup</a:t>
            </a:r>
            <a:r>
              <a:rPr lang="fr-FR" sz="1100" dirty="0">
                <a:solidFill>
                  <a:schemeClr val="bg1"/>
                </a:solidFill>
                <a:latin typeface="Arial" pitchFamily="34" charset="0"/>
                <a:cs typeface="Arial" pitchFamily="34" charset="0"/>
              </a:rPr>
              <a:t> </a:t>
            </a:r>
            <a:r>
              <a:rPr lang="fr-FR" sz="1100" dirty="0" err="1">
                <a:solidFill>
                  <a:schemeClr val="bg1"/>
                </a:solidFill>
                <a:latin typeface="Arial" pitchFamily="34" charset="0"/>
                <a:cs typeface="Arial" pitchFamily="34" charset="0"/>
              </a:rPr>
              <a:t>Chivapeap</a:t>
            </a:r>
            <a:r>
              <a:rPr lang="fr-FR" sz="1100" dirty="0">
                <a:solidFill>
                  <a:schemeClr val="bg1"/>
                </a:solidFill>
                <a:latin typeface="Arial" pitchFamily="34" charset="0"/>
                <a:cs typeface="Arial" pitchFamily="34" charset="0"/>
              </a:rPr>
              <a:t>.</a:t>
            </a:r>
          </a:p>
        </p:txBody>
      </p:sp>
      <p:sp>
        <p:nvSpPr>
          <p:cNvPr id="272396" name="Text Box 10"/>
          <p:cNvSpPr txBox="1">
            <a:spLocks noChangeArrowheads="1"/>
          </p:cNvSpPr>
          <p:nvPr/>
        </p:nvSpPr>
        <p:spPr bwMode="auto">
          <a:xfrm>
            <a:off x="5562600" y="6400800"/>
            <a:ext cx="3124200" cy="234950"/>
          </a:xfrm>
          <a:prstGeom prst="rect">
            <a:avLst/>
          </a:prstGeom>
          <a:noFill/>
          <a:ln w="9525">
            <a:noFill/>
            <a:miter lim="800000"/>
            <a:headEnd/>
            <a:tailEnd/>
          </a:ln>
        </p:spPr>
        <p:txBody>
          <a:bodyPr/>
          <a:lstStyle/>
          <a:p>
            <a:pPr algn="ctr">
              <a:spcAft>
                <a:spcPts val="1000"/>
              </a:spcAft>
            </a:pPr>
            <a:r>
              <a:rPr lang="fr-FR" sz="1100" dirty="0">
                <a:solidFill>
                  <a:schemeClr val="bg1"/>
                </a:solidFill>
                <a:latin typeface="Arial" pitchFamily="34" charset="0"/>
                <a:cs typeface="Arial" pitchFamily="34" charset="0"/>
              </a:rPr>
              <a:t>Affouillements à </a:t>
            </a:r>
            <a:r>
              <a:rPr lang="fr-FR" sz="1100" dirty="0" err="1">
                <a:solidFill>
                  <a:schemeClr val="bg1"/>
                </a:solidFill>
                <a:latin typeface="Arial" pitchFamily="34" charset="0"/>
                <a:cs typeface="Arial" pitchFamily="34" charset="0"/>
              </a:rPr>
              <a:t>Cheam</a:t>
            </a:r>
            <a:r>
              <a:rPr lang="fr-FR" sz="1100" dirty="0">
                <a:solidFill>
                  <a:schemeClr val="bg1"/>
                </a:solidFill>
                <a:latin typeface="Arial" pitchFamily="34" charset="0"/>
                <a:cs typeface="Arial" pitchFamily="34" charset="0"/>
              </a:rPr>
              <a:t> </a:t>
            </a:r>
            <a:r>
              <a:rPr lang="fr-FR" sz="1100" dirty="0" err="1">
                <a:solidFill>
                  <a:schemeClr val="bg1"/>
                </a:solidFill>
                <a:latin typeface="Arial" pitchFamily="34" charset="0"/>
                <a:cs typeface="Arial" pitchFamily="34" charset="0"/>
              </a:rPr>
              <a:t>Taheum</a:t>
            </a:r>
            <a:endParaRPr lang="fr-FR"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389"/>
                                        </p:tgtEl>
                                        <p:attrNameLst>
                                          <p:attrName>style.visibility</p:attrName>
                                        </p:attrNameLst>
                                      </p:cBhvr>
                                      <p:to>
                                        <p:strVal val="visible"/>
                                      </p:to>
                                    </p:set>
                                    <p:anim calcmode="lin" valueType="num">
                                      <p:cBhvr additive="base">
                                        <p:cTn id="7" dur="500" fill="hold"/>
                                        <p:tgtEl>
                                          <p:spTgt spid="272389"/>
                                        </p:tgtEl>
                                        <p:attrNameLst>
                                          <p:attrName>ppt_x</p:attrName>
                                        </p:attrNameLst>
                                      </p:cBhvr>
                                      <p:tavLst>
                                        <p:tav tm="0">
                                          <p:val>
                                            <p:strVal val="#ppt_x"/>
                                          </p:val>
                                        </p:tav>
                                        <p:tav tm="100000">
                                          <p:val>
                                            <p:strVal val="#ppt_x"/>
                                          </p:val>
                                        </p:tav>
                                      </p:tavLst>
                                    </p:anim>
                                    <p:anim calcmode="lin" valueType="num">
                                      <p:cBhvr additive="base">
                                        <p:cTn id="8" dur="500" fill="hold"/>
                                        <p:tgtEl>
                                          <p:spTgt spid="2723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2391"/>
                                        </p:tgtEl>
                                        <p:attrNameLst>
                                          <p:attrName>style.visibility</p:attrName>
                                        </p:attrNameLst>
                                      </p:cBhvr>
                                      <p:to>
                                        <p:strVal val="visible"/>
                                      </p:to>
                                    </p:set>
                                    <p:anim calcmode="lin" valueType="num">
                                      <p:cBhvr additive="base">
                                        <p:cTn id="11" dur="500" fill="hold"/>
                                        <p:tgtEl>
                                          <p:spTgt spid="272391"/>
                                        </p:tgtEl>
                                        <p:attrNameLst>
                                          <p:attrName>ppt_x</p:attrName>
                                        </p:attrNameLst>
                                      </p:cBhvr>
                                      <p:tavLst>
                                        <p:tav tm="0">
                                          <p:val>
                                            <p:strVal val="#ppt_x"/>
                                          </p:val>
                                        </p:tav>
                                        <p:tav tm="100000">
                                          <p:val>
                                            <p:strVal val="#ppt_x"/>
                                          </p:val>
                                        </p:tav>
                                      </p:tavLst>
                                    </p:anim>
                                    <p:anim calcmode="lin" valueType="num">
                                      <p:cBhvr additive="base">
                                        <p:cTn id="12" dur="500" fill="hold"/>
                                        <p:tgtEl>
                                          <p:spTgt spid="27239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2390"/>
                                        </p:tgtEl>
                                        <p:attrNameLst>
                                          <p:attrName>style.visibility</p:attrName>
                                        </p:attrNameLst>
                                      </p:cBhvr>
                                      <p:to>
                                        <p:strVal val="visible"/>
                                      </p:to>
                                    </p:set>
                                    <p:anim calcmode="lin" valueType="num">
                                      <p:cBhvr additive="base">
                                        <p:cTn id="17" dur="500" fill="hold"/>
                                        <p:tgtEl>
                                          <p:spTgt spid="272390"/>
                                        </p:tgtEl>
                                        <p:attrNameLst>
                                          <p:attrName>ppt_x</p:attrName>
                                        </p:attrNameLst>
                                      </p:cBhvr>
                                      <p:tavLst>
                                        <p:tav tm="0">
                                          <p:val>
                                            <p:strVal val="#ppt_x"/>
                                          </p:val>
                                        </p:tav>
                                        <p:tav tm="100000">
                                          <p:val>
                                            <p:strVal val="#ppt_x"/>
                                          </p:val>
                                        </p:tav>
                                      </p:tavLst>
                                    </p:anim>
                                    <p:anim calcmode="lin" valueType="num">
                                      <p:cBhvr additive="base">
                                        <p:cTn id="18" dur="500" fill="hold"/>
                                        <p:tgtEl>
                                          <p:spTgt spid="27239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2392"/>
                                        </p:tgtEl>
                                        <p:attrNameLst>
                                          <p:attrName>style.visibility</p:attrName>
                                        </p:attrNameLst>
                                      </p:cBhvr>
                                      <p:to>
                                        <p:strVal val="visible"/>
                                      </p:to>
                                    </p:set>
                                    <p:anim calcmode="lin" valueType="num">
                                      <p:cBhvr additive="base">
                                        <p:cTn id="21" dur="500" fill="hold"/>
                                        <p:tgtEl>
                                          <p:spTgt spid="272392"/>
                                        </p:tgtEl>
                                        <p:attrNameLst>
                                          <p:attrName>ppt_x</p:attrName>
                                        </p:attrNameLst>
                                      </p:cBhvr>
                                      <p:tavLst>
                                        <p:tav tm="0">
                                          <p:val>
                                            <p:strVal val="#ppt_x"/>
                                          </p:val>
                                        </p:tav>
                                        <p:tav tm="100000">
                                          <p:val>
                                            <p:strVal val="#ppt_x"/>
                                          </p:val>
                                        </p:tav>
                                      </p:tavLst>
                                    </p:anim>
                                    <p:anim calcmode="lin" valueType="num">
                                      <p:cBhvr additive="base">
                                        <p:cTn id="22" dur="500" fill="hold"/>
                                        <p:tgtEl>
                                          <p:spTgt spid="27239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2393"/>
                                        </p:tgtEl>
                                        <p:attrNameLst>
                                          <p:attrName>style.visibility</p:attrName>
                                        </p:attrNameLst>
                                      </p:cBhvr>
                                      <p:to>
                                        <p:strVal val="visible"/>
                                      </p:to>
                                    </p:set>
                                    <p:anim calcmode="lin" valueType="num">
                                      <p:cBhvr additive="base">
                                        <p:cTn id="27" dur="500" fill="hold"/>
                                        <p:tgtEl>
                                          <p:spTgt spid="272393"/>
                                        </p:tgtEl>
                                        <p:attrNameLst>
                                          <p:attrName>ppt_x</p:attrName>
                                        </p:attrNameLst>
                                      </p:cBhvr>
                                      <p:tavLst>
                                        <p:tav tm="0">
                                          <p:val>
                                            <p:strVal val="#ppt_x"/>
                                          </p:val>
                                        </p:tav>
                                        <p:tav tm="100000">
                                          <p:val>
                                            <p:strVal val="#ppt_x"/>
                                          </p:val>
                                        </p:tav>
                                      </p:tavLst>
                                    </p:anim>
                                    <p:anim calcmode="lin" valueType="num">
                                      <p:cBhvr additive="base">
                                        <p:cTn id="28" dur="500" fill="hold"/>
                                        <p:tgtEl>
                                          <p:spTgt spid="27239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395"/>
                                        </p:tgtEl>
                                        <p:attrNameLst>
                                          <p:attrName>style.visibility</p:attrName>
                                        </p:attrNameLst>
                                      </p:cBhvr>
                                      <p:to>
                                        <p:strVal val="visible"/>
                                      </p:to>
                                    </p:set>
                                    <p:anim calcmode="lin" valueType="num">
                                      <p:cBhvr additive="base">
                                        <p:cTn id="31" dur="500" fill="hold"/>
                                        <p:tgtEl>
                                          <p:spTgt spid="272395"/>
                                        </p:tgtEl>
                                        <p:attrNameLst>
                                          <p:attrName>ppt_x</p:attrName>
                                        </p:attrNameLst>
                                      </p:cBhvr>
                                      <p:tavLst>
                                        <p:tav tm="0">
                                          <p:val>
                                            <p:strVal val="#ppt_x"/>
                                          </p:val>
                                        </p:tav>
                                        <p:tav tm="100000">
                                          <p:val>
                                            <p:strVal val="#ppt_x"/>
                                          </p:val>
                                        </p:tav>
                                      </p:tavLst>
                                    </p:anim>
                                    <p:anim calcmode="lin" valueType="num">
                                      <p:cBhvr additive="base">
                                        <p:cTn id="32" dur="500" fill="hold"/>
                                        <p:tgtEl>
                                          <p:spTgt spid="27239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2394"/>
                                        </p:tgtEl>
                                        <p:attrNameLst>
                                          <p:attrName>style.visibility</p:attrName>
                                        </p:attrNameLst>
                                      </p:cBhvr>
                                      <p:to>
                                        <p:strVal val="visible"/>
                                      </p:to>
                                    </p:set>
                                    <p:anim calcmode="lin" valueType="num">
                                      <p:cBhvr additive="base">
                                        <p:cTn id="41" dur="500" fill="hold"/>
                                        <p:tgtEl>
                                          <p:spTgt spid="272394"/>
                                        </p:tgtEl>
                                        <p:attrNameLst>
                                          <p:attrName>ppt_x</p:attrName>
                                        </p:attrNameLst>
                                      </p:cBhvr>
                                      <p:tavLst>
                                        <p:tav tm="0">
                                          <p:val>
                                            <p:strVal val="#ppt_x"/>
                                          </p:val>
                                        </p:tav>
                                        <p:tav tm="100000">
                                          <p:val>
                                            <p:strVal val="#ppt_x"/>
                                          </p:val>
                                        </p:tav>
                                      </p:tavLst>
                                    </p:anim>
                                    <p:anim calcmode="lin" valueType="num">
                                      <p:cBhvr additive="base">
                                        <p:cTn id="42" dur="500" fill="hold"/>
                                        <p:tgtEl>
                                          <p:spTgt spid="27239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2396"/>
                                        </p:tgtEl>
                                        <p:attrNameLst>
                                          <p:attrName>style.visibility</p:attrName>
                                        </p:attrNameLst>
                                      </p:cBhvr>
                                      <p:to>
                                        <p:strVal val="visible"/>
                                      </p:to>
                                    </p:set>
                                    <p:anim calcmode="lin" valueType="num">
                                      <p:cBhvr additive="base">
                                        <p:cTn id="45" dur="500" fill="hold"/>
                                        <p:tgtEl>
                                          <p:spTgt spid="272396"/>
                                        </p:tgtEl>
                                        <p:attrNameLst>
                                          <p:attrName>ppt_x</p:attrName>
                                        </p:attrNameLst>
                                      </p:cBhvr>
                                      <p:tavLst>
                                        <p:tav tm="0">
                                          <p:val>
                                            <p:strVal val="#ppt_x"/>
                                          </p:val>
                                        </p:tav>
                                        <p:tav tm="100000">
                                          <p:val>
                                            <p:strVal val="#ppt_x"/>
                                          </p:val>
                                        </p:tav>
                                      </p:tavLst>
                                    </p:anim>
                                    <p:anim calcmode="lin" valueType="num">
                                      <p:cBhvr additive="base">
                                        <p:cTn id="46" dur="500" fill="hold"/>
                                        <p:tgtEl>
                                          <p:spTgt spid="272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2391" grpId="0"/>
      <p:bldP spid="272392" grpId="0"/>
      <p:bldP spid="272395" grpId="0"/>
      <p:bldP spid="27239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03DEBE4-CA5D-459E-AE4D-A07047938217}" type="slidenum">
              <a:rPr lang="en-US" smtClean="0"/>
              <a:pPr>
                <a:defRPr/>
              </a:pPr>
              <a:t>31</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r>
              <a:rPr lang="fr-FR" sz="2000" b="1" u="sng" dirty="0">
                <a:solidFill>
                  <a:srgbClr val="FFC000"/>
                </a:solidFill>
                <a:effectLst>
                  <a:outerShdw blurRad="38100" dist="38100" dir="2700000" algn="tl">
                    <a:srgbClr val="000000"/>
                  </a:outerShdw>
                </a:effectLst>
              </a:rPr>
              <a:t>DU RESEAU</a:t>
            </a:r>
            <a:endParaRPr lang="en-US" sz="2000" b="1" u="sng" dirty="0">
              <a:solidFill>
                <a:srgbClr val="FFC000"/>
              </a:solidFill>
              <a:effectLst>
                <a:outerShdw blurRad="38100" dist="38100" dir="2700000" algn="tl">
                  <a:srgbClr val="000000"/>
                </a:outerShdw>
              </a:effectLst>
            </a:endParaRPr>
          </a:p>
        </p:txBody>
      </p:sp>
      <p:pic>
        <p:nvPicPr>
          <p:cNvPr id="273413" name="Picture 2" descr="Img00043"/>
          <p:cNvPicPr>
            <a:picLocks noChangeAspect="1" noChangeArrowheads="1"/>
          </p:cNvPicPr>
          <p:nvPr/>
        </p:nvPicPr>
        <p:blipFill>
          <a:blip r:embed="rId3" cstate="email">
            <a:lum bright="10000" contrast="30000"/>
          </a:blip>
          <a:srcRect/>
          <a:stretch>
            <a:fillRect/>
          </a:stretch>
        </p:blipFill>
        <p:spPr bwMode="auto">
          <a:xfrm>
            <a:off x="228600" y="1066800"/>
            <a:ext cx="4191000" cy="3143250"/>
          </a:xfrm>
          <a:prstGeom prst="rect">
            <a:avLst/>
          </a:prstGeom>
          <a:noFill/>
          <a:ln w="28575">
            <a:solidFill>
              <a:srgbClr val="FF0000"/>
            </a:solidFill>
            <a:miter lim="800000"/>
            <a:headEnd/>
            <a:tailEnd/>
          </a:ln>
        </p:spPr>
      </p:pic>
      <p:sp>
        <p:nvSpPr>
          <p:cNvPr id="273414" name="Text Box 3"/>
          <p:cNvSpPr txBox="1">
            <a:spLocks noChangeArrowheads="1"/>
          </p:cNvSpPr>
          <p:nvPr/>
        </p:nvSpPr>
        <p:spPr bwMode="auto">
          <a:xfrm>
            <a:off x="838200" y="3962400"/>
            <a:ext cx="3124200" cy="234950"/>
          </a:xfrm>
          <a:prstGeom prst="rect">
            <a:avLst/>
          </a:prstGeom>
          <a:noFill/>
          <a:ln w="9525">
            <a:noFill/>
            <a:miter lim="800000"/>
            <a:headEnd/>
            <a:tailEnd/>
          </a:ln>
        </p:spPr>
        <p:txBody>
          <a:bodyPr/>
          <a:lstStyle/>
          <a:p>
            <a:pPr algn="ctr">
              <a:spcAft>
                <a:spcPts val="1000"/>
              </a:spcAft>
            </a:pPr>
            <a:r>
              <a:rPr lang="fr-FR" sz="1100" dirty="0">
                <a:solidFill>
                  <a:schemeClr val="bg1"/>
                </a:solidFill>
                <a:latin typeface="Arial" pitchFamily="34" charset="0"/>
                <a:cs typeface="Arial" pitchFamily="34" charset="0"/>
              </a:rPr>
              <a:t>Canal à </a:t>
            </a:r>
            <a:r>
              <a:rPr lang="fr-FR" sz="1100" dirty="0" err="1">
                <a:solidFill>
                  <a:schemeClr val="bg1"/>
                </a:solidFill>
                <a:latin typeface="Arial" pitchFamily="34" charset="0"/>
                <a:cs typeface="Arial" pitchFamily="34" charset="0"/>
              </a:rPr>
              <a:t>Angpong</a:t>
            </a:r>
            <a:r>
              <a:rPr lang="fr-FR" sz="1100" dirty="0">
                <a:solidFill>
                  <a:schemeClr val="bg1"/>
                </a:solidFill>
                <a:latin typeface="Arial" pitchFamily="34" charset="0"/>
                <a:cs typeface="Arial" pitchFamily="34" charset="0"/>
              </a:rPr>
              <a:t> (</a:t>
            </a:r>
            <a:r>
              <a:rPr lang="fr-FR" sz="1100" dirty="0" err="1">
                <a:solidFill>
                  <a:schemeClr val="bg1"/>
                </a:solidFill>
                <a:latin typeface="Arial" pitchFamily="34" charset="0"/>
                <a:cs typeface="Arial" pitchFamily="34" charset="0"/>
              </a:rPr>
              <a:t>Takeo</a:t>
            </a:r>
            <a:r>
              <a:rPr lang="fr-FR" sz="1100" dirty="0">
                <a:solidFill>
                  <a:schemeClr val="bg1"/>
                </a:solidFill>
                <a:latin typeface="Arial" pitchFamily="34" charset="0"/>
                <a:cs typeface="Arial" pitchFamily="34" charset="0"/>
              </a:rPr>
              <a:t>)</a:t>
            </a:r>
          </a:p>
        </p:txBody>
      </p:sp>
      <p:pic>
        <p:nvPicPr>
          <p:cNvPr id="273415" name="Picture 4" descr="Img00003"/>
          <p:cNvPicPr>
            <a:picLocks noChangeAspect="1" noChangeArrowheads="1"/>
          </p:cNvPicPr>
          <p:nvPr/>
        </p:nvPicPr>
        <p:blipFill>
          <a:blip r:embed="rId4" cstate="email">
            <a:lum bright="20000" contrast="30000"/>
          </a:blip>
          <a:srcRect/>
          <a:stretch>
            <a:fillRect/>
          </a:stretch>
        </p:blipFill>
        <p:spPr bwMode="auto">
          <a:xfrm>
            <a:off x="4724400" y="1066800"/>
            <a:ext cx="4191000" cy="3157538"/>
          </a:xfrm>
          <a:prstGeom prst="rect">
            <a:avLst/>
          </a:prstGeom>
          <a:noFill/>
          <a:ln w="28575">
            <a:solidFill>
              <a:srgbClr val="FF0000"/>
            </a:solidFill>
            <a:miter lim="800000"/>
            <a:headEnd/>
            <a:tailEnd/>
          </a:ln>
        </p:spPr>
      </p:pic>
      <p:sp>
        <p:nvSpPr>
          <p:cNvPr id="273416" name="Text Box 5"/>
          <p:cNvSpPr txBox="1">
            <a:spLocks noChangeArrowheads="1"/>
          </p:cNvSpPr>
          <p:nvPr/>
        </p:nvSpPr>
        <p:spPr bwMode="auto">
          <a:xfrm>
            <a:off x="5334000" y="3962400"/>
            <a:ext cx="3124200" cy="234950"/>
          </a:xfrm>
          <a:prstGeom prst="rect">
            <a:avLst/>
          </a:prstGeom>
          <a:noFill/>
          <a:ln w="9525">
            <a:noFill/>
            <a:miter lim="800000"/>
            <a:headEnd/>
            <a:tailEnd/>
          </a:ln>
        </p:spPr>
        <p:txBody>
          <a:bodyPr/>
          <a:lstStyle/>
          <a:p>
            <a:pPr algn="ctr">
              <a:spcAft>
                <a:spcPts val="1000"/>
              </a:spcAft>
            </a:pPr>
            <a:r>
              <a:rPr lang="fr-FR" sz="1100" dirty="0">
                <a:solidFill>
                  <a:schemeClr val="bg1"/>
                </a:solidFill>
                <a:latin typeface="Arial" pitchFamily="34" charset="0"/>
                <a:cs typeface="Arial" pitchFamily="34" charset="0"/>
              </a:rPr>
              <a:t>Canal  à </a:t>
            </a:r>
            <a:r>
              <a:rPr lang="fr-FR" sz="1100" dirty="0" err="1">
                <a:solidFill>
                  <a:schemeClr val="bg1"/>
                </a:solidFill>
                <a:latin typeface="Arial" pitchFamily="34" charset="0"/>
                <a:cs typeface="Arial" pitchFamily="34" charset="0"/>
              </a:rPr>
              <a:t>Prek</a:t>
            </a:r>
            <a:r>
              <a:rPr lang="fr-FR" sz="1100" dirty="0">
                <a:solidFill>
                  <a:schemeClr val="bg1"/>
                </a:solidFill>
                <a:latin typeface="Arial" pitchFamily="34" charset="0"/>
                <a:cs typeface="Arial" pitchFamily="34" charset="0"/>
              </a:rPr>
              <a:t> </a:t>
            </a:r>
            <a:r>
              <a:rPr lang="fr-FR" sz="1100" dirty="0" err="1">
                <a:solidFill>
                  <a:schemeClr val="bg1"/>
                </a:solidFill>
                <a:latin typeface="Arial" pitchFamily="34" charset="0"/>
                <a:cs typeface="Arial" pitchFamily="34" charset="0"/>
              </a:rPr>
              <a:t>Takhut</a:t>
            </a:r>
            <a:r>
              <a:rPr lang="fr-FR" sz="1100" dirty="0">
                <a:solidFill>
                  <a:schemeClr val="bg1"/>
                </a:solidFill>
                <a:latin typeface="Arial" pitchFamily="34" charset="0"/>
                <a:cs typeface="Arial" pitchFamily="34" charset="0"/>
              </a:rPr>
              <a:t> (</a:t>
            </a:r>
            <a:r>
              <a:rPr lang="fr-FR" sz="1100" dirty="0" err="1">
                <a:solidFill>
                  <a:schemeClr val="bg1"/>
                </a:solidFill>
                <a:latin typeface="Arial" pitchFamily="34" charset="0"/>
                <a:cs typeface="Arial" pitchFamily="34" charset="0"/>
              </a:rPr>
              <a:t>Takeo</a:t>
            </a:r>
            <a:r>
              <a:rPr lang="fr-FR" sz="1100" dirty="0">
                <a:solidFill>
                  <a:schemeClr val="bg1"/>
                </a:solidFill>
                <a:latin typeface="Arial" pitchFamily="34" charset="0"/>
                <a:cs typeface="Arial" pitchFamily="34" charset="0"/>
              </a:rPr>
              <a:t>)</a:t>
            </a:r>
          </a:p>
        </p:txBody>
      </p:sp>
      <p:pic>
        <p:nvPicPr>
          <p:cNvPr id="273417" name="Picture 6" descr="DSCF5320"/>
          <p:cNvPicPr>
            <a:picLocks noChangeAspect="1" noChangeArrowheads="1"/>
          </p:cNvPicPr>
          <p:nvPr/>
        </p:nvPicPr>
        <p:blipFill>
          <a:blip r:embed="rId5" cstate="email">
            <a:lum contrast="20000"/>
          </a:blip>
          <a:srcRect/>
          <a:stretch>
            <a:fillRect/>
          </a:stretch>
        </p:blipFill>
        <p:spPr bwMode="auto">
          <a:xfrm>
            <a:off x="3048000" y="4324350"/>
            <a:ext cx="3200400" cy="2403475"/>
          </a:xfrm>
          <a:prstGeom prst="rect">
            <a:avLst/>
          </a:prstGeom>
          <a:noFill/>
          <a:ln w="28575">
            <a:solidFill>
              <a:srgbClr val="FF0000"/>
            </a:solidFill>
            <a:miter lim="800000"/>
            <a:headEnd/>
            <a:tailEnd/>
          </a:ln>
        </p:spPr>
      </p:pic>
      <p:sp>
        <p:nvSpPr>
          <p:cNvPr id="273418" name="Text Box 7"/>
          <p:cNvSpPr txBox="1">
            <a:spLocks noChangeArrowheads="1"/>
          </p:cNvSpPr>
          <p:nvPr/>
        </p:nvSpPr>
        <p:spPr bwMode="auto">
          <a:xfrm>
            <a:off x="3048000" y="6477000"/>
            <a:ext cx="3124200" cy="234950"/>
          </a:xfrm>
          <a:prstGeom prst="rect">
            <a:avLst/>
          </a:prstGeom>
          <a:noFill/>
          <a:ln w="9525">
            <a:noFill/>
            <a:miter lim="800000"/>
            <a:headEnd/>
            <a:tailEnd/>
          </a:ln>
        </p:spPr>
        <p:txBody>
          <a:bodyPr/>
          <a:lstStyle/>
          <a:p>
            <a:pPr algn="ctr">
              <a:spcAft>
                <a:spcPts val="1000"/>
              </a:spcAft>
            </a:pPr>
            <a:r>
              <a:rPr lang="fr-FR" sz="1100" dirty="0">
                <a:solidFill>
                  <a:schemeClr val="bg1"/>
                </a:solidFill>
                <a:latin typeface="Arial" pitchFamily="34" charset="0"/>
                <a:cs typeface="Arial" pitchFamily="34" charset="0"/>
              </a:rPr>
              <a:t>Canal (</a:t>
            </a:r>
            <a:r>
              <a:rPr lang="fr-FR" sz="1100" dirty="0" err="1">
                <a:solidFill>
                  <a:schemeClr val="bg1"/>
                </a:solidFill>
                <a:latin typeface="Arial" pitchFamily="34" charset="0"/>
                <a:cs typeface="Arial" pitchFamily="34" charset="0"/>
              </a:rPr>
              <a:t>Païlin</a:t>
            </a:r>
            <a:r>
              <a:rPr lang="fr-FR" sz="1100" dirty="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413"/>
                                        </p:tgtEl>
                                        <p:attrNameLst>
                                          <p:attrName>style.visibility</p:attrName>
                                        </p:attrNameLst>
                                      </p:cBhvr>
                                      <p:to>
                                        <p:strVal val="visible"/>
                                      </p:to>
                                    </p:set>
                                    <p:anim calcmode="lin" valueType="num">
                                      <p:cBhvr additive="base">
                                        <p:cTn id="7" dur="500" fill="hold"/>
                                        <p:tgtEl>
                                          <p:spTgt spid="273413"/>
                                        </p:tgtEl>
                                        <p:attrNameLst>
                                          <p:attrName>ppt_x</p:attrName>
                                        </p:attrNameLst>
                                      </p:cBhvr>
                                      <p:tavLst>
                                        <p:tav tm="0">
                                          <p:val>
                                            <p:strVal val="#ppt_x"/>
                                          </p:val>
                                        </p:tav>
                                        <p:tav tm="100000">
                                          <p:val>
                                            <p:strVal val="#ppt_x"/>
                                          </p:val>
                                        </p:tav>
                                      </p:tavLst>
                                    </p:anim>
                                    <p:anim calcmode="lin" valueType="num">
                                      <p:cBhvr additive="base">
                                        <p:cTn id="8" dur="500" fill="hold"/>
                                        <p:tgtEl>
                                          <p:spTgt spid="2734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3414"/>
                                        </p:tgtEl>
                                        <p:attrNameLst>
                                          <p:attrName>style.visibility</p:attrName>
                                        </p:attrNameLst>
                                      </p:cBhvr>
                                      <p:to>
                                        <p:strVal val="visible"/>
                                      </p:to>
                                    </p:set>
                                    <p:anim calcmode="lin" valueType="num">
                                      <p:cBhvr additive="base">
                                        <p:cTn id="11" dur="500" fill="hold"/>
                                        <p:tgtEl>
                                          <p:spTgt spid="273414"/>
                                        </p:tgtEl>
                                        <p:attrNameLst>
                                          <p:attrName>ppt_x</p:attrName>
                                        </p:attrNameLst>
                                      </p:cBhvr>
                                      <p:tavLst>
                                        <p:tav tm="0">
                                          <p:val>
                                            <p:strVal val="#ppt_x"/>
                                          </p:val>
                                        </p:tav>
                                        <p:tav tm="100000">
                                          <p:val>
                                            <p:strVal val="#ppt_x"/>
                                          </p:val>
                                        </p:tav>
                                      </p:tavLst>
                                    </p:anim>
                                    <p:anim calcmode="lin" valueType="num">
                                      <p:cBhvr additive="base">
                                        <p:cTn id="12" dur="500" fill="hold"/>
                                        <p:tgtEl>
                                          <p:spTgt spid="2734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3415"/>
                                        </p:tgtEl>
                                        <p:attrNameLst>
                                          <p:attrName>style.visibility</p:attrName>
                                        </p:attrNameLst>
                                      </p:cBhvr>
                                      <p:to>
                                        <p:strVal val="visible"/>
                                      </p:to>
                                    </p:set>
                                    <p:anim calcmode="lin" valueType="num">
                                      <p:cBhvr additive="base">
                                        <p:cTn id="17" dur="500" fill="hold"/>
                                        <p:tgtEl>
                                          <p:spTgt spid="273415"/>
                                        </p:tgtEl>
                                        <p:attrNameLst>
                                          <p:attrName>ppt_x</p:attrName>
                                        </p:attrNameLst>
                                      </p:cBhvr>
                                      <p:tavLst>
                                        <p:tav tm="0">
                                          <p:val>
                                            <p:strVal val="#ppt_x"/>
                                          </p:val>
                                        </p:tav>
                                        <p:tav tm="100000">
                                          <p:val>
                                            <p:strVal val="#ppt_x"/>
                                          </p:val>
                                        </p:tav>
                                      </p:tavLst>
                                    </p:anim>
                                    <p:anim calcmode="lin" valueType="num">
                                      <p:cBhvr additive="base">
                                        <p:cTn id="18" dur="500" fill="hold"/>
                                        <p:tgtEl>
                                          <p:spTgt spid="2734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3416"/>
                                        </p:tgtEl>
                                        <p:attrNameLst>
                                          <p:attrName>style.visibility</p:attrName>
                                        </p:attrNameLst>
                                      </p:cBhvr>
                                      <p:to>
                                        <p:strVal val="visible"/>
                                      </p:to>
                                    </p:set>
                                    <p:anim calcmode="lin" valueType="num">
                                      <p:cBhvr additive="base">
                                        <p:cTn id="21" dur="500" fill="hold"/>
                                        <p:tgtEl>
                                          <p:spTgt spid="273416"/>
                                        </p:tgtEl>
                                        <p:attrNameLst>
                                          <p:attrName>ppt_x</p:attrName>
                                        </p:attrNameLst>
                                      </p:cBhvr>
                                      <p:tavLst>
                                        <p:tav tm="0">
                                          <p:val>
                                            <p:strVal val="#ppt_x"/>
                                          </p:val>
                                        </p:tav>
                                        <p:tav tm="100000">
                                          <p:val>
                                            <p:strVal val="#ppt_x"/>
                                          </p:val>
                                        </p:tav>
                                      </p:tavLst>
                                    </p:anim>
                                    <p:anim calcmode="lin" valueType="num">
                                      <p:cBhvr additive="base">
                                        <p:cTn id="22" dur="500" fill="hold"/>
                                        <p:tgtEl>
                                          <p:spTgt spid="2734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3417"/>
                                        </p:tgtEl>
                                        <p:attrNameLst>
                                          <p:attrName>style.visibility</p:attrName>
                                        </p:attrNameLst>
                                      </p:cBhvr>
                                      <p:to>
                                        <p:strVal val="visible"/>
                                      </p:to>
                                    </p:set>
                                    <p:anim calcmode="lin" valueType="num">
                                      <p:cBhvr additive="base">
                                        <p:cTn id="27" dur="500" fill="hold"/>
                                        <p:tgtEl>
                                          <p:spTgt spid="273417"/>
                                        </p:tgtEl>
                                        <p:attrNameLst>
                                          <p:attrName>ppt_x</p:attrName>
                                        </p:attrNameLst>
                                      </p:cBhvr>
                                      <p:tavLst>
                                        <p:tav tm="0">
                                          <p:val>
                                            <p:strVal val="#ppt_x"/>
                                          </p:val>
                                        </p:tav>
                                        <p:tav tm="100000">
                                          <p:val>
                                            <p:strVal val="#ppt_x"/>
                                          </p:val>
                                        </p:tav>
                                      </p:tavLst>
                                    </p:anim>
                                    <p:anim calcmode="lin" valueType="num">
                                      <p:cBhvr additive="base">
                                        <p:cTn id="28" dur="500" fill="hold"/>
                                        <p:tgtEl>
                                          <p:spTgt spid="2734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3418"/>
                                        </p:tgtEl>
                                        <p:attrNameLst>
                                          <p:attrName>style.visibility</p:attrName>
                                        </p:attrNameLst>
                                      </p:cBhvr>
                                      <p:to>
                                        <p:strVal val="visible"/>
                                      </p:to>
                                    </p:set>
                                    <p:anim calcmode="lin" valueType="num">
                                      <p:cBhvr additive="base">
                                        <p:cTn id="31" dur="500" fill="hold"/>
                                        <p:tgtEl>
                                          <p:spTgt spid="273418"/>
                                        </p:tgtEl>
                                        <p:attrNameLst>
                                          <p:attrName>ppt_x</p:attrName>
                                        </p:attrNameLst>
                                      </p:cBhvr>
                                      <p:tavLst>
                                        <p:tav tm="0">
                                          <p:val>
                                            <p:strVal val="#ppt_x"/>
                                          </p:val>
                                        </p:tav>
                                        <p:tav tm="100000">
                                          <p:val>
                                            <p:strVal val="#ppt_x"/>
                                          </p:val>
                                        </p:tav>
                                      </p:tavLst>
                                    </p:anim>
                                    <p:anim calcmode="lin" valueType="num">
                                      <p:cBhvr additive="base">
                                        <p:cTn id="32" dur="500" fill="hold"/>
                                        <p:tgtEl>
                                          <p:spTgt spid="273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p:bldP spid="273416" grpId="0"/>
      <p:bldP spid="2734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C5F6E91-FEC9-46DB-B715-3E78A0ECE77B}" type="slidenum">
              <a:rPr lang="en-US" smtClean="0"/>
              <a:pPr>
                <a:defRPr/>
              </a:pPr>
              <a:t>32</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r>
              <a:rPr lang="fr-FR" sz="2000" b="1" u="sng" dirty="0">
                <a:solidFill>
                  <a:srgbClr val="FFC000"/>
                </a:solidFill>
                <a:effectLst>
                  <a:outerShdw blurRad="38100" dist="38100" dir="2700000" algn="tl">
                    <a:srgbClr val="000000"/>
                  </a:outerShdw>
                </a:effectLst>
              </a:rPr>
              <a:t>DU RESEAU</a:t>
            </a:r>
            <a:endParaRPr lang="en-US" sz="2000" b="1" u="sng" dirty="0">
              <a:solidFill>
                <a:srgbClr val="FFC000"/>
              </a:solidFill>
              <a:effectLst>
                <a:outerShdw blurRad="38100" dist="38100" dir="2700000" algn="tl">
                  <a:srgbClr val="000000"/>
                </a:outerShdw>
              </a:effectLst>
            </a:endParaRPr>
          </a:p>
        </p:txBody>
      </p:sp>
      <p:pic>
        <p:nvPicPr>
          <p:cNvPr id="274437" name="Picture 2" descr="Scan0181"/>
          <p:cNvPicPr>
            <a:picLocks noChangeAspect="1" noChangeArrowheads="1"/>
          </p:cNvPicPr>
          <p:nvPr/>
        </p:nvPicPr>
        <p:blipFill>
          <a:blip r:embed="rId3" cstate="email"/>
          <a:srcRect/>
          <a:stretch>
            <a:fillRect/>
          </a:stretch>
        </p:blipFill>
        <p:spPr bwMode="auto">
          <a:xfrm>
            <a:off x="457200" y="914400"/>
            <a:ext cx="8382000" cy="5491163"/>
          </a:xfrm>
          <a:prstGeom prst="rect">
            <a:avLst/>
          </a:prstGeom>
          <a:noFill/>
          <a:ln w="9525">
            <a:noFill/>
            <a:miter lim="800000"/>
            <a:headEnd/>
            <a:tailEnd/>
          </a:ln>
        </p:spPr>
      </p:pic>
      <p:sp>
        <p:nvSpPr>
          <p:cNvPr id="274438" name="Rectangle 7"/>
          <p:cNvSpPr>
            <a:spLocks noChangeArrowheads="1"/>
          </p:cNvSpPr>
          <p:nvPr/>
        </p:nvSpPr>
        <p:spPr bwMode="auto">
          <a:xfrm>
            <a:off x="4724400" y="1143000"/>
            <a:ext cx="533400" cy="381000"/>
          </a:xfrm>
          <a:prstGeom prst="rect">
            <a:avLst/>
          </a:prstGeom>
          <a:solidFill>
            <a:schemeClr val="bg1"/>
          </a:solidFill>
          <a:ln w="9525" algn="ctr">
            <a:noFill/>
            <a:round/>
            <a:headEnd/>
            <a:tailEnd/>
          </a:ln>
        </p:spPr>
        <p:txBody>
          <a:bodyPr/>
          <a:lstStyle/>
          <a:p>
            <a:endParaRPr lang="fr-FR"/>
          </a:p>
        </p:txBody>
      </p:sp>
      <p:sp>
        <p:nvSpPr>
          <p:cNvPr id="274439" name="Rectangle 8"/>
          <p:cNvSpPr>
            <a:spLocks noChangeArrowheads="1"/>
          </p:cNvSpPr>
          <p:nvPr/>
        </p:nvSpPr>
        <p:spPr bwMode="auto">
          <a:xfrm>
            <a:off x="6172200" y="5257800"/>
            <a:ext cx="381000" cy="304800"/>
          </a:xfrm>
          <a:prstGeom prst="rect">
            <a:avLst/>
          </a:prstGeom>
          <a:solidFill>
            <a:schemeClr val="bg1"/>
          </a:solidFill>
          <a:ln w="9525" algn="ctr">
            <a:solidFill>
              <a:schemeClr val="bg1"/>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437"/>
                                        </p:tgtEl>
                                        <p:attrNameLst>
                                          <p:attrName>style.visibility</p:attrName>
                                        </p:attrNameLst>
                                      </p:cBhvr>
                                      <p:to>
                                        <p:strVal val="visible"/>
                                      </p:to>
                                    </p:set>
                                    <p:animEffect transition="in" filter="fade">
                                      <p:cBhvr>
                                        <p:cTn id="7" dur="2000"/>
                                        <p:tgtEl>
                                          <p:spTgt spid="2744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4438"/>
                                        </p:tgtEl>
                                        <p:attrNameLst>
                                          <p:attrName>style.visibility</p:attrName>
                                        </p:attrNameLst>
                                      </p:cBhvr>
                                      <p:to>
                                        <p:strVal val="visible"/>
                                      </p:to>
                                    </p:set>
                                    <p:animEffect transition="in" filter="fade">
                                      <p:cBhvr>
                                        <p:cTn id="10" dur="2000"/>
                                        <p:tgtEl>
                                          <p:spTgt spid="2744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4439"/>
                                        </p:tgtEl>
                                        <p:attrNameLst>
                                          <p:attrName>style.visibility</p:attrName>
                                        </p:attrNameLst>
                                      </p:cBhvr>
                                      <p:to>
                                        <p:strVal val="visible"/>
                                      </p:to>
                                    </p:set>
                                    <p:animEffect transition="in" filter="fade">
                                      <p:cBhvr>
                                        <p:cTn id="13" dur="2000"/>
                                        <p:tgtEl>
                                          <p:spTgt spid="274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animBg="1"/>
      <p:bldP spid="2744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A0397D5-4A6A-4A68-9907-4F23DEBB31FE}" type="slidenum">
              <a:rPr lang="en-US" smtClean="0"/>
              <a:pPr>
                <a:defRPr/>
              </a:pPr>
              <a:t>33</a:t>
            </a:fld>
            <a:endParaRPr lang="en-US" dirty="0"/>
          </a:p>
        </p:txBody>
      </p:sp>
      <p:sp>
        <p:nvSpPr>
          <p:cNvPr id="275459" name="ZoneTexte 6"/>
          <p:cNvSpPr txBox="1">
            <a:spLocks noChangeArrowheads="1"/>
          </p:cNvSpPr>
          <p:nvPr/>
        </p:nvSpPr>
        <p:spPr bwMode="auto">
          <a:xfrm>
            <a:off x="76200" y="0"/>
            <a:ext cx="8991600" cy="6858000"/>
          </a:xfrm>
          <a:prstGeom prst="rect">
            <a:avLst/>
          </a:prstGeom>
          <a:solidFill>
            <a:schemeClr val="accent5">
              <a:lumMod val="40000"/>
              <a:lumOff val="60000"/>
            </a:schemeClr>
          </a:solidFill>
          <a:ln w="28575">
            <a:solidFill>
              <a:srgbClr val="FF0000"/>
            </a:solidFill>
            <a:miter lim="800000"/>
            <a:headEnd/>
            <a:tailEnd/>
          </a:ln>
        </p:spPr>
        <p:txBody>
          <a:bodyPr wrap="square">
            <a:spAutoFit/>
          </a:bodyPr>
          <a:lstStyle/>
          <a:p>
            <a:pPr algn="ctr"/>
            <a:r>
              <a:rPr lang="fr-FR" sz="1400" b="1" u="sng" dirty="0">
                <a:solidFill>
                  <a:srgbClr val="002060"/>
                </a:solidFill>
                <a:latin typeface="Arial" pitchFamily="34" charset="0"/>
                <a:cs typeface="Arial" pitchFamily="34" charset="0"/>
              </a:rPr>
              <a:t>FICHE D’EVALUATION DES TRAVAUX DE REMISE A NIVEAU</a:t>
            </a:r>
          </a:p>
          <a:p>
            <a:pPr algn="ctr"/>
            <a:endParaRPr lang="fr-FR" sz="1400" b="1" u="sng" dirty="0">
              <a:solidFill>
                <a:srgbClr val="002060"/>
              </a:solidFill>
            </a:endParaRPr>
          </a:p>
          <a:p>
            <a:pPr algn="just"/>
            <a:r>
              <a:rPr lang="fr-FR" sz="1300" dirty="0">
                <a:solidFill>
                  <a:srgbClr val="002060"/>
                </a:solidFill>
                <a:latin typeface="Arial" pitchFamily="34" charset="0"/>
                <a:cs typeface="Arial" pitchFamily="34" charset="0"/>
              </a:rPr>
              <a:t>Fiche d’évaluation n° …………      </a:t>
            </a:r>
            <a:r>
              <a:rPr lang="fr-FR" sz="1300" dirty="0" smtClean="0">
                <a:solidFill>
                  <a:srgbClr val="002060"/>
                </a:solidFill>
                <a:latin typeface="Arial" pitchFamily="34" charset="0"/>
                <a:cs typeface="Arial" pitchFamily="34" charset="0"/>
              </a:rPr>
              <a:t>Date  </a:t>
            </a:r>
            <a:r>
              <a:rPr lang="fr-FR" sz="1300" dirty="0">
                <a:solidFill>
                  <a:srgbClr val="002060"/>
                </a:solidFill>
                <a:latin typeface="Arial" pitchFamily="34" charset="0"/>
                <a:cs typeface="Arial" pitchFamily="34" charset="0"/>
              </a:rPr>
              <a:t>JJ/MM/AAAA</a:t>
            </a:r>
          </a:p>
          <a:p>
            <a:pPr algn="just"/>
            <a:endParaRPr lang="fr-FR" sz="1300" dirty="0">
              <a:solidFill>
                <a:srgbClr val="002060"/>
              </a:solidFill>
              <a:latin typeface="Arial" pitchFamily="34" charset="0"/>
              <a:cs typeface="Arial" pitchFamily="34" charset="0"/>
            </a:endParaRPr>
          </a:p>
          <a:p>
            <a:pPr algn="just"/>
            <a:r>
              <a:rPr lang="fr-FR" sz="1300" dirty="0">
                <a:solidFill>
                  <a:srgbClr val="002060"/>
                </a:solidFill>
                <a:latin typeface="Arial" pitchFamily="34" charset="0"/>
                <a:cs typeface="Arial" pitchFamily="34" charset="0"/>
              </a:rPr>
              <a:t>Nom du canal: ………………...      N° du canal: ……….   Type de canal       </a:t>
            </a:r>
            <a:r>
              <a:rPr lang="fr-FR" sz="1300" dirty="0" smtClean="0">
                <a:solidFill>
                  <a:srgbClr val="002060"/>
                </a:solidFill>
                <a:latin typeface="Arial" pitchFamily="34" charset="0"/>
                <a:cs typeface="Arial" pitchFamily="34" charset="0"/>
              </a:rPr>
              <a:t>Primaire          </a:t>
            </a:r>
            <a:r>
              <a:rPr lang="fr-FR" sz="1300" dirty="0">
                <a:solidFill>
                  <a:srgbClr val="002060"/>
                </a:solidFill>
                <a:latin typeface="Arial" pitchFamily="34" charset="0"/>
                <a:cs typeface="Arial" pitchFamily="34" charset="0"/>
              </a:rPr>
              <a:t>Secondaire            </a:t>
            </a:r>
            <a:r>
              <a:rPr lang="fr-FR" sz="1300" dirty="0" smtClean="0">
                <a:solidFill>
                  <a:srgbClr val="002060"/>
                </a:solidFill>
                <a:latin typeface="Arial" pitchFamily="34" charset="0"/>
                <a:cs typeface="Arial" pitchFamily="34" charset="0"/>
              </a:rPr>
              <a:t>Tertiaire</a:t>
            </a:r>
            <a:endParaRPr lang="fr-FR" sz="1300" dirty="0">
              <a:solidFill>
                <a:srgbClr val="002060"/>
              </a:solidFill>
              <a:latin typeface="Arial" pitchFamily="34" charset="0"/>
              <a:cs typeface="Arial" pitchFamily="34" charset="0"/>
            </a:endParaRPr>
          </a:p>
          <a:p>
            <a:pPr algn="just"/>
            <a:r>
              <a:rPr lang="fr-FR" sz="1300" dirty="0">
                <a:solidFill>
                  <a:srgbClr val="002060"/>
                </a:solidFill>
                <a:latin typeface="Arial" pitchFamily="34" charset="0"/>
                <a:cs typeface="Arial" pitchFamily="34" charset="0"/>
              </a:rPr>
              <a:t>Situation : ……………………………………………………………….     </a:t>
            </a:r>
            <a:r>
              <a:rPr lang="fr-FR" sz="1300" dirty="0" smtClean="0">
                <a:solidFill>
                  <a:srgbClr val="002060"/>
                </a:solidFill>
                <a:latin typeface="Arial" pitchFamily="34" charset="0"/>
                <a:cs typeface="Arial" pitchFamily="34" charset="0"/>
              </a:rPr>
              <a:t> </a:t>
            </a:r>
            <a:r>
              <a:rPr lang="fr-FR" sz="1300" dirty="0">
                <a:solidFill>
                  <a:srgbClr val="002060"/>
                </a:solidFill>
                <a:latin typeface="Arial" pitchFamily="34" charset="0"/>
                <a:cs typeface="Arial" pitchFamily="34" charset="0"/>
              </a:rPr>
              <a:t>Position de </a:t>
            </a:r>
            <a:r>
              <a:rPr lang="fr-FR" sz="1300" dirty="0" err="1">
                <a:solidFill>
                  <a:srgbClr val="002060"/>
                </a:solidFill>
                <a:latin typeface="Arial" pitchFamily="34" charset="0"/>
                <a:cs typeface="Arial" pitchFamily="34" charset="0"/>
              </a:rPr>
              <a:t>pK</a:t>
            </a:r>
            <a:r>
              <a:rPr lang="fr-FR" sz="1300" dirty="0">
                <a:solidFill>
                  <a:srgbClr val="002060"/>
                </a:solidFill>
                <a:latin typeface="Arial" pitchFamily="34" charset="0"/>
                <a:cs typeface="Arial" pitchFamily="34" charset="0"/>
              </a:rPr>
              <a:t> …………..  à   </a:t>
            </a:r>
            <a:r>
              <a:rPr lang="fr-FR" sz="1300" dirty="0" err="1">
                <a:solidFill>
                  <a:srgbClr val="002060"/>
                </a:solidFill>
                <a:latin typeface="Arial" pitchFamily="34" charset="0"/>
                <a:cs typeface="Arial" pitchFamily="34" charset="0"/>
              </a:rPr>
              <a:t>pK</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pPr algn="just"/>
            <a:r>
              <a:rPr lang="fr-FR" sz="1300" dirty="0">
                <a:solidFill>
                  <a:srgbClr val="002060"/>
                </a:solidFill>
                <a:latin typeface="Arial" pitchFamily="34" charset="0"/>
                <a:cs typeface="Arial" pitchFamily="34" charset="0"/>
              </a:rPr>
              <a:t>Longueur (m): …………..        Largeur (m): ……………..        Profondeur (m): ……………….        Talus :  X/Y</a:t>
            </a:r>
          </a:p>
          <a:p>
            <a:pPr algn="just"/>
            <a:endParaRPr lang="fr-FR" sz="1200" dirty="0">
              <a:solidFill>
                <a:srgbClr val="002060"/>
              </a:solidFill>
            </a:endParaRPr>
          </a:p>
          <a:p>
            <a:pPr algn="just"/>
            <a:endParaRPr lang="fr-FR" sz="1200" dirty="0">
              <a:solidFill>
                <a:srgbClr val="002060"/>
              </a:solidFill>
            </a:endParaRPr>
          </a:p>
          <a:p>
            <a:pPr algn="just"/>
            <a:endParaRPr lang="fr-FR" sz="1200" dirty="0">
              <a:solidFill>
                <a:srgbClr val="002060"/>
              </a:solidFill>
            </a:endParaRPr>
          </a:p>
          <a:p>
            <a:pPr algn="just"/>
            <a:endParaRPr lang="fr-FR" sz="1200" dirty="0">
              <a:solidFill>
                <a:srgbClr val="002060"/>
              </a:solidFill>
            </a:endParaRPr>
          </a:p>
          <a:p>
            <a:pPr algn="just"/>
            <a:endParaRPr lang="fr-FR" sz="1200" dirty="0">
              <a:solidFill>
                <a:srgbClr val="002060"/>
              </a:solidFill>
            </a:endParaRPr>
          </a:p>
          <a:p>
            <a:pPr algn="just"/>
            <a:endParaRPr lang="fr-FR" sz="1200" dirty="0">
              <a:solidFill>
                <a:srgbClr val="002060"/>
              </a:solidFill>
            </a:endParaRPr>
          </a:p>
          <a:p>
            <a:pPr algn="just"/>
            <a:endParaRPr lang="fr-FR" sz="1200" dirty="0">
              <a:solidFill>
                <a:srgbClr val="002060"/>
              </a:solidFill>
            </a:endParaRPr>
          </a:p>
          <a:p>
            <a:pPr algn="ctr"/>
            <a:endParaRPr lang="fr-FR" sz="1200" b="1" u="sng" dirty="0" smtClean="0">
              <a:solidFill>
                <a:srgbClr val="002060"/>
              </a:solidFill>
            </a:endParaRPr>
          </a:p>
          <a:p>
            <a:pPr algn="ctr"/>
            <a:r>
              <a:rPr lang="fr-FR" sz="1200" b="1" u="sng" dirty="0" smtClean="0">
                <a:solidFill>
                  <a:srgbClr val="002060"/>
                </a:solidFill>
              </a:rPr>
              <a:t>ETAT </a:t>
            </a:r>
            <a:r>
              <a:rPr lang="fr-FR" sz="1200" b="1" u="sng" dirty="0">
                <a:solidFill>
                  <a:srgbClr val="002060"/>
                </a:solidFill>
              </a:rPr>
              <a:t>GENERAL DU RESEAU</a:t>
            </a:r>
          </a:p>
          <a:p>
            <a:pPr>
              <a:spcAft>
                <a:spcPts val="600"/>
              </a:spcAft>
            </a:pPr>
            <a:r>
              <a:rPr lang="fr-FR" sz="1300" dirty="0">
                <a:solidFill>
                  <a:srgbClr val="002060"/>
                </a:solidFill>
                <a:latin typeface="Arial" pitchFamily="34" charset="0"/>
                <a:cs typeface="Arial" pitchFamily="34" charset="0"/>
              </a:rPr>
              <a:t>Cavalier roulant s’ il y en a un ?……………………………………………………………….</a:t>
            </a:r>
          </a:p>
          <a:p>
            <a:pPr>
              <a:spcAft>
                <a:spcPts val="600"/>
              </a:spcAft>
            </a:pPr>
            <a:r>
              <a:rPr lang="fr-FR" sz="1300" dirty="0">
                <a:solidFill>
                  <a:srgbClr val="002060"/>
                </a:solidFill>
                <a:latin typeface="Arial" pitchFamily="34" charset="0"/>
                <a:cs typeface="Arial" pitchFamily="34" charset="0"/>
              </a:rPr>
              <a:t>Est-ce que ce cavalier est </a:t>
            </a:r>
            <a:r>
              <a:rPr lang="fr-FR" sz="1300" dirty="0" err="1">
                <a:solidFill>
                  <a:srgbClr val="002060"/>
                </a:solidFill>
                <a:latin typeface="Arial" pitchFamily="34" charset="0"/>
                <a:cs typeface="Arial" pitchFamily="34" charset="0"/>
              </a:rPr>
              <a:t>latérité</a:t>
            </a:r>
            <a:r>
              <a:rPr lang="fr-FR" sz="1300" dirty="0">
                <a:solidFill>
                  <a:srgbClr val="002060"/>
                </a:solidFill>
                <a:latin typeface="Arial" pitchFamily="34" charset="0"/>
                <a:cs typeface="Arial" pitchFamily="34" charset="0"/>
              </a:rPr>
              <a:t> ?   O/N    Longueur ? …………</a:t>
            </a:r>
          </a:p>
          <a:p>
            <a:pPr>
              <a:spcAft>
                <a:spcPts val="600"/>
              </a:spcAft>
            </a:pPr>
            <a:r>
              <a:rPr lang="fr-FR" sz="1300" dirty="0">
                <a:solidFill>
                  <a:srgbClr val="002060"/>
                </a:solidFill>
                <a:latin typeface="Arial" pitchFamily="34" charset="0"/>
                <a:cs typeface="Arial" pitchFamily="34" charset="0"/>
              </a:rPr>
              <a:t>Présence de nids de poule ou de flashes ?........................................................................O / N</a:t>
            </a:r>
          </a:p>
          <a:p>
            <a:pPr>
              <a:spcAft>
                <a:spcPts val="600"/>
              </a:spcAft>
            </a:pPr>
            <a:r>
              <a:rPr lang="fr-FR" sz="1300" dirty="0">
                <a:solidFill>
                  <a:srgbClr val="002060"/>
                </a:solidFill>
                <a:latin typeface="Arial" pitchFamily="34" charset="0"/>
                <a:cs typeface="Arial" pitchFamily="34" charset="0"/>
              </a:rPr>
              <a:t>Position :</a:t>
            </a:r>
          </a:p>
          <a:p>
            <a:pPr>
              <a:spcAft>
                <a:spcPts val="600"/>
              </a:spcAft>
            </a:pPr>
            <a:r>
              <a:rPr lang="fr-FR" sz="1300" dirty="0">
                <a:solidFill>
                  <a:srgbClr val="002060"/>
                </a:solidFill>
                <a:latin typeface="Arial" pitchFamily="34" charset="0"/>
                <a:cs typeface="Arial" pitchFamily="34" charset="0"/>
              </a:rPr>
              <a:t>Présence d’ornières dues aux passages de véhicules non autorisés ? ………..…………..O / N</a:t>
            </a:r>
          </a:p>
          <a:p>
            <a:pPr>
              <a:spcAft>
                <a:spcPts val="600"/>
              </a:spcAft>
            </a:pPr>
            <a:r>
              <a:rPr lang="fr-FR" sz="1300" dirty="0">
                <a:solidFill>
                  <a:srgbClr val="002060"/>
                </a:solidFill>
                <a:latin typeface="Arial" pitchFamily="34" charset="0"/>
                <a:cs typeface="Arial" pitchFamily="34" charset="0"/>
              </a:rPr>
              <a:t> Présence de ravines           O/N            Longueur :……………  Importance :…………………….                             </a:t>
            </a:r>
          </a:p>
          <a:p>
            <a:pPr>
              <a:spcAft>
                <a:spcPts val="600"/>
              </a:spcAft>
            </a:pPr>
            <a:r>
              <a:rPr lang="fr-FR" sz="1300" dirty="0">
                <a:solidFill>
                  <a:srgbClr val="002060"/>
                </a:solidFill>
                <a:latin typeface="Arial" pitchFamily="34" charset="0"/>
                <a:cs typeface="Arial" pitchFamily="34" charset="0"/>
              </a:rPr>
              <a:t>Position :</a:t>
            </a:r>
          </a:p>
          <a:p>
            <a:pPr>
              <a:spcAft>
                <a:spcPts val="600"/>
              </a:spcAft>
            </a:pPr>
            <a:r>
              <a:rPr lang="fr-FR" sz="1300" dirty="0">
                <a:solidFill>
                  <a:srgbClr val="002060"/>
                </a:solidFill>
                <a:latin typeface="Arial" pitchFamily="34" charset="0"/>
                <a:cs typeface="Arial" pitchFamily="34" charset="0"/>
              </a:rPr>
              <a:t> Etat des bornes limitant le passage de véhicules non autorisés ? ………………………… </a:t>
            </a:r>
          </a:p>
          <a:p>
            <a:pPr>
              <a:spcAft>
                <a:spcPts val="600"/>
              </a:spcAft>
            </a:pPr>
            <a:r>
              <a:rPr lang="fr-FR" sz="1300" dirty="0">
                <a:solidFill>
                  <a:srgbClr val="002060"/>
                </a:solidFill>
                <a:latin typeface="Arial" pitchFamily="34" charset="0"/>
                <a:cs typeface="Arial" pitchFamily="34" charset="0"/>
              </a:rPr>
              <a:t> Entrée ou sortie :</a:t>
            </a:r>
          </a:p>
          <a:p>
            <a:pPr>
              <a:spcAft>
                <a:spcPts val="600"/>
              </a:spcAft>
            </a:pPr>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Cavalier </a:t>
            </a:r>
            <a:r>
              <a:rPr lang="fr-FR" sz="1300" dirty="0">
                <a:solidFill>
                  <a:srgbClr val="002060"/>
                </a:solidFill>
                <a:latin typeface="Arial" pitchFamily="34" charset="0"/>
                <a:cs typeface="Arial" pitchFamily="34" charset="0"/>
              </a:rPr>
              <a:t>piétonnier ?.........................................................................................................</a:t>
            </a:r>
          </a:p>
          <a:p>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Il </a:t>
            </a:r>
            <a:r>
              <a:rPr lang="fr-FR" sz="1300" dirty="0">
                <a:solidFill>
                  <a:srgbClr val="002060"/>
                </a:solidFill>
                <a:latin typeface="Arial" pitchFamily="34" charset="0"/>
                <a:cs typeface="Arial" pitchFamily="34" charset="0"/>
              </a:rPr>
              <a:t>a-t-il des cassures de cavaliers ?         O/N   Longueur ?..............................................</a:t>
            </a:r>
          </a:p>
          <a:p>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Y </a:t>
            </a:r>
            <a:r>
              <a:rPr lang="fr-FR" sz="1300" dirty="0">
                <a:solidFill>
                  <a:srgbClr val="002060"/>
                </a:solidFill>
                <a:latin typeface="Arial" pitchFamily="34" charset="0"/>
                <a:cs typeface="Arial" pitchFamily="34" charset="0"/>
              </a:rPr>
              <a:t>a-t-il des obstacles qui gênent l’écoulement d’eau ?........O/N  Quel type ?.....................</a:t>
            </a:r>
          </a:p>
          <a:p>
            <a:r>
              <a:rPr lang="fr-FR" sz="1300" dirty="0">
                <a:solidFill>
                  <a:srgbClr val="002060"/>
                </a:solidFill>
                <a:latin typeface="Arial" pitchFamily="34" charset="0"/>
                <a:cs typeface="Arial" pitchFamily="34" charset="0"/>
              </a:rPr>
              <a:t>		</a:t>
            </a:r>
          </a:p>
          <a:p>
            <a:r>
              <a:rPr lang="fr-FR" sz="1300" u="sng" dirty="0">
                <a:solidFill>
                  <a:srgbClr val="002060"/>
                </a:solidFill>
                <a:latin typeface="Arial" pitchFamily="34" charset="0"/>
                <a:cs typeface="Arial" pitchFamily="34" charset="0"/>
              </a:rPr>
              <a:t>Commentaires généraux sur le canal </a:t>
            </a:r>
            <a:r>
              <a:rPr lang="fr-FR" sz="1300" dirty="0">
                <a:solidFill>
                  <a:srgbClr val="002060"/>
                </a:solidFill>
                <a:latin typeface="Arial" pitchFamily="34" charset="0"/>
                <a:cs typeface="Arial" pitchFamily="34" charset="0"/>
              </a:rPr>
              <a:t>:</a:t>
            </a:r>
          </a:p>
        </p:txBody>
      </p:sp>
      <p:sp>
        <p:nvSpPr>
          <p:cNvPr id="11" name="Trapèze 10"/>
          <p:cNvSpPr/>
          <p:nvPr/>
        </p:nvSpPr>
        <p:spPr bwMode="auto">
          <a:xfrm rot="10800000">
            <a:off x="3733800" y="2289175"/>
            <a:ext cx="1371600" cy="530225"/>
          </a:xfrm>
          <a:prstGeom prst="trapezoid">
            <a:avLst>
              <a:gd name="adj" fmla="val 69494"/>
            </a:avLst>
          </a:prstGeom>
          <a:solidFill>
            <a:schemeClr val="bg1"/>
          </a:solidFill>
          <a:ln w="9525" cap="flat" cmpd="sng" algn="ctr">
            <a:solidFill>
              <a:srgbClr val="333300"/>
            </a:solidFill>
            <a:prstDash val="solid"/>
            <a:round/>
            <a:headEnd type="none" w="med" len="med"/>
            <a:tailEnd type="none" w="med" len="med"/>
          </a:ln>
          <a:effectLst/>
        </p:spPr>
        <p:txBody>
          <a:bodyPr/>
          <a:lstStyle/>
          <a:p>
            <a:pPr>
              <a:defRPr/>
            </a:pPr>
            <a:endParaRPr lang="fr-FR"/>
          </a:p>
        </p:txBody>
      </p:sp>
      <p:cxnSp>
        <p:nvCxnSpPr>
          <p:cNvPr id="275464" name="Connecteur droit 12"/>
          <p:cNvCxnSpPr>
            <a:cxnSpLocks noChangeShapeType="1"/>
          </p:cNvCxnSpPr>
          <p:nvPr/>
        </p:nvCxnSpPr>
        <p:spPr bwMode="auto">
          <a:xfrm rot="5400000" flipH="1" flipV="1">
            <a:off x="3619501" y="2170112"/>
            <a:ext cx="228600" cy="3175"/>
          </a:xfrm>
          <a:prstGeom prst="line">
            <a:avLst/>
          </a:prstGeom>
          <a:noFill/>
          <a:ln w="9525" algn="ctr">
            <a:solidFill>
              <a:srgbClr val="333300"/>
            </a:solidFill>
            <a:round/>
            <a:headEnd/>
            <a:tailEnd/>
          </a:ln>
        </p:spPr>
      </p:cxnSp>
      <p:cxnSp>
        <p:nvCxnSpPr>
          <p:cNvPr id="275465" name="Connecteur droit 13"/>
          <p:cNvCxnSpPr>
            <a:cxnSpLocks noChangeShapeType="1"/>
          </p:cNvCxnSpPr>
          <p:nvPr/>
        </p:nvCxnSpPr>
        <p:spPr bwMode="auto">
          <a:xfrm rot="5400000" flipH="1" flipV="1">
            <a:off x="4991894" y="2170906"/>
            <a:ext cx="228600" cy="1588"/>
          </a:xfrm>
          <a:prstGeom prst="line">
            <a:avLst/>
          </a:prstGeom>
          <a:noFill/>
          <a:ln w="9525" algn="ctr">
            <a:solidFill>
              <a:srgbClr val="333300"/>
            </a:solidFill>
            <a:round/>
            <a:headEnd/>
            <a:tailEnd/>
          </a:ln>
        </p:spPr>
      </p:cxnSp>
      <p:cxnSp>
        <p:nvCxnSpPr>
          <p:cNvPr id="275466" name="Connecteur droit avec flèche 15"/>
          <p:cNvCxnSpPr>
            <a:cxnSpLocks noChangeShapeType="1"/>
          </p:cNvCxnSpPr>
          <p:nvPr/>
        </p:nvCxnSpPr>
        <p:spPr bwMode="auto">
          <a:xfrm>
            <a:off x="3733800" y="2055813"/>
            <a:ext cx="1371600" cy="1587"/>
          </a:xfrm>
          <a:prstGeom prst="straightConnector1">
            <a:avLst/>
          </a:prstGeom>
          <a:noFill/>
          <a:ln w="9525" algn="ctr">
            <a:solidFill>
              <a:srgbClr val="333300"/>
            </a:solidFill>
            <a:round/>
            <a:headEnd type="arrow" w="med" len="med"/>
            <a:tailEnd type="arrow" w="med" len="med"/>
          </a:ln>
        </p:spPr>
      </p:cxnSp>
      <p:sp>
        <p:nvSpPr>
          <p:cNvPr id="275467" name="ZoneTexte 16"/>
          <p:cNvSpPr txBox="1">
            <a:spLocks noChangeArrowheads="1"/>
          </p:cNvSpPr>
          <p:nvPr/>
        </p:nvSpPr>
        <p:spPr bwMode="auto">
          <a:xfrm>
            <a:off x="3810000" y="1828800"/>
            <a:ext cx="1143000" cy="246063"/>
          </a:xfrm>
          <a:prstGeom prst="rect">
            <a:avLst/>
          </a:prstGeom>
          <a:noFill/>
          <a:ln w="9525">
            <a:noFill/>
            <a:miter lim="800000"/>
            <a:headEnd/>
            <a:tailEnd/>
          </a:ln>
        </p:spPr>
        <p:txBody>
          <a:bodyPr>
            <a:spAutoFit/>
          </a:bodyPr>
          <a:lstStyle/>
          <a:p>
            <a:pPr algn="ctr"/>
            <a:r>
              <a:rPr lang="fr-FR" sz="1000" dirty="0">
                <a:solidFill>
                  <a:srgbClr val="FF0000"/>
                </a:solidFill>
              </a:rPr>
              <a:t>Largeur</a:t>
            </a:r>
          </a:p>
        </p:txBody>
      </p:sp>
      <p:cxnSp>
        <p:nvCxnSpPr>
          <p:cNvPr id="275468" name="Connecteur droit 18"/>
          <p:cNvCxnSpPr>
            <a:cxnSpLocks noChangeShapeType="1"/>
          </p:cNvCxnSpPr>
          <p:nvPr/>
        </p:nvCxnSpPr>
        <p:spPr bwMode="auto">
          <a:xfrm>
            <a:off x="5029200" y="2286000"/>
            <a:ext cx="457200" cy="1588"/>
          </a:xfrm>
          <a:prstGeom prst="line">
            <a:avLst/>
          </a:prstGeom>
          <a:noFill/>
          <a:ln w="9525" algn="ctr">
            <a:solidFill>
              <a:srgbClr val="333300"/>
            </a:solidFill>
            <a:round/>
            <a:headEnd/>
            <a:tailEnd/>
          </a:ln>
        </p:spPr>
      </p:cxnSp>
      <p:cxnSp>
        <p:nvCxnSpPr>
          <p:cNvPr id="275469" name="Connecteur droit 19"/>
          <p:cNvCxnSpPr>
            <a:cxnSpLocks noChangeShapeType="1"/>
          </p:cNvCxnSpPr>
          <p:nvPr/>
        </p:nvCxnSpPr>
        <p:spPr bwMode="auto">
          <a:xfrm>
            <a:off x="4724400" y="2819400"/>
            <a:ext cx="762000" cy="1588"/>
          </a:xfrm>
          <a:prstGeom prst="line">
            <a:avLst/>
          </a:prstGeom>
          <a:noFill/>
          <a:ln w="9525" algn="ctr">
            <a:solidFill>
              <a:srgbClr val="333300"/>
            </a:solidFill>
            <a:round/>
            <a:headEnd/>
            <a:tailEnd/>
          </a:ln>
        </p:spPr>
      </p:cxnSp>
      <p:cxnSp>
        <p:nvCxnSpPr>
          <p:cNvPr id="275470" name="Connecteur droit avec flèche 22"/>
          <p:cNvCxnSpPr>
            <a:cxnSpLocks noChangeShapeType="1"/>
          </p:cNvCxnSpPr>
          <p:nvPr/>
        </p:nvCxnSpPr>
        <p:spPr bwMode="auto">
          <a:xfrm rot="5400000" flipH="1" flipV="1">
            <a:off x="5143501" y="2552700"/>
            <a:ext cx="533400" cy="3175"/>
          </a:xfrm>
          <a:prstGeom prst="straightConnector1">
            <a:avLst/>
          </a:prstGeom>
          <a:noFill/>
          <a:ln w="9525" algn="ctr">
            <a:solidFill>
              <a:srgbClr val="333300"/>
            </a:solidFill>
            <a:round/>
            <a:headEnd type="arrow" w="med" len="med"/>
            <a:tailEnd type="arrow" w="med" len="med"/>
          </a:ln>
        </p:spPr>
      </p:cxnSp>
      <p:sp>
        <p:nvSpPr>
          <p:cNvPr id="24" name="ZoneTexte 23"/>
          <p:cNvSpPr txBox="1"/>
          <p:nvPr/>
        </p:nvSpPr>
        <p:spPr>
          <a:xfrm>
            <a:off x="5105400" y="2133600"/>
            <a:ext cx="338554" cy="838200"/>
          </a:xfrm>
          <a:prstGeom prst="rect">
            <a:avLst/>
          </a:prstGeom>
          <a:noFill/>
          <a:ln>
            <a:noFill/>
          </a:ln>
        </p:spPr>
        <p:txBody>
          <a:bodyPr vert="vert270">
            <a:spAutoFit/>
          </a:bodyPr>
          <a:lstStyle/>
          <a:p>
            <a:pPr algn="ctr">
              <a:defRPr/>
            </a:pPr>
            <a:r>
              <a:rPr lang="fr-FR" sz="1000" dirty="0">
                <a:solidFill>
                  <a:srgbClr val="FF0000"/>
                </a:solidFill>
              </a:rPr>
              <a:t>Profondeur</a:t>
            </a:r>
          </a:p>
        </p:txBody>
      </p:sp>
      <p:sp>
        <p:nvSpPr>
          <p:cNvPr id="275472" name="ZoneTexte 24"/>
          <p:cNvSpPr txBox="1">
            <a:spLocks noChangeArrowheads="1"/>
          </p:cNvSpPr>
          <p:nvPr/>
        </p:nvSpPr>
        <p:spPr bwMode="auto">
          <a:xfrm>
            <a:off x="3581400" y="2438400"/>
            <a:ext cx="457200" cy="246063"/>
          </a:xfrm>
          <a:prstGeom prst="rect">
            <a:avLst/>
          </a:prstGeom>
          <a:noFill/>
          <a:ln w="9525">
            <a:noFill/>
            <a:miter lim="800000"/>
            <a:headEnd/>
            <a:tailEnd/>
          </a:ln>
        </p:spPr>
        <p:txBody>
          <a:bodyPr>
            <a:spAutoFit/>
          </a:bodyPr>
          <a:lstStyle/>
          <a:p>
            <a:pPr algn="ctr"/>
            <a:r>
              <a:rPr lang="fr-FR" sz="1000" dirty="0">
                <a:solidFill>
                  <a:srgbClr val="FF0000"/>
                </a:solidFill>
              </a:rPr>
              <a:t>X/Y</a:t>
            </a:r>
          </a:p>
        </p:txBody>
      </p:sp>
      <p:sp>
        <p:nvSpPr>
          <p:cNvPr id="275473" name="ZoneTexte 25"/>
          <p:cNvSpPr txBox="1">
            <a:spLocks noChangeArrowheads="1"/>
          </p:cNvSpPr>
          <p:nvPr/>
        </p:nvSpPr>
        <p:spPr bwMode="auto">
          <a:xfrm>
            <a:off x="4800600" y="2438400"/>
            <a:ext cx="457200" cy="246063"/>
          </a:xfrm>
          <a:prstGeom prst="rect">
            <a:avLst/>
          </a:prstGeom>
          <a:noFill/>
          <a:ln w="9525">
            <a:noFill/>
            <a:miter lim="800000"/>
            <a:headEnd/>
            <a:tailEnd/>
          </a:ln>
        </p:spPr>
        <p:txBody>
          <a:bodyPr>
            <a:spAutoFit/>
          </a:bodyPr>
          <a:lstStyle/>
          <a:p>
            <a:pPr algn="ctr"/>
            <a:r>
              <a:rPr lang="fr-FR" sz="1000" dirty="0">
                <a:solidFill>
                  <a:srgbClr val="FF0000"/>
                </a:solidFill>
              </a:rPr>
              <a:t>X/Y</a:t>
            </a:r>
          </a:p>
        </p:txBody>
      </p:sp>
      <p:sp>
        <p:nvSpPr>
          <p:cNvPr id="18" name="Rectangle 17"/>
          <p:cNvSpPr/>
          <p:nvPr/>
        </p:nvSpPr>
        <p:spPr>
          <a:xfrm>
            <a:off x="6357950" y="857232"/>
            <a:ext cx="14287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8786842" y="857232"/>
            <a:ext cx="14287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643834" y="857232"/>
            <a:ext cx="14287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5459"/>
                                        </p:tgtEl>
                                        <p:attrNameLst>
                                          <p:attrName>style.visibility</p:attrName>
                                        </p:attrNameLst>
                                      </p:cBhvr>
                                      <p:to>
                                        <p:strVal val="visible"/>
                                      </p:to>
                                    </p:set>
                                    <p:animEffect transition="in" filter="fade">
                                      <p:cBhvr>
                                        <p:cTn id="10" dur="2000"/>
                                        <p:tgtEl>
                                          <p:spTgt spid="2754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275464"/>
                                        </p:tgtEl>
                                        <p:attrNameLst>
                                          <p:attrName>style.visibility</p:attrName>
                                        </p:attrNameLst>
                                      </p:cBhvr>
                                      <p:to>
                                        <p:strVal val="visible"/>
                                      </p:to>
                                    </p:set>
                                    <p:animEffect transition="in" filter="fade">
                                      <p:cBhvr>
                                        <p:cTn id="16" dur="2000"/>
                                        <p:tgtEl>
                                          <p:spTgt spid="275464"/>
                                        </p:tgtEl>
                                      </p:cBhvr>
                                    </p:animEffect>
                                  </p:childTnLst>
                                </p:cTn>
                              </p:par>
                              <p:par>
                                <p:cTn id="17" presetID="10" presetClass="entr" presetSubtype="0" fill="hold" nodeType="withEffect">
                                  <p:stCondLst>
                                    <p:cond delay="0"/>
                                  </p:stCondLst>
                                  <p:childTnLst>
                                    <p:set>
                                      <p:cBhvr>
                                        <p:cTn id="18" dur="1" fill="hold">
                                          <p:stCondLst>
                                            <p:cond delay="0"/>
                                          </p:stCondLst>
                                        </p:cTn>
                                        <p:tgtEl>
                                          <p:spTgt spid="275465"/>
                                        </p:tgtEl>
                                        <p:attrNameLst>
                                          <p:attrName>style.visibility</p:attrName>
                                        </p:attrNameLst>
                                      </p:cBhvr>
                                      <p:to>
                                        <p:strVal val="visible"/>
                                      </p:to>
                                    </p:set>
                                    <p:animEffect transition="in" filter="fade">
                                      <p:cBhvr>
                                        <p:cTn id="19" dur="2000"/>
                                        <p:tgtEl>
                                          <p:spTgt spid="275465"/>
                                        </p:tgtEl>
                                      </p:cBhvr>
                                    </p:animEffect>
                                  </p:childTnLst>
                                </p:cTn>
                              </p:par>
                              <p:par>
                                <p:cTn id="20" presetID="10" presetClass="entr" presetSubtype="0" fill="hold" nodeType="withEffect">
                                  <p:stCondLst>
                                    <p:cond delay="0"/>
                                  </p:stCondLst>
                                  <p:childTnLst>
                                    <p:set>
                                      <p:cBhvr>
                                        <p:cTn id="21" dur="1" fill="hold">
                                          <p:stCondLst>
                                            <p:cond delay="0"/>
                                          </p:stCondLst>
                                        </p:cTn>
                                        <p:tgtEl>
                                          <p:spTgt spid="275466"/>
                                        </p:tgtEl>
                                        <p:attrNameLst>
                                          <p:attrName>style.visibility</p:attrName>
                                        </p:attrNameLst>
                                      </p:cBhvr>
                                      <p:to>
                                        <p:strVal val="visible"/>
                                      </p:to>
                                    </p:set>
                                    <p:animEffect transition="in" filter="fade">
                                      <p:cBhvr>
                                        <p:cTn id="22" dur="2000"/>
                                        <p:tgtEl>
                                          <p:spTgt spid="2754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5467"/>
                                        </p:tgtEl>
                                        <p:attrNameLst>
                                          <p:attrName>style.visibility</p:attrName>
                                        </p:attrNameLst>
                                      </p:cBhvr>
                                      <p:to>
                                        <p:strVal val="visible"/>
                                      </p:to>
                                    </p:set>
                                    <p:animEffect transition="in" filter="fade">
                                      <p:cBhvr>
                                        <p:cTn id="25" dur="2000"/>
                                        <p:tgtEl>
                                          <p:spTgt spid="275467"/>
                                        </p:tgtEl>
                                      </p:cBhvr>
                                    </p:animEffect>
                                  </p:childTnLst>
                                </p:cTn>
                              </p:par>
                              <p:par>
                                <p:cTn id="26" presetID="10" presetClass="entr" presetSubtype="0" fill="hold" nodeType="withEffect">
                                  <p:stCondLst>
                                    <p:cond delay="0"/>
                                  </p:stCondLst>
                                  <p:childTnLst>
                                    <p:set>
                                      <p:cBhvr>
                                        <p:cTn id="27" dur="1" fill="hold">
                                          <p:stCondLst>
                                            <p:cond delay="0"/>
                                          </p:stCondLst>
                                        </p:cTn>
                                        <p:tgtEl>
                                          <p:spTgt spid="275468"/>
                                        </p:tgtEl>
                                        <p:attrNameLst>
                                          <p:attrName>style.visibility</p:attrName>
                                        </p:attrNameLst>
                                      </p:cBhvr>
                                      <p:to>
                                        <p:strVal val="visible"/>
                                      </p:to>
                                    </p:set>
                                    <p:animEffect transition="in" filter="fade">
                                      <p:cBhvr>
                                        <p:cTn id="28" dur="2000"/>
                                        <p:tgtEl>
                                          <p:spTgt spid="275468"/>
                                        </p:tgtEl>
                                      </p:cBhvr>
                                    </p:animEffect>
                                  </p:childTnLst>
                                </p:cTn>
                              </p:par>
                              <p:par>
                                <p:cTn id="29" presetID="10" presetClass="entr" presetSubtype="0" fill="hold" nodeType="withEffect">
                                  <p:stCondLst>
                                    <p:cond delay="0"/>
                                  </p:stCondLst>
                                  <p:childTnLst>
                                    <p:set>
                                      <p:cBhvr>
                                        <p:cTn id="30" dur="1" fill="hold">
                                          <p:stCondLst>
                                            <p:cond delay="0"/>
                                          </p:stCondLst>
                                        </p:cTn>
                                        <p:tgtEl>
                                          <p:spTgt spid="275469"/>
                                        </p:tgtEl>
                                        <p:attrNameLst>
                                          <p:attrName>style.visibility</p:attrName>
                                        </p:attrNameLst>
                                      </p:cBhvr>
                                      <p:to>
                                        <p:strVal val="visible"/>
                                      </p:to>
                                    </p:set>
                                    <p:animEffect transition="in" filter="fade">
                                      <p:cBhvr>
                                        <p:cTn id="31" dur="2000"/>
                                        <p:tgtEl>
                                          <p:spTgt spid="275469"/>
                                        </p:tgtEl>
                                      </p:cBhvr>
                                    </p:animEffect>
                                  </p:childTnLst>
                                </p:cTn>
                              </p:par>
                              <p:par>
                                <p:cTn id="32" presetID="10" presetClass="entr" presetSubtype="0" fill="hold" nodeType="withEffect">
                                  <p:stCondLst>
                                    <p:cond delay="0"/>
                                  </p:stCondLst>
                                  <p:childTnLst>
                                    <p:set>
                                      <p:cBhvr>
                                        <p:cTn id="33" dur="1" fill="hold">
                                          <p:stCondLst>
                                            <p:cond delay="0"/>
                                          </p:stCondLst>
                                        </p:cTn>
                                        <p:tgtEl>
                                          <p:spTgt spid="275470"/>
                                        </p:tgtEl>
                                        <p:attrNameLst>
                                          <p:attrName>style.visibility</p:attrName>
                                        </p:attrNameLst>
                                      </p:cBhvr>
                                      <p:to>
                                        <p:strVal val="visible"/>
                                      </p:to>
                                    </p:set>
                                    <p:animEffect transition="in" filter="fade">
                                      <p:cBhvr>
                                        <p:cTn id="34" dur="2000"/>
                                        <p:tgtEl>
                                          <p:spTgt spid="27547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5472"/>
                                        </p:tgtEl>
                                        <p:attrNameLst>
                                          <p:attrName>style.visibility</p:attrName>
                                        </p:attrNameLst>
                                      </p:cBhvr>
                                      <p:to>
                                        <p:strVal val="visible"/>
                                      </p:to>
                                    </p:set>
                                    <p:animEffect transition="in" filter="fade">
                                      <p:cBhvr>
                                        <p:cTn id="40" dur="2000"/>
                                        <p:tgtEl>
                                          <p:spTgt spid="27547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5473"/>
                                        </p:tgtEl>
                                        <p:attrNameLst>
                                          <p:attrName>style.visibility</p:attrName>
                                        </p:attrNameLst>
                                      </p:cBhvr>
                                      <p:to>
                                        <p:strVal val="visible"/>
                                      </p:to>
                                    </p:set>
                                    <p:animEffect transition="in" filter="fade">
                                      <p:cBhvr>
                                        <p:cTn id="43" dur="2000"/>
                                        <p:tgtEl>
                                          <p:spTgt spid="27547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0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5459" grpId="0" animBg="1"/>
      <p:bldP spid="11" grpId="0" animBg="1"/>
      <p:bldP spid="275467" grpId="0"/>
      <p:bldP spid="24" grpId="0"/>
      <p:bldP spid="275472" grpId="0"/>
      <p:bldP spid="275473" grpId="0"/>
      <p:bldP spid="18"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992D2E2-22C5-4B5A-BC1B-DEC344109FF0}" type="slidenum">
              <a:rPr lang="en-US" smtClean="0"/>
              <a:pPr>
                <a:defRPr/>
              </a:pPr>
              <a:t>34</a:t>
            </a:fld>
            <a:endParaRPr lang="en-US" dirty="0"/>
          </a:p>
        </p:txBody>
      </p:sp>
      <p:sp>
        <p:nvSpPr>
          <p:cNvPr id="3" name="ZoneTexte 2"/>
          <p:cNvSpPr txBox="1"/>
          <p:nvPr/>
        </p:nvSpPr>
        <p:spPr>
          <a:xfrm>
            <a:off x="1066800" y="2743200"/>
            <a:ext cx="6781800" cy="2554288"/>
          </a:xfrm>
          <a:prstGeom prst="rect">
            <a:avLst/>
          </a:prstGeom>
          <a:solidFill>
            <a:schemeClr val="accent5">
              <a:lumMod val="40000"/>
              <a:lumOff val="60000"/>
            </a:schemeClr>
          </a:solidFill>
          <a:ln w="28575">
            <a:solidFill>
              <a:srgbClr val="FF0000"/>
            </a:solidFill>
          </a:ln>
        </p:spPr>
        <p:txBody>
          <a:bodyPr>
            <a:spAutoFit/>
          </a:bodyPr>
          <a:lstStyle/>
          <a:p>
            <a:pPr algn="ctr">
              <a:defRPr/>
            </a:pPr>
            <a:r>
              <a:rPr lang="fr-FR" sz="4800" b="1" dirty="0">
                <a:solidFill>
                  <a:srgbClr val="002060"/>
                </a:solidFill>
              </a:rPr>
              <a:t>FIN</a:t>
            </a:r>
          </a:p>
          <a:p>
            <a:pPr algn="ctr">
              <a:defRPr/>
            </a:pPr>
            <a:r>
              <a:rPr lang="fr-FR" sz="3200" b="1" dirty="0">
                <a:solidFill>
                  <a:srgbClr val="002060"/>
                </a:solidFill>
              </a:rPr>
              <a:t>de la maintenance de remise à niveau</a:t>
            </a:r>
            <a:endParaRPr lang="fr-FR" sz="4800" b="1" dirty="0">
              <a:solidFill>
                <a:srgbClr val="002060"/>
              </a:solidFill>
            </a:endParaRPr>
          </a:p>
          <a:p>
            <a:pPr algn="ctr">
              <a:defRPr/>
            </a:pPr>
            <a:r>
              <a:rPr lang="fr-FR" sz="4800" b="1" dirty="0">
                <a:solidFill>
                  <a:srgbClr val="FF0000"/>
                </a:solidFill>
              </a:rPr>
              <a:t>MERCI</a:t>
            </a:r>
            <a:endParaRPr lang="fr-FR" sz="3200" b="1" dirty="0">
              <a:solidFill>
                <a:srgbClr val="FF0000"/>
              </a:solidFill>
            </a:endParaRPr>
          </a:p>
        </p:txBody>
      </p:sp>
      <p:sp>
        <p:nvSpPr>
          <p:cNvPr id="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 </a:t>
            </a:r>
            <a:r>
              <a:rPr lang="fr-FR" sz="2000" b="1" u="sng" dirty="0">
                <a:solidFill>
                  <a:srgbClr val="FFC000"/>
                </a:solidFill>
                <a:effectLst>
                  <a:outerShdw blurRad="38100" dist="38100" dir="2700000" algn="tl">
                    <a:srgbClr val="000000"/>
                  </a:outerShdw>
                </a:effectLst>
              </a:rPr>
              <a:t>DU RESEAU</a:t>
            </a:r>
            <a:endParaRPr lang="en-US" sz="2000" b="1" u="sng" dirty="0">
              <a:solidFill>
                <a:srgbClr val="FFC000"/>
              </a:solidFill>
              <a:effectLst>
                <a:outerShdw blurRad="38100" dist="38100" dir="2700000" algn="tl">
                  <a:srgbClr val="0000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B2D66A5A-D40B-4A85-A4B9-CB00738D7E63}" type="slidenum">
              <a:rPr lang="en-US" smtClean="0"/>
              <a:pPr>
                <a:defRPr/>
              </a:pPr>
              <a:t>4</a:t>
            </a:fld>
            <a:endParaRPr lang="en-US" dirty="0"/>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381000" y="609600"/>
            <a:ext cx="8382000" cy="396875"/>
          </a:xfrm>
          <a:prstGeom prst="rect">
            <a:avLst/>
          </a:prstGeom>
          <a:noFill/>
          <a:ln w="9525">
            <a:noFill/>
            <a:miter lim="800000"/>
            <a:headEnd/>
            <a:tailEnd/>
          </a:ln>
          <a:effectLst/>
        </p:spPr>
        <p:txBody>
          <a:bodyPr>
            <a:spAutoFit/>
          </a:bodyPr>
          <a:lstStyle/>
          <a:p>
            <a:pPr algn="ctr">
              <a:spcBef>
                <a:spcPct val="50000"/>
              </a:spcBef>
              <a:defRPr/>
            </a:pPr>
            <a:r>
              <a:rPr lang="fr-FR" sz="2000" b="1" u="sng">
                <a:solidFill>
                  <a:srgbClr val="FF7F61"/>
                </a:solidFill>
                <a:effectLst>
                  <a:outerShdw blurRad="38100" dist="38100" dir="2700000" algn="tl">
                    <a:srgbClr val="000000"/>
                  </a:outerShdw>
                </a:effectLst>
              </a:rPr>
              <a:t>LA MAINTENANCE DE REMISE A NIVEAU</a:t>
            </a:r>
            <a:r>
              <a:rPr lang="fr-FR" sz="2000" b="1" u="sng">
                <a:solidFill>
                  <a:srgbClr val="FFFF66"/>
                </a:solidFill>
                <a:effectLst>
                  <a:outerShdw blurRad="38100" dist="38100" dir="2700000" algn="tl">
                    <a:srgbClr val="000000"/>
                  </a:outerShdw>
                </a:effectLst>
              </a:rPr>
              <a:t> DIGUE DU RESERVOIR</a:t>
            </a:r>
            <a:endParaRPr lang="en-US" sz="2000" b="1" u="sng">
              <a:solidFill>
                <a:srgbClr val="FF7F61"/>
              </a:solidFill>
              <a:effectLst>
                <a:outerShdw blurRad="38100" dist="38100" dir="2700000" algn="tl">
                  <a:srgbClr val="000000"/>
                </a:outerShdw>
              </a:effectLst>
            </a:endParaRPr>
          </a:p>
        </p:txBody>
      </p:sp>
      <p:pic>
        <p:nvPicPr>
          <p:cNvPr id="245765" name="Picture 2" descr="Scan0178"/>
          <p:cNvPicPr>
            <a:picLocks noChangeAspect="1" noChangeArrowheads="1"/>
          </p:cNvPicPr>
          <p:nvPr/>
        </p:nvPicPr>
        <p:blipFill>
          <a:blip r:embed="rId3" cstate="email">
            <a:lum bright="6000"/>
          </a:blip>
          <a:srcRect/>
          <a:stretch>
            <a:fillRect/>
          </a:stretch>
        </p:blipFill>
        <p:spPr bwMode="auto">
          <a:xfrm>
            <a:off x="685800" y="1143000"/>
            <a:ext cx="7772400" cy="5160963"/>
          </a:xfrm>
          <a:prstGeom prst="rect">
            <a:avLst/>
          </a:prstGeom>
          <a:noFill/>
          <a:ln w="9525">
            <a:noFill/>
            <a:miter lim="800000"/>
            <a:headEnd/>
            <a:tailEnd/>
          </a:ln>
        </p:spPr>
      </p:pic>
      <p:sp>
        <p:nvSpPr>
          <p:cNvPr id="245766" name="Rectangle 7"/>
          <p:cNvSpPr>
            <a:spLocks noChangeArrowheads="1"/>
          </p:cNvSpPr>
          <p:nvPr/>
        </p:nvSpPr>
        <p:spPr bwMode="auto">
          <a:xfrm>
            <a:off x="4572000" y="1447800"/>
            <a:ext cx="533400" cy="304800"/>
          </a:xfrm>
          <a:prstGeom prst="rect">
            <a:avLst/>
          </a:prstGeom>
          <a:solidFill>
            <a:schemeClr val="bg1"/>
          </a:solidFill>
          <a:ln w="9525" algn="ctr">
            <a:solidFill>
              <a:schemeClr val="bg1"/>
            </a:solidFill>
            <a:round/>
            <a:headEnd/>
            <a:tailEnd/>
          </a:ln>
        </p:spPr>
        <p:txBody>
          <a:bodyPr/>
          <a:lstStyle/>
          <a:p>
            <a:endParaRPr lang="fr-FR"/>
          </a:p>
        </p:txBody>
      </p:sp>
      <p:sp>
        <p:nvSpPr>
          <p:cNvPr id="245767" name="Text Box 3"/>
          <p:cNvSpPr txBox="1">
            <a:spLocks noChangeArrowheads="1"/>
          </p:cNvSpPr>
          <p:nvPr/>
        </p:nvSpPr>
        <p:spPr bwMode="auto">
          <a:xfrm>
            <a:off x="2362200" y="1371600"/>
            <a:ext cx="4572000" cy="342900"/>
          </a:xfrm>
          <a:prstGeom prst="rect">
            <a:avLst/>
          </a:prstGeom>
          <a:noFill/>
          <a:ln w="9525">
            <a:noFill/>
            <a:miter lim="800000"/>
            <a:headEnd/>
            <a:tailEnd/>
          </a:ln>
        </p:spPr>
        <p:txBody>
          <a:bodyPr/>
          <a:lstStyle/>
          <a:p>
            <a:pPr algn="ctr">
              <a:spcAft>
                <a:spcPts val="1000"/>
              </a:spcAft>
            </a:pPr>
            <a:r>
              <a:rPr lang="fr-FR" sz="1200" b="1" u="sng" dirty="0">
                <a:solidFill>
                  <a:srgbClr val="000000"/>
                </a:solidFill>
                <a:latin typeface="Arial" pitchFamily="34" charset="0"/>
                <a:cs typeface="Arial" pitchFamily="34" charset="0"/>
              </a:rPr>
              <a:t>ESTIMATION DE L’ETAT GENERALE DE LA DIGUES</a:t>
            </a:r>
            <a:r>
              <a:rPr lang="fr-FR" sz="1200" b="1" dirty="0">
                <a:solidFill>
                  <a:srgbClr val="000000"/>
                </a:solidFill>
                <a:latin typeface="Arial" pitchFamily="34" charset="0"/>
                <a:cs typeface="Arial" pitchFamily="34" charset="0"/>
              </a:rPr>
              <a:t> en %</a:t>
            </a:r>
            <a:endParaRPr lang="fr-FR" sz="1200" dirty="0">
              <a:solidFill>
                <a:srgbClr val="000000"/>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05CB714-406C-4B0C-AF13-F4415B184151}" type="slidenum">
              <a:rPr lang="en-US" smtClean="0"/>
              <a:pPr>
                <a:defRPr/>
              </a:pPr>
              <a:t>5</a:t>
            </a:fld>
            <a:endParaRPr lang="en-US" dirty="0"/>
          </a:p>
        </p:txBody>
      </p:sp>
      <p:sp>
        <p:nvSpPr>
          <p:cNvPr id="246787" name="ZoneTexte 6"/>
          <p:cNvSpPr txBox="1">
            <a:spLocks noChangeArrowheads="1"/>
          </p:cNvSpPr>
          <p:nvPr/>
        </p:nvSpPr>
        <p:spPr bwMode="auto">
          <a:xfrm>
            <a:off x="381000" y="-24"/>
            <a:ext cx="8334404" cy="6858024"/>
          </a:xfrm>
          <a:prstGeom prst="rect">
            <a:avLst/>
          </a:prstGeom>
          <a:solidFill>
            <a:schemeClr val="accent5">
              <a:lumMod val="40000"/>
              <a:lumOff val="60000"/>
            </a:schemeClr>
          </a:solidFill>
          <a:ln w="28575">
            <a:solidFill>
              <a:srgbClr val="00CC00"/>
            </a:solidFill>
            <a:miter lim="800000"/>
            <a:headEnd/>
            <a:tailEnd/>
          </a:ln>
        </p:spPr>
        <p:txBody>
          <a:bodyPr wrap="square">
            <a:spAutoFit/>
          </a:bodyPr>
          <a:lstStyle/>
          <a:p>
            <a:pPr eaLnBrk="1" hangingPunct="1">
              <a:lnSpc>
                <a:spcPct val="150000"/>
              </a:lnSpc>
            </a:pPr>
            <a:endParaRPr lang="fr-FR" sz="1200" dirty="0">
              <a:solidFill>
                <a:srgbClr val="002060"/>
              </a:solidFill>
            </a:endParaRPr>
          </a:p>
          <a:p>
            <a:r>
              <a:rPr lang="fr-FR" sz="1300" dirty="0">
                <a:solidFill>
                  <a:srgbClr val="002060"/>
                </a:solidFill>
                <a:latin typeface="Arial" pitchFamily="34" charset="0"/>
                <a:cs typeface="Arial" pitchFamily="34" charset="0"/>
              </a:rPr>
              <a:t>Nom du réservoir: ……………………………………  Commune:…………………………… District:………………………….</a:t>
            </a:r>
          </a:p>
          <a:p>
            <a:r>
              <a:rPr lang="fr-FR" sz="1300" dirty="0">
                <a:solidFill>
                  <a:srgbClr val="002060"/>
                </a:solidFill>
                <a:latin typeface="Arial" pitchFamily="34" charset="0"/>
                <a:cs typeface="Arial" pitchFamily="34" charset="0"/>
              </a:rPr>
              <a:t>Province:……………………………………                 Date: JJ/MM/AAAA</a:t>
            </a:r>
          </a:p>
          <a:p>
            <a:r>
              <a:rPr lang="fr-FR" sz="1300" dirty="0">
                <a:solidFill>
                  <a:srgbClr val="002060"/>
                </a:solidFill>
                <a:latin typeface="Arial" pitchFamily="34" charset="0"/>
                <a:cs typeface="Arial" pitchFamily="34" charset="0"/>
              </a:rPr>
              <a:t>Surface estimée du bassin versant: (ha): …………………………                 Surface du réservoir: (ha) ……………….</a:t>
            </a:r>
          </a:p>
          <a:p>
            <a:r>
              <a:rPr lang="fr-FR" sz="1300" dirty="0">
                <a:solidFill>
                  <a:srgbClr val="002060"/>
                </a:solidFill>
                <a:latin typeface="Arial" pitchFamily="34" charset="0"/>
                <a:cs typeface="Arial" pitchFamily="34" charset="0"/>
              </a:rPr>
              <a:t>Hauteur d’eau utile: (m):…………………………….. (</a:t>
            </a:r>
            <a:r>
              <a:rPr lang="el-GR" sz="1300" dirty="0">
                <a:solidFill>
                  <a:srgbClr val="002060"/>
                </a:solidFill>
                <a:latin typeface="Arial" pitchFamily="34" charset="0"/>
                <a:cs typeface="Arial" pitchFamily="34" charset="0"/>
              </a:rPr>
              <a:t>Δ</a:t>
            </a:r>
            <a:r>
              <a:rPr lang="fr-FR" sz="1300" dirty="0">
                <a:solidFill>
                  <a:srgbClr val="002060"/>
                </a:solidFill>
                <a:latin typeface="Arial" pitchFamily="34" charset="0"/>
                <a:cs typeface="Arial" pitchFamily="34" charset="0"/>
              </a:rPr>
              <a:t>Ht = (Ht radier du déversoir-Ht radier des ouvrages primaires)</a:t>
            </a:r>
          </a:p>
          <a:p>
            <a:r>
              <a:rPr lang="fr-FR" sz="1300" dirty="0">
                <a:solidFill>
                  <a:srgbClr val="002060"/>
                </a:solidFill>
                <a:latin typeface="Arial" pitchFamily="34" charset="0"/>
                <a:cs typeface="Arial" pitchFamily="34" charset="0"/>
              </a:rPr>
              <a:t>Année de construction:…………..</a:t>
            </a:r>
          </a:p>
          <a:p>
            <a:r>
              <a:rPr lang="fr-FR" sz="1300" dirty="0">
                <a:solidFill>
                  <a:srgbClr val="002060"/>
                </a:solidFill>
                <a:latin typeface="Arial" pitchFamily="34" charset="0"/>
                <a:cs typeface="Arial" pitchFamily="34" charset="0"/>
              </a:rPr>
              <a:t>Date de la dernière maintenance de la digue: </a:t>
            </a:r>
            <a:endParaRPr lang="fr-FR" sz="1300" dirty="0" smtClean="0">
              <a:solidFill>
                <a:srgbClr val="002060"/>
              </a:solidFill>
              <a:latin typeface="Arial" pitchFamily="34" charset="0"/>
              <a:cs typeface="Arial" pitchFamily="34" charset="0"/>
            </a:endParaRPr>
          </a:p>
          <a:p>
            <a:endParaRPr lang="fr-FR" sz="1200" dirty="0" smtClean="0">
              <a:solidFill>
                <a:srgbClr val="002060"/>
              </a:solidFill>
            </a:endParaRPr>
          </a:p>
          <a:p>
            <a:pPr algn="ctr"/>
            <a:r>
              <a:rPr lang="fr-FR" sz="1200" u="sng" dirty="0" smtClean="0">
                <a:solidFill>
                  <a:srgbClr val="002060"/>
                </a:solidFill>
              </a:rPr>
              <a:t>Dimensions </a:t>
            </a:r>
            <a:r>
              <a:rPr lang="fr-FR" sz="1200" u="sng" dirty="0">
                <a:solidFill>
                  <a:srgbClr val="002060"/>
                </a:solidFill>
              </a:rPr>
              <a:t>moyennes de la digue du réservoir</a:t>
            </a:r>
          </a:p>
          <a:p>
            <a:pPr algn="ctr"/>
            <a:endParaRPr lang="fr-FR" sz="1200" u="sng" dirty="0">
              <a:solidFill>
                <a:srgbClr val="002060"/>
              </a:solidFill>
            </a:endParaRPr>
          </a:p>
          <a:p>
            <a:pPr algn="ctr"/>
            <a:endParaRPr lang="fr-FR" sz="1200" u="sng" dirty="0">
              <a:solidFill>
                <a:srgbClr val="002060"/>
              </a:solidFill>
            </a:endParaRPr>
          </a:p>
          <a:p>
            <a:pPr algn="ctr"/>
            <a:endParaRPr lang="fr-FR" sz="1200" u="sng" dirty="0">
              <a:solidFill>
                <a:srgbClr val="002060"/>
              </a:solidFill>
            </a:endParaRPr>
          </a:p>
          <a:p>
            <a:pPr algn="ctr"/>
            <a:endParaRPr lang="fr-FR" sz="1200" u="sng" dirty="0">
              <a:solidFill>
                <a:srgbClr val="002060"/>
              </a:solidFill>
            </a:endParaRPr>
          </a:p>
          <a:p>
            <a:pPr algn="ctr"/>
            <a:endParaRPr lang="fr-FR" sz="1200" u="sng" dirty="0">
              <a:solidFill>
                <a:srgbClr val="002060"/>
              </a:solidFill>
            </a:endParaRPr>
          </a:p>
          <a:p>
            <a:pPr algn="ctr"/>
            <a:endParaRPr lang="fr-FR" sz="1200" u="sng" dirty="0">
              <a:solidFill>
                <a:srgbClr val="002060"/>
              </a:solidFill>
            </a:endParaRPr>
          </a:p>
          <a:p>
            <a:pPr algn="ctr"/>
            <a:endParaRPr lang="fr-FR" sz="1200" u="sng" dirty="0">
              <a:solidFill>
                <a:srgbClr val="002060"/>
              </a:solidFill>
            </a:endParaRPr>
          </a:p>
          <a:p>
            <a:pPr algn="ctr"/>
            <a:endParaRPr lang="fr-FR" sz="1200" u="sng" dirty="0">
              <a:solidFill>
                <a:srgbClr val="002060"/>
              </a:solidFill>
            </a:endParaRPr>
          </a:p>
          <a:p>
            <a:pPr algn="ctr"/>
            <a:endParaRPr lang="fr-FR" sz="1000" u="sng" dirty="0">
              <a:solidFill>
                <a:srgbClr val="002060"/>
              </a:solidFill>
            </a:endParaRPr>
          </a:p>
          <a:p>
            <a:pPr algn="just"/>
            <a:r>
              <a:rPr lang="fr-FR" sz="1300" dirty="0">
                <a:solidFill>
                  <a:srgbClr val="002060"/>
                </a:solidFill>
                <a:latin typeface="Arial" pitchFamily="34" charset="0"/>
                <a:cs typeface="Arial" pitchFamily="34" charset="0"/>
              </a:rPr>
              <a:t>		          	  </a:t>
            </a:r>
            <a:r>
              <a:rPr lang="fr-FR" sz="1300" dirty="0" smtClean="0">
                <a:solidFill>
                  <a:srgbClr val="002060"/>
                </a:solidFill>
                <a:latin typeface="Arial" pitchFamily="34" charset="0"/>
                <a:cs typeface="Arial" pitchFamily="34" charset="0"/>
              </a:rPr>
              <a:t>                                             Y                      N</a:t>
            </a:r>
            <a:endParaRPr lang="fr-FR" sz="1300"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Piste de roulement (Sommet de digue)  	</a:t>
            </a:r>
            <a:r>
              <a:rPr lang="fr-FR" sz="1300" dirty="0" err="1" smtClean="0">
                <a:solidFill>
                  <a:srgbClr val="002060"/>
                </a:solidFill>
                <a:latin typeface="Arial" pitchFamily="34" charset="0"/>
                <a:cs typeface="Arial" pitchFamily="34" charset="0"/>
              </a:rPr>
              <a:t>Latérité</a:t>
            </a:r>
            <a:r>
              <a:rPr lang="fr-FR" sz="1300" dirty="0">
                <a:solidFill>
                  <a:srgbClr val="002060"/>
                </a:solidFill>
                <a:latin typeface="Arial" pitchFamily="34" charset="0"/>
                <a:cs typeface="Arial" pitchFamily="34" charset="0"/>
              </a:rPr>
              <a:t>:  		       		</a:t>
            </a:r>
          </a:p>
          <a:p>
            <a:r>
              <a:rPr lang="fr-FR" sz="1300" dirty="0">
                <a:solidFill>
                  <a:srgbClr val="002060"/>
                </a:solidFill>
                <a:latin typeface="Arial" pitchFamily="34" charset="0"/>
                <a:cs typeface="Arial" pitchFamily="34" charset="0"/>
              </a:rPr>
              <a:t>				Empierré:</a:t>
            </a:r>
          </a:p>
          <a:p>
            <a:r>
              <a:rPr lang="fr-FR" sz="1300" dirty="0">
                <a:solidFill>
                  <a:srgbClr val="002060"/>
                </a:solidFill>
                <a:latin typeface="Arial" pitchFamily="34" charset="0"/>
                <a:cs typeface="Arial" pitchFamily="34" charset="0"/>
              </a:rPr>
              <a:t>Type de talus? (Côté réservoir): 		Enrochement	</a:t>
            </a:r>
          </a:p>
          <a:p>
            <a:r>
              <a:rPr lang="fr-FR" sz="1300" dirty="0">
                <a:solidFill>
                  <a:srgbClr val="002060"/>
                </a:solidFill>
                <a:latin typeface="Arial" pitchFamily="34" charset="0"/>
                <a:cs typeface="Arial" pitchFamily="34" charset="0"/>
              </a:rPr>
              <a:t>				Enherbement	</a:t>
            </a:r>
          </a:p>
          <a:p>
            <a:r>
              <a:rPr lang="fr-FR" sz="1300" dirty="0">
                <a:solidFill>
                  <a:srgbClr val="002060"/>
                </a:solidFill>
                <a:latin typeface="Arial" pitchFamily="34" charset="0"/>
                <a:cs typeface="Arial" pitchFamily="34" charset="0"/>
              </a:rPr>
              <a:t>				Terre</a:t>
            </a:r>
          </a:p>
          <a:p>
            <a:r>
              <a:rPr lang="fr-FR" sz="1300" dirty="0">
                <a:solidFill>
                  <a:srgbClr val="002060"/>
                </a:solidFill>
                <a:latin typeface="Arial" pitchFamily="34" charset="0"/>
                <a:cs typeface="Arial" pitchFamily="34" charset="0"/>
              </a:rPr>
              <a:t>Type de talus? (Côté rizières)		Enrochement</a:t>
            </a:r>
          </a:p>
          <a:p>
            <a:r>
              <a:rPr lang="fr-FR" sz="1300" dirty="0">
                <a:solidFill>
                  <a:srgbClr val="002060"/>
                </a:solidFill>
                <a:latin typeface="Arial" pitchFamily="34" charset="0"/>
                <a:cs typeface="Arial" pitchFamily="34" charset="0"/>
              </a:rPr>
              <a:t>				enherbement</a:t>
            </a:r>
          </a:p>
          <a:p>
            <a:r>
              <a:rPr lang="fr-FR" sz="1300" dirty="0">
                <a:solidFill>
                  <a:srgbClr val="002060"/>
                </a:solidFill>
                <a:latin typeface="Arial" pitchFamily="34" charset="0"/>
                <a:cs typeface="Arial" pitchFamily="34" charset="0"/>
              </a:rPr>
              <a:t>				Terre</a:t>
            </a:r>
          </a:p>
          <a:p>
            <a:r>
              <a:rPr lang="fr-FR" sz="1300" dirty="0">
                <a:solidFill>
                  <a:srgbClr val="002060"/>
                </a:solidFill>
                <a:latin typeface="Arial" pitchFamily="34" charset="0"/>
                <a:cs typeface="Arial" pitchFamily="34" charset="0"/>
              </a:rPr>
              <a:t>Si enrochement: Hauteur (m)………………………..</a:t>
            </a:r>
          </a:p>
          <a:p>
            <a:endParaRPr lang="fr-FR" sz="500" dirty="0">
              <a:solidFill>
                <a:srgbClr val="002060"/>
              </a:solidFill>
              <a:latin typeface="Arial" pitchFamily="34" charset="0"/>
              <a:cs typeface="Arial" pitchFamily="34" charset="0"/>
            </a:endParaRPr>
          </a:p>
          <a:p>
            <a:pPr algn="ctr"/>
            <a:r>
              <a:rPr lang="fr-FR" sz="1300" u="sng" dirty="0">
                <a:solidFill>
                  <a:srgbClr val="002060"/>
                </a:solidFill>
                <a:latin typeface="Arial" pitchFamily="34" charset="0"/>
                <a:cs typeface="Arial" pitchFamily="34" charset="0"/>
              </a:rPr>
              <a:t>Etat général de la digue</a:t>
            </a:r>
          </a:p>
          <a:p>
            <a:pPr algn="ctr"/>
            <a:endParaRPr lang="fr-FR" sz="500" u="sng" dirty="0">
              <a:solidFill>
                <a:srgbClr val="002060"/>
              </a:solidFill>
              <a:latin typeface="Arial" pitchFamily="34" charset="0"/>
              <a:cs typeface="Arial" pitchFamily="34" charset="0"/>
            </a:endParaRPr>
          </a:p>
          <a:p>
            <a:r>
              <a:rPr lang="fr-FR" sz="1300" dirty="0">
                <a:solidFill>
                  <a:srgbClr val="002060"/>
                </a:solidFill>
                <a:latin typeface="Arial" pitchFamily="34" charset="0"/>
                <a:cs typeface="Arial" pitchFamily="34" charset="0"/>
              </a:rPr>
              <a:t>Etat estimé du talus côté réservoir: …………….%    </a:t>
            </a:r>
            <a:r>
              <a:rPr lang="fr-FR" sz="1300" dirty="0" smtClean="0">
                <a:solidFill>
                  <a:srgbClr val="002060"/>
                </a:solidFill>
                <a:latin typeface="Arial" pitchFamily="34" charset="0"/>
                <a:cs typeface="Arial" pitchFamily="34" charset="0"/>
              </a:rPr>
              <a:t>Etat </a:t>
            </a:r>
            <a:r>
              <a:rPr lang="fr-FR" sz="1300" dirty="0">
                <a:solidFill>
                  <a:srgbClr val="002060"/>
                </a:solidFill>
                <a:latin typeface="Arial" pitchFamily="34" charset="0"/>
                <a:cs typeface="Arial" pitchFamily="34" charset="0"/>
              </a:rPr>
              <a:t>estimé du talus côté rizières: </a:t>
            </a:r>
            <a:r>
              <a:rPr lang="fr-FR" sz="1300" dirty="0" smtClean="0">
                <a:solidFill>
                  <a:srgbClr val="002060"/>
                </a:solidFill>
                <a:latin typeface="Arial" pitchFamily="34" charset="0"/>
                <a:cs typeface="Arial" pitchFamily="34" charset="0"/>
              </a:rPr>
              <a:t>…………………...%</a:t>
            </a:r>
            <a:endParaRPr lang="fr-FR" sz="1300" dirty="0">
              <a:solidFill>
                <a:srgbClr val="002060"/>
              </a:solidFill>
              <a:latin typeface="Arial" pitchFamily="34" charset="0"/>
              <a:cs typeface="Arial" pitchFamily="34" charset="0"/>
            </a:endParaRPr>
          </a:p>
          <a:p>
            <a:r>
              <a:rPr lang="fr-FR" sz="1300" dirty="0" smtClean="0">
                <a:solidFill>
                  <a:srgbClr val="002060"/>
                </a:solidFill>
                <a:latin typeface="Arial" pitchFamily="34" charset="0"/>
                <a:cs typeface="Arial" pitchFamily="34" charset="0"/>
              </a:rPr>
              <a:t>Etat de la piste de roulement: …………………..%    Etat général de la digue: ……………………………..%</a:t>
            </a:r>
            <a:endParaRPr lang="fr-FR" sz="1300" dirty="0">
              <a:solidFill>
                <a:srgbClr val="002060"/>
              </a:solidFill>
              <a:latin typeface="Arial" pitchFamily="34" charset="0"/>
              <a:cs typeface="Arial" pitchFamily="34" charset="0"/>
            </a:endParaRPr>
          </a:p>
        </p:txBody>
      </p:sp>
      <p:sp>
        <p:nvSpPr>
          <p:cNvPr id="7" name="Trapèze 6"/>
          <p:cNvSpPr/>
          <p:nvPr/>
        </p:nvSpPr>
        <p:spPr bwMode="auto">
          <a:xfrm>
            <a:off x="3505200" y="3012952"/>
            <a:ext cx="2057400" cy="987552"/>
          </a:xfrm>
          <a:prstGeom prst="trapezoid">
            <a:avLst>
              <a:gd name="adj" fmla="val 56829"/>
            </a:avLst>
          </a:prstGeom>
          <a:solidFill>
            <a:schemeClr val="accent1"/>
          </a:solidFill>
          <a:ln w="19050" cap="flat" cmpd="sng" algn="ctr">
            <a:solidFill>
              <a:srgbClr val="000000"/>
            </a:solidFill>
            <a:prstDash val="solid"/>
            <a:round/>
            <a:headEnd type="none" w="med" len="med"/>
            <a:tailEnd type="none" w="med" len="med"/>
          </a:ln>
          <a:effectLst/>
          <a:scene3d>
            <a:camera prst="perspectiveLeft"/>
            <a:lightRig rig="threePt" dir="t"/>
          </a:scene3d>
        </p:spPr>
        <p:txBody>
          <a:bodyPr/>
          <a:lstStyle/>
          <a:p>
            <a:pPr>
              <a:defRPr/>
            </a:pPr>
            <a:endParaRPr lang="fr-FR"/>
          </a:p>
        </p:txBody>
      </p:sp>
      <p:cxnSp>
        <p:nvCxnSpPr>
          <p:cNvPr id="246789" name="Connecteur droit 8"/>
          <p:cNvCxnSpPr>
            <a:cxnSpLocks noChangeShapeType="1"/>
          </p:cNvCxnSpPr>
          <p:nvPr/>
        </p:nvCxnSpPr>
        <p:spPr bwMode="auto">
          <a:xfrm rot="5400000" flipH="1" flipV="1">
            <a:off x="3937336" y="2838332"/>
            <a:ext cx="304800" cy="1588"/>
          </a:xfrm>
          <a:prstGeom prst="line">
            <a:avLst/>
          </a:prstGeom>
          <a:noFill/>
          <a:ln w="9525" algn="ctr">
            <a:solidFill>
              <a:srgbClr val="000000"/>
            </a:solidFill>
            <a:round/>
            <a:headEnd/>
            <a:tailEnd/>
          </a:ln>
        </p:spPr>
      </p:cxnSp>
      <p:cxnSp>
        <p:nvCxnSpPr>
          <p:cNvPr id="246790" name="Connecteur droit 10"/>
          <p:cNvCxnSpPr>
            <a:cxnSpLocks noChangeShapeType="1"/>
          </p:cNvCxnSpPr>
          <p:nvPr/>
        </p:nvCxnSpPr>
        <p:spPr bwMode="auto">
          <a:xfrm rot="5400000" flipH="1" flipV="1">
            <a:off x="4832014" y="2866226"/>
            <a:ext cx="304800" cy="1588"/>
          </a:xfrm>
          <a:prstGeom prst="line">
            <a:avLst/>
          </a:prstGeom>
          <a:noFill/>
          <a:ln w="9525" algn="ctr">
            <a:solidFill>
              <a:srgbClr val="000000"/>
            </a:solidFill>
            <a:round/>
            <a:headEnd/>
            <a:tailEnd/>
          </a:ln>
        </p:spPr>
      </p:cxnSp>
      <p:cxnSp>
        <p:nvCxnSpPr>
          <p:cNvPr id="246791" name="Connecteur droit avec flèche 12"/>
          <p:cNvCxnSpPr>
            <a:cxnSpLocks noChangeShapeType="1"/>
          </p:cNvCxnSpPr>
          <p:nvPr/>
        </p:nvCxnSpPr>
        <p:spPr bwMode="auto">
          <a:xfrm>
            <a:off x="4115478" y="2786058"/>
            <a:ext cx="838200" cy="1587"/>
          </a:xfrm>
          <a:prstGeom prst="straightConnector1">
            <a:avLst/>
          </a:prstGeom>
          <a:noFill/>
          <a:ln w="9525" algn="ctr">
            <a:solidFill>
              <a:srgbClr val="000000"/>
            </a:solidFill>
            <a:round/>
            <a:headEnd type="arrow" w="med" len="med"/>
            <a:tailEnd type="arrow" w="med" len="med"/>
          </a:ln>
        </p:spPr>
      </p:cxnSp>
      <p:sp>
        <p:nvSpPr>
          <p:cNvPr id="246792" name="ZoneTexte 13"/>
          <p:cNvSpPr txBox="1">
            <a:spLocks noChangeArrowheads="1"/>
          </p:cNvSpPr>
          <p:nvPr/>
        </p:nvSpPr>
        <p:spPr bwMode="auto">
          <a:xfrm>
            <a:off x="3929058" y="2500306"/>
            <a:ext cx="1219200" cy="276225"/>
          </a:xfrm>
          <a:prstGeom prst="rect">
            <a:avLst/>
          </a:prstGeom>
          <a:noFill/>
          <a:ln w="9525">
            <a:noFill/>
            <a:miter lim="800000"/>
            <a:headEnd/>
            <a:tailEnd/>
          </a:ln>
        </p:spPr>
        <p:txBody>
          <a:bodyPr>
            <a:spAutoFit/>
          </a:bodyPr>
          <a:lstStyle/>
          <a:p>
            <a:pPr algn="ctr"/>
            <a:r>
              <a:rPr lang="fr-FR" sz="1200">
                <a:solidFill>
                  <a:srgbClr val="7030A0"/>
                </a:solidFill>
              </a:rPr>
              <a:t>Largeur</a:t>
            </a:r>
          </a:p>
        </p:txBody>
      </p:sp>
      <p:cxnSp>
        <p:nvCxnSpPr>
          <p:cNvPr id="246793" name="Connecteur droit 15"/>
          <p:cNvCxnSpPr>
            <a:cxnSpLocks noChangeShapeType="1"/>
          </p:cNvCxnSpPr>
          <p:nvPr/>
        </p:nvCxnSpPr>
        <p:spPr bwMode="auto">
          <a:xfrm rot="10800000">
            <a:off x="3214678" y="2989486"/>
            <a:ext cx="990600" cy="1587"/>
          </a:xfrm>
          <a:prstGeom prst="line">
            <a:avLst/>
          </a:prstGeom>
          <a:noFill/>
          <a:ln w="9525" algn="ctr">
            <a:solidFill>
              <a:srgbClr val="000000"/>
            </a:solidFill>
            <a:round/>
            <a:headEnd/>
            <a:tailEnd/>
          </a:ln>
        </p:spPr>
      </p:cxnSp>
      <p:cxnSp>
        <p:nvCxnSpPr>
          <p:cNvPr id="246794" name="Connecteur droit 18"/>
          <p:cNvCxnSpPr>
            <a:cxnSpLocks noChangeShapeType="1"/>
          </p:cNvCxnSpPr>
          <p:nvPr/>
        </p:nvCxnSpPr>
        <p:spPr bwMode="auto">
          <a:xfrm rot="10800000">
            <a:off x="3071802" y="3983496"/>
            <a:ext cx="533400" cy="1588"/>
          </a:xfrm>
          <a:prstGeom prst="line">
            <a:avLst/>
          </a:prstGeom>
          <a:noFill/>
          <a:ln w="9525" algn="ctr">
            <a:solidFill>
              <a:srgbClr val="000000"/>
            </a:solidFill>
            <a:round/>
            <a:headEnd/>
            <a:tailEnd/>
          </a:ln>
        </p:spPr>
      </p:cxnSp>
      <p:cxnSp>
        <p:nvCxnSpPr>
          <p:cNvPr id="246795" name="Connecteur droit avec flèche 20"/>
          <p:cNvCxnSpPr>
            <a:cxnSpLocks noChangeShapeType="1"/>
          </p:cNvCxnSpPr>
          <p:nvPr/>
        </p:nvCxnSpPr>
        <p:spPr bwMode="auto">
          <a:xfrm rot="5400000">
            <a:off x="2715409" y="3482633"/>
            <a:ext cx="1000125" cy="1588"/>
          </a:xfrm>
          <a:prstGeom prst="straightConnector1">
            <a:avLst/>
          </a:prstGeom>
          <a:noFill/>
          <a:ln w="9525" algn="ctr">
            <a:solidFill>
              <a:srgbClr val="000000"/>
            </a:solidFill>
            <a:round/>
            <a:headEnd type="arrow" w="med" len="med"/>
            <a:tailEnd type="arrow" w="med" len="med"/>
          </a:ln>
        </p:spPr>
      </p:cxnSp>
      <p:sp>
        <p:nvSpPr>
          <p:cNvPr id="23" name="ZoneTexte 22"/>
          <p:cNvSpPr txBox="1"/>
          <p:nvPr/>
        </p:nvSpPr>
        <p:spPr>
          <a:xfrm>
            <a:off x="2786050" y="3071810"/>
            <a:ext cx="553998" cy="826532"/>
          </a:xfrm>
          <a:prstGeom prst="rect">
            <a:avLst/>
          </a:prstGeom>
          <a:noFill/>
        </p:spPr>
        <p:txBody>
          <a:bodyPr vert="vert270">
            <a:spAutoFit/>
          </a:bodyPr>
          <a:lstStyle/>
          <a:p>
            <a:pPr algn="ctr">
              <a:defRPr/>
            </a:pPr>
            <a:r>
              <a:rPr lang="fr-FR" sz="1200" dirty="0">
                <a:solidFill>
                  <a:srgbClr val="333300"/>
                </a:solidFill>
              </a:rPr>
              <a:t>Hauteur moyenne</a:t>
            </a:r>
          </a:p>
        </p:txBody>
      </p:sp>
      <p:cxnSp>
        <p:nvCxnSpPr>
          <p:cNvPr id="246797" name="Connecteur droit avec flèche 25"/>
          <p:cNvCxnSpPr>
            <a:cxnSpLocks noChangeShapeType="1"/>
            <a:endCxn id="7" idx="3"/>
          </p:cNvCxnSpPr>
          <p:nvPr/>
        </p:nvCxnSpPr>
        <p:spPr bwMode="auto">
          <a:xfrm rot="10800000" flipV="1">
            <a:off x="5281613" y="2933704"/>
            <a:ext cx="890587" cy="573088"/>
          </a:xfrm>
          <a:prstGeom prst="straightConnector1">
            <a:avLst/>
          </a:prstGeom>
          <a:noFill/>
          <a:ln w="9525" algn="ctr">
            <a:solidFill>
              <a:srgbClr val="000000"/>
            </a:solidFill>
            <a:round/>
            <a:headEnd/>
            <a:tailEnd type="arrow" w="med" len="med"/>
          </a:ln>
        </p:spPr>
      </p:cxnSp>
      <p:sp>
        <p:nvSpPr>
          <p:cNvPr id="246798" name="ZoneTexte 28"/>
          <p:cNvSpPr txBox="1">
            <a:spLocks noChangeArrowheads="1"/>
          </p:cNvSpPr>
          <p:nvPr/>
        </p:nvSpPr>
        <p:spPr bwMode="auto">
          <a:xfrm>
            <a:off x="6143636" y="2714620"/>
            <a:ext cx="1219200" cy="461963"/>
          </a:xfrm>
          <a:prstGeom prst="rect">
            <a:avLst/>
          </a:prstGeom>
          <a:noFill/>
          <a:ln w="9525">
            <a:noFill/>
            <a:miter lim="800000"/>
            <a:headEnd/>
            <a:tailEnd/>
          </a:ln>
        </p:spPr>
        <p:txBody>
          <a:bodyPr>
            <a:spAutoFit/>
          </a:bodyPr>
          <a:lstStyle/>
          <a:p>
            <a:pPr algn="ctr"/>
            <a:r>
              <a:rPr lang="fr-FR" sz="1200" dirty="0">
                <a:solidFill>
                  <a:srgbClr val="FF0000"/>
                </a:solidFill>
              </a:rPr>
              <a:t>Talus côté réservoir X/1</a:t>
            </a:r>
          </a:p>
        </p:txBody>
      </p:sp>
      <p:sp>
        <p:nvSpPr>
          <p:cNvPr id="246799" name="ZoneTexte 29"/>
          <p:cNvSpPr txBox="1">
            <a:spLocks noChangeArrowheads="1"/>
          </p:cNvSpPr>
          <p:nvPr/>
        </p:nvSpPr>
        <p:spPr bwMode="auto">
          <a:xfrm>
            <a:off x="1928794" y="2643182"/>
            <a:ext cx="1219200" cy="461963"/>
          </a:xfrm>
          <a:prstGeom prst="rect">
            <a:avLst/>
          </a:prstGeom>
          <a:noFill/>
          <a:ln w="9525">
            <a:noFill/>
            <a:miter lim="800000"/>
            <a:headEnd/>
            <a:tailEnd/>
          </a:ln>
        </p:spPr>
        <p:txBody>
          <a:bodyPr>
            <a:spAutoFit/>
          </a:bodyPr>
          <a:lstStyle/>
          <a:p>
            <a:pPr algn="ctr"/>
            <a:r>
              <a:rPr lang="fr-FR" sz="1200" dirty="0">
                <a:solidFill>
                  <a:srgbClr val="FF3300"/>
                </a:solidFill>
              </a:rPr>
              <a:t>Talus côté rizières X/1</a:t>
            </a:r>
          </a:p>
        </p:txBody>
      </p:sp>
      <p:cxnSp>
        <p:nvCxnSpPr>
          <p:cNvPr id="246800" name="Connecteur droit avec flèche 30"/>
          <p:cNvCxnSpPr>
            <a:cxnSpLocks noChangeShapeType="1"/>
          </p:cNvCxnSpPr>
          <p:nvPr/>
        </p:nvCxnSpPr>
        <p:spPr bwMode="auto">
          <a:xfrm>
            <a:off x="3214678" y="2928934"/>
            <a:ext cx="685800" cy="531812"/>
          </a:xfrm>
          <a:prstGeom prst="straightConnector1">
            <a:avLst/>
          </a:prstGeom>
          <a:noFill/>
          <a:ln w="9525" algn="ctr">
            <a:solidFill>
              <a:srgbClr val="000000"/>
            </a:solidFill>
            <a:round/>
            <a:headEnd/>
            <a:tailEnd type="arrow" w="med" len="med"/>
          </a:ln>
        </p:spPr>
      </p:cxnSp>
      <p:sp>
        <p:nvSpPr>
          <p:cNvPr id="246801" name="Rectangle 34"/>
          <p:cNvSpPr>
            <a:spLocks noChangeArrowheads="1"/>
          </p:cNvSpPr>
          <p:nvPr/>
        </p:nvSpPr>
        <p:spPr bwMode="auto">
          <a:xfrm>
            <a:off x="5348294" y="4419608"/>
            <a:ext cx="152400" cy="152400"/>
          </a:xfrm>
          <a:prstGeom prst="rect">
            <a:avLst/>
          </a:prstGeom>
          <a:noFill/>
          <a:ln w="9525" algn="ctr">
            <a:solidFill>
              <a:srgbClr val="000000"/>
            </a:solidFill>
            <a:round/>
            <a:headEnd/>
            <a:tailEnd/>
          </a:ln>
        </p:spPr>
        <p:txBody>
          <a:bodyPr/>
          <a:lstStyle/>
          <a:p>
            <a:r>
              <a:rPr lang="fr-FR"/>
              <a:t>   </a:t>
            </a:r>
          </a:p>
        </p:txBody>
      </p:sp>
      <p:sp>
        <p:nvSpPr>
          <p:cNvPr id="246802" name="Rectangle 35"/>
          <p:cNvSpPr>
            <a:spLocks noChangeArrowheads="1"/>
          </p:cNvSpPr>
          <p:nvPr/>
        </p:nvSpPr>
        <p:spPr bwMode="auto">
          <a:xfrm>
            <a:off x="6429388" y="4429132"/>
            <a:ext cx="152400" cy="152400"/>
          </a:xfrm>
          <a:prstGeom prst="rect">
            <a:avLst/>
          </a:prstGeom>
          <a:noFill/>
          <a:ln w="9525" algn="ctr">
            <a:solidFill>
              <a:srgbClr val="000000"/>
            </a:solidFill>
            <a:round/>
            <a:headEnd/>
            <a:tailEnd/>
          </a:ln>
        </p:spPr>
        <p:txBody>
          <a:bodyPr/>
          <a:lstStyle/>
          <a:p>
            <a:r>
              <a:rPr lang="fr-FR"/>
              <a:t>   </a:t>
            </a:r>
          </a:p>
        </p:txBody>
      </p:sp>
      <p:sp>
        <p:nvSpPr>
          <p:cNvPr id="246803" name="Rectangle 36"/>
          <p:cNvSpPr>
            <a:spLocks noChangeArrowheads="1"/>
          </p:cNvSpPr>
          <p:nvPr/>
        </p:nvSpPr>
        <p:spPr bwMode="auto">
          <a:xfrm>
            <a:off x="5348294" y="4599902"/>
            <a:ext cx="152400" cy="152400"/>
          </a:xfrm>
          <a:prstGeom prst="rect">
            <a:avLst/>
          </a:prstGeom>
          <a:noFill/>
          <a:ln w="9525" algn="ctr">
            <a:solidFill>
              <a:srgbClr val="000000"/>
            </a:solidFill>
            <a:round/>
            <a:headEnd/>
            <a:tailEnd/>
          </a:ln>
        </p:spPr>
        <p:txBody>
          <a:bodyPr/>
          <a:lstStyle/>
          <a:p>
            <a:r>
              <a:rPr lang="fr-FR"/>
              <a:t>   </a:t>
            </a:r>
          </a:p>
        </p:txBody>
      </p:sp>
      <p:sp>
        <p:nvSpPr>
          <p:cNvPr id="246804" name="Rectangle 37"/>
          <p:cNvSpPr>
            <a:spLocks noChangeArrowheads="1"/>
          </p:cNvSpPr>
          <p:nvPr/>
        </p:nvSpPr>
        <p:spPr bwMode="auto">
          <a:xfrm>
            <a:off x="6429388" y="4604666"/>
            <a:ext cx="152400" cy="152400"/>
          </a:xfrm>
          <a:prstGeom prst="rect">
            <a:avLst/>
          </a:prstGeom>
          <a:noFill/>
          <a:ln w="9525" algn="ctr">
            <a:solidFill>
              <a:srgbClr val="000000"/>
            </a:solidFill>
            <a:round/>
            <a:headEnd/>
            <a:tailEnd/>
          </a:ln>
        </p:spPr>
        <p:txBody>
          <a:bodyPr/>
          <a:lstStyle/>
          <a:p>
            <a:r>
              <a:rPr lang="fr-FR"/>
              <a:t>   </a:t>
            </a:r>
          </a:p>
        </p:txBody>
      </p:sp>
      <p:sp>
        <p:nvSpPr>
          <p:cNvPr id="246805" name="Rectangle 38"/>
          <p:cNvSpPr>
            <a:spLocks noChangeArrowheads="1"/>
          </p:cNvSpPr>
          <p:nvPr/>
        </p:nvSpPr>
        <p:spPr bwMode="auto">
          <a:xfrm>
            <a:off x="5348294" y="4784278"/>
            <a:ext cx="152400" cy="152400"/>
          </a:xfrm>
          <a:prstGeom prst="rect">
            <a:avLst/>
          </a:prstGeom>
          <a:noFill/>
          <a:ln w="9525" algn="ctr">
            <a:solidFill>
              <a:srgbClr val="000000"/>
            </a:solidFill>
            <a:round/>
            <a:headEnd/>
            <a:tailEnd/>
          </a:ln>
        </p:spPr>
        <p:txBody>
          <a:bodyPr/>
          <a:lstStyle/>
          <a:p>
            <a:r>
              <a:rPr lang="fr-FR"/>
              <a:t>   </a:t>
            </a:r>
          </a:p>
        </p:txBody>
      </p:sp>
      <p:sp>
        <p:nvSpPr>
          <p:cNvPr id="246806" name="Rectangle 39"/>
          <p:cNvSpPr>
            <a:spLocks noChangeArrowheads="1"/>
          </p:cNvSpPr>
          <p:nvPr/>
        </p:nvSpPr>
        <p:spPr bwMode="auto">
          <a:xfrm>
            <a:off x="6429388" y="4786322"/>
            <a:ext cx="152400" cy="152400"/>
          </a:xfrm>
          <a:prstGeom prst="rect">
            <a:avLst/>
          </a:prstGeom>
          <a:noFill/>
          <a:ln w="9525" algn="ctr">
            <a:solidFill>
              <a:srgbClr val="000000"/>
            </a:solidFill>
            <a:round/>
            <a:headEnd/>
            <a:tailEnd/>
          </a:ln>
        </p:spPr>
        <p:txBody>
          <a:bodyPr/>
          <a:lstStyle/>
          <a:p>
            <a:r>
              <a:rPr lang="fr-FR"/>
              <a:t>   </a:t>
            </a:r>
          </a:p>
        </p:txBody>
      </p:sp>
      <p:sp>
        <p:nvSpPr>
          <p:cNvPr id="246807" name="Rectangle 40"/>
          <p:cNvSpPr>
            <a:spLocks noChangeArrowheads="1"/>
          </p:cNvSpPr>
          <p:nvPr/>
        </p:nvSpPr>
        <p:spPr bwMode="auto">
          <a:xfrm>
            <a:off x="5348294" y="5000636"/>
            <a:ext cx="152400" cy="152400"/>
          </a:xfrm>
          <a:prstGeom prst="rect">
            <a:avLst/>
          </a:prstGeom>
          <a:noFill/>
          <a:ln w="9525" algn="ctr">
            <a:solidFill>
              <a:srgbClr val="000000"/>
            </a:solidFill>
            <a:round/>
            <a:headEnd/>
            <a:tailEnd/>
          </a:ln>
        </p:spPr>
        <p:txBody>
          <a:bodyPr/>
          <a:lstStyle/>
          <a:p>
            <a:r>
              <a:rPr lang="fr-FR"/>
              <a:t>   </a:t>
            </a:r>
          </a:p>
        </p:txBody>
      </p:sp>
      <p:sp>
        <p:nvSpPr>
          <p:cNvPr id="246808" name="Rectangle 41"/>
          <p:cNvSpPr>
            <a:spLocks noChangeArrowheads="1"/>
          </p:cNvSpPr>
          <p:nvPr/>
        </p:nvSpPr>
        <p:spPr bwMode="auto">
          <a:xfrm>
            <a:off x="6429388" y="5000636"/>
            <a:ext cx="152400" cy="152400"/>
          </a:xfrm>
          <a:prstGeom prst="rect">
            <a:avLst/>
          </a:prstGeom>
          <a:noFill/>
          <a:ln w="9525" algn="ctr">
            <a:solidFill>
              <a:srgbClr val="000000"/>
            </a:solidFill>
            <a:round/>
            <a:headEnd/>
            <a:tailEnd/>
          </a:ln>
        </p:spPr>
        <p:txBody>
          <a:bodyPr/>
          <a:lstStyle/>
          <a:p>
            <a:r>
              <a:rPr lang="fr-FR"/>
              <a:t>   </a:t>
            </a:r>
          </a:p>
        </p:txBody>
      </p:sp>
      <p:sp>
        <p:nvSpPr>
          <p:cNvPr id="246809" name="Rectangle 42"/>
          <p:cNvSpPr>
            <a:spLocks noChangeArrowheads="1"/>
          </p:cNvSpPr>
          <p:nvPr/>
        </p:nvSpPr>
        <p:spPr bwMode="auto">
          <a:xfrm>
            <a:off x="5348294" y="5204064"/>
            <a:ext cx="152400" cy="152400"/>
          </a:xfrm>
          <a:prstGeom prst="rect">
            <a:avLst/>
          </a:prstGeom>
          <a:noFill/>
          <a:ln w="9525" algn="ctr">
            <a:solidFill>
              <a:srgbClr val="000000"/>
            </a:solidFill>
            <a:round/>
            <a:headEnd/>
            <a:tailEnd/>
          </a:ln>
        </p:spPr>
        <p:txBody>
          <a:bodyPr/>
          <a:lstStyle/>
          <a:p>
            <a:r>
              <a:rPr lang="fr-FR"/>
              <a:t>   </a:t>
            </a:r>
          </a:p>
        </p:txBody>
      </p:sp>
      <p:sp>
        <p:nvSpPr>
          <p:cNvPr id="246810" name="Rectangle 43"/>
          <p:cNvSpPr>
            <a:spLocks noChangeArrowheads="1"/>
          </p:cNvSpPr>
          <p:nvPr/>
        </p:nvSpPr>
        <p:spPr bwMode="auto">
          <a:xfrm>
            <a:off x="6436872" y="5204064"/>
            <a:ext cx="152400" cy="152400"/>
          </a:xfrm>
          <a:prstGeom prst="rect">
            <a:avLst/>
          </a:prstGeom>
          <a:noFill/>
          <a:ln w="9525" algn="ctr">
            <a:solidFill>
              <a:srgbClr val="000000"/>
            </a:solidFill>
            <a:round/>
            <a:headEnd/>
            <a:tailEnd/>
          </a:ln>
        </p:spPr>
        <p:txBody>
          <a:bodyPr/>
          <a:lstStyle/>
          <a:p>
            <a:r>
              <a:rPr lang="fr-FR"/>
              <a:t>   </a:t>
            </a:r>
          </a:p>
        </p:txBody>
      </p:sp>
      <p:sp>
        <p:nvSpPr>
          <p:cNvPr id="246811" name="Rectangle 44"/>
          <p:cNvSpPr>
            <a:spLocks noChangeArrowheads="1"/>
          </p:cNvSpPr>
          <p:nvPr/>
        </p:nvSpPr>
        <p:spPr bwMode="auto">
          <a:xfrm>
            <a:off x="5340810" y="5407492"/>
            <a:ext cx="152400" cy="152400"/>
          </a:xfrm>
          <a:prstGeom prst="rect">
            <a:avLst/>
          </a:prstGeom>
          <a:noFill/>
          <a:ln w="9525" algn="ctr">
            <a:solidFill>
              <a:srgbClr val="000000"/>
            </a:solidFill>
            <a:round/>
            <a:headEnd/>
            <a:tailEnd/>
          </a:ln>
        </p:spPr>
        <p:txBody>
          <a:bodyPr/>
          <a:lstStyle/>
          <a:p>
            <a:r>
              <a:rPr lang="fr-FR"/>
              <a:t>   </a:t>
            </a:r>
          </a:p>
        </p:txBody>
      </p:sp>
      <p:sp>
        <p:nvSpPr>
          <p:cNvPr id="246812" name="Rectangle 45"/>
          <p:cNvSpPr>
            <a:spLocks noChangeArrowheads="1"/>
          </p:cNvSpPr>
          <p:nvPr/>
        </p:nvSpPr>
        <p:spPr bwMode="auto">
          <a:xfrm>
            <a:off x="5344886" y="5600034"/>
            <a:ext cx="152400" cy="152400"/>
          </a:xfrm>
          <a:prstGeom prst="rect">
            <a:avLst/>
          </a:prstGeom>
          <a:noFill/>
          <a:ln w="9525" algn="ctr">
            <a:solidFill>
              <a:srgbClr val="000000"/>
            </a:solidFill>
            <a:round/>
            <a:headEnd/>
            <a:tailEnd/>
          </a:ln>
        </p:spPr>
        <p:txBody>
          <a:bodyPr/>
          <a:lstStyle/>
          <a:p>
            <a:r>
              <a:rPr lang="fr-FR"/>
              <a:t>   </a:t>
            </a:r>
          </a:p>
        </p:txBody>
      </p:sp>
      <p:sp>
        <p:nvSpPr>
          <p:cNvPr id="246813" name="Rectangle 46"/>
          <p:cNvSpPr>
            <a:spLocks noChangeArrowheads="1"/>
          </p:cNvSpPr>
          <p:nvPr/>
        </p:nvSpPr>
        <p:spPr bwMode="auto">
          <a:xfrm>
            <a:off x="5344886" y="5786454"/>
            <a:ext cx="152400" cy="152400"/>
          </a:xfrm>
          <a:prstGeom prst="rect">
            <a:avLst/>
          </a:prstGeom>
          <a:noFill/>
          <a:ln w="9525" algn="ctr">
            <a:solidFill>
              <a:srgbClr val="000000"/>
            </a:solidFill>
            <a:round/>
            <a:headEnd/>
            <a:tailEnd/>
          </a:ln>
        </p:spPr>
        <p:txBody>
          <a:bodyPr/>
          <a:lstStyle/>
          <a:p>
            <a:r>
              <a:rPr lang="fr-FR"/>
              <a:t>   </a:t>
            </a:r>
          </a:p>
        </p:txBody>
      </p:sp>
      <p:sp>
        <p:nvSpPr>
          <p:cNvPr id="246814" name="Rectangle 47"/>
          <p:cNvSpPr>
            <a:spLocks noChangeArrowheads="1"/>
          </p:cNvSpPr>
          <p:nvPr/>
        </p:nvSpPr>
        <p:spPr bwMode="auto">
          <a:xfrm>
            <a:off x="6429388" y="5408854"/>
            <a:ext cx="152400" cy="152400"/>
          </a:xfrm>
          <a:prstGeom prst="rect">
            <a:avLst/>
          </a:prstGeom>
          <a:noFill/>
          <a:ln w="9525" algn="ctr">
            <a:solidFill>
              <a:srgbClr val="000000"/>
            </a:solidFill>
            <a:round/>
            <a:headEnd/>
            <a:tailEnd/>
          </a:ln>
        </p:spPr>
        <p:txBody>
          <a:bodyPr/>
          <a:lstStyle/>
          <a:p>
            <a:r>
              <a:rPr lang="fr-FR"/>
              <a:t>   </a:t>
            </a:r>
          </a:p>
        </p:txBody>
      </p:sp>
      <p:sp>
        <p:nvSpPr>
          <p:cNvPr id="246815" name="Rectangle 48"/>
          <p:cNvSpPr>
            <a:spLocks noChangeArrowheads="1"/>
          </p:cNvSpPr>
          <p:nvPr/>
        </p:nvSpPr>
        <p:spPr bwMode="auto">
          <a:xfrm>
            <a:off x="6429388" y="5593912"/>
            <a:ext cx="152400" cy="152400"/>
          </a:xfrm>
          <a:prstGeom prst="rect">
            <a:avLst/>
          </a:prstGeom>
          <a:noFill/>
          <a:ln w="9525" algn="ctr">
            <a:solidFill>
              <a:srgbClr val="000000"/>
            </a:solidFill>
            <a:round/>
            <a:headEnd/>
            <a:tailEnd/>
          </a:ln>
        </p:spPr>
        <p:txBody>
          <a:bodyPr/>
          <a:lstStyle/>
          <a:p>
            <a:r>
              <a:rPr lang="fr-FR"/>
              <a:t>   </a:t>
            </a:r>
          </a:p>
        </p:txBody>
      </p:sp>
      <p:sp>
        <p:nvSpPr>
          <p:cNvPr id="246816" name="Rectangle 49"/>
          <p:cNvSpPr>
            <a:spLocks noChangeArrowheads="1"/>
          </p:cNvSpPr>
          <p:nvPr/>
        </p:nvSpPr>
        <p:spPr bwMode="auto">
          <a:xfrm>
            <a:off x="6429388" y="5786454"/>
            <a:ext cx="152400" cy="152400"/>
          </a:xfrm>
          <a:prstGeom prst="rect">
            <a:avLst/>
          </a:prstGeom>
          <a:noFill/>
          <a:ln w="9525" algn="ctr">
            <a:solidFill>
              <a:srgbClr val="000000"/>
            </a:solidFill>
            <a:round/>
            <a:headEnd/>
            <a:tailEnd/>
          </a:ln>
        </p:spPr>
        <p:txBody>
          <a:bodyPr/>
          <a:lstStyle/>
          <a:p>
            <a:r>
              <a:rPr lang="fr-F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6787"/>
                                        </p:tgtEl>
                                        <p:attrNameLst>
                                          <p:attrName>style.visibility</p:attrName>
                                        </p:attrNameLst>
                                      </p:cBhvr>
                                      <p:to>
                                        <p:strVal val="visible"/>
                                      </p:to>
                                    </p:set>
                                    <p:animEffect transition="in" filter="fade">
                                      <p:cBhvr>
                                        <p:cTn id="10" dur="2000"/>
                                        <p:tgtEl>
                                          <p:spTgt spid="2467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46789"/>
                                        </p:tgtEl>
                                        <p:attrNameLst>
                                          <p:attrName>style.visibility</p:attrName>
                                        </p:attrNameLst>
                                      </p:cBhvr>
                                      <p:to>
                                        <p:strVal val="visible"/>
                                      </p:to>
                                    </p:set>
                                    <p:animEffect transition="in" filter="fade">
                                      <p:cBhvr>
                                        <p:cTn id="16" dur="2000"/>
                                        <p:tgtEl>
                                          <p:spTgt spid="246789"/>
                                        </p:tgtEl>
                                      </p:cBhvr>
                                    </p:animEffect>
                                  </p:childTnLst>
                                </p:cTn>
                              </p:par>
                              <p:par>
                                <p:cTn id="17" presetID="10" presetClass="entr" presetSubtype="0" fill="hold" nodeType="withEffect">
                                  <p:stCondLst>
                                    <p:cond delay="0"/>
                                  </p:stCondLst>
                                  <p:childTnLst>
                                    <p:set>
                                      <p:cBhvr>
                                        <p:cTn id="18" dur="1" fill="hold">
                                          <p:stCondLst>
                                            <p:cond delay="0"/>
                                          </p:stCondLst>
                                        </p:cTn>
                                        <p:tgtEl>
                                          <p:spTgt spid="246790"/>
                                        </p:tgtEl>
                                        <p:attrNameLst>
                                          <p:attrName>style.visibility</p:attrName>
                                        </p:attrNameLst>
                                      </p:cBhvr>
                                      <p:to>
                                        <p:strVal val="visible"/>
                                      </p:to>
                                    </p:set>
                                    <p:animEffect transition="in" filter="fade">
                                      <p:cBhvr>
                                        <p:cTn id="19" dur="2000"/>
                                        <p:tgtEl>
                                          <p:spTgt spid="246790"/>
                                        </p:tgtEl>
                                      </p:cBhvr>
                                    </p:animEffect>
                                  </p:childTnLst>
                                </p:cTn>
                              </p:par>
                              <p:par>
                                <p:cTn id="20" presetID="10" presetClass="entr" presetSubtype="0" fill="hold" nodeType="withEffect">
                                  <p:stCondLst>
                                    <p:cond delay="0"/>
                                  </p:stCondLst>
                                  <p:childTnLst>
                                    <p:set>
                                      <p:cBhvr>
                                        <p:cTn id="21" dur="1" fill="hold">
                                          <p:stCondLst>
                                            <p:cond delay="0"/>
                                          </p:stCondLst>
                                        </p:cTn>
                                        <p:tgtEl>
                                          <p:spTgt spid="246791"/>
                                        </p:tgtEl>
                                        <p:attrNameLst>
                                          <p:attrName>style.visibility</p:attrName>
                                        </p:attrNameLst>
                                      </p:cBhvr>
                                      <p:to>
                                        <p:strVal val="visible"/>
                                      </p:to>
                                    </p:set>
                                    <p:animEffect transition="in" filter="fade">
                                      <p:cBhvr>
                                        <p:cTn id="22" dur="2000"/>
                                        <p:tgtEl>
                                          <p:spTgt spid="2467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6792"/>
                                        </p:tgtEl>
                                        <p:attrNameLst>
                                          <p:attrName>style.visibility</p:attrName>
                                        </p:attrNameLst>
                                      </p:cBhvr>
                                      <p:to>
                                        <p:strVal val="visible"/>
                                      </p:to>
                                    </p:set>
                                    <p:animEffect transition="in" filter="fade">
                                      <p:cBhvr>
                                        <p:cTn id="25" dur="2000"/>
                                        <p:tgtEl>
                                          <p:spTgt spid="246792"/>
                                        </p:tgtEl>
                                      </p:cBhvr>
                                    </p:animEffect>
                                  </p:childTnLst>
                                </p:cTn>
                              </p:par>
                              <p:par>
                                <p:cTn id="26" presetID="10" presetClass="entr" presetSubtype="0" fill="hold" nodeType="withEffect">
                                  <p:stCondLst>
                                    <p:cond delay="0"/>
                                  </p:stCondLst>
                                  <p:childTnLst>
                                    <p:set>
                                      <p:cBhvr>
                                        <p:cTn id="27" dur="1" fill="hold">
                                          <p:stCondLst>
                                            <p:cond delay="0"/>
                                          </p:stCondLst>
                                        </p:cTn>
                                        <p:tgtEl>
                                          <p:spTgt spid="246793"/>
                                        </p:tgtEl>
                                        <p:attrNameLst>
                                          <p:attrName>style.visibility</p:attrName>
                                        </p:attrNameLst>
                                      </p:cBhvr>
                                      <p:to>
                                        <p:strVal val="visible"/>
                                      </p:to>
                                    </p:set>
                                    <p:animEffect transition="in" filter="fade">
                                      <p:cBhvr>
                                        <p:cTn id="28" dur="2000"/>
                                        <p:tgtEl>
                                          <p:spTgt spid="246793"/>
                                        </p:tgtEl>
                                      </p:cBhvr>
                                    </p:animEffect>
                                  </p:childTnLst>
                                </p:cTn>
                              </p:par>
                              <p:par>
                                <p:cTn id="29" presetID="10" presetClass="entr" presetSubtype="0" fill="hold" nodeType="withEffect">
                                  <p:stCondLst>
                                    <p:cond delay="0"/>
                                  </p:stCondLst>
                                  <p:childTnLst>
                                    <p:set>
                                      <p:cBhvr>
                                        <p:cTn id="30" dur="1" fill="hold">
                                          <p:stCondLst>
                                            <p:cond delay="0"/>
                                          </p:stCondLst>
                                        </p:cTn>
                                        <p:tgtEl>
                                          <p:spTgt spid="246794"/>
                                        </p:tgtEl>
                                        <p:attrNameLst>
                                          <p:attrName>style.visibility</p:attrName>
                                        </p:attrNameLst>
                                      </p:cBhvr>
                                      <p:to>
                                        <p:strVal val="visible"/>
                                      </p:to>
                                    </p:set>
                                    <p:animEffect transition="in" filter="fade">
                                      <p:cBhvr>
                                        <p:cTn id="31" dur="2000"/>
                                        <p:tgtEl>
                                          <p:spTgt spid="246794"/>
                                        </p:tgtEl>
                                      </p:cBhvr>
                                    </p:animEffect>
                                  </p:childTnLst>
                                </p:cTn>
                              </p:par>
                              <p:par>
                                <p:cTn id="32" presetID="10" presetClass="entr" presetSubtype="0" fill="hold" nodeType="withEffect">
                                  <p:stCondLst>
                                    <p:cond delay="0"/>
                                  </p:stCondLst>
                                  <p:childTnLst>
                                    <p:set>
                                      <p:cBhvr>
                                        <p:cTn id="33" dur="1" fill="hold">
                                          <p:stCondLst>
                                            <p:cond delay="0"/>
                                          </p:stCondLst>
                                        </p:cTn>
                                        <p:tgtEl>
                                          <p:spTgt spid="246795"/>
                                        </p:tgtEl>
                                        <p:attrNameLst>
                                          <p:attrName>style.visibility</p:attrName>
                                        </p:attrNameLst>
                                      </p:cBhvr>
                                      <p:to>
                                        <p:strVal val="visible"/>
                                      </p:to>
                                    </p:set>
                                    <p:animEffect transition="in" filter="fade">
                                      <p:cBhvr>
                                        <p:cTn id="34" dur="2000"/>
                                        <p:tgtEl>
                                          <p:spTgt spid="24679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6797"/>
                                        </p:tgtEl>
                                        <p:attrNameLst>
                                          <p:attrName>style.visibility</p:attrName>
                                        </p:attrNameLst>
                                      </p:cBhvr>
                                      <p:to>
                                        <p:strVal val="visible"/>
                                      </p:to>
                                    </p:set>
                                    <p:animEffect transition="in" filter="fade">
                                      <p:cBhvr>
                                        <p:cTn id="40" dur="2000"/>
                                        <p:tgtEl>
                                          <p:spTgt spid="24679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6798"/>
                                        </p:tgtEl>
                                        <p:attrNameLst>
                                          <p:attrName>style.visibility</p:attrName>
                                        </p:attrNameLst>
                                      </p:cBhvr>
                                      <p:to>
                                        <p:strVal val="visible"/>
                                      </p:to>
                                    </p:set>
                                    <p:animEffect transition="in" filter="fade">
                                      <p:cBhvr>
                                        <p:cTn id="43" dur="2000"/>
                                        <p:tgtEl>
                                          <p:spTgt spid="24679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6799"/>
                                        </p:tgtEl>
                                        <p:attrNameLst>
                                          <p:attrName>style.visibility</p:attrName>
                                        </p:attrNameLst>
                                      </p:cBhvr>
                                      <p:to>
                                        <p:strVal val="visible"/>
                                      </p:to>
                                    </p:set>
                                    <p:animEffect transition="in" filter="fade">
                                      <p:cBhvr>
                                        <p:cTn id="46" dur="2000"/>
                                        <p:tgtEl>
                                          <p:spTgt spid="246799"/>
                                        </p:tgtEl>
                                      </p:cBhvr>
                                    </p:animEffect>
                                  </p:childTnLst>
                                </p:cTn>
                              </p:par>
                              <p:par>
                                <p:cTn id="47" presetID="10" presetClass="entr" presetSubtype="0" fill="hold" nodeType="withEffect">
                                  <p:stCondLst>
                                    <p:cond delay="0"/>
                                  </p:stCondLst>
                                  <p:childTnLst>
                                    <p:set>
                                      <p:cBhvr>
                                        <p:cTn id="48" dur="1" fill="hold">
                                          <p:stCondLst>
                                            <p:cond delay="0"/>
                                          </p:stCondLst>
                                        </p:cTn>
                                        <p:tgtEl>
                                          <p:spTgt spid="246800"/>
                                        </p:tgtEl>
                                        <p:attrNameLst>
                                          <p:attrName>style.visibility</p:attrName>
                                        </p:attrNameLst>
                                      </p:cBhvr>
                                      <p:to>
                                        <p:strVal val="visible"/>
                                      </p:to>
                                    </p:set>
                                    <p:animEffect transition="in" filter="fade">
                                      <p:cBhvr>
                                        <p:cTn id="49" dur="2000"/>
                                        <p:tgtEl>
                                          <p:spTgt spid="24680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6801"/>
                                        </p:tgtEl>
                                        <p:attrNameLst>
                                          <p:attrName>style.visibility</p:attrName>
                                        </p:attrNameLst>
                                      </p:cBhvr>
                                      <p:to>
                                        <p:strVal val="visible"/>
                                      </p:to>
                                    </p:set>
                                    <p:animEffect transition="in" filter="fade">
                                      <p:cBhvr>
                                        <p:cTn id="52" dur="2000"/>
                                        <p:tgtEl>
                                          <p:spTgt spid="24680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6802"/>
                                        </p:tgtEl>
                                        <p:attrNameLst>
                                          <p:attrName>style.visibility</p:attrName>
                                        </p:attrNameLst>
                                      </p:cBhvr>
                                      <p:to>
                                        <p:strVal val="visible"/>
                                      </p:to>
                                    </p:set>
                                    <p:animEffect transition="in" filter="fade">
                                      <p:cBhvr>
                                        <p:cTn id="55" dur="2000"/>
                                        <p:tgtEl>
                                          <p:spTgt spid="24680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6803"/>
                                        </p:tgtEl>
                                        <p:attrNameLst>
                                          <p:attrName>style.visibility</p:attrName>
                                        </p:attrNameLst>
                                      </p:cBhvr>
                                      <p:to>
                                        <p:strVal val="visible"/>
                                      </p:to>
                                    </p:set>
                                    <p:animEffect transition="in" filter="fade">
                                      <p:cBhvr>
                                        <p:cTn id="58" dur="2000"/>
                                        <p:tgtEl>
                                          <p:spTgt spid="24680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6804"/>
                                        </p:tgtEl>
                                        <p:attrNameLst>
                                          <p:attrName>style.visibility</p:attrName>
                                        </p:attrNameLst>
                                      </p:cBhvr>
                                      <p:to>
                                        <p:strVal val="visible"/>
                                      </p:to>
                                    </p:set>
                                    <p:animEffect transition="in" filter="fade">
                                      <p:cBhvr>
                                        <p:cTn id="61" dur="2000"/>
                                        <p:tgtEl>
                                          <p:spTgt spid="24680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6805"/>
                                        </p:tgtEl>
                                        <p:attrNameLst>
                                          <p:attrName>style.visibility</p:attrName>
                                        </p:attrNameLst>
                                      </p:cBhvr>
                                      <p:to>
                                        <p:strVal val="visible"/>
                                      </p:to>
                                    </p:set>
                                    <p:animEffect transition="in" filter="fade">
                                      <p:cBhvr>
                                        <p:cTn id="64" dur="2000"/>
                                        <p:tgtEl>
                                          <p:spTgt spid="24680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6806"/>
                                        </p:tgtEl>
                                        <p:attrNameLst>
                                          <p:attrName>style.visibility</p:attrName>
                                        </p:attrNameLst>
                                      </p:cBhvr>
                                      <p:to>
                                        <p:strVal val="visible"/>
                                      </p:to>
                                    </p:set>
                                    <p:animEffect transition="in" filter="fade">
                                      <p:cBhvr>
                                        <p:cTn id="67" dur="2000"/>
                                        <p:tgtEl>
                                          <p:spTgt spid="24680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6807"/>
                                        </p:tgtEl>
                                        <p:attrNameLst>
                                          <p:attrName>style.visibility</p:attrName>
                                        </p:attrNameLst>
                                      </p:cBhvr>
                                      <p:to>
                                        <p:strVal val="visible"/>
                                      </p:to>
                                    </p:set>
                                    <p:animEffect transition="in" filter="fade">
                                      <p:cBhvr>
                                        <p:cTn id="70" dur="2000"/>
                                        <p:tgtEl>
                                          <p:spTgt spid="24680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6808"/>
                                        </p:tgtEl>
                                        <p:attrNameLst>
                                          <p:attrName>style.visibility</p:attrName>
                                        </p:attrNameLst>
                                      </p:cBhvr>
                                      <p:to>
                                        <p:strVal val="visible"/>
                                      </p:to>
                                    </p:set>
                                    <p:animEffect transition="in" filter="fade">
                                      <p:cBhvr>
                                        <p:cTn id="73" dur="2000"/>
                                        <p:tgtEl>
                                          <p:spTgt spid="24680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6809"/>
                                        </p:tgtEl>
                                        <p:attrNameLst>
                                          <p:attrName>style.visibility</p:attrName>
                                        </p:attrNameLst>
                                      </p:cBhvr>
                                      <p:to>
                                        <p:strVal val="visible"/>
                                      </p:to>
                                    </p:set>
                                    <p:animEffect transition="in" filter="fade">
                                      <p:cBhvr>
                                        <p:cTn id="76" dur="2000"/>
                                        <p:tgtEl>
                                          <p:spTgt spid="24680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6810"/>
                                        </p:tgtEl>
                                        <p:attrNameLst>
                                          <p:attrName>style.visibility</p:attrName>
                                        </p:attrNameLst>
                                      </p:cBhvr>
                                      <p:to>
                                        <p:strVal val="visible"/>
                                      </p:to>
                                    </p:set>
                                    <p:animEffect transition="in" filter="fade">
                                      <p:cBhvr>
                                        <p:cTn id="79" dur="2000"/>
                                        <p:tgtEl>
                                          <p:spTgt spid="24681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6811"/>
                                        </p:tgtEl>
                                        <p:attrNameLst>
                                          <p:attrName>style.visibility</p:attrName>
                                        </p:attrNameLst>
                                      </p:cBhvr>
                                      <p:to>
                                        <p:strVal val="visible"/>
                                      </p:to>
                                    </p:set>
                                    <p:animEffect transition="in" filter="fade">
                                      <p:cBhvr>
                                        <p:cTn id="82" dur="2000"/>
                                        <p:tgtEl>
                                          <p:spTgt spid="24681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46812"/>
                                        </p:tgtEl>
                                        <p:attrNameLst>
                                          <p:attrName>style.visibility</p:attrName>
                                        </p:attrNameLst>
                                      </p:cBhvr>
                                      <p:to>
                                        <p:strVal val="visible"/>
                                      </p:to>
                                    </p:set>
                                    <p:animEffect transition="in" filter="fade">
                                      <p:cBhvr>
                                        <p:cTn id="85" dur="2000"/>
                                        <p:tgtEl>
                                          <p:spTgt spid="24681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46813"/>
                                        </p:tgtEl>
                                        <p:attrNameLst>
                                          <p:attrName>style.visibility</p:attrName>
                                        </p:attrNameLst>
                                      </p:cBhvr>
                                      <p:to>
                                        <p:strVal val="visible"/>
                                      </p:to>
                                    </p:set>
                                    <p:animEffect transition="in" filter="fade">
                                      <p:cBhvr>
                                        <p:cTn id="88" dur="2000"/>
                                        <p:tgtEl>
                                          <p:spTgt spid="24681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6814"/>
                                        </p:tgtEl>
                                        <p:attrNameLst>
                                          <p:attrName>style.visibility</p:attrName>
                                        </p:attrNameLst>
                                      </p:cBhvr>
                                      <p:to>
                                        <p:strVal val="visible"/>
                                      </p:to>
                                    </p:set>
                                    <p:animEffect transition="in" filter="fade">
                                      <p:cBhvr>
                                        <p:cTn id="91" dur="2000"/>
                                        <p:tgtEl>
                                          <p:spTgt spid="2468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46815"/>
                                        </p:tgtEl>
                                        <p:attrNameLst>
                                          <p:attrName>style.visibility</p:attrName>
                                        </p:attrNameLst>
                                      </p:cBhvr>
                                      <p:to>
                                        <p:strVal val="visible"/>
                                      </p:to>
                                    </p:set>
                                    <p:animEffect transition="in" filter="fade">
                                      <p:cBhvr>
                                        <p:cTn id="94" dur="2000"/>
                                        <p:tgtEl>
                                          <p:spTgt spid="24681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46816"/>
                                        </p:tgtEl>
                                        <p:attrNameLst>
                                          <p:attrName>style.visibility</p:attrName>
                                        </p:attrNameLst>
                                      </p:cBhvr>
                                      <p:to>
                                        <p:strVal val="visible"/>
                                      </p:to>
                                    </p:set>
                                    <p:animEffect transition="in" filter="fade">
                                      <p:cBhvr>
                                        <p:cTn id="97" dur="2000"/>
                                        <p:tgtEl>
                                          <p:spTgt spid="246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6787" grpId="0" animBg="1"/>
      <p:bldP spid="7" grpId="0" animBg="1"/>
      <p:bldP spid="246792" grpId="0"/>
      <p:bldP spid="23" grpId="0"/>
      <p:bldP spid="246798" grpId="0"/>
      <p:bldP spid="246799" grpId="0"/>
      <p:bldP spid="246801" grpId="0" animBg="1"/>
      <p:bldP spid="246802" grpId="0" animBg="1"/>
      <p:bldP spid="246803" grpId="0" animBg="1"/>
      <p:bldP spid="246804" grpId="0" animBg="1"/>
      <p:bldP spid="246805" grpId="0" animBg="1"/>
      <p:bldP spid="246806" grpId="0" animBg="1"/>
      <p:bldP spid="246807" grpId="0" animBg="1"/>
      <p:bldP spid="246808" grpId="0" animBg="1"/>
      <p:bldP spid="246809" grpId="0" animBg="1"/>
      <p:bldP spid="246810" grpId="0" animBg="1"/>
      <p:bldP spid="246811" grpId="0" animBg="1"/>
      <p:bldP spid="246812" grpId="0" animBg="1"/>
      <p:bldP spid="246813" grpId="0" animBg="1"/>
      <p:bldP spid="246814" grpId="0" animBg="1"/>
      <p:bldP spid="246815" grpId="0" animBg="1"/>
      <p:bldP spid="2468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5"/>
          <p:cNvSpPr>
            <a:spLocks noGrp="1"/>
          </p:cNvSpPr>
          <p:nvPr>
            <p:ph type="sldNum" sz="quarter" idx="12"/>
          </p:nvPr>
        </p:nvSpPr>
        <p:spPr/>
        <p:txBody>
          <a:bodyPr/>
          <a:lstStyle/>
          <a:p>
            <a:pPr>
              <a:defRPr/>
            </a:pPr>
            <a:fld id="{F0A66D17-7F5F-43FD-A39F-CC4417EC434A}" type="slidenum">
              <a:rPr lang="en-US"/>
              <a:pPr>
                <a:defRPr/>
              </a:pPr>
              <a:t>6</a:t>
            </a:fld>
            <a:endParaRPr lang="en-US" dirty="0"/>
          </a:p>
        </p:txBody>
      </p:sp>
      <p:sp>
        <p:nvSpPr>
          <p:cNvPr id="16998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169989" name="Text Box 5"/>
          <p:cNvSpPr txBox="1">
            <a:spLocks noChangeArrowheads="1"/>
          </p:cNvSpPr>
          <p:nvPr/>
        </p:nvSpPr>
        <p:spPr bwMode="auto">
          <a:xfrm>
            <a:off x="381000" y="609600"/>
            <a:ext cx="83820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r>
              <a:rPr lang="fr-FR" sz="2000" b="1" u="sng" dirty="0">
                <a:solidFill>
                  <a:srgbClr val="FFFF66"/>
                </a:solidFill>
                <a:effectLst>
                  <a:outerShdw blurRad="38100" dist="38100" dir="2700000" algn="tl">
                    <a:srgbClr val="000000"/>
                  </a:outerShdw>
                </a:effectLst>
              </a:rPr>
              <a:t> DIGUE DU RESERVOIR</a:t>
            </a:r>
            <a:endParaRPr lang="en-US" sz="2000" b="1" u="sng" dirty="0">
              <a:solidFill>
                <a:srgbClr val="FF7F61"/>
              </a:solidFill>
              <a:effectLst>
                <a:outerShdw blurRad="38100" dist="38100" dir="2700000" algn="tl">
                  <a:srgbClr val="000000"/>
                </a:outerShdw>
              </a:effectLst>
            </a:endParaRPr>
          </a:p>
        </p:txBody>
      </p:sp>
      <p:sp>
        <p:nvSpPr>
          <p:cNvPr id="77830" name="Text Box 6"/>
          <p:cNvSpPr txBox="1">
            <a:spLocks noChangeArrowheads="1"/>
          </p:cNvSpPr>
          <p:nvPr/>
        </p:nvSpPr>
        <p:spPr bwMode="auto">
          <a:xfrm>
            <a:off x="228600" y="1274763"/>
            <a:ext cx="8686800" cy="5262979"/>
          </a:xfrm>
          <a:prstGeom prst="rect">
            <a:avLst/>
          </a:prstGeom>
          <a:solidFill>
            <a:schemeClr val="accent5">
              <a:lumMod val="40000"/>
              <a:lumOff val="60000"/>
            </a:schemeClr>
          </a:solidFill>
          <a:ln w="38100">
            <a:solidFill>
              <a:srgbClr val="FF7F61"/>
            </a:solidFill>
            <a:miter lim="800000"/>
            <a:headEnd/>
            <a:tailEnd/>
          </a:ln>
        </p:spPr>
        <p:txBody>
          <a:bodyPr>
            <a:spAutoFit/>
          </a:bodyPr>
          <a:lstStyle/>
          <a:p>
            <a:pPr algn="just">
              <a:spcBef>
                <a:spcPct val="50000"/>
              </a:spcBef>
            </a:pPr>
            <a:r>
              <a:rPr lang="fr-FR" sz="1600" b="1" dirty="0">
                <a:solidFill>
                  <a:srgbClr val="0000FF"/>
                </a:solidFill>
                <a:latin typeface="Arial" pitchFamily="34" charset="0"/>
                <a:cs typeface="Arial" pitchFamily="34" charset="0"/>
              </a:rPr>
              <a:t>Pour réaliser la </a:t>
            </a:r>
            <a:r>
              <a:rPr lang="fr-FR" sz="1600" b="1" dirty="0" smtClean="0">
                <a:solidFill>
                  <a:srgbClr val="0000FF"/>
                </a:solidFill>
                <a:latin typeface="Arial" pitchFamily="34" charset="0"/>
                <a:cs typeface="Arial" pitchFamily="34" charset="0"/>
              </a:rPr>
              <a:t>remise </a:t>
            </a:r>
            <a:r>
              <a:rPr lang="fr-FR" sz="1600" b="1" dirty="0">
                <a:solidFill>
                  <a:srgbClr val="0000FF"/>
                </a:solidFill>
                <a:latin typeface="Arial" pitchFamily="34" charset="0"/>
                <a:cs typeface="Arial" pitchFamily="34" charset="0"/>
              </a:rPr>
              <a:t>à niveau de la digue du réservoir, il convient de procéder aux opérations suivantes:</a:t>
            </a:r>
          </a:p>
          <a:p>
            <a:pPr algn="just">
              <a:spcBef>
                <a:spcPct val="50000"/>
              </a:spcBef>
            </a:pPr>
            <a:r>
              <a:rPr lang="fr-FR" sz="1600" b="1" dirty="0">
                <a:solidFill>
                  <a:srgbClr val="0000FF"/>
                </a:solidFill>
                <a:latin typeface="Arial" pitchFamily="34" charset="0"/>
                <a:cs typeface="Arial" pitchFamily="34" charset="0"/>
              </a:rPr>
              <a:t>A- Profils en long et en travers de la digue existante,</a:t>
            </a:r>
          </a:p>
          <a:p>
            <a:pPr algn="just">
              <a:spcBef>
                <a:spcPct val="50000"/>
              </a:spcBef>
            </a:pPr>
            <a:r>
              <a:rPr lang="fr-FR" sz="1600" b="1" dirty="0">
                <a:solidFill>
                  <a:srgbClr val="0000FF"/>
                </a:solidFill>
                <a:latin typeface="Arial" pitchFamily="34" charset="0"/>
                <a:cs typeface="Arial" pitchFamily="34" charset="0"/>
              </a:rPr>
              <a:t>B- Détermination de la cote de projet de remise à niveau en se rapprochant de la cote originelle et des talus,</a:t>
            </a:r>
          </a:p>
          <a:p>
            <a:pPr algn="just">
              <a:spcBef>
                <a:spcPct val="50000"/>
              </a:spcBef>
            </a:pPr>
            <a:r>
              <a:rPr lang="fr-FR" sz="1600" b="1" dirty="0">
                <a:solidFill>
                  <a:srgbClr val="0000FF"/>
                </a:solidFill>
                <a:latin typeface="Arial" pitchFamily="34" charset="0"/>
                <a:cs typeface="Arial" pitchFamily="34" charset="0"/>
              </a:rPr>
              <a:t>C- Détermination des cubatures de remblai,</a:t>
            </a:r>
          </a:p>
          <a:p>
            <a:pPr algn="just">
              <a:spcBef>
                <a:spcPct val="50000"/>
              </a:spcBef>
            </a:pPr>
            <a:r>
              <a:rPr lang="fr-FR" sz="1600" b="1" dirty="0">
                <a:solidFill>
                  <a:srgbClr val="0000FF"/>
                </a:solidFill>
                <a:latin typeface="Arial" pitchFamily="34" charset="0"/>
                <a:cs typeface="Arial" pitchFamily="34" charset="0"/>
              </a:rPr>
              <a:t>D- Détermination des cubatures </a:t>
            </a:r>
            <a:r>
              <a:rPr lang="fr-FR" sz="1600" b="1" dirty="0" smtClean="0">
                <a:solidFill>
                  <a:srgbClr val="0000FF"/>
                </a:solidFill>
                <a:latin typeface="Arial" pitchFamily="34" charset="0"/>
                <a:cs typeface="Arial" pitchFamily="34" charset="0"/>
              </a:rPr>
              <a:t>d’enrochement ou d’empierrement </a:t>
            </a:r>
            <a:r>
              <a:rPr lang="fr-FR" sz="1600" b="1" dirty="0">
                <a:solidFill>
                  <a:srgbClr val="0000FF"/>
                </a:solidFill>
                <a:latin typeface="Arial" pitchFamily="34" charset="0"/>
                <a:cs typeface="Arial" pitchFamily="34" charset="0"/>
              </a:rPr>
              <a:t>du talus et de la surface de géotextile côté réservoir,</a:t>
            </a:r>
          </a:p>
          <a:p>
            <a:pPr algn="just">
              <a:spcBef>
                <a:spcPct val="50000"/>
              </a:spcBef>
            </a:pPr>
            <a:r>
              <a:rPr lang="fr-FR" sz="1600" b="1" dirty="0">
                <a:solidFill>
                  <a:srgbClr val="0000FF"/>
                </a:solidFill>
                <a:latin typeface="Arial" pitchFamily="34" charset="0"/>
                <a:cs typeface="Arial" pitchFamily="34" charset="0"/>
              </a:rPr>
              <a:t>E- Détermination des surface d’enherbement du reste du talus côté réservoir et de celui côté riziculture,</a:t>
            </a:r>
          </a:p>
          <a:p>
            <a:pPr algn="just">
              <a:spcBef>
                <a:spcPct val="50000"/>
              </a:spcBef>
            </a:pPr>
            <a:r>
              <a:rPr lang="fr-FR" sz="1600" b="1" dirty="0">
                <a:solidFill>
                  <a:srgbClr val="0000FF"/>
                </a:solidFill>
                <a:latin typeface="Arial" pitchFamily="34" charset="0"/>
                <a:cs typeface="Arial" pitchFamily="34" charset="0"/>
              </a:rPr>
              <a:t>F- Détermination des cubatures de remblai latéritique compacté de 20 cm d’épaisseur,</a:t>
            </a:r>
          </a:p>
          <a:p>
            <a:pPr algn="just">
              <a:spcBef>
                <a:spcPct val="50000"/>
              </a:spcBef>
            </a:pPr>
            <a:r>
              <a:rPr lang="fr-FR" sz="1600" b="1" dirty="0">
                <a:solidFill>
                  <a:srgbClr val="0000FF"/>
                </a:solidFill>
                <a:latin typeface="Arial" pitchFamily="34" charset="0"/>
                <a:cs typeface="Arial" pitchFamily="34" charset="0"/>
              </a:rPr>
              <a:t>G- Détermination du type et du nombre d’engins nécessaire pour réaliser ces opérations.</a:t>
            </a:r>
          </a:p>
          <a:p>
            <a:pPr algn="just">
              <a:spcBef>
                <a:spcPct val="50000"/>
              </a:spcBef>
            </a:pPr>
            <a:r>
              <a:rPr lang="fr-FR" sz="1600" b="1" dirty="0">
                <a:solidFill>
                  <a:srgbClr val="0000FF"/>
                </a:solidFill>
                <a:latin typeface="Arial" pitchFamily="34" charset="0"/>
                <a:cs typeface="Arial" pitchFamily="34" charset="0"/>
              </a:rPr>
              <a:t>H- Détermination des délais d’exécution,</a:t>
            </a:r>
          </a:p>
          <a:p>
            <a:pPr algn="just">
              <a:spcBef>
                <a:spcPct val="50000"/>
              </a:spcBef>
            </a:pPr>
            <a:r>
              <a:rPr lang="fr-FR" sz="1600" b="1" dirty="0">
                <a:solidFill>
                  <a:srgbClr val="0000FF"/>
                </a:solidFill>
                <a:latin typeface="Arial" pitchFamily="34" charset="0"/>
                <a:cs typeface="Arial" pitchFamily="34" charset="0"/>
              </a:rPr>
              <a:t>I- Estimation du coût de la remise à niveau de cette digue</a:t>
            </a:r>
          </a:p>
          <a:p>
            <a:pPr algn="just">
              <a:spcBef>
                <a:spcPct val="50000"/>
              </a:spcBef>
            </a:pPr>
            <a:r>
              <a:rPr lang="fr-FR" sz="1600" b="1" dirty="0">
                <a:solidFill>
                  <a:srgbClr val="0000FF"/>
                </a:solidFill>
                <a:latin typeface="Arial" pitchFamily="34" charset="0"/>
                <a:cs typeface="Arial" pitchFamily="34" charset="0"/>
              </a:rPr>
              <a:t>J- La forme de toit du sommet de digue maximum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30">
                                            <p:bg/>
                                          </p:spTgt>
                                        </p:tgtEl>
                                        <p:attrNameLst>
                                          <p:attrName>style.visibility</p:attrName>
                                        </p:attrNameLst>
                                      </p:cBhvr>
                                      <p:to>
                                        <p:strVal val="visible"/>
                                      </p:to>
                                    </p:set>
                                    <p:animEffect transition="in" filter="fade">
                                      <p:cBhvr>
                                        <p:cTn id="7" dur="2000"/>
                                        <p:tgtEl>
                                          <p:spTgt spid="7783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830">
                                            <p:txEl>
                                              <p:pRg st="0" end="0"/>
                                            </p:txEl>
                                          </p:spTgt>
                                        </p:tgtEl>
                                        <p:attrNameLst>
                                          <p:attrName>style.visibility</p:attrName>
                                        </p:attrNameLst>
                                      </p:cBhvr>
                                      <p:to>
                                        <p:strVal val="visible"/>
                                      </p:to>
                                    </p:set>
                                    <p:animEffect transition="in" filter="fade">
                                      <p:cBhvr>
                                        <p:cTn id="12" dur="2000"/>
                                        <p:tgtEl>
                                          <p:spTgt spid="778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830">
                                            <p:txEl>
                                              <p:pRg st="1" end="1"/>
                                            </p:txEl>
                                          </p:spTgt>
                                        </p:tgtEl>
                                        <p:attrNameLst>
                                          <p:attrName>style.visibility</p:attrName>
                                        </p:attrNameLst>
                                      </p:cBhvr>
                                      <p:to>
                                        <p:strVal val="visible"/>
                                      </p:to>
                                    </p:set>
                                    <p:animEffect transition="in" filter="fade">
                                      <p:cBhvr>
                                        <p:cTn id="17" dur="2000"/>
                                        <p:tgtEl>
                                          <p:spTgt spid="778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830">
                                            <p:txEl>
                                              <p:pRg st="2" end="2"/>
                                            </p:txEl>
                                          </p:spTgt>
                                        </p:tgtEl>
                                        <p:attrNameLst>
                                          <p:attrName>style.visibility</p:attrName>
                                        </p:attrNameLst>
                                      </p:cBhvr>
                                      <p:to>
                                        <p:strVal val="visible"/>
                                      </p:to>
                                    </p:set>
                                    <p:animEffect transition="in" filter="fade">
                                      <p:cBhvr>
                                        <p:cTn id="22" dur="2000"/>
                                        <p:tgtEl>
                                          <p:spTgt spid="7783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830">
                                            <p:txEl>
                                              <p:pRg st="3" end="3"/>
                                            </p:txEl>
                                          </p:spTgt>
                                        </p:tgtEl>
                                        <p:attrNameLst>
                                          <p:attrName>style.visibility</p:attrName>
                                        </p:attrNameLst>
                                      </p:cBhvr>
                                      <p:to>
                                        <p:strVal val="visible"/>
                                      </p:to>
                                    </p:set>
                                    <p:animEffect transition="in" filter="fade">
                                      <p:cBhvr>
                                        <p:cTn id="27" dur="2000"/>
                                        <p:tgtEl>
                                          <p:spTgt spid="7783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830">
                                            <p:txEl>
                                              <p:pRg st="4" end="4"/>
                                            </p:txEl>
                                          </p:spTgt>
                                        </p:tgtEl>
                                        <p:attrNameLst>
                                          <p:attrName>style.visibility</p:attrName>
                                        </p:attrNameLst>
                                      </p:cBhvr>
                                      <p:to>
                                        <p:strVal val="visible"/>
                                      </p:to>
                                    </p:set>
                                    <p:animEffect transition="in" filter="fade">
                                      <p:cBhvr>
                                        <p:cTn id="32" dur="2000"/>
                                        <p:tgtEl>
                                          <p:spTgt spid="7783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830">
                                            <p:txEl>
                                              <p:pRg st="5" end="5"/>
                                            </p:txEl>
                                          </p:spTgt>
                                        </p:tgtEl>
                                        <p:attrNameLst>
                                          <p:attrName>style.visibility</p:attrName>
                                        </p:attrNameLst>
                                      </p:cBhvr>
                                      <p:to>
                                        <p:strVal val="visible"/>
                                      </p:to>
                                    </p:set>
                                    <p:animEffect transition="in" filter="fade">
                                      <p:cBhvr>
                                        <p:cTn id="37" dur="2000"/>
                                        <p:tgtEl>
                                          <p:spTgt spid="7783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7830">
                                            <p:txEl>
                                              <p:pRg st="6" end="6"/>
                                            </p:txEl>
                                          </p:spTgt>
                                        </p:tgtEl>
                                        <p:attrNameLst>
                                          <p:attrName>style.visibility</p:attrName>
                                        </p:attrNameLst>
                                      </p:cBhvr>
                                      <p:to>
                                        <p:strVal val="visible"/>
                                      </p:to>
                                    </p:set>
                                    <p:animEffect transition="in" filter="fade">
                                      <p:cBhvr>
                                        <p:cTn id="42" dur="2000"/>
                                        <p:tgtEl>
                                          <p:spTgt spid="7783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830">
                                            <p:txEl>
                                              <p:pRg st="7" end="7"/>
                                            </p:txEl>
                                          </p:spTgt>
                                        </p:tgtEl>
                                        <p:attrNameLst>
                                          <p:attrName>style.visibility</p:attrName>
                                        </p:attrNameLst>
                                      </p:cBhvr>
                                      <p:to>
                                        <p:strVal val="visible"/>
                                      </p:to>
                                    </p:set>
                                    <p:animEffect transition="in" filter="fade">
                                      <p:cBhvr>
                                        <p:cTn id="47" dur="2000"/>
                                        <p:tgtEl>
                                          <p:spTgt spid="7783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830">
                                            <p:txEl>
                                              <p:pRg st="8" end="8"/>
                                            </p:txEl>
                                          </p:spTgt>
                                        </p:tgtEl>
                                        <p:attrNameLst>
                                          <p:attrName>style.visibility</p:attrName>
                                        </p:attrNameLst>
                                      </p:cBhvr>
                                      <p:to>
                                        <p:strVal val="visible"/>
                                      </p:to>
                                    </p:set>
                                    <p:animEffect transition="in" filter="fade">
                                      <p:cBhvr>
                                        <p:cTn id="52" dur="2000"/>
                                        <p:tgtEl>
                                          <p:spTgt spid="7783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7830">
                                            <p:txEl>
                                              <p:pRg st="9" end="9"/>
                                            </p:txEl>
                                          </p:spTgt>
                                        </p:tgtEl>
                                        <p:attrNameLst>
                                          <p:attrName>style.visibility</p:attrName>
                                        </p:attrNameLst>
                                      </p:cBhvr>
                                      <p:to>
                                        <p:strVal val="visible"/>
                                      </p:to>
                                    </p:set>
                                    <p:animEffect transition="in" filter="fade">
                                      <p:cBhvr>
                                        <p:cTn id="57" dur="2000"/>
                                        <p:tgtEl>
                                          <p:spTgt spid="7783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7830">
                                            <p:txEl>
                                              <p:pRg st="10" end="10"/>
                                            </p:txEl>
                                          </p:spTgt>
                                        </p:tgtEl>
                                        <p:attrNameLst>
                                          <p:attrName>style.visibility</p:attrName>
                                        </p:attrNameLst>
                                      </p:cBhvr>
                                      <p:to>
                                        <p:strVal val="visible"/>
                                      </p:to>
                                    </p:set>
                                    <p:animEffect transition="in" filter="fade">
                                      <p:cBhvr>
                                        <p:cTn id="62" dur="2000"/>
                                        <p:tgtEl>
                                          <p:spTgt spid="778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169989" name="Text Box 5"/>
          <p:cNvSpPr txBox="1">
            <a:spLocks noChangeArrowheads="1"/>
          </p:cNvSpPr>
          <p:nvPr/>
        </p:nvSpPr>
        <p:spPr bwMode="auto">
          <a:xfrm>
            <a:off x="381000" y="609600"/>
            <a:ext cx="8382000" cy="396875"/>
          </a:xfrm>
          <a:prstGeom prst="rect">
            <a:avLst/>
          </a:prstGeom>
          <a:noFill/>
          <a:ln w="9525">
            <a:noFill/>
            <a:miter lim="800000"/>
            <a:headEnd/>
            <a:tailEnd/>
          </a:ln>
          <a:effectLst/>
        </p:spPr>
        <p:txBody>
          <a:bodyPr>
            <a:spAutoFit/>
          </a:bodyPr>
          <a:lstStyle/>
          <a:p>
            <a:pPr algn="ctr">
              <a:spcBef>
                <a:spcPct val="50000"/>
              </a:spcBef>
              <a:defRPr/>
            </a:pPr>
            <a:r>
              <a:rPr lang="fr-FR" sz="2000" b="1" u="sng">
                <a:solidFill>
                  <a:srgbClr val="FF7F61"/>
                </a:solidFill>
                <a:effectLst>
                  <a:outerShdw blurRad="38100" dist="38100" dir="2700000" algn="tl">
                    <a:srgbClr val="000000"/>
                  </a:outerShdw>
                </a:effectLst>
              </a:rPr>
              <a:t>LA MAINTENANCE DE REMISE A NIVEAU</a:t>
            </a:r>
            <a:r>
              <a:rPr lang="fr-FR" sz="2000" b="1" u="sng">
                <a:solidFill>
                  <a:srgbClr val="FFFF66"/>
                </a:solidFill>
                <a:effectLst>
                  <a:outerShdw blurRad="38100" dist="38100" dir="2700000" algn="tl">
                    <a:srgbClr val="000000"/>
                  </a:outerShdw>
                </a:effectLst>
              </a:rPr>
              <a:t> DIGUE DU RESERVOIR</a:t>
            </a:r>
            <a:endParaRPr lang="en-US" sz="2000" b="1" u="sng">
              <a:solidFill>
                <a:srgbClr val="FF7F61"/>
              </a:solidFill>
              <a:effectLst>
                <a:outerShdw blurRad="38100" dist="38100" dir="2700000" algn="tl">
                  <a:srgbClr val="000000"/>
                </a:outerShdw>
              </a:effectLst>
            </a:endParaRPr>
          </a:p>
        </p:txBody>
      </p:sp>
      <p:sp>
        <p:nvSpPr>
          <p:cNvPr id="181254" name="Text Box 6"/>
          <p:cNvSpPr txBox="1">
            <a:spLocks noChangeArrowheads="1"/>
          </p:cNvSpPr>
          <p:nvPr/>
        </p:nvSpPr>
        <p:spPr bwMode="auto">
          <a:xfrm>
            <a:off x="228600" y="1371600"/>
            <a:ext cx="8686800" cy="5218113"/>
          </a:xfrm>
          <a:prstGeom prst="rect">
            <a:avLst/>
          </a:prstGeom>
          <a:solidFill>
            <a:schemeClr val="accent5">
              <a:lumMod val="40000"/>
              <a:lumOff val="60000"/>
            </a:schemeClr>
          </a:solidFill>
          <a:ln w="38100">
            <a:solidFill>
              <a:srgbClr val="FF7F61"/>
            </a:solidFill>
            <a:miter lim="800000"/>
            <a:headEnd/>
            <a:tailEnd/>
          </a:ln>
          <a:effectLst/>
        </p:spPr>
        <p:txBody>
          <a:bodyPr>
            <a:spAutoFit/>
          </a:bodyPr>
          <a:lstStyle/>
          <a:p>
            <a:pPr algn="ctr">
              <a:spcBef>
                <a:spcPct val="50000"/>
              </a:spcBef>
              <a:defRPr/>
            </a:pPr>
            <a:r>
              <a:rPr lang="fr-FR" sz="2000" b="1" u="sng" dirty="0">
                <a:solidFill>
                  <a:srgbClr val="0000FF"/>
                </a:solidFill>
                <a:effectLst>
                  <a:outerShdw blurRad="38100" dist="38100" dir="2700000" algn="tl">
                    <a:srgbClr val="000000"/>
                  </a:outerShdw>
                </a:effectLst>
                <a:latin typeface="Arial" pitchFamily="34" charset="0"/>
                <a:cs typeface="Arial" pitchFamily="34" charset="0"/>
              </a:rPr>
              <a:t>REMARQUES</a:t>
            </a:r>
            <a:endParaRPr lang="fr-FR" sz="2000" b="1" dirty="0">
              <a:solidFill>
                <a:srgbClr val="0000FF"/>
              </a:solidFill>
              <a:latin typeface="Arial" pitchFamily="34" charset="0"/>
              <a:cs typeface="Arial" pitchFamily="34" charset="0"/>
            </a:endParaRPr>
          </a:p>
          <a:p>
            <a:pPr algn="just">
              <a:spcBef>
                <a:spcPct val="50000"/>
              </a:spcBef>
              <a:defRPr/>
            </a:pPr>
            <a:r>
              <a:rPr lang="fr-FR" b="1" dirty="0">
                <a:solidFill>
                  <a:srgbClr val="0000FF"/>
                </a:solidFill>
                <a:latin typeface="Arial" pitchFamily="34" charset="0"/>
                <a:cs typeface="Arial" pitchFamily="34" charset="0"/>
              </a:rPr>
              <a:t>1- Les talus doivent être compactés et bien mise au gabarit,</a:t>
            </a:r>
          </a:p>
          <a:p>
            <a:pPr algn="just">
              <a:spcBef>
                <a:spcPct val="50000"/>
              </a:spcBef>
              <a:defRPr/>
            </a:pPr>
            <a:r>
              <a:rPr lang="fr-FR" b="1" dirty="0">
                <a:solidFill>
                  <a:srgbClr val="0000FF"/>
                </a:solidFill>
                <a:latin typeface="Arial" pitchFamily="34" charset="0"/>
                <a:cs typeface="Arial" pitchFamily="34" charset="0"/>
              </a:rPr>
              <a:t>2- Le géotextile doit être parfaitement fixé en haut et en bas des talus,</a:t>
            </a:r>
          </a:p>
          <a:p>
            <a:pPr algn="just">
              <a:spcBef>
                <a:spcPct val="50000"/>
              </a:spcBef>
              <a:defRPr/>
            </a:pPr>
            <a:r>
              <a:rPr lang="fr-FR" b="1" dirty="0">
                <a:solidFill>
                  <a:srgbClr val="0000FF"/>
                </a:solidFill>
                <a:latin typeface="Arial" pitchFamily="34" charset="0"/>
                <a:cs typeface="Arial" pitchFamily="34" charset="0"/>
              </a:rPr>
              <a:t>3- La mise en place de l’enherbement doit être fait </a:t>
            </a:r>
            <a:r>
              <a:rPr lang="fr-FR" b="1" dirty="0" smtClean="0">
                <a:solidFill>
                  <a:srgbClr val="0000FF"/>
                </a:solidFill>
                <a:latin typeface="Arial" pitchFamily="34" charset="0"/>
                <a:cs typeface="Arial" pitchFamily="34" charset="0"/>
              </a:rPr>
              <a:t>sur </a:t>
            </a:r>
            <a:r>
              <a:rPr lang="fr-FR" b="1" dirty="0">
                <a:solidFill>
                  <a:srgbClr val="0000FF"/>
                </a:solidFill>
                <a:latin typeface="Arial" pitchFamily="34" charset="0"/>
                <a:cs typeface="Arial" pitchFamily="34" charset="0"/>
              </a:rPr>
              <a:t>un sol préparé, et arrosé,</a:t>
            </a:r>
          </a:p>
          <a:p>
            <a:pPr algn="just">
              <a:spcBef>
                <a:spcPct val="50000"/>
              </a:spcBef>
              <a:defRPr/>
            </a:pPr>
            <a:r>
              <a:rPr lang="fr-FR" b="1" dirty="0">
                <a:solidFill>
                  <a:srgbClr val="0000FF"/>
                </a:solidFill>
                <a:latin typeface="Arial" pitchFamily="34" charset="0"/>
                <a:cs typeface="Arial" pitchFamily="34" charset="0"/>
              </a:rPr>
              <a:t>4- Les remblais doivent être faits par couches mouillées et compactées de 30 cm maximum,</a:t>
            </a:r>
          </a:p>
          <a:p>
            <a:pPr algn="just">
              <a:spcBef>
                <a:spcPct val="50000"/>
              </a:spcBef>
              <a:defRPr/>
            </a:pPr>
            <a:r>
              <a:rPr lang="fr-FR" b="1" dirty="0">
                <a:solidFill>
                  <a:srgbClr val="0000FF"/>
                </a:solidFill>
                <a:latin typeface="Arial" pitchFamily="34" charset="0"/>
                <a:cs typeface="Arial" pitchFamily="34" charset="0"/>
              </a:rPr>
              <a:t>5- La mise en place de la latérite doit être faite sur sol mouillé préalablement,</a:t>
            </a:r>
          </a:p>
          <a:p>
            <a:pPr algn="just">
              <a:spcBef>
                <a:spcPct val="50000"/>
              </a:spcBef>
              <a:defRPr/>
            </a:pPr>
            <a:r>
              <a:rPr lang="fr-FR" b="1" dirty="0">
                <a:solidFill>
                  <a:srgbClr val="0000FF"/>
                </a:solidFill>
                <a:latin typeface="Arial" pitchFamily="34" charset="0"/>
                <a:cs typeface="Arial" pitchFamily="34" charset="0"/>
              </a:rPr>
              <a:t>6- La mise en forme du sommet de digue sera faite par une niveleuse, et la forme de toit aura des pente de 5% au maximum,</a:t>
            </a:r>
          </a:p>
          <a:p>
            <a:pPr algn="just">
              <a:spcBef>
                <a:spcPct val="50000"/>
              </a:spcBef>
              <a:defRPr/>
            </a:pPr>
            <a:r>
              <a:rPr lang="fr-FR" b="1" dirty="0">
                <a:solidFill>
                  <a:srgbClr val="0000FF"/>
                </a:solidFill>
                <a:latin typeface="Arial" pitchFamily="34" charset="0"/>
                <a:cs typeface="Arial" pitchFamily="34" charset="0"/>
              </a:rPr>
              <a:t>7- On prendra soin des interfaces digue ouvrages,</a:t>
            </a:r>
          </a:p>
          <a:p>
            <a:pPr algn="just">
              <a:spcBef>
                <a:spcPct val="50000"/>
              </a:spcBef>
              <a:defRPr/>
            </a:pPr>
            <a:r>
              <a:rPr lang="fr-FR" b="1" dirty="0">
                <a:solidFill>
                  <a:srgbClr val="0000FF"/>
                </a:solidFill>
                <a:latin typeface="Arial" pitchFamily="34" charset="0"/>
                <a:cs typeface="Arial" pitchFamily="34" charset="0"/>
              </a:rPr>
              <a:t>8- Afin d’éviter le passage anarchique des charrettes, des rampes d’accès seront à prévoir du côté des rizières. </a:t>
            </a:r>
          </a:p>
          <a:p>
            <a:pPr algn="just">
              <a:spcBef>
                <a:spcPct val="50000"/>
              </a:spcBef>
              <a:defRPr/>
            </a:pPr>
            <a:r>
              <a:rPr lang="fr-FR" b="1" dirty="0">
                <a:solidFill>
                  <a:srgbClr val="0000FF"/>
                </a:solidFill>
                <a:latin typeface="Arial" pitchFamily="34" charset="0"/>
                <a:cs typeface="Arial" pitchFamily="34" charset="0"/>
              </a:rPr>
              <a:t>9-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1254">
                                            <p:txEl>
                                              <p:pRg st="1" end="1"/>
                                            </p:txEl>
                                          </p:spTgt>
                                        </p:tgtEl>
                                        <p:attrNameLst>
                                          <p:attrName>style.visibility</p:attrName>
                                        </p:attrNameLst>
                                      </p:cBhvr>
                                      <p:to>
                                        <p:strVal val="visible"/>
                                      </p:to>
                                    </p:set>
                                    <p:animEffect transition="in" filter="checkerboard(across)">
                                      <p:cBhvr>
                                        <p:cTn id="7" dur="500"/>
                                        <p:tgtEl>
                                          <p:spTgt spid="1812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4">
                                            <p:txEl>
                                              <p:pRg st="2" end="2"/>
                                            </p:txEl>
                                          </p:spTgt>
                                        </p:tgtEl>
                                        <p:attrNameLst>
                                          <p:attrName>style.visibility</p:attrName>
                                        </p:attrNameLst>
                                      </p:cBhvr>
                                      <p:to>
                                        <p:strVal val="visible"/>
                                      </p:to>
                                    </p:set>
                                    <p:animEffect transition="in" filter="diamond(in)">
                                      <p:cBhvr>
                                        <p:cTn id="12" dur="2000"/>
                                        <p:tgtEl>
                                          <p:spTgt spid="1812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1254">
                                            <p:txEl>
                                              <p:pRg st="3" end="3"/>
                                            </p:txEl>
                                          </p:spTgt>
                                        </p:tgtEl>
                                        <p:attrNameLst>
                                          <p:attrName>style.visibility</p:attrName>
                                        </p:attrNameLst>
                                      </p:cBhvr>
                                      <p:to>
                                        <p:strVal val="visible"/>
                                      </p:to>
                                    </p:set>
                                    <p:animEffect transition="in" filter="checkerboard(across)">
                                      <p:cBhvr>
                                        <p:cTn id="17" dur="500"/>
                                        <p:tgtEl>
                                          <p:spTgt spid="1812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1254">
                                            <p:txEl>
                                              <p:pRg st="4" end="4"/>
                                            </p:txEl>
                                          </p:spTgt>
                                        </p:tgtEl>
                                        <p:attrNameLst>
                                          <p:attrName>style.visibility</p:attrName>
                                        </p:attrNameLst>
                                      </p:cBhvr>
                                      <p:to>
                                        <p:strVal val="visible"/>
                                      </p:to>
                                    </p:set>
                                    <p:animEffect transition="in" filter="checkerboard(across)">
                                      <p:cBhvr>
                                        <p:cTn id="22" dur="500"/>
                                        <p:tgtEl>
                                          <p:spTgt spid="18125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81254">
                                            <p:txEl>
                                              <p:pRg st="5" end="5"/>
                                            </p:txEl>
                                          </p:spTgt>
                                        </p:tgtEl>
                                        <p:attrNameLst>
                                          <p:attrName>style.visibility</p:attrName>
                                        </p:attrNameLst>
                                      </p:cBhvr>
                                      <p:to>
                                        <p:strVal val="visible"/>
                                      </p:to>
                                    </p:set>
                                    <p:animEffect transition="in" filter="checkerboard(across)">
                                      <p:cBhvr>
                                        <p:cTn id="27" dur="500"/>
                                        <p:tgtEl>
                                          <p:spTgt spid="18125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81254">
                                            <p:txEl>
                                              <p:pRg st="6" end="6"/>
                                            </p:txEl>
                                          </p:spTgt>
                                        </p:tgtEl>
                                        <p:attrNameLst>
                                          <p:attrName>style.visibility</p:attrName>
                                        </p:attrNameLst>
                                      </p:cBhvr>
                                      <p:to>
                                        <p:strVal val="visible"/>
                                      </p:to>
                                    </p:set>
                                    <p:animEffect transition="in" filter="checkerboard(across)">
                                      <p:cBhvr>
                                        <p:cTn id="32" dur="500"/>
                                        <p:tgtEl>
                                          <p:spTgt spid="18125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1254">
                                            <p:txEl>
                                              <p:pRg st="7" end="7"/>
                                            </p:txEl>
                                          </p:spTgt>
                                        </p:tgtEl>
                                        <p:attrNameLst>
                                          <p:attrName>style.visibility</p:attrName>
                                        </p:attrNameLst>
                                      </p:cBhvr>
                                      <p:to>
                                        <p:strVal val="visible"/>
                                      </p:to>
                                    </p:set>
                                    <p:animEffect transition="in" filter="checkerboard(across)">
                                      <p:cBhvr>
                                        <p:cTn id="37" dur="500"/>
                                        <p:tgtEl>
                                          <p:spTgt spid="18125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1254">
                                            <p:txEl>
                                              <p:pRg st="8" end="8"/>
                                            </p:txEl>
                                          </p:spTgt>
                                        </p:tgtEl>
                                        <p:attrNameLst>
                                          <p:attrName>style.visibility</p:attrName>
                                        </p:attrNameLst>
                                      </p:cBhvr>
                                      <p:to>
                                        <p:strVal val="visible"/>
                                      </p:to>
                                    </p:set>
                                    <p:animEffect transition="in" filter="checkerboard(across)">
                                      <p:cBhvr>
                                        <p:cTn id="42" dur="500"/>
                                        <p:tgtEl>
                                          <p:spTgt spid="181254">
                                            <p:txEl>
                                              <p:pRg st="8" end="8"/>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181254">
                                            <p:txEl>
                                              <p:pRg st="9" end="9"/>
                                            </p:txEl>
                                          </p:spTgt>
                                        </p:tgtEl>
                                        <p:attrNameLst>
                                          <p:attrName>style.visibility</p:attrName>
                                        </p:attrNameLst>
                                      </p:cBhvr>
                                      <p:to>
                                        <p:strVal val="visible"/>
                                      </p:to>
                                    </p:set>
                                    <p:animEffect transition="in" filter="checkerboard(across)">
                                      <p:cBhvr>
                                        <p:cTn id="45" dur="500"/>
                                        <p:tgtEl>
                                          <p:spTgt spid="1812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169989" name="Text Box 5"/>
          <p:cNvSpPr txBox="1">
            <a:spLocks noChangeArrowheads="1"/>
          </p:cNvSpPr>
          <p:nvPr/>
        </p:nvSpPr>
        <p:spPr bwMode="auto">
          <a:xfrm>
            <a:off x="1905000" y="9906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endParaRPr lang="en-US" sz="2000" b="1" u="sng" dirty="0">
              <a:solidFill>
                <a:srgbClr val="FF7F61"/>
              </a:solidFill>
              <a:effectLst>
                <a:outerShdw blurRad="38100" dist="38100" dir="2700000" algn="tl">
                  <a:srgbClr val="000000"/>
                </a:outerShdw>
              </a:effectLst>
            </a:endParaRPr>
          </a:p>
        </p:txBody>
      </p:sp>
      <p:sp>
        <p:nvSpPr>
          <p:cNvPr id="182278" name="Text Box 6"/>
          <p:cNvSpPr txBox="1">
            <a:spLocks noChangeArrowheads="1"/>
          </p:cNvSpPr>
          <p:nvPr/>
        </p:nvSpPr>
        <p:spPr bwMode="auto">
          <a:xfrm>
            <a:off x="1219200" y="2811463"/>
            <a:ext cx="6705600" cy="617537"/>
          </a:xfrm>
          <a:prstGeom prst="rect">
            <a:avLst/>
          </a:prstGeom>
          <a:solidFill>
            <a:schemeClr val="accent5">
              <a:lumMod val="40000"/>
              <a:lumOff val="60000"/>
            </a:schemeClr>
          </a:solidFill>
          <a:ln w="38100">
            <a:solidFill>
              <a:srgbClr val="FF7F61"/>
            </a:solidFill>
            <a:miter lim="800000"/>
            <a:headEnd/>
            <a:tailEnd/>
          </a:ln>
          <a:effectLst/>
        </p:spPr>
        <p:txBody>
          <a:bodyPr>
            <a:spAutoFit/>
          </a:bodyPr>
          <a:lstStyle/>
          <a:p>
            <a:pPr algn="ctr">
              <a:spcBef>
                <a:spcPct val="50000"/>
              </a:spcBef>
              <a:defRPr/>
            </a:pPr>
            <a:r>
              <a:rPr lang="fr-FR" sz="3200" b="1" dirty="0">
                <a:solidFill>
                  <a:srgbClr val="0000FF"/>
                </a:solidFill>
                <a:effectLst>
                  <a:outerShdw blurRad="38100" dist="38100" dir="2700000" algn="tl">
                    <a:srgbClr val="000000"/>
                  </a:outerShdw>
                </a:effectLst>
              </a:rPr>
              <a:t>LES OUVRAGES DE VIDANGE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8">
                                            <p:bg/>
                                          </p:spTgt>
                                        </p:tgtEl>
                                        <p:attrNameLst>
                                          <p:attrName>style.visibility</p:attrName>
                                        </p:attrNameLst>
                                      </p:cBhvr>
                                      <p:to>
                                        <p:strVal val="visible"/>
                                      </p:to>
                                    </p:set>
                                    <p:anim calcmode="lin" valueType="num">
                                      <p:cBhvr additive="base">
                                        <p:cTn id="7" dur="500" fill="hold"/>
                                        <p:tgtEl>
                                          <p:spTgt spid="18227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2278">
                                            <p:txEl>
                                              <p:pRg st="0" end="0"/>
                                            </p:txEl>
                                          </p:spTgt>
                                        </p:tgtEl>
                                        <p:attrNameLst>
                                          <p:attrName>style.visibility</p:attrName>
                                        </p:attrNameLst>
                                      </p:cBhvr>
                                      <p:to>
                                        <p:strVal val="visible"/>
                                      </p:to>
                                    </p:set>
                                    <p:anim calcmode="lin" valueType="num">
                                      <p:cBhvr additive="base">
                                        <p:cTn id="11" dur="500" fill="hold"/>
                                        <p:tgtEl>
                                          <p:spTgt spid="18227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22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7FEEFDA-EFF3-468F-B1E9-7DCA97E1E108}" type="slidenum">
              <a:rPr lang="en-US" smtClean="0"/>
              <a:pPr>
                <a:defRPr/>
              </a:pPr>
              <a:t>9</a:t>
            </a:fld>
            <a:endParaRPr lang="en-US" dirty="0"/>
          </a:p>
        </p:txBody>
      </p:sp>
      <p:sp>
        <p:nvSpPr>
          <p:cNvPr id="5" name="Espace réservé du numéro de diapositive 3"/>
          <p:cNvSpPr txBox="1">
            <a:spLocks/>
          </p:cNvSpPr>
          <p:nvPr/>
        </p:nvSpPr>
        <p:spPr bwMode="auto">
          <a:xfrm>
            <a:off x="6553200" y="6245225"/>
            <a:ext cx="2133600" cy="476250"/>
          </a:xfrm>
          <a:prstGeom prst="rect">
            <a:avLst/>
          </a:prstGeom>
          <a:noFill/>
          <a:ln w="9525">
            <a:noFill/>
            <a:miter lim="800000"/>
            <a:headEnd/>
            <a:tailEnd/>
          </a:ln>
          <a:effectLst/>
        </p:spPr>
        <p:txBody>
          <a:bodyPr anchor="b"/>
          <a:lstStyle/>
          <a:p>
            <a:pPr algn="r" eaLnBrk="1" hangingPunct="1">
              <a:defRPr/>
            </a:pPr>
            <a:fld id="{AE4911E3-8A13-4C9E-9BAA-1A687FA29ECF}" type="slidenum">
              <a:rPr lang="en-US" sz="1400">
                <a:effectLst>
                  <a:outerShdw blurRad="38100" dist="38100" dir="2700000" algn="tl">
                    <a:srgbClr val="000000"/>
                  </a:outerShdw>
                </a:effectLst>
              </a:rPr>
              <a:pPr algn="r" eaLnBrk="1" hangingPunct="1">
                <a:defRPr/>
              </a:pPr>
              <a:t>9</a:t>
            </a:fld>
            <a:endParaRPr lang="en-US" sz="1400" dirty="0">
              <a:effectLst>
                <a:outerShdw blurRad="38100" dist="38100" dir="2700000" algn="tl">
                  <a:srgbClr val="000000"/>
                </a:outerShdw>
              </a:effectLst>
            </a:endParaRPr>
          </a:p>
        </p:txBody>
      </p:sp>
      <p:pic>
        <p:nvPicPr>
          <p:cNvPr id="250884" name="Picture 2" descr="G:\Scan0002.tif"/>
          <p:cNvPicPr>
            <a:picLocks noChangeAspect="1" noChangeArrowheads="1"/>
          </p:cNvPicPr>
          <p:nvPr/>
        </p:nvPicPr>
        <p:blipFill>
          <a:blip r:embed="rId3"/>
          <a:srcRect/>
          <a:stretch>
            <a:fillRect/>
          </a:stretch>
        </p:blipFill>
        <p:spPr bwMode="auto">
          <a:xfrm>
            <a:off x="1828800" y="895350"/>
            <a:ext cx="5370513" cy="5962650"/>
          </a:xfrm>
          <a:prstGeom prst="rect">
            <a:avLst/>
          </a:prstGeom>
          <a:noFill/>
          <a:ln w="9525">
            <a:noFill/>
            <a:miter lim="800000"/>
            <a:headEnd/>
            <a:tailEnd/>
          </a:ln>
        </p:spPr>
      </p:pic>
      <p:sp>
        <p:nvSpPr>
          <p:cNvPr id="7"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8" name="Text Box 5"/>
          <p:cNvSpPr txBox="1">
            <a:spLocks noChangeArrowheads="1"/>
          </p:cNvSpPr>
          <p:nvPr/>
        </p:nvSpPr>
        <p:spPr bwMode="auto">
          <a:xfrm>
            <a:off x="76200" y="457200"/>
            <a:ext cx="89916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DE REMISE A NIVEAU</a:t>
            </a:r>
            <a:r>
              <a:rPr lang="fr-FR" sz="2000" b="1" u="sng" dirty="0">
                <a:solidFill>
                  <a:srgbClr val="FFFF66"/>
                </a:solidFill>
                <a:effectLst>
                  <a:outerShdw blurRad="38100" dist="38100" dir="2700000" algn="tl">
                    <a:srgbClr val="000000"/>
                  </a:outerShdw>
                </a:effectLst>
              </a:rPr>
              <a:t> DES OUVRAGES DE VIDANGE</a:t>
            </a:r>
            <a:endParaRPr lang="en-US" sz="2000" b="1" u="sng" dirty="0">
              <a:solidFill>
                <a:srgbClr val="FF7F6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884"/>
                                        </p:tgtEl>
                                        <p:attrNameLst>
                                          <p:attrName>style.visibility</p:attrName>
                                        </p:attrNameLst>
                                      </p:cBhvr>
                                      <p:to>
                                        <p:strVal val="visible"/>
                                      </p:to>
                                    </p:set>
                                    <p:animEffect transition="in" filter="fade">
                                      <p:cBhvr>
                                        <p:cTn id="7" dur="2000"/>
                                        <p:tgtEl>
                                          <p:spTgt spid="25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201</TotalTime>
  <Words>1348</Words>
  <Application>Microsoft Office PowerPoint</Application>
  <PresentationFormat>On-screen Show (4:3)</PresentationFormat>
  <Paragraphs>617</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Débit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Vincent DAVID</dc:creator>
  <cp:lastModifiedBy>GRET-SKY</cp:lastModifiedBy>
  <cp:revision>25</cp:revision>
  <dcterms:created xsi:type="dcterms:W3CDTF">2010-02-04T00:25:27Z</dcterms:created>
  <dcterms:modified xsi:type="dcterms:W3CDTF">2011-12-08T02:13:50Z</dcterms:modified>
</cp:coreProperties>
</file>