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FA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4B9B4-103C-4D5B-ABB2-CB748476B3FD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AB2D1-AA30-48B5-8E95-1E40AB3E7D7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73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573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6A064-F566-488E-9336-68CF091003F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659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6659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80EBC-BA11-486E-8456-8A46477EBDEB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76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3676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B188B-CA63-443F-AFBB-B222FBA5170B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06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3706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A1AA5-1C38-436F-8373-D11058515999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584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4C142-282E-4908-9A7B-5B2E0AE5AF5F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94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594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14EE7-4CCA-4588-91B4-2D3446AC49F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045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604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C603AF-249A-4DE8-A733-26E7AFFE8E1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14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614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B5E2A3-25B5-49F9-8B2B-1F6FAB00B76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24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625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84F09C-8DED-40E9-BAD8-E4DFA6B07312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35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635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314451-07EE-4C17-88FF-5E8D7A16E23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55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655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4946C-3DA0-4573-BC18-A7F3C73F7B2B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BE4985-23F1-4FC9-A372-AFEE2B9E4B15}" type="datetimeFigureOut">
              <a:rPr lang="fr-FR" smtClean="0"/>
              <a:pPr/>
              <a:t>08/12/2011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AC6BA8-E7BE-4AF8-AF64-FB2EE150DC8C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B8ACE-70AE-4FBC-A1F9-B5D8C0EE0635}" type="slidenum">
              <a:rPr lang="en-US"/>
              <a:pPr>
                <a:defRPr/>
              </a:pPr>
              <a:t>1</a:t>
            </a:fld>
            <a:endParaRPr lang="en-US"/>
          </a:p>
        </p:txBody>
      </p:sp>
      <p:pic>
        <p:nvPicPr>
          <p:cNvPr id="62467" name="Picture 4" descr="Logo MREM"/>
          <p:cNvPicPr>
            <a:picLocks noChangeAspect="1" noChangeArrowheads="1"/>
          </p:cNvPicPr>
          <p:nvPr/>
        </p:nvPicPr>
        <p:blipFill>
          <a:blip r:embed="rId3" cstate="email">
            <a:lum bright="12000"/>
          </a:blip>
          <a:srcRect/>
          <a:stretch>
            <a:fillRect/>
          </a:stretch>
        </p:blipFill>
        <p:spPr bwMode="auto">
          <a:xfrm>
            <a:off x="41275" y="41275"/>
            <a:ext cx="7524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8750" y="0"/>
            <a:ext cx="125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6" descr="Scan001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64525" y="41275"/>
            <a:ext cx="8382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803275" y="533400"/>
            <a:ext cx="75438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b="1"/>
              <a:t>ROYAUME DU CALMBODGE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sz="1400" b="1"/>
              <a:t>Nation – Religion – Roi</a:t>
            </a:r>
            <a:endParaRPr lang="fr-FR" sz="1600" b="1"/>
          </a:p>
          <a:p>
            <a:pPr algn="ctr">
              <a:spcBef>
                <a:spcPct val="50000"/>
              </a:spcBef>
              <a:defRPr/>
            </a:pPr>
            <a:r>
              <a:rPr lang="fr-FR" sz="16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MINISTERE DES RESSOURCES EN EAU ET DE LA METEOROLOGIE</a:t>
            </a:r>
            <a:endParaRPr lang="en-US" sz="16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1736" name="Text Box 8"/>
          <p:cNvSpPr txBox="1">
            <a:spLocks noChangeArrowheads="1"/>
          </p:cNvSpPr>
          <p:nvPr/>
        </p:nvSpPr>
        <p:spPr bwMode="auto">
          <a:xfrm>
            <a:off x="955675" y="1981200"/>
            <a:ext cx="7239000" cy="11049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2472" name="Picture 9" descr="Entretien ouvrage 1 polder 1 Ma Ou 2004#00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667000" y="3352800"/>
            <a:ext cx="4114800" cy="257016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62473" name="Text Box 10"/>
          <p:cNvSpPr txBox="1">
            <a:spLocks noChangeArrowheads="1"/>
          </p:cNvSpPr>
          <p:nvPr/>
        </p:nvSpPr>
        <p:spPr bwMode="auto">
          <a:xfrm>
            <a:off x="2570163" y="5664200"/>
            <a:ext cx="434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>
                <a:solidFill>
                  <a:srgbClr val="FF3300"/>
                </a:solidFill>
              </a:rPr>
              <a:t>Maintenance d’un ouvrage sur les polders de Prey Nup</a:t>
            </a:r>
            <a:endParaRPr lang="en-US" sz="1200" b="1">
              <a:solidFill>
                <a:srgbClr val="FF3300"/>
              </a:solidFill>
            </a:endParaRPr>
          </a:p>
        </p:txBody>
      </p:sp>
      <p:sp>
        <p:nvSpPr>
          <p:cNvPr id="62474" name="Text Box 11"/>
          <p:cNvSpPr txBox="1">
            <a:spLocks noChangeArrowheads="1"/>
          </p:cNvSpPr>
          <p:nvPr/>
        </p:nvSpPr>
        <p:spPr bwMode="auto">
          <a:xfrm>
            <a:off x="0" y="6354763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/>
              <a:t>Vincent DAVID Technical Advisor</a:t>
            </a:r>
            <a:endParaRPr lang="en-US" sz="1200"/>
          </a:p>
        </p:txBody>
      </p:sp>
      <p:sp>
        <p:nvSpPr>
          <p:cNvPr id="62475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62476" name="Text Box 14"/>
          <p:cNvSpPr txBox="1">
            <a:spLocks noChangeArrowheads="1"/>
          </p:cNvSpPr>
          <p:nvPr/>
        </p:nvSpPr>
        <p:spPr bwMode="auto">
          <a:xfrm>
            <a:off x="7543800" y="6248400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1200"/>
              <a:t>Décembre 2009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05550"/>
            <a:ext cx="2133600" cy="476250"/>
          </a:xfrm>
        </p:spPr>
        <p:txBody>
          <a:bodyPr/>
          <a:lstStyle/>
          <a:p>
            <a:pPr>
              <a:defRPr/>
            </a:pPr>
            <a:fld id="{092D3AC6-5C34-442B-838A-531944B6E2E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5334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228600" y="1066800"/>
            <a:ext cx="868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FICHES D’EVALUATION DES TRAVAUX </a:t>
            </a:r>
            <a:r>
              <a:rPr lang="fr-FR" b="1" dirty="0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DE DIGUE</a:t>
            </a: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171450" y="1600200"/>
            <a:ext cx="8839200" cy="4659313"/>
          </a:xfrm>
          <a:prstGeom prst="rect">
            <a:avLst/>
          </a:prstGeom>
          <a:solidFill>
            <a:srgbClr val="95FA90"/>
          </a:solidFill>
          <a:ln w="28575">
            <a:solidFill>
              <a:srgbClr val="FF7F6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Ces fiches permettent de recenser et d’évaluer les dégâts, ainsi que les volumes de travaux nécessaire pour la remise en état de la digue.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Elles doivent aussi définir: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 Le volume de remblai nécessaires, ainsi que les renforts (Pale planches, batardeaux, …)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 Le nombre de vacataires nécessaires  aux travaux, et de chefs d’équipes,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2-Le nombre et le type d’engins nécessaires,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3-Le nombre de camions </a:t>
            </a:r>
            <a:r>
              <a:rPr lang="fr-FR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bennes,</a:t>
            </a:r>
            <a:endParaRPr lang="fr-FR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4-La durée estimée du chantier,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5-Le coût estimé des travaux,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6-Origine du financement.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7-Etc.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C4007-DC88-4506-B36B-D51ACC4EF94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ZoneTexte 5"/>
          <p:cNvSpPr txBox="1">
            <a:spLocks noChangeArrowheads="1"/>
          </p:cNvSpPr>
          <p:nvPr/>
        </p:nvSpPr>
        <p:spPr bwMode="auto">
          <a:xfrm>
            <a:off x="1905000" y="609600"/>
            <a:ext cx="533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>
                <a:solidFill>
                  <a:srgbClr val="002060"/>
                </a:solidFill>
              </a:rPr>
              <a:t>FICHE DE SYNTHESE DES TRAVAUX</a:t>
            </a:r>
          </a:p>
        </p:txBody>
      </p:sp>
      <p:sp>
        <p:nvSpPr>
          <p:cNvPr id="72708" name="ZoneTexte 6"/>
          <p:cNvSpPr txBox="1">
            <a:spLocks noChangeArrowheads="1"/>
          </p:cNvSpPr>
          <p:nvPr/>
        </p:nvSpPr>
        <p:spPr bwMode="auto">
          <a:xfrm>
            <a:off x="457200" y="416741"/>
            <a:ext cx="8229600" cy="6155531"/>
          </a:xfrm>
          <a:prstGeom prst="rect">
            <a:avLst/>
          </a:prstGeom>
          <a:solidFill>
            <a:srgbClr val="95FA90"/>
          </a:solidFill>
          <a:ln w="28575">
            <a:solidFill>
              <a:srgbClr val="00CC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d’intervention :   JJ / MM : AAAA et Heure…………  Nom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 responsable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 travaux: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 de la digue :…………………………………………………………..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Position GPS  du début de cassure: …………………       Position GPS  du fin de cassure: …………………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Longueur de la cassure: ……………………………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Soleil                                                        Couvert                                                                 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Pluie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3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Quantitatif des </a:t>
            </a:r>
            <a:r>
              <a:rPr lang="fr-FR" sz="13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travaux</a:t>
            </a:r>
            <a:endParaRPr lang="fr-FR" sz="13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camions de ………………………… m3          Volume total de remblai : ……………………… m3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Consommation de carburant: …………………. Litres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vacataires: ………………………….Hommes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Chefs d’équipe: ………………………………… Hommes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 du responsable: ……………………………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jours de travail : …………………….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Jours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Excavateur:     Oui    Non                             Bull type:          Oui    Non                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Rouleau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type :     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Oui     Non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Consommation de carburant: …………………..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Litres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Excavateur temps de travail …………….. Heures         Bull temps de travail …………..Heures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Rouleau temps de travail: ………………...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Heures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Durée total du chantier : …………………..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Jours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Coût de l’intervention: …………………… U.S.$ </a:t>
            </a:r>
          </a:p>
          <a:p>
            <a:pPr>
              <a:spcAft>
                <a:spcPts val="600"/>
              </a:spcAft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et signature du responsable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Aft>
                <a:spcPts val="600"/>
              </a:spcAft>
            </a:pP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709" name="ZoneTexte 7"/>
          <p:cNvSpPr txBox="1">
            <a:spLocks noChangeArrowheads="1"/>
          </p:cNvSpPr>
          <p:nvPr/>
        </p:nvSpPr>
        <p:spPr bwMode="auto">
          <a:xfrm>
            <a:off x="609600" y="347643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 dirty="0">
                <a:solidFill>
                  <a:srgbClr val="002060"/>
                </a:solidFill>
              </a:rPr>
              <a:t>FICHE DE SYNTHESE DES TRAVAUX SUITE A RUPTURE DE DIGUE</a:t>
            </a:r>
          </a:p>
        </p:txBody>
      </p:sp>
      <p:sp>
        <p:nvSpPr>
          <p:cNvPr id="72710" name="Rectangle 8"/>
          <p:cNvSpPr>
            <a:spLocks noChangeArrowheads="1"/>
          </p:cNvSpPr>
          <p:nvPr/>
        </p:nvSpPr>
        <p:spPr bwMode="auto">
          <a:xfrm>
            <a:off x="1285852" y="2143116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2711" name="Rectangle 9"/>
          <p:cNvSpPr>
            <a:spLocks noChangeArrowheads="1"/>
          </p:cNvSpPr>
          <p:nvPr/>
        </p:nvSpPr>
        <p:spPr bwMode="auto">
          <a:xfrm>
            <a:off x="4429124" y="2143116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2712" name="Rectangle 10"/>
          <p:cNvSpPr>
            <a:spLocks noChangeArrowheads="1"/>
          </p:cNvSpPr>
          <p:nvPr/>
        </p:nvSpPr>
        <p:spPr bwMode="auto">
          <a:xfrm>
            <a:off x="7786710" y="2143116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2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2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2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2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27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27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27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2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27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2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27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27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270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270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270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270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270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3810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1447800" y="2438400"/>
            <a:ext cx="6324600" cy="588963"/>
          </a:xfrm>
          <a:prstGeom prst="rect">
            <a:avLst/>
          </a:prstGeom>
          <a:solidFill>
            <a:schemeClr val="tx2"/>
          </a:solidFill>
          <a:ln w="9525">
            <a:solidFill>
              <a:srgbClr val="FF7F6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D’OUVRAGE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03188"/>
            <a:ext cx="9144000" cy="5064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62000" y="623888"/>
            <a:ext cx="762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838200" y="11430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FICHES D’EVALUATION DES TRAVAUX </a:t>
            </a:r>
            <a:r>
              <a:rPr lang="fr-FR" b="1" dirty="0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D’OUVRAGE</a:t>
            </a:r>
          </a:p>
        </p:txBody>
      </p:sp>
      <p:pic>
        <p:nvPicPr>
          <p:cNvPr id="71685" name="Picture 7" descr="DSCF309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05000" y="1828800"/>
            <a:ext cx="5486400" cy="4114800"/>
          </a:xfrm>
          <a:prstGeom prst="rect">
            <a:avLst/>
          </a:prstGeom>
          <a:noFill/>
          <a:ln w="28575">
            <a:solidFill>
              <a:srgbClr val="FF7F61"/>
            </a:solidFill>
            <a:miter lim="800000"/>
            <a:headEnd/>
            <a:tailEnd/>
          </a:ln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362200" y="5562600"/>
            <a:ext cx="3505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/>
              <a:t>Ouvrage busé entraîné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6" grpId="0" build="allAtOnce"/>
      <p:bldP spid="7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2D772-FFBF-4D2F-9DE5-095C399298F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03188"/>
            <a:ext cx="9144000" cy="5064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62000" y="623888"/>
            <a:ext cx="762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838200" y="11430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FICHES D’EVALUATION DES TRAVAUX </a:t>
            </a:r>
            <a:r>
              <a:rPr lang="fr-FR" b="1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D’OUVRAGE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71450" y="1841521"/>
            <a:ext cx="8839200" cy="4659313"/>
          </a:xfrm>
          <a:prstGeom prst="rect">
            <a:avLst/>
          </a:prstGeom>
          <a:solidFill>
            <a:srgbClr val="95FA90"/>
          </a:solidFill>
          <a:ln w="28575">
            <a:solidFill>
              <a:srgbClr val="FF7F6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Ces fiches permettent de recenser et d’évaluer les dégâts, ainsi que le volume de travaux nécessaire pour la remise en état de l’ouvrage.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 plus elle doit définir: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 Le volume de remblai nécessaires, de béton, etc., ainsi que les renforts (Pale planches, batardeaux, …)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 Le nombre de vacataires nécessaires  aux travaux, et de chefs d’équipes,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2-Le nombre et le type d’engins nécessaires,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3-Le nombre de camions beines,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4-La durée estimée du chantier,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5-Le coût estimé des travaux,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6-Origine du financement.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7-Etc.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oneTexte 6"/>
          <p:cNvSpPr txBox="1">
            <a:spLocks noChangeArrowheads="1"/>
          </p:cNvSpPr>
          <p:nvPr/>
        </p:nvSpPr>
        <p:spPr bwMode="auto">
          <a:xfrm>
            <a:off x="457200" y="352997"/>
            <a:ext cx="8229600" cy="6347892"/>
          </a:xfrm>
          <a:prstGeom prst="rect">
            <a:avLst/>
          </a:prstGeom>
          <a:solidFill>
            <a:srgbClr val="95FA90"/>
          </a:solidFill>
          <a:ln w="28575">
            <a:solidFill>
              <a:srgbClr val="00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endParaRPr lang="fr-FR" sz="1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endParaRPr lang="fr-FR" sz="1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d’intervention :   JJ / MM : AAAA et Heure…………  Nom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 responsable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 travaux: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N° de l’ouvrage : …………………………………………………………..</a:t>
            </a:r>
          </a:p>
          <a:p>
            <a:pPr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Position GPS  de l’ouvrage : …………………       Longueur de la cassure: ……………………………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Soleil                                                        Couvert                                                                  Pluie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Quantitatif des travaux</a:t>
            </a:r>
          </a:p>
          <a:p>
            <a:endParaRPr lang="fr-FR" sz="13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camions de ………………………… m3          Volume total de remblai : ……………………… m3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Consommation de carburant: …………………. Litres       Volume de béton : ………………………………m3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vacataires: ………………………….Hommes  Fer à béton : ……………………………………...T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Chefs d’équipe: …………………………………  Hommes Etc.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 du responsable: ……………………………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jours de travail : …………………….Jours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Excavateur:     Oui    Non                             Bull type:          Oui    Non                         Rouleau type :          Oui     Non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Consommation de carburant: …………………..Litres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Excavateur temps de travail …………….. Heures         Bull temps de travail …………..Heures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Rouleau temps de travail: ………………...Heures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Durée total du chantier : …………………..Jours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Coût de l’intervention: …………………… U.S.$ 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et signature du responsable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803" name="ZoneTexte 7"/>
          <p:cNvSpPr txBox="1">
            <a:spLocks noChangeArrowheads="1"/>
          </p:cNvSpPr>
          <p:nvPr/>
        </p:nvSpPr>
        <p:spPr bwMode="auto">
          <a:xfrm>
            <a:off x="642910" y="357166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 dirty="0">
                <a:solidFill>
                  <a:srgbClr val="002060"/>
                </a:solidFill>
              </a:rPr>
              <a:t>FICHE DE SYNTHESE DES TRAVAUX SUITE A RUPTURE D’OUVRAGE</a:t>
            </a:r>
          </a:p>
        </p:txBody>
      </p:sp>
      <p:sp>
        <p:nvSpPr>
          <p:cNvPr id="76804" name="Rectangle 6"/>
          <p:cNvSpPr>
            <a:spLocks noChangeArrowheads="1"/>
          </p:cNvSpPr>
          <p:nvPr/>
        </p:nvSpPr>
        <p:spPr bwMode="auto">
          <a:xfrm>
            <a:off x="1142976" y="1857364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6805" name="Rectangle 7"/>
          <p:cNvSpPr>
            <a:spLocks noChangeArrowheads="1"/>
          </p:cNvSpPr>
          <p:nvPr/>
        </p:nvSpPr>
        <p:spPr bwMode="auto">
          <a:xfrm>
            <a:off x="4286248" y="1857364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6806" name="Rectangle 8"/>
          <p:cNvSpPr>
            <a:spLocks noChangeArrowheads="1"/>
          </p:cNvSpPr>
          <p:nvPr/>
        </p:nvSpPr>
        <p:spPr bwMode="auto">
          <a:xfrm>
            <a:off x="7643834" y="1857364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68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6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68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68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68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68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68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68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68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680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680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680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7680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7680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allAtOnce" animBg="1"/>
      <p:bldP spid="76804" grpId="0" animBg="1"/>
      <p:bldP spid="76805" grpId="0" animBg="1"/>
      <p:bldP spid="7680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3810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46" name="Text Box 10"/>
          <p:cNvSpPr txBox="1">
            <a:spLocks noChangeArrowheads="1"/>
          </p:cNvSpPr>
          <p:nvPr/>
        </p:nvSpPr>
        <p:spPr bwMode="auto">
          <a:xfrm>
            <a:off x="1447800" y="2438400"/>
            <a:ext cx="6324600" cy="1076325"/>
          </a:xfrm>
          <a:prstGeom prst="rect">
            <a:avLst/>
          </a:prstGeom>
          <a:solidFill>
            <a:schemeClr val="tx2"/>
          </a:solidFill>
          <a:ln w="9525">
            <a:solidFill>
              <a:srgbClr val="FF7F6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DE CAVALIER DE CANAUX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 txBox="1">
            <a:spLocks noGrp="1"/>
          </p:cNvSpPr>
          <p:nvPr/>
        </p:nvSpPr>
        <p:spPr bwMode="auto">
          <a:xfrm>
            <a:off x="6553200" y="63055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FBF83695-EF02-469A-93D7-34F76B2F131D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17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851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5334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0" y="10668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FICHES D’EVALUATION DES TRAVAUX </a:t>
            </a:r>
            <a:r>
              <a:rPr lang="fr-FR" b="1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DE CAVALIER DE CANAL</a:t>
            </a:r>
          </a:p>
        </p:txBody>
      </p:sp>
      <p:sp>
        <p:nvSpPr>
          <p:cNvPr id="168969" name="Text Box 9"/>
          <p:cNvSpPr txBox="1">
            <a:spLocks noChangeArrowheads="1"/>
          </p:cNvSpPr>
          <p:nvPr/>
        </p:nvSpPr>
        <p:spPr bwMode="auto">
          <a:xfrm>
            <a:off x="171450" y="1600200"/>
            <a:ext cx="8839200" cy="4659313"/>
          </a:xfrm>
          <a:prstGeom prst="rect">
            <a:avLst/>
          </a:prstGeom>
          <a:solidFill>
            <a:srgbClr val="95FA90"/>
          </a:solidFill>
          <a:ln w="28575">
            <a:solidFill>
              <a:srgbClr val="FF7F6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Ces fiches permettent de recenser et d’évaluer les dégâts, ainsi que le volume de travaux nécessaire pour la remise en état du cavalier.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 plus elle doit définir: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 Le volume de remblai nécessaires, ainsi que les renforts (Pale planches, batardeaux, …)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 Le nombre de vacataires nécessaires  aux travaux, et de chefs d’équipes,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2-Le nombre et le type d’engins nécessaires,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3-Le nombre de camions beines,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4-La durée estimée du chantier,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5-Le coût estimé des travaux,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6-Origine du financement.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7-Etc.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25BB6A4D-F0D3-4E09-ABA1-4D7244A4554B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18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875" name="ZoneTexte 5"/>
          <p:cNvSpPr txBox="1">
            <a:spLocks noChangeArrowheads="1"/>
          </p:cNvSpPr>
          <p:nvPr/>
        </p:nvSpPr>
        <p:spPr bwMode="auto">
          <a:xfrm>
            <a:off x="1905000" y="609600"/>
            <a:ext cx="533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>
                <a:solidFill>
                  <a:srgbClr val="002060"/>
                </a:solidFill>
              </a:rPr>
              <a:t>FICHE DE SYNTHESE DES TRAVAUX</a:t>
            </a:r>
          </a:p>
        </p:txBody>
      </p:sp>
      <p:sp>
        <p:nvSpPr>
          <p:cNvPr id="76804" name="ZoneTexte 6"/>
          <p:cNvSpPr txBox="1">
            <a:spLocks noChangeArrowheads="1"/>
          </p:cNvSpPr>
          <p:nvPr/>
        </p:nvSpPr>
        <p:spPr bwMode="auto">
          <a:xfrm>
            <a:off x="457200" y="142852"/>
            <a:ext cx="8229600" cy="6694140"/>
          </a:xfrm>
          <a:prstGeom prst="rect">
            <a:avLst/>
          </a:prstGeom>
          <a:solidFill>
            <a:srgbClr val="95FA90"/>
          </a:solidFill>
          <a:ln w="28575">
            <a:solidFill>
              <a:srgbClr val="00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d’intervention :   JJ / MM : AAAA et Heure…………  Nom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 responsable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 travaux: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 du cavalier : …………………………………………………………..</a:t>
            </a:r>
          </a:p>
          <a:p>
            <a:pPr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Position GPS  du début de cassure: …………………       Position GPS  du fin de cassure: …………………</a:t>
            </a:r>
          </a:p>
          <a:p>
            <a:pPr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Longueur de la cassure: …………………………… m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Soleil                                                        Couvert                                                                  Pluie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Quantitatif des travaux</a:t>
            </a:r>
          </a:p>
          <a:p>
            <a:endParaRPr lang="fr-FR" sz="13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camions de ………………………… m3          Volume total de remblai : ……………………… m3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Consommation de carburant: …………………. Litres       Nombre de renforts: …………………………….Unité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vacataires: ………………………….Hommes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Chefs d’équipe: …………………………………  Hommes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 du responsable: ……………………………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jours de travail : …………………….Jours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Excavateur:     Oui    Non                             Bull type:          Oui    Non                         Rouleau type :          Oui     Non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Consommation de carburant: …………………..Litres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Excavateur temps de travail …………….. Heures         Bull temps de travail …………..Heures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Rouleau temps de travail: ………………...Heures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Durée total du chantier : …………………..Jours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Coût de l’intervention: …………………… U.S.$ 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et signature du responsable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877" name="ZoneTexte 7"/>
          <p:cNvSpPr txBox="1">
            <a:spLocks noChangeArrowheads="1"/>
          </p:cNvSpPr>
          <p:nvPr/>
        </p:nvSpPr>
        <p:spPr bwMode="auto">
          <a:xfrm>
            <a:off x="228600" y="228600"/>
            <a:ext cx="868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 dirty="0">
                <a:solidFill>
                  <a:srgbClr val="002060"/>
                </a:solidFill>
              </a:rPr>
              <a:t>FICHE DE SYNTHESE DES TRAVAUX SUITE A RUPTURE DE CAVALIER</a:t>
            </a:r>
          </a:p>
        </p:txBody>
      </p:sp>
      <p:sp>
        <p:nvSpPr>
          <p:cNvPr id="76806" name="Rectangle 8"/>
          <p:cNvSpPr>
            <a:spLocks noChangeArrowheads="1"/>
          </p:cNvSpPr>
          <p:nvPr/>
        </p:nvSpPr>
        <p:spPr bwMode="auto">
          <a:xfrm>
            <a:off x="1285852" y="2143116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6807" name="Rectangle 9"/>
          <p:cNvSpPr>
            <a:spLocks noChangeArrowheads="1"/>
          </p:cNvSpPr>
          <p:nvPr/>
        </p:nvSpPr>
        <p:spPr bwMode="auto">
          <a:xfrm>
            <a:off x="4357686" y="2143116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6808" name="Rectangle 10"/>
          <p:cNvSpPr>
            <a:spLocks noChangeArrowheads="1"/>
          </p:cNvSpPr>
          <p:nvPr/>
        </p:nvSpPr>
        <p:spPr bwMode="auto">
          <a:xfrm>
            <a:off x="7572396" y="2143116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68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68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68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680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68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680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68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68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680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680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680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680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680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680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build="allAtOnce" animBg="1"/>
      <p:bldP spid="76806" grpId="0" animBg="1"/>
      <p:bldP spid="76807" grpId="0" animBg="1"/>
      <p:bldP spid="7680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3810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1447800" y="2438400"/>
            <a:ext cx="6324600" cy="1076325"/>
          </a:xfrm>
          <a:prstGeom prst="rect">
            <a:avLst/>
          </a:prstGeom>
          <a:solidFill>
            <a:schemeClr val="tx2"/>
          </a:solidFill>
          <a:ln w="9525">
            <a:solidFill>
              <a:srgbClr val="FF7F6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DE CABLE D’UN DEVERSOIR AUTOMATIQUE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0800E-4F85-4FD8-A7BB-4E66E91E5B4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533400" y="4572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u="sng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</a:t>
            </a:r>
            <a:endParaRPr lang="en-US" b="1" u="sng">
              <a:solidFill>
                <a:srgbClr val="FF7F6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914400" y="1752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4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QU’EST CE QUE LA MAINTENANCE ?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171450" y="3178175"/>
            <a:ext cx="8839200" cy="2079625"/>
          </a:xfrm>
          <a:prstGeom prst="rect">
            <a:avLst/>
          </a:prstGeom>
          <a:solidFill>
            <a:srgbClr val="95FA90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C’est l’ensemble des opérations qui permettent de maintenir en bon état de fonctionnement une installation susceptible de se dégrader</a:t>
            </a:r>
            <a:endParaRPr lang="en-US" sz="32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5334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0" y="10668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FICHES D’EVALUATION DES TRAVAUX </a:t>
            </a:r>
            <a:r>
              <a:rPr lang="fr-FR" b="1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DE CABLE D’UN DEVERSOIR</a:t>
            </a:r>
          </a:p>
        </p:txBody>
      </p:sp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171450" y="1819275"/>
            <a:ext cx="8839200" cy="3971925"/>
          </a:xfrm>
          <a:prstGeom prst="rect">
            <a:avLst/>
          </a:prstGeom>
          <a:solidFill>
            <a:srgbClr val="95FA90"/>
          </a:solidFill>
          <a:ln w="28575">
            <a:solidFill>
              <a:srgbClr val="FF7F6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Ces fiches permettent de recenser et d’évaluer les dégâts, ainsi que le volume de travaux nécessaire pour la remise en état du déversoir.</a:t>
            </a:r>
          </a:p>
          <a:p>
            <a:pPr algn="just"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Elles doivent aussi définir:</a:t>
            </a:r>
          </a:p>
          <a:p>
            <a:pPr algn="just"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1- La méthode utilisée pour remettre en place le système de rappel des portes,</a:t>
            </a:r>
          </a:p>
          <a:p>
            <a:pPr algn="just"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2- Le nombre de vacataires nécessaires  aux travaux, et de chefs d’équipes,</a:t>
            </a:r>
          </a:p>
          <a:p>
            <a:pPr algn="just"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3-Le nombre et le type d’engins nécessaires,</a:t>
            </a:r>
          </a:p>
          <a:p>
            <a:pPr algn="just"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4-La durée estimée du chantier,</a:t>
            </a:r>
          </a:p>
          <a:p>
            <a:pPr algn="just"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5-Le coût estimé des travaux,</a:t>
            </a:r>
          </a:p>
          <a:p>
            <a:pPr algn="just"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6-Origine du financement.</a:t>
            </a:r>
          </a:p>
          <a:p>
            <a:pPr algn="just"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7-Etc.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2985B285-CBCF-4EA5-96F0-F990D6359BB6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21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947" name="ZoneTexte 5"/>
          <p:cNvSpPr txBox="1">
            <a:spLocks noChangeArrowheads="1"/>
          </p:cNvSpPr>
          <p:nvPr/>
        </p:nvSpPr>
        <p:spPr bwMode="auto">
          <a:xfrm>
            <a:off x="1905000" y="609600"/>
            <a:ext cx="533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>
                <a:solidFill>
                  <a:srgbClr val="002060"/>
                </a:solidFill>
              </a:rPr>
              <a:t>FICHE DE SYNTHESE DES TRAVAUX</a:t>
            </a:r>
          </a:p>
        </p:txBody>
      </p:sp>
      <p:sp>
        <p:nvSpPr>
          <p:cNvPr id="79876" name="ZoneTexte 6"/>
          <p:cNvSpPr txBox="1">
            <a:spLocks noChangeArrowheads="1"/>
          </p:cNvSpPr>
          <p:nvPr/>
        </p:nvSpPr>
        <p:spPr bwMode="auto">
          <a:xfrm>
            <a:off x="457200" y="142852"/>
            <a:ext cx="8229600" cy="6547946"/>
          </a:xfrm>
          <a:prstGeom prst="rect">
            <a:avLst/>
          </a:prstGeom>
          <a:solidFill>
            <a:srgbClr val="95FA90"/>
          </a:solidFill>
          <a:ln w="28575">
            <a:solidFill>
              <a:srgbClr val="00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endParaRPr lang="fr-FR" sz="1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endParaRPr lang="fr-FR" sz="1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d’intervention :   JJ / MM : AAAA et Heure…………  Nom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 responsable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 travaux: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N° du déversoir : …………………………………………………………..</a:t>
            </a:r>
          </a:p>
          <a:p>
            <a:pPr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Position GPS  du déversoir : …………………       N° de porte ou portes concernées : …………………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État des portes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Niveau d’eau dans le réservoir : …………………………….m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Soleil                                                        Couvert                                                                  Pluie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Quantitatif des travaux</a:t>
            </a:r>
          </a:p>
          <a:p>
            <a:endParaRPr lang="fr-FR" sz="13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Longueur de câbles ………………………… m                  </a:t>
            </a:r>
            <a:r>
              <a:rPr lang="en-US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Ø des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câbles</a:t>
            </a:r>
            <a:r>
              <a:rPr lang="en-US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………………………………. ….mm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Consommation de carburant: …………………. Litres        Nombre de fixations de câbles:….…………….Unité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vacataires: ………………………….Hommes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Chefs d’équipe: …………………………………  Hommes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 du responsable: ……………………………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jours de travail : …………………….Jours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Système de levage des contre poids:     Oui    Non            Type :………………..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Consommation de carburant: …………………..Litres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Peinture :………………………………………….Kg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Changement de porte ? ………………………...O ou N       Si Oui combien : ………………………….. portes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Durée total du chantier : …………………..Jours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Coût de l’intervention: …………………… U.S.$ 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et signature du responsable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949" name="ZoneTexte 7"/>
          <p:cNvSpPr txBox="1">
            <a:spLocks noChangeArrowheads="1"/>
          </p:cNvSpPr>
          <p:nvPr/>
        </p:nvSpPr>
        <p:spPr bwMode="auto">
          <a:xfrm>
            <a:off x="228600" y="228600"/>
            <a:ext cx="868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>
                <a:solidFill>
                  <a:srgbClr val="002060"/>
                </a:solidFill>
              </a:rPr>
              <a:t>FICHE DE SYNTHESE DES TRAVAUX SUITE A RUPTURE DE CABLE</a:t>
            </a:r>
          </a:p>
        </p:txBody>
      </p:sp>
      <p:sp>
        <p:nvSpPr>
          <p:cNvPr id="79878" name="Rectangle 8"/>
          <p:cNvSpPr>
            <a:spLocks noChangeArrowheads="1"/>
          </p:cNvSpPr>
          <p:nvPr/>
        </p:nvSpPr>
        <p:spPr bwMode="auto">
          <a:xfrm>
            <a:off x="1143000" y="2214554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9879" name="Rectangle 9"/>
          <p:cNvSpPr>
            <a:spLocks noChangeArrowheads="1"/>
          </p:cNvSpPr>
          <p:nvPr/>
        </p:nvSpPr>
        <p:spPr bwMode="auto">
          <a:xfrm>
            <a:off x="4286248" y="2214554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9880" name="Rectangle 10"/>
          <p:cNvSpPr>
            <a:spLocks noChangeArrowheads="1"/>
          </p:cNvSpPr>
          <p:nvPr/>
        </p:nvSpPr>
        <p:spPr bwMode="auto">
          <a:xfrm>
            <a:off x="7643834" y="2214554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98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9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98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98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98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98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98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98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987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987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987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987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987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987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987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987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9876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build="allAtOnce" animBg="1"/>
      <p:bldP spid="79878" grpId="0" animBg="1"/>
      <p:bldP spid="79879" grpId="0" animBg="1"/>
      <p:bldP spid="7988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3810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1447800" y="2438400"/>
            <a:ext cx="6324600" cy="1076325"/>
          </a:xfrm>
          <a:prstGeom prst="rect">
            <a:avLst/>
          </a:prstGeom>
          <a:solidFill>
            <a:schemeClr val="tx2"/>
          </a:solidFill>
          <a:ln w="9525">
            <a:solidFill>
              <a:srgbClr val="FF7F6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PANNE DES POMPES D’IRRIGATION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5334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0" y="10668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FICHES D’EVALUATION DES TRAVAUX </a:t>
            </a:r>
            <a:r>
              <a:rPr lang="fr-FR" b="1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PANNE DES POMPES</a:t>
            </a:r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142844" y="1828800"/>
            <a:ext cx="8839200" cy="3970338"/>
          </a:xfrm>
          <a:prstGeom prst="rect">
            <a:avLst/>
          </a:prstGeom>
          <a:solidFill>
            <a:srgbClr val="95FA90"/>
          </a:solidFill>
          <a:ln w="28575">
            <a:solidFill>
              <a:srgbClr val="FF7F6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Ces fiches permettent de recenser et d’évaluer les dégâts, ainsi que les travaux nécessaires pour la remise en état d’au moins une pompe.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Elles doivent aussi définir: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 La méthode utilisée pour remettre en état une pompe,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2- Le nombre de vacataires nécessaires  aux travaux, et de chefs d’équipes,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3-Le nombre et le type d’outils et de matériels nécessaires,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4-La durée estimée du chantier,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5-Le coût estimé des travaux,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6-Origine du financement.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7-Etc.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69B1E063-007E-4388-AB63-99EB6ADB73D6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3C50D703-0028-4ADE-9C87-C1463787E0C4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6020" name="ZoneTexte 5"/>
          <p:cNvSpPr txBox="1">
            <a:spLocks noChangeArrowheads="1"/>
          </p:cNvSpPr>
          <p:nvPr/>
        </p:nvSpPr>
        <p:spPr bwMode="auto">
          <a:xfrm>
            <a:off x="1905000" y="609600"/>
            <a:ext cx="533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>
                <a:solidFill>
                  <a:srgbClr val="002060"/>
                </a:solidFill>
              </a:rPr>
              <a:t>FICHE DE SYNTHESE DES TRAVAUX</a:t>
            </a:r>
          </a:p>
        </p:txBody>
      </p:sp>
      <p:sp>
        <p:nvSpPr>
          <p:cNvPr id="86021" name="ZoneTexte 6"/>
          <p:cNvSpPr txBox="1">
            <a:spLocks noChangeArrowheads="1"/>
          </p:cNvSpPr>
          <p:nvPr/>
        </p:nvSpPr>
        <p:spPr bwMode="auto">
          <a:xfrm>
            <a:off x="457200" y="304800"/>
            <a:ext cx="8229600" cy="6047809"/>
          </a:xfrm>
          <a:prstGeom prst="rect">
            <a:avLst/>
          </a:prstGeom>
          <a:solidFill>
            <a:srgbClr val="95FA90"/>
          </a:solidFill>
          <a:ln w="28575">
            <a:solidFill>
              <a:srgbClr val="00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d’intervention :   JJ / MM : AAAA et Heure…………  Nom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 responsable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 travaux: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N° de la  pompe : …………………………………………………………..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Quantitatif des travaux</a:t>
            </a:r>
          </a:p>
          <a:p>
            <a:endParaRPr lang="fr-FR" sz="13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vacataires: ………………………….Hommes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Chefs d’équipe: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………………………………….. 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Hommes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 du responsable: ……………………………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 de jours de travail 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…………………Jours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Pièces changées: ……………………..              Type :………………..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Temps de démontage 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…………………………….h</a:t>
            </a:r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Temps de remontage 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……………………………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Temps de testes 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………………………………… h</a:t>
            </a:r>
          </a:p>
          <a:p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Huile moteur : …………………………………….. Litres</a:t>
            </a:r>
          </a:p>
          <a:p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Graisse : …………………………………………… kg</a:t>
            </a:r>
          </a:p>
          <a:p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Filtres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divers: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……………………………………...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Nombre</a:t>
            </a:r>
          </a:p>
          <a:p>
            <a:r>
              <a:rPr lang="fr-FR" sz="13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Etc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Peinture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:…………………………………………….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Kg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Durée total du chantier 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………………………...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Jours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Coût de l’intervention: 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……………………….… </a:t>
            </a:r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U.S.$ 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Date et signature du responsable</a:t>
            </a:r>
            <a:r>
              <a:rPr lang="fr-FR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fr-FR" sz="1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022" name="ZoneTexte 7"/>
          <p:cNvSpPr txBox="1">
            <a:spLocks noChangeArrowheads="1"/>
          </p:cNvSpPr>
          <p:nvPr/>
        </p:nvSpPr>
        <p:spPr bwMode="auto">
          <a:xfrm>
            <a:off x="228600" y="228600"/>
            <a:ext cx="868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 dirty="0">
                <a:solidFill>
                  <a:srgbClr val="002060"/>
                </a:solidFill>
              </a:rPr>
              <a:t>FICHE DE SYNTHESE DES TRAVAUX SUITE A UNE PANNE DE POMPE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60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6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60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60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60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60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60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60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602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602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602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602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602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602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602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602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602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86021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build="allAtOnce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1600200" y="1905000"/>
            <a:ext cx="5715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 vous remerciant pour votre attention</a:t>
            </a:r>
          </a:p>
        </p:txBody>
      </p:sp>
      <p:sp>
        <p:nvSpPr>
          <p:cNvPr id="87043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5334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5320C-F94C-43FA-91CA-C3CCA5D17FB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533400" y="4572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u="sng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</a:t>
            </a:r>
            <a:endParaRPr lang="en-US" b="1" u="sng">
              <a:solidFill>
                <a:srgbClr val="FF7F6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914400" y="16002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4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UTILITE DE LA MAINTENANCE ?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139700" y="2995613"/>
            <a:ext cx="8915400" cy="2566987"/>
          </a:xfrm>
          <a:prstGeom prst="rect">
            <a:avLst/>
          </a:prstGeom>
          <a:solidFill>
            <a:srgbClr val="95FA90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Maintenir en bon état de fonctionnement l’ensemble des composants d’un périmètre irrigué, et ainsi prolonger leurs durées de vie le plus longtemps possible au bénéfice des utilisateurs.</a:t>
            </a:r>
            <a:endParaRPr lang="en-US" sz="32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524F2-4E6E-4524-B8A1-AB8E71E6AB3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533400" y="4572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u="sng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</a:t>
            </a:r>
            <a:endParaRPr lang="en-US" b="1" u="sng">
              <a:solidFill>
                <a:srgbClr val="FF7F6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1905000" y="8382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0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LES DIVERS TYPES DE MAINTENANCE</a:t>
            </a:r>
            <a:endParaRPr lang="en-US" sz="20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1295400" y="196532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TYPES </a:t>
            </a:r>
            <a:r>
              <a:rPr lang="fr-FR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 maintenance:</a:t>
            </a:r>
            <a:endParaRPr lang="en-US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1524000" y="3124200"/>
            <a:ext cx="7108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 b="1" dirty="0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1 - La maintenance exceptionnelle :</a:t>
            </a:r>
            <a:endParaRPr lang="en-US" sz="2000" b="1" dirty="0">
              <a:solidFill>
                <a:srgbClr val="FF7F6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1530350" y="3657600"/>
            <a:ext cx="7156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2 - La maintenance quotidienne :</a:t>
            </a:r>
            <a:endParaRPr lang="en-US" sz="20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45" name="Rectangle 11"/>
          <p:cNvSpPr>
            <a:spLocks noChangeArrowheads="1"/>
          </p:cNvSpPr>
          <p:nvPr/>
        </p:nvSpPr>
        <p:spPr bwMode="auto">
          <a:xfrm>
            <a:off x="1295400" y="2667000"/>
            <a:ext cx="64770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1524000" y="41910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 b="1" dirty="0">
                <a:solidFill>
                  <a:srgbClr val="FF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3 - La maintenance annuelle :</a:t>
            </a:r>
            <a:endParaRPr lang="en-US" sz="2000" b="1" dirty="0">
              <a:solidFill>
                <a:srgbClr val="FF66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501775" y="4724400"/>
            <a:ext cx="695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4 - La maintenance de remise à niveau :</a:t>
            </a:r>
            <a:endParaRPr lang="en-US" sz="2000" b="1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8" grpId="0"/>
      <p:bldP spid="168970" grpId="0"/>
      <p:bldP spid="16897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66AFA-8456-46E7-A816-33E859C2A05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0378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3781" name="Text Box 5"/>
          <p:cNvSpPr txBox="1">
            <a:spLocks noChangeArrowheads="1"/>
          </p:cNvSpPr>
          <p:nvPr/>
        </p:nvSpPr>
        <p:spPr bwMode="auto">
          <a:xfrm>
            <a:off x="1981200" y="2590800"/>
            <a:ext cx="5257800" cy="1349375"/>
          </a:xfrm>
          <a:prstGeom prst="rect">
            <a:avLst/>
          </a:prstGeom>
          <a:solidFill>
            <a:schemeClr val="tx2"/>
          </a:solidFill>
          <a:ln w="38100">
            <a:solidFill>
              <a:srgbClr val="FF7F6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37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3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1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FFD2B-F6E6-4C8F-8802-0BC1EBA25D21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0480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05" name="Text Box 5"/>
          <p:cNvSpPr txBox="1">
            <a:spLocks noChangeArrowheads="1"/>
          </p:cNvSpPr>
          <p:nvPr/>
        </p:nvSpPr>
        <p:spPr bwMode="auto">
          <a:xfrm>
            <a:off x="762000" y="5334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438150" y="1428750"/>
            <a:ext cx="8382000" cy="4940300"/>
          </a:xfrm>
          <a:prstGeom prst="rect">
            <a:avLst/>
          </a:prstGeom>
          <a:solidFill>
            <a:srgbClr val="95FA90"/>
          </a:solidFill>
          <a:ln w="38100">
            <a:solidFill>
              <a:srgbClr val="FF7F6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Cette maintenance est nécessaire que si il se produit une rupture sur un élément du périmètre pouvant le mettre en danger. L’intervention doit être immédiate.</a:t>
            </a:r>
          </a:p>
          <a:p>
            <a:pPr algn="just">
              <a:spcBef>
                <a:spcPct val="50000"/>
              </a:spcBef>
            </a:pPr>
            <a:r>
              <a:rPr lang="fr-FR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 peut citer comme exemple:</a:t>
            </a:r>
          </a:p>
          <a:p>
            <a:pPr algn="just">
              <a:spcBef>
                <a:spcPct val="50000"/>
              </a:spcBef>
            </a:pPr>
            <a:r>
              <a:rPr lang="fr-FR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1- Les ruptures de digue qui font suite à un débordement ou à des 	renards 	ou encore à des infiltrations sous la digue.</a:t>
            </a:r>
          </a:p>
          <a:p>
            <a:pPr algn="just">
              <a:spcBef>
                <a:spcPct val="50000"/>
              </a:spcBef>
            </a:pPr>
            <a:r>
              <a:rPr lang="fr-FR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2- L’arrêt soudain des pompes (Serrage des pistons, joints de 	culasse, rupture d’axe). On a constaté que dans de nombreuses 	installations il n’y a pas de pompe de secours, ou si il y en a une 	elle est obsolète.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fr-FR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3-Rupture de câbles sur les déversoirs automatiques à portes 	basculantes et poids de rappel.</a:t>
            </a:r>
          </a:p>
          <a:p>
            <a:pPr algn="just">
              <a:spcBef>
                <a:spcPct val="50000"/>
              </a:spcBef>
            </a:pPr>
            <a:r>
              <a:rPr lang="fr-FR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4-Affouillement d’un ouvrage pouvant mettre en danger son 	existence. Cela concerne principalement les ouvrages de tête de 	canaux primaires.</a:t>
            </a: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4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4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4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48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48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E7E7D9-4308-4AF0-8956-16BEFD9A87D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762000" y="5334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1447800" y="3162300"/>
            <a:ext cx="6324600" cy="1228725"/>
          </a:xfrm>
          <a:prstGeom prst="rect">
            <a:avLst/>
          </a:prstGeom>
          <a:solidFill>
            <a:schemeClr val="tx2"/>
          </a:solidFill>
          <a:ln w="38100">
            <a:solidFill>
              <a:srgbClr val="FF7F6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LES DESORDRES DUS A L’EAU</a:t>
            </a:r>
            <a:endParaRPr lang="en-US" sz="3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8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30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3810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1447800" y="2438400"/>
            <a:ext cx="6324600" cy="1076325"/>
          </a:xfrm>
          <a:prstGeom prst="rect">
            <a:avLst/>
          </a:prstGeom>
          <a:solidFill>
            <a:schemeClr val="tx2"/>
          </a:solidFill>
          <a:ln w="9525">
            <a:solidFill>
              <a:srgbClr val="FF7F6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DE DIGUE DE RESERVOIR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35319-2E7E-45C3-A8A1-9774283A37B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6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 DES PERIMETRES IRRIGU</a:t>
            </a: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</a:t>
            </a:r>
            <a:r>
              <a:rPr lang="fr-F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762000" y="3810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 MAINTENANCE EXCEPTIONNELLE</a:t>
            </a:r>
            <a:endParaRPr lang="en-US" sz="28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6854" name="Picture 6" descr="DSCF276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5800" y="1281113"/>
            <a:ext cx="3429000" cy="2605087"/>
          </a:xfrm>
          <a:prstGeom prst="rect">
            <a:avLst/>
          </a:prstGeom>
          <a:noFill/>
          <a:ln w="38100">
            <a:solidFill>
              <a:srgbClr val="FF7F61"/>
            </a:solidFill>
            <a:miter lim="800000"/>
            <a:headEnd/>
            <a:tailEnd/>
          </a:ln>
        </p:spPr>
      </p:pic>
      <p:pic>
        <p:nvPicPr>
          <p:cNvPr id="206855" name="Picture 7" descr="DSCF283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05400" y="1295400"/>
            <a:ext cx="3429000" cy="2601913"/>
          </a:xfrm>
          <a:prstGeom prst="rect">
            <a:avLst/>
          </a:prstGeom>
          <a:noFill/>
          <a:ln w="38100">
            <a:solidFill>
              <a:srgbClr val="FF7F61"/>
            </a:solidFill>
            <a:miter lim="800000"/>
            <a:headEnd/>
            <a:tailEnd/>
          </a:ln>
        </p:spPr>
      </p:pic>
      <p:sp>
        <p:nvSpPr>
          <p:cNvPr id="206856" name="Text Box 8"/>
          <p:cNvSpPr txBox="1">
            <a:spLocks noChangeArrowheads="1"/>
          </p:cNvSpPr>
          <p:nvPr/>
        </p:nvSpPr>
        <p:spPr bwMode="auto">
          <a:xfrm>
            <a:off x="571500" y="3352800"/>
            <a:ext cx="358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400"/>
              <a:t>Rupture d’une digue au droit d’un ouvrage</a:t>
            </a:r>
            <a:endParaRPr lang="en-US" sz="1400"/>
          </a:p>
        </p:txBody>
      </p:sp>
      <p:sp>
        <p:nvSpPr>
          <p:cNvPr id="206857" name="Text Box 9"/>
          <p:cNvSpPr txBox="1">
            <a:spLocks noChangeArrowheads="1"/>
          </p:cNvSpPr>
          <p:nvPr/>
        </p:nvSpPr>
        <p:spPr bwMode="auto">
          <a:xfrm>
            <a:off x="5105400" y="35052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400"/>
              <a:t>Rupture d’une digue.</a:t>
            </a:r>
            <a:endParaRPr lang="en-US" sz="1400"/>
          </a:p>
        </p:txBody>
      </p:sp>
      <p:pic>
        <p:nvPicPr>
          <p:cNvPr id="206858" name="Picture 10" descr="DSCF436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66750" y="4114800"/>
            <a:ext cx="3429000" cy="2574925"/>
          </a:xfrm>
          <a:prstGeom prst="rect">
            <a:avLst/>
          </a:prstGeom>
          <a:noFill/>
          <a:ln w="38100">
            <a:solidFill>
              <a:srgbClr val="FF7F61"/>
            </a:solidFill>
            <a:miter lim="800000"/>
            <a:headEnd/>
            <a:tailEnd/>
          </a:ln>
        </p:spPr>
      </p:pic>
      <p:pic>
        <p:nvPicPr>
          <p:cNvPr id="206859" name="Picture 11" descr="O Chek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086350" y="4095750"/>
            <a:ext cx="3448050" cy="2590800"/>
          </a:xfrm>
          <a:prstGeom prst="rect">
            <a:avLst/>
          </a:prstGeom>
          <a:noFill/>
          <a:ln w="38100">
            <a:solidFill>
              <a:srgbClr val="FF7F61"/>
            </a:solidFill>
            <a:miter lim="800000"/>
            <a:headEnd/>
            <a:tailEnd/>
          </a:ln>
        </p:spPr>
      </p:pic>
      <p:sp>
        <p:nvSpPr>
          <p:cNvPr id="206860" name="Text Box 12"/>
          <p:cNvSpPr txBox="1">
            <a:spLocks noChangeArrowheads="1"/>
          </p:cNvSpPr>
          <p:nvPr/>
        </p:nvSpPr>
        <p:spPr bwMode="auto">
          <a:xfrm>
            <a:off x="5295900" y="615315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400"/>
              <a:t>Rupture d’une digue à O’Chek (Kompong Thom)</a:t>
            </a:r>
            <a:endParaRPr lang="en-US" sz="1400"/>
          </a:p>
        </p:txBody>
      </p:sp>
      <p:sp>
        <p:nvSpPr>
          <p:cNvPr id="206861" name="Text Box 13"/>
          <p:cNvSpPr txBox="1">
            <a:spLocks noChangeArrowheads="1"/>
          </p:cNvSpPr>
          <p:nvPr/>
        </p:nvSpPr>
        <p:spPr bwMode="auto">
          <a:xfrm>
            <a:off x="838200" y="6076950"/>
            <a:ext cx="30480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400"/>
              <a:t>Rupture d’une digue en cours </a:t>
            </a:r>
          </a:p>
          <a:p>
            <a:pPr algn="ctr"/>
            <a:r>
              <a:rPr lang="fr-FR" sz="1400"/>
              <a:t>O Donpao  (Kompong Thom)</a:t>
            </a:r>
            <a:endParaRPr lang="en-US" sz="1400"/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2057400" y="83820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>
                <a:solidFill>
                  <a:srgbClr val="FF7F6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RUPTURE DE DIGUE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6856" grpId="0"/>
      <p:bldP spid="206857" grpId="0"/>
      <p:bldP spid="206860" grpId="0"/>
      <p:bldP spid="20686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1035</Words>
  <Application>Microsoft Office PowerPoint</Application>
  <PresentationFormat>On-screen Show (4:3)</PresentationFormat>
  <Paragraphs>319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Débit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DAVID</dc:creator>
  <cp:lastModifiedBy>GRET-SKY</cp:lastModifiedBy>
  <cp:revision>6</cp:revision>
  <dcterms:created xsi:type="dcterms:W3CDTF">2010-02-02T22:36:21Z</dcterms:created>
  <dcterms:modified xsi:type="dcterms:W3CDTF">2011-12-08T02:14:17Z</dcterms:modified>
</cp:coreProperties>
</file>