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6"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9" r:id="rId31"/>
    <p:sldId id="291" r:id="rId32"/>
    <p:sldId id="292" r:id="rId33"/>
    <p:sldId id="294"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7F87B-151B-4CCB-9BD9-C478A3E919B6}" type="datetimeFigureOut">
              <a:rPr lang="fr-FR" smtClean="0"/>
              <a:pPr/>
              <a:t>08/12/2011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703BD-BE1B-4CDE-9D57-629D54261E13}"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Espace réservé de l'image des diapositives 1"/>
          <p:cNvSpPr>
            <a:spLocks noGrp="1" noRot="1" noChangeAspect="1" noTextEdit="1"/>
          </p:cNvSpPr>
          <p:nvPr>
            <p:ph type="sldImg"/>
          </p:nvPr>
        </p:nvSpPr>
        <p:spPr>
          <a:ln/>
        </p:spPr>
      </p:sp>
      <p:sp>
        <p:nvSpPr>
          <p:cNvPr id="580611" name="Espace réservé des commentaires 2"/>
          <p:cNvSpPr>
            <a:spLocks noGrp="1"/>
          </p:cNvSpPr>
          <p:nvPr>
            <p:ph type="body" idx="1"/>
          </p:nvPr>
        </p:nvSpPr>
        <p:spPr>
          <a:noFill/>
          <a:ln/>
        </p:spPr>
        <p:txBody>
          <a:bodyPr/>
          <a:lstStyle/>
          <a:p>
            <a:endParaRPr lang="fr-FR" smtClean="0"/>
          </a:p>
        </p:txBody>
      </p:sp>
      <p:sp>
        <p:nvSpPr>
          <p:cNvPr id="580612" name="Espace réservé du numéro de diapositive 3"/>
          <p:cNvSpPr>
            <a:spLocks noGrp="1"/>
          </p:cNvSpPr>
          <p:nvPr>
            <p:ph type="sldNum" sz="quarter" idx="5"/>
          </p:nvPr>
        </p:nvSpPr>
        <p:spPr>
          <a:noFill/>
        </p:spPr>
        <p:txBody>
          <a:bodyPr/>
          <a:lstStyle/>
          <a:p>
            <a:fld id="{0519B238-1625-4798-91C4-118C5BBE280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Espace réservé de l'image des diapositives 1"/>
          <p:cNvSpPr>
            <a:spLocks noGrp="1" noRot="1" noChangeAspect="1" noTextEdit="1"/>
          </p:cNvSpPr>
          <p:nvPr>
            <p:ph type="sldImg"/>
          </p:nvPr>
        </p:nvSpPr>
        <p:spPr>
          <a:ln/>
        </p:spPr>
      </p:sp>
      <p:sp>
        <p:nvSpPr>
          <p:cNvPr id="581635" name="Espace réservé des commentaires 2"/>
          <p:cNvSpPr>
            <a:spLocks noGrp="1"/>
          </p:cNvSpPr>
          <p:nvPr>
            <p:ph type="body" idx="1"/>
          </p:nvPr>
        </p:nvSpPr>
        <p:spPr>
          <a:noFill/>
          <a:ln/>
        </p:spPr>
        <p:txBody>
          <a:bodyPr/>
          <a:lstStyle/>
          <a:p>
            <a:endParaRPr lang="fr-FR" smtClean="0"/>
          </a:p>
        </p:txBody>
      </p:sp>
      <p:sp>
        <p:nvSpPr>
          <p:cNvPr id="581636" name="Espace réservé du numéro de diapositive 3"/>
          <p:cNvSpPr>
            <a:spLocks noGrp="1"/>
          </p:cNvSpPr>
          <p:nvPr>
            <p:ph type="sldNum" sz="quarter" idx="5"/>
          </p:nvPr>
        </p:nvSpPr>
        <p:spPr>
          <a:noFill/>
        </p:spPr>
        <p:txBody>
          <a:bodyPr/>
          <a:lstStyle/>
          <a:p>
            <a:fld id="{E14B9432-0872-46F7-89C6-1B031876A8B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Espace réservé de l'image des diapositives 1"/>
          <p:cNvSpPr>
            <a:spLocks noGrp="1" noRot="1" noChangeAspect="1" noTextEdit="1"/>
          </p:cNvSpPr>
          <p:nvPr>
            <p:ph type="sldImg"/>
          </p:nvPr>
        </p:nvSpPr>
        <p:spPr>
          <a:ln/>
        </p:spPr>
      </p:sp>
      <p:sp>
        <p:nvSpPr>
          <p:cNvPr id="582659" name="Espace réservé des commentaires 2"/>
          <p:cNvSpPr>
            <a:spLocks noGrp="1"/>
          </p:cNvSpPr>
          <p:nvPr>
            <p:ph type="body" idx="1"/>
          </p:nvPr>
        </p:nvSpPr>
        <p:spPr>
          <a:noFill/>
          <a:ln/>
        </p:spPr>
        <p:txBody>
          <a:bodyPr/>
          <a:lstStyle/>
          <a:p>
            <a:endParaRPr lang="fr-FR" smtClean="0"/>
          </a:p>
        </p:txBody>
      </p:sp>
      <p:sp>
        <p:nvSpPr>
          <p:cNvPr id="582660" name="Espace réservé du numéro de diapositive 3"/>
          <p:cNvSpPr>
            <a:spLocks noGrp="1"/>
          </p:cNvSpPr>
          <p:nvPr>
            <p:ph type="sldNum" sz="quarter" idx="5"/>
          </p:nvPr>
        </p:nvSpPr>
        <p:spPr>
          <a:noFill/>
        </p:spPr>
        <p:txBody>
          <a:bodyPr/>
          <a:lstStyle/>
          <a:p>
            <a:fld id="{D85942AF-8738-4BB8-8B98-6242ABC93B12}"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Espace réservé de l'image des diapositives 1"/>
          <p:cNvSpPr>
            <a:spLocks noGrp="1" noRot="1" noChangeAspect="1" noTextEdit="1"/>
          </p:cNvSpPr>
          <p:nvPr>
            <p:ph type="sldImg"/>
          </p:nvPr>
        </p:nvSpPr>
        <p:spPr>
          <a:ln/>
        </p:spPr>
      </p:sp>
      <p:sp>
        <p:nvSpPr>
          <p:cNvPr id="583683" name="Espace réservé des commentaires 2"/>
          <p:cNvSpPr>
            <a:spLocks noGrp="1"/>
          </p:cNvSpPr>
          <p:nvPr>
            <p:ph type="body" idx="1"/>
          </p:nvPr>
        </p:nvSpPr>
        <p:spPr>
          <a:noFill/>
          <a:ln/>
        </p:spPr>
        <p:txBody>
          <a:bodyPr/>
          <a:lstStyle/>
          <a:p>
            <a:endParaRPr lang="fr-FR" smtClean="0"/>
          </a:p>
        </p:txBody>
      </p:sp>
      <p:sp>
        <p:nvSpPr>
          <p:cNvPr id="583684" name="Espace réservé du numéro de diapositive 3"/>
          <p:cNvSpPr>
            <a:spLocks noGrp="1"/>
          </p:cNvSpPr>
          <p:nvPr>
            <p:ph type="sldNum" sz="quarter" idx="5"/>
          </p:nvPr>
        </p:nvSpPr>
        <p:spPr>
          <a:noFill/>
        </p:spPr>
        <p:txBody>
          <a:bodyPr/>
          <a:lstStyle/>
          <a:p>
            <a:fld id="{FF5F58CF-814A-4875-85DE-F32B3FE06FED}"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Espace réservé de l'image des diapositives 1"/>
          <p:cNvSpPr>
            <a:spLocks noGrp="1" noRot="1" noChangeAspect="1" noTextEdit="1"/>
          </p:cNvSpPr>
          <p:nvPr>
            <p:ph type="sldImg"/>
          </p:nvPr>
        </p:nvSpPr>
        <p:spPr>
          <a:ln/>
        </p:spPr>
      </p:sp>
      <p:sp>
        <p:nvSpPr>
          <p:cNvPr id="584707" name="Espace réservé des commentaires 2"/>
          <p:cNvSpPr>
            <a:spLocks noGrp="1"/>
          </p:cNvSpPr>
          <p:nvPr>
            <p:ph type="body" idx="1"/>
          </p:nvPr>
        </p:nvSpPr>
        <p:spPr>
          <a:noFill/>
          <a:ln/>
        </p:spPr>
        <p:txBody>
          <a:bodyPr/>
          <a:lstStyle/>
          <a:p>
            <a:endParaRPr lang="fr-FR" smtClean="0"/>
          </a:p>
        </p:txBody>
      </p:sp>
      <p:sp>
        <p:nvSpPr>
          <p:cNvPr id="584708" name="Espace réservé du numéro de diapositive 3"/>
          <p:cNvSpPr>
            <a:spLocks noGrp="1"/>
          </p:cNvSpPr>
          <p:nvPr>
            <p:ph type="sldNum" sz="quarter" idx="5"/>
          </p:nvPr>
        </p:nvSpPr>
        <p:spPr>
          <a:noFill/>
        </p:spPr>
        <p:txBody>
          <a:bodyPr/>
          <a:lstStyle/>
          <a:p>
            <a:fld id="{ACCA5BD5-07D9-4C48-96ED-E86DE5928694}"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51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36703BD-BE1B-4CDE-9D57-629D54261E13}"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8B6DA0BD-3B19-46A8-B8CF-D59ADFE6C516}"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6DA0BD-3B19-46A8-B8CF-D59ADFE6C51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6DA0BD-3B19-46A8-B8CF-D59ADFE6C516}"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6DA0BD-3B19-46A8-B8CF-D59ADFE6C516}"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6DA0BD-3B19-46A8-B8CF-D59ADFE6C516}"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6DA0BD-3B19-46A8-B8CF-D59ADFE6C516}"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6DA0BD-3B19-46A8-B8CF-D59ADFE6C516}"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6DA0BD-3B19-46A8-B8CF-D59ADFE6C516}"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6DA0BD-3B19-46A8-B8CF-D59ADFE6C516}"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6DA0BD-3B19-46A8-B8CF-D59ADFE6C516}"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4BA063C-0D70-4D04-8638-D1C477A01DF1}"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8B6DA0BD-3B19-46A8-B8CF-D59ADFE6C516}"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BA063C-0D70-4D04-8638-D1C477A01DF1}" type="datetimeFigureOut">
              <a:rPr lang="fr-FR" smtClean="0"/>
              <a:pPr/>
              <a:t>08/12/2011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6DA0BD-3B19-46A8-B8CF-D59ADFE6C516}" type="slidenum">
              <a:rPr lang="fr-FR" smtClean="0"/>
              <a:pPr/>
              <a:t>‹#›</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2FCAF74-4256-47C5-BE6D-4C344E633A3E}" type="slidenum">
              <a:rPr lang="en-US" smtClean="0"/>
              <a:pPr>
                <a:defRPr/>
              </a:pPr>
              <a:t>1</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t>
            </a:r>
            <a:endParaRPr lang="en-US" sz="2000" b="1" u="sng" dirty="0">
              <a:solidFill>
                <a:srgbClr val="FFC000"/>
              </a:solidFill>
              <a:effectLst>
                <a:outerShdw blurRad="38100" dist="38100" dir="2700000" algn="tl">
                  <a:srgbClr val="000000"/>
                </a:outerShdw>
              </a:effectLst>
            </a:endParaRPr>
          </a:p>
        </p:txBody>
      </p:sp>
      <p:sp>
        <p:nvSpPr>
          <p:cNvPr id="5" name="Text Box 6"/>
          <p:cNvSpPr txBox="1">
            <a:spLocks noChangeArrowheads="1"/>
          </p:cNvSpPr>
          <p:nvPr/>
        </p:nvSpPr>
        <p:spPr bwMode="auto">
          <a:xfrm>
            <a:off x="1142976" y="1428736"/>
            <a:ext cx="6705600" cy="1077913"/>
          </a:xfrm>
          <a:prstGeom prst="rect">
            <a:avLst/>
          </a:prstGeom>
          <a:solidFill>
            <a:schemeClr val="accent5">
              <a:lumMod val="40000"/>
              <a:lumOff val="60000"/>
            </a:schemeClr>
          </a:solidFill>
          <a:ln w="38100">
            <a:solidFill>
              <a:srgbClr val="FF7F61"/>
            </a:solidFill>
            <a:miter lim="800000"/>
            <a:headEnd/>
            <a:tailEnd/>
          </a:ln>
          <a:effectLst/>
        </p:spPr>
        <p:txBody>
          <a:bodyPr>
            <a:spAutoFit/>
          </a:bodyPr>
          <a:lstStyle/>
          <a:p>
            <a:pPr algn="ctr">
              <a:spcBef>
                <a:spcPct val="50000"/>
              </a:spcBef>
              <a:defRPr/>
            </a:pPr>
            <a:r>
              <a:rPr lang="fr-FR" sz="3200" b="1" dirty="0">
                <a:solidFill>
                  <a:srgbClr val="0000FF"/>
                </a:solidFill>
                <a:effectLst>
                  <a:outerShdw blurRad="38100" dist="38100" dir="2700000" algn="tl">
                    <a:srgbClr val="000000"/>
                  </a:outerShdw>
                </a:effectLst>
              </a:rPr>
              <a:t>ETUDE D’UN CAS PRATIQUE ET REEL</a:t>
            </a:r>
          </a:p>
        </p:txBody>
      </p:sp>
      <p:sp>
        <p:nvSpPr>
          <p:cNvPr id="1026" name="Text Box 2"/>
          <p:cNvSpPr txBox="1">
            <a:spLocks noChangeArrowheads="1"/>
          </p:cNvSpPr>
          <p:nvPr/>
        </p:nvSpPr>
        <p:spPr bwMode="auto">
          <a:xfrm>
            <a:off x="2857488" y="3000372"/>
            <a:ext cx="3200400" cy="1357322"/>
          </a:xfrm>
          <a:prstGeom prst="rect">
            <a:avLst/>
          </a:prstGeom>
          <a:solidFill>
            <a:schemeClr val="accent5">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1" i="0"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rPr>
              <a:t>CAS PRATIQUE DE LA MAINTENANCE DES POLDERS DE PREY NUP.</a:t>
            </a:r>
            <a:endParaRPr kumimoji="0" lang="fr-FR" sz="2000" b="0" i="0"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6">
                                            <p:bg/>
                                          </p:spTgt>
                                        </p:tgtEl>
                                        <p:attrNameLst>
                                          <p:attrName>style.visibility</p:attrName>
                                        </p:attrNameLst>
                                      </p:cBhvr>
                                      <p:to>
                                        <p:strVal val="visible"/>
                                      </p:to>
                                    </p:set>
                                    <p:anim calcmode="lin" valueType="num">
                                      <p:cBhvr additive="base">
                                        <p:cTn id="17" dur="500" fill="hold"/>
                                        <p:tgtEl>
                                          <p:spTgt spid="102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02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6">
                                            <p:txEl>
                                              <p:pRg st="0" end="0"/>
                                            </p:txEl>
                                          </p:spTgt>
                                        </p:tgtEl>
                                        <p:attrNameLst>
                                          <p:attrName>style.visibility</p:attrName>
                                        </p:attrNameLst>
                                      </p:cBhvr>
                                      <p:to>
                                        <p:strVal val="visible"/>
                                      </p:to>
                                    </p:set>
                                    <p:anim calcmode="lin" valueType="num">
                                      <p:cBhvr additive="base">
                                        <p:cTn id="21" dur="500" fill="hold"/>
                                        <p:tgtEl>
                                          <p:spTgt spid="102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026"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85728"/>
            <a:ext cx="9144000" cy="1600438"/>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a:solidFill>
                  <a:srgbClr val="002060"/>
                </a:solidFill>
                <a:latin typeface="Arial" pitchFamily="34" charset="0"/>
                <a:cs typeface="Arial" pitchFamily="34" charset="0"/>
              </a:rPr>
              <a:t>Le contrôle topographique continu des tassements de digues </a:t>
            </a:r>
            <a:r>
              <a:rPr lang="fr-FR" sz="1400" dirty="0">
                <a:solidFill>
                  <a:srgbClr val="002060"/>
                </a:solidFill>
                <a:latin typeface="Arial" pitchFamily="34" charset="0"/>
                <a:cs typeface="Arial" pitchFamily="34" charset="0"/>
              </a:rPr>
              <a:t>:</a:t>
            </a:r>
          </a:p>
          <a:p>
            <a:pPr algn="just"/>
            <a:r>
              <a:rPr lang="fr-FR" sz="1400" dirty="0">
                <a:solidFill>
                  <a:srgbClr val="002060"/>
                </a:solidFill>
                <a:latin typeface="Arial" pitchFamily="34" charset="0"/>
                <a:cs typeface="Arial" pitchFamily="34" charset="0"/>
              </a:rPr>
              <a:t>Ce travail reste </a:t>
            </a:r>
            <a:r>
              <a:rPr lang="fr-FR" sz="1400" dirty="0" err="1">
                <a:solidFill>
                  <a:srgbClr val="002060"/>
                </a:solidFill>
                <a:latin typeface="Arial" pitchFamily="34" charset="0"/>
                <a:cs typeface="Arial" pitchFamily="34" charset="0"/>
              </a:rPr>
              <a:t>Ie</a:t>
            </a:r>
            <a:r>
              <a:rPr lang="fr-FR" sz="1400" dirty="0">
                <a:solidFill>
                  <a:srgbClr val="002060"/>
                </a:solidFill>
                <a:latin typeface="Arial" pitchFamily="34" charset="0"/>
                <a:cs typeface="Arial" pitchFamily="34" charset="0"/>
              </a:rPr>
              <a:t> plus important dans </a:t>
            </a:r>
            <a:r>
              <a:rPr lang="fr-FR" sz="1400" dirty="0" err="1">
                <a:solidFill>
                  <a:srgbClr val="002060"/>
                </a:solidFill>
                <a:latin typeface="Arial" pitchFamily="34" charset="0"/>
                <a:cs typeface="Arial" pitchFamily="34" charset="0"/>
              </a:rPr>
              <a:t>Ie</a:t>
            </a:r>
            <a:r>
              <a:rPr lang="fr-FR" sz="1400" dirty="0">
                <a:solidFill>
                  <a:srgbClr val="002060"/>
                </a:solidFill>
                <a:latin typeface="Arial" pitchFamily="34" charset="0"/>
                <a:cs typeface="Arial" pitchFamily="34" charset="0"/>
              </a:rPr>
              <a:t> cadre de la maintenance en charge de la Direction Provinciale du Ministère des Ressources en Eau et de la Météorologie de Sihanoukville. Il permet de vérifier et de quantifier les tassements des digues et d'estimer la progression des phénomènes de consolidation du sous sol en argiles molles sous les digues. On peut en tirer ainsi des courbes et des vitesses de tassement indispensable pour prévenir les rechargements futurs. On prévoit deux contrôles topographiques par an. Seul les profils en long sont nécessaires</a:t>
            </a:r>
            <a:r>
              <a:rPr lang="fr-FR" sz="1400" dirty="0" smtClean="0">
                <a:solidFill>
                  <a:srgbClr val="002060"/>
                </a:solidFill>
                <a:latin typeface="Arial" pitchFamily="34" charset="0"/>
                <a:cs typeface="Arial" pitchFamily="34" charset="0"/>
              </a:rPr>
              <a:t>.</a:t>
            </a:r>
            <a:endParaRPr lang="fr-FR" sz="1400" dirty="0">
              <a:latin typeface="Arial" pitchFamily="34" charset="0"/>
              <a:cs typeface="Arial" pitchFamily="34" charset="0"/>
            </a:endParaRPr>
          </a:p>
        </p:txBody>
      </p:sp>
      <p:sp>
        <p:nvSpPr>
          <p:cNvPr id="3" name="ZoneTexte 2"/>
          <p:cNvSpPr txBox="1"/>
          <p:nvPr/>
        </p:nvSpPr>
        <p:spPr>
          <a:xfrm>
            <a:off x="0" y="2071678"/>
            <a:ext cx="9144000" cy="1169551"/>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a:solidFill>
                  <a:srgbClr val="002060"/>
                </a:solidFill>
                <a:latin typeface="Arial" pitchFamily="34" charset="0"/>
                <a:cs typeface="Arial" pitchFamily="34" charset="0"/>
              </a:rPr>
              <a:t>Les travaux routiniers</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Ces travaux sont à réaliser tout au long de </a:t>
            </a:r>
            <a:r>
              <a:rPr lang="fr-FR" sz="1400" dirty="0" err="1">
                <a:solidFill>
                  <a:srgbClr val="002060"/>
                </a:solidFill>
                <a:latin typeface="Arial" pitchFamily="34" charset="0"/>
                <a:cs typeface="Arial" pitchFamily="34" charset="0"/>
              </a:rPr>
              <a:t>I'année</a:t>
            </a:r>
            <a:r>
              <a:rPr lang="fr-FR" sz="1400" dirty="0">
                <a:solidFill>
                  <a:srgbClr val="002060"/>
                </a:solidFill>
                <a:latin typeface="Arial" pitchFamily="34" charset="0"/>
                <a:cs typeface="Arial" pitchFamily="34" charset="0"/>
              </a:rPr>
              <a:t>. Ils consistent principalement à </a:t>
            </a:r>
            <a:r>
              <a:rPr lang="fr-FR" sz="1400" dirty="0" err="1">
                <a:solidFill>
                  <a:srgbClr val="002060"/>
                </a:solidFill>
                <a:latin typeface="Arial" pitchFamily="34" charset="0"/>
                <a:cs typeface="Arial" pitchFamily="34" charset="0"/>
              </a:rPr>
              <a:t>I'entretien</a:t>
            </a:r>
            <a:r>
              <a:rPr lang="fr-FR" sz="1400" dirty="0">
                <a:solidFill>
                  <a:srgbClr val="002060"/>
                </a:solidFill>
                <a:latin typeface="Arial" pitchFamily="34" charset="0"/>
                <a:cs typeface="Arial" pitchFamily="34" charset="0"/>
              </a:rPr>
              <a:t> des zones de roulement des digues (Nids de poules, déformation, etc.), la remise en place des fascines déformées ou arrachées, et en cas de gros incidents (rupture de digue) un examen régulier des digues pour contrôler </a:t>
            </a:r>
            <a:r>
              <a:rPr lang="fr-FR" sz="1400" dirty="0" err="1" smtClean="0">
                <a:solidFill>
                  <a:srgbClr val="002060"/>
                </a:solidFill>
                <a:latin typeface="Arial" pitchFamily="34" charset="0"/>
                <a:cs typeface="Arial" pitchFamily="34" charset="0"/>
              </a:rPr>
              <a:t>I'apparition</a:t>
            </a:r>
            <a:r>
              <a:rPr lang="fr-FR" sz="1400" dirty="0" smtClean="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de fissurations longitudinales et latérale qui sont les prémices de risque de rupture</a:t>
            </a:r>
            <a:r>
              <a:rPr lang="fr-FR" sz="1400" dirty="0" smtClean="0">
                <a:solidFill>
                  <a:srgbClr val="002060"/>
                </a:solidFill>
                <a:latin typeface="Arial" pitchFamily="34" charset="0"/>
                <a:cs typeface="Arial" pitchFamily="34" charset="0"/>
              </a:rPr>
              <a:t>.</a:t>
            </a:r>
            <a:endParaRPr lang="fr-FR" sz="14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
            <a:ext cx="9144000" cy="6955750"/>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u="sng" dirty="0" smtClean="0">
                <a:latin typeface="Arial" pitchFamily="34" charset="0"/>
                <a:cs typeface="Arial" pitchFamily="34" charset="0"/>
              </a:rPr>
              <a:t>FICHE </a:t>
            </a:r>
            <a:r>
              <a:rPr lang="fr-FR" sz="1400" b="1" u="sng" dirty="0">
                <a:latin typeface="Arial" pitchFamily="34" charset="0"/>
                <a:cs typeface="Arial" pitchFamily="34" charset="0"/>
              </a:rPr>
              <a:t>D’ETAT DE LA DIGUE PRINCIPALE DU </a:t>
            </a:r>
            <a:r>
              <a:rPr lang="fr-FR" sz="1400" b="1" u="sng" dirty="0" smtClean="0">
                <a:latin typeface="Arial" pitchFamily="34" charset="0"/>
                <a:cs typeface="Arial" pitchFamily="34" charset="0"/>
              </a:rPr>
              <a:t>POLDER 1</a:t>
            </a:r>
            <a:endParaRPr lang="fr-FR" sz="1400" dirty="0">
              <a:latin typeface="Arial" pitchFamily="34" charset="0"/>
              <a:cs typeface="Arial" pitchFamily="34" charset="0"/>
            </a:endParaRPr>
          </a:p>
          <a:p>
            <a:endParaRPr lang="fr-FR" sz="800" dirty="0"/>
          </a:p>
          <a:p>
            <a:r>
              <a:rPr lang="fr-FR" sz="1400" u="sng" dirty="0">
                <a:solidFill>
                  <a:srgbClr val="002060"/>
                </a:solidFill>
                <a:latin typeface="Arial" pitchFamily="34" charset="0"/>
                <a:cs typeface="Arial" pitchFamily="34" charset="0"/>
              </a:rPr>
              <a:t>A remplir si vous constatez des dégâts par rapport aux visites précédentes</a:t>
            </a:r>
            <a:r>
              <a:rPr lang="fr-FR" sz="1400" dirty="0">
                <a:solidFill>
                  <a:srgbClr val="002060"/>
                </a:solidFill>
                <a:latin typeface="Arial" pitchFamily="34" charset="0"/>
                <a:cs typeface="Arial" pitchFamily="34" charset="0"/>
              </a:rPr>
              <a:t> :</a:t>
            </a: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Date de la visite :   17 janvier 2007				Nom de la personne : M. May Men</a:t>
            </a: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Le type d’ouvrage : Digue Polder 1            Position : pk 0+000 à 11+270     Longueur : 11 270 </a:t>
            </a:r>
            <a:r>
              <a:rPr lang="fr-FR" sz="1400" dirty="0" smtClean="0">
                <a:solidFill>
                  <a:srgbClr val="002060"/>
                </a:solidFill>
                <a:latin typeface="Arial" pitchFamily="34" charset="0"/>
                <a:cs typeface="Arial" pitchFamily="34" charset="0"/>
              </a:rPr>
              <a:t>m</a:t>
            </a:r>
          </a:p>
          <a:p>
            <a:endParaRPr lang="fr-FR" sz="800" dirty="0" smtClean="0">
              <a:solidFill>
                <a:srgbClr val="002060"/>
              </a:solidFill>
              <a:latin typeface="Arial" pitchFamily="34" charset="0"/>
              <a:cs typeface="Arial" pitchFamily="34" charset="0"/>
            </a:endParaRPr>
          </a:p>
          <a:p>
            <a:r>
              <a:rPr lang="fr-FR" sz="1400" b="1" u="sng" dirty="0" smtClean="0">
                <a:solidFill>
                  <a:srgbClr val="002060"/>
                </a:solidFill>
                <a:latin typeface="Arial" pitchFamily="34" charset="0"/>
                <a:cs typeface="Arial" pitchFamily="34" charset="0"/>
              </a:rPr>
              <a:t>La </a:t>
            </a:r>
            <a:r>
              <a:rPr lang="fr-FR" sz="1400" b="1" u="sng" dirty="0">
                <a:solidFill>
                  <a:srgbClr val="002060"/>
                </a:solidFill>
                <a:latin typeface="Arial" pitchFamily="34" charset="0"/>
                <a:cs typeface="Arial" pitchFamily="34" charset="0"/>
              </a:rPr>
              <a:t>digue du Polder </a:t>
            </a:r>
            <a:r>
              <a:rPr lang="fr-FR" sz="1400" b="1" u="sng" dirty="0" smtClean="0">
                <a:solidFill>
                  <a:srgbClr val="002060"/>
                </a:solidFill>
                <a:latin typeface="Arial" pitchFamily="34" charset="0"/>
                <a:cs typeface="Arial" pitchFamily="34" charset="0"/>
              </a:rPr>
              <a:t>1</a:t>
            </a:r>
            <a:endParaRPr lang="fr-FR" sz="1400" dirty="0"/>
          </a:p>
          <a:p>
            <a:r>
              <a:rPr lang="fr-FR" sz="1400" u="sng" dirty="0">
                <a:solidFill>
                  <a:srgbClr val="002060"/>
                </a:solidFill>
                <a:latin typeface="Arial" pitchFamily="34" charset="0"/>
                <a:cs typeface="Arial" pitchFamily="34" charset="0"/>
              </a:rPr>
              <a:t>Etat général du talus côté mer</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L’enherbement ? </a:t>
            </a:r>
            <a:r>
              <a:rPr lang="fr-FR" sz="1400" dirty="0" smtClean="0">
                <a:solidFill>
                  <a:srgbClr val="002060"/>
                </a:solidFill>
                <a:latin typeface="Arial" pitchFamily="34" charset="0"/>
                <a:cs typeface="Arial" pitchFamily="34" charset="0"/>
              </a:rPr>
              <a:t>Broussailles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L’enrochement et son géotextile ? </a:t>
            </a:r>
            <a:r>
              <a:rPr lang="fr-FR" sz="1400" dirty="0" smtClean="0">
                <a:solidFill>
                  <a:srgbClr val="002060"/>
                </a:solidFill>
                <a:latin typeface="Arial" pitchFamily="34" charset="0"/>
                <a:cs typeface="Arial" pitchFamily="34" charset="0"/>
              </a:rPr>
              <a:t>Non</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La terre ? </a:t>
            </a:r>
            <a:r>
              <a:rPr lang="fr-FR" sz="1400" dirty="0" smtClean="0">
                <a:solidFill>
                  <a:srgbClr val="002060"/>
                </a:solidFill>
                <a:latin typeface="Arial" pitchFamily="34" charset="0"/>
                <a:cs typeface="Arial" pitchFamily="34" charset="0"/>
              </a:rPr>
              <a:t>Oui</a:t>
            </a:r>
            <a:endParaRPr lang="fr-FR" sz="1400" dirty="0">
              <a:solidFill>
                <a:srgbClr val="002060"/>
              </a:solidFill>
              <a:latin typeface="Arial" pitchFamily="34" charset="0"/>
              <a:cs typeface="Arial" pitchFamily="34" charset="0"/>
            </a:endParaRPr>
          </a:p>
          <a:p>
            <a:r>
              <a:rPr lang="fr-FR" sz="1400" u="sng" dirty="0">
                <a:solidFill>
                  <a:srgbClr val="002060"/>
                </a:solidFill>
                <a:latin typeface="Arial" pitchFamily="34" charset="0"/>
                <a:cs typeface="Arial" pitchFamily="34" charset="0"/>
              </a:rPr>
              <a:t>Etat général du talus côté polder</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L’enherbement ? </a:t>
            </a:r>
            <a:r>
              <a:rPr lang="fr-FR" sz="1400" dirty="0" smtClean="0">
                <a:solidFill>
                  <a:srgbClr val="002060"/>
                </a:solidFill>
                <a:latin typeface="Arial" pitchFamily="34" charset="0"/>
                <a:cs typeface="Arial" pitchFamily="34" charset="0"/>
              </a:rPr>
              <a:t>Broussailles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L’enrochement et son géotextile ? </a:t>
            </a:r>
            <a:r>
              <a:rPr lang="fr-FR" sz="1400" dirty="0" smtClean="0">
                <a:solidFill>
                  <a:srgbClr val="002060"/>
                </a:solidFill>
                <a:latin typeface="Arial" pitchFamily="34" charset="0"/>
                <a:cs typeface="Arial" pitchFamily="34" charset="0"/>
              </a:rPr>
              <a:t>Non</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La terre ? </a:t>
            </a:r>
            <a:r>
              <a:rPr lang="fr-FR" sz="1400" dirty="0" smtClean="0">
                <a:solidFill>
                  <a:srgbClr val="002060"/>
                </a:solidFill>
                <a:latin typeface="Arial" pitchFamily="34" charset="0"/>
                <a:cs typeface="Arial" pitchFamily="34" charset="0"/>
              </a:rPr>
              <a:t>Oui</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Le fascinage ? </a:t>
            </a:r>
            <a:r>
              <a:rPr lang="fr-FR" sz="1400" dirty="0" smtClean="0">
                <a:solidFill>
                  <a:srgbClr val="002060"/>
                </a:solidFill>
                <a:latin typeface="Arial" pitchFamily="34" charset="0"/>
                <a:cs typeface="Arial" pitchFamily="34" charset="0"/>
              </a:rPr>
              <a:t>Oui</a:t>
            </a:r>
            <a:endParaRPr lang="fr-FR" sz="1400" dirty="0">
              <a:solidFill>
                <a:srgbClr val="002060"/>
              </a:solidFill>
              <a:latin typeface="Arial" pitchFamily="34" charset="0"/>
              <a:cs typeface="Arial" pitchFamily="34" charset="0"/>
            </a:endParaRPr>
          </a:p>
          <a:p>
            <a:r>
              <a:rPr lang="fr-FR" sz="1400" u="sng" dirty="0">
                <a:solidFill>
                  <a:srgbClr val="002060"/>
                </a:solidFill>
                <a:latin typeface="Arial" pitchFamily="34" charset="0"/>
                <a:cs typeface="Arial" pitchFamily="34" charset="0"/>
              </a:rPr>
              <a:t>Etat général de la piste de roulement ou du sommet de digue</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Latérite </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Présence de nids de poule ou de flash ? Oui........................................................................... O / </a:t>
            </a:r>
            <a:r>
              <a:rPr lang="fr-FR" sz="1400" dirty="0" smtClean="0">
                <a:solidFill>
                  <a:srgbClr val="002060"/>
                </a:solidFill>
                <a:latin typeface="Arial" pitchFamily="34" charset="0"/>
                <a:cs typeface="Arial" pitchFamily="34" charset="0"/>
              </a:rPr>
              <a:t>N</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Position : entre pk 2+550 et pk </a:t>
            </a:r>
            <a:r>
              <a:rPr lang="fr-FR" sz="1400" dirty="0" smtClean="0">
                <a:solidFill>
                  <a:srgbClr val="002060"/>
                </a:solidFill>
                <a:latin typeface="Arial" pitchFamily="34" charset="0"/>
                <a:cs typeface="Arial" pitchFamily="34" charset="0"/>
              </a:rPr>
              <a:t>4+800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Présence d’ornières dues aux passages de véhicules non autorisés ? Non …………………...O / </a:t>
            </a:r>
            <a:r>
              <a:rPr lang="fr-FR" sz="1400" dirty="0" smtClean="0">
                <a:solidFill>
                  <a:srgbClr val="002060"/>
                </a:solidFill>
                <a:latin typeface="Arial" pitchFamily="34" charset="0"/>
                <a:cs typeface="Arial" pitchFamily="34" charset="0"/>
              </a:rPr>
              <a:t>N</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Présence de ravines : Oui          O/N            Longueur :…100 m ……..    Importance :…………………….                          </a:t>
            </a:r>
          </a:p>
          <a:p>
            <a:r>
              <a:rPr lang="fr-FR" sz="1400" dirty="0">
                <a:solidFill>
                  <a:srgbClr val="002060"/>
                </a:solidFill>
                <a:latin typeface="Arial" pitchFamily="34" charset="0"/>
                <a:cs typeface="Arial" pitchFamily="34" charset="0"/>
              </a:rPr>
              <a:t>	Position : Entre pk 2+300 et </a:t>
            </a:r>
            <a:r>
              <a:rPr lang="fr-FR" sz="1400" dirty="0" smtClean="0">
                <a:solidFill>
                  <a:srgbClr val="002060"/>
                </a:solidFill>
                <a:latin typeface="Arial" pitchFamily="34" charset="0"/>
                <a:cs typeface="Arial" pitchFamily="34" charset="0"/>
              </a:rPr>
              <a:t>2+400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Etat des bornes limitant le passage de véhicules non autorisés ? </a:t>
            </a:r>
            <a:r>
              <a:rPr lang="fr-FR" sz="1400" dirty="0" smtClean="0">
                <a:solidFill>
                  <a:srgbClr val="002060"/>
                </a:solidFill>
                <a:latin typeface="Arial" pitchFamily="34" charset="0"/>
                <a:cs typeface="Arial" pitchFamily="34" charset="0"/>
              </a:rPr>
              <a:t>Déplacées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Entrée ou sortie : pour les </a:t>
            </a:r>
            <a:r>
              <a:rPr lang="fr-FR" sz="1400" dirty="0" smtClean="0">
                <a:solidFill>
                  <a:srgbClr val="002060"/>
                </a:solidFill>
                <a:latin typeface="Arial" pitchFamily="34" charset="0"/>
                <a:cs typeface="Arial" pitchFamily="34" charset="0"/>
              </a:rPr>
              <a:t>deux</a:t>
            </a:r>
            <a:endParaRPr lang="fr-FR" sz="1400" dirty="0">
              <a:solidFill>
                <a:srgbClr val="002060"/>
              </a:solidFill>
              <a:latin typeface="Arial" pitchFamily="34" charset="0"/>
              <a:cs typeface="Arial" pitchFamily="34" charset="0"/>
            </a:endParaRPr>
          </a:p>
          <a:p>
            <a:r>
              <a:rPr lang="fr-FR" sz="1400" u="sng" dirty="0">
                <a:solidFill>
                  <a:srgbClr val="002060"/>
                </a:solidFill>
                <a:latin typeface="Arial" pitchFamily="34" charset="0"/>
                <a:cs typeface="Arial" pitchFamily="34" charset="0"/>
              </a:rPr>
              <a:t>Etat général de l’interface ouvrage – digue</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u="sng" dirty="0">
                <a:solidFill>
                  <a:srgbClr val="002060"/>
                </a:solidFill>
                <a:latin typeface="Arial" pitchFamily="34" charset="0"/>
                <a:cs typeface="Arial" pitchFamily="34" charset="0"/>
              </a:rPr>
              <a:t>Commentaires généraux sur la digue </a:t>
            </a:r>
            <a:r>
              <a:rPr lang="fr-FR" sz="1400" dirty="0">
                <a:solidFill>
                  <a:srgbClr val="002060"/>
                </a:solidFill>
                <a:latin typeface="Arial" pitchFamily="34" charset="0"/>
                <a:cs typeface="Arial" pitchFamily="34" charset="0"/>
              </a:rPr>
              <a:t>: Digue en relativement bon état. La végétation à tendance à envahir la bande de roulement gênant la circulation des usagers. Il serait nécessaire de couper 2 m de végétation sur chaque côté de la digue. On peut considérer que 50% de la longueur de la digue est concerné soit 5 500 m.</a:t>
            </a: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Ce travail devra être fait avant la saison des </a:t>
            </a:r>
            <a:r>
              <a:rPr lang="fr-FR" sz="1400" dirty="0" smtClean="0">
                <a:solidFill>
                  <a:srgbClr val="002060"/>
                </a:solidFill>
                <a:latin typeface="Arial" pitchFamily="34" charset="0"/>
                <a:cs typeface="Arial" pitchFamily="34" charset="0"/>
              </a:rPr>
              <a:t>pluies</a:t>
            </a:r>
            <a:endParaRPr lang="fr-FR" sz="1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85728"/>
            <a:ext cx="9144000" cy="1815882"/>
          </a:xfrm>
          <a:prstGeom prst="rect">
            <a:avLst/>
          </a:prstGeom>
          <a:solidFill>
            <a:schemeClr val="accent5">
              <a:lumMod val="40000"/>
              <a:lumOff val="60000"/>
            </a:schemeClr>
          </a:solidFill>
          <a:ln w="28575">
            <a:solidFill>
              <a:srgbClr val="FF0000"/>
            </a:solidFill>
          </a:ln>
        </p:spPr>
        <p:txBody>
          <a:bodyPr wrap="square" rtlCol="0">
            <a:spAutoFit/>
          </a:bodyPr>
          <a:lstStyle/>
          <a:p>
            <a:r>
              <a:rPr lang="fr-FR" sz="1400" u="sng" dirty="0">
                <a:latin typeface="Arial" pitchFamily="34" charset="0"/>
                <a:cs typeface="Arial" pitchFamily="34" charset="0"/>
              </a:rPr>
              <a:t>Les digues</a:t>
            </a:r>
            <a:r>
              <a:rPr lang="fr-FR" sz="1400" dirty="0">
                <a:latin typeface="Arial" pitchFamily="34" charset="0"/>
                <a:cs typeface="Arial" pitchFamily="34" charset="0"/>
              </a:rPr>
              <a:t> </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a:p>
            <a:r>
              <a:rPr lang="fr-FR" sz="1400" dirty="0">
                <a:latin typeface="Arial" pitchFamily="34" charset="0"/>
                <a:cs typeface="Arial" pitchFamily="34" charset="0"/>
              </a:rPr>
              <a:t>Pour faire l’évaluation des volumes de remblai sur les digues nécessaires pour la remise au niveau des cotes du projet, il est indispensable de procéder de la manière suivante :</a:t>
            </a:r>
          </a:p>
          <a:p>
            <a:r>
              <a:rPr lang="fr-FR" sz="1400" dirty="0">
                <a:latin typeface="Arial" pitchFamily="34" charset="0"/>
                <a:cs typeface="Arial" pitchFamily="34" charset="0"/>
              </a:rPr>
              <a:t> </a:t>
            </a:r>
          </a:p>
          <a:p>
            <a:r>
              <a:rPr lang="fr-FR" sz="1400" b="1" dirty="0">
                <a:latin typeface="Arial" pitchFamily="34" charset="0"/>
                <a:cs typeface="Arial" pitchFamily="34" charset="0"/>
              </a:rPr>
              <a:t>a-1 : La topographie </a:t>
            </a:r>
            <a:r>
              <a:rPr lang="fr-FR" sz="1400" b="1" dirty="0" smtClean="0">
                <a:latin typeface="Arial" pitchFamily="34" charset="0"/>
                <a:cs typeface="Arial" pitchFamily="34" charset="0"/>
              </a:rPr>
              <a:t>:</a:t>
            </a:r>
            <a:endParaRPr lang="fr-FR" sz="1400" dirty="0">
              <a:latin typeface="Arial" pitchFamily="34" charset="0"/>
              <a:cs typeface="Arial" pitchFamily="34" charset="0"/>
            </a:endParaRPr>
          </a:p>
          <a:p>
            <a:r>
              <a:rPr lang="fr-FR" sz="1400" dirty="0">
                <a:latin typeface="Arial" pitchFamily="34" charset="0"/>
                <a:cs typeface="Arial" pitchFamily="34" charset="0"/>
              </a:rPr>
              <a:t>Etant donnée les longueurs de digues, nous procèderons au piquetage tous les 50 ou 100 m et des profils en travers sur 7 points de mesure.</a:t>
            </a:r>
          </a:p>
          <a:p>
            <a:pPr algn="just"/>
            <a:endParaRPr lang="fr-FR" sz="1400" dirty="0">
              <a:latin typeface="Arial" pitchFamily="34" charset="0"/>
              <a:cs typeface="Arial" pitchFamily="34" charset="0"/>
            </a:endParaRPr>
          </a:p>
        </p:txBody>
      </p:sp>
      <p:pic>
        <p:nvPicPr>
          <p:cNvPr id="36866" name="Picture 2" descr="Scan0212"/>
          <p:cNvPicPr>
            <a:picLocks noChangeAspect="1" noChangeArrowheads="1"/>
          </p:cNvPicPr>
          <p:nvPr/>
        </p:nvPicPr>
        <p:blipFill>
          <a:blip r:embed="rId3" cstate="email"/>
          <a:srcRect/>
          <a:stretch>
            <a:fillRect/>
          </a:stretch>
        </p:blipFill>
        <p:spPr bwMode="auto">
          <a:xfrm>
            <a:off x="428596" y="2214554"/>
            <a:ext cx="8358246" cy="4120906"/>
          </a:xfrm>
          <a:prstGeom prst="rect">
            <a:avLst/>
          </a:prstGeom>
          <a:noFill/>
          <a:ln w="28575">
            <a:solidFill>
              <a:srgbClr val="FF000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can0213"/>
          <p:cNvPicPr>
            <a:picLocks noChangeAspect="1" noChangeArrowheads="1"/>
          </p:cNvPicPr>
          <p:nvPr/>
        </p:nvPicPr>
        <p:blipFill>
          <a:blip r:embed="rId3" cstate="email">
            <a:lum bright="6000"/>
          </a:blip>
          <a:srcRect/>
          <a:stretch>
            <a:fillRect/>
          </a:stretch>
        </p:blipFill>
        <p:spPr bwMode="auto">
          <a:xfrm>
            <a:off x="714348" y="928670"/>
            <a:ext cx="7643834" cy="5120930"/>
          </a:xfrm>
          <a:prstGeom prst="rect">
            <a:avLst/>
          </a:prstGeom>
          <a:noFill/>
          <a:ln w="28575">
            <a:solidFill>
              <a:srgbClr val="FF0000"/>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85728"/>
            <a:ext cx="9144000" cy="6340197"/>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b="1" dirty="0">
                <a:solidFill>
                  <a:srgbClr val="002060"/>
                </a:solidFill>
                <a:latin typeface="Arial" pitchFamily="34" charset="0"/>
                <a:cs typeface="Arial" pitchFamily="34" charset="0"/>
              </a:rPr>
              <a:t>La détermination des cubatures de remblai des digues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Nous pouvons, en utilisant le logiciel </a:t>
            </a:r>
            <a:r>
              <a:rPr lang="fr-FR" sz="1400" dirty="0" err="1">
                <a:solidFill>
                  <a:srgbClr val="002060"/>
                </a:solidFill>
                <a:latin typeface="Arial" pitchFamily="34" charset="0"/>
                <a:cs typeface="Arial" pitchFamily="34" charset="0"/>
              </a:rPr>
              <a:t>Autocad</a:t>
            </a:r>
            <a:r>
              <a:rPr lang="fr-FR" sz="1400" dirty="0">
                <a:solidFill>
                  <a:srgbClr val="002060"/>
                </a:solidFill>
                <a:latin typeface="Arial" pitchFamily="34" charset="0"/>
                <a:cs typeface="Arial" pitchFamily="34" charset="0"/>
              </a:rPr>
              <a:t>, déterminer relativement rapidement la section des remblais nécessaire à la remise à niveau de l’ensemble des digues en charge du MREM, et ainsi son volume en utilisant les profils en travers réalisés pendant les relevés topographiques.</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Attention, il faut, et c’est indispensable, procéder à la topographie en utilisant les bornes forées qui sont réparties environ tout les 4 km et au droit des ouvrages. Tout autres bornes pourraient entraîner de graves erreurs dues aux très nombreux mouvements de sol dans ces zones de mangroves.</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Pour l’ensemble des 64 035 km de digues à maintenir il faut procéder au calcul des cubatures afin de déterminer le coût des travaux sur digues.</a:t>
            </a:r>
          </a:p>
          <a:p>
            <a:pPr algn="just"/>
            <a:r>
              <a:rPr lang="fr-FR" sz="1400" dirty="0">
                <a:solidFill>
                  <a:srgbClr val="002060"/>
                </a:solidFill>
                <a:latin typeface="Arial" pitchFamily="34" charset="0"/>
                <a:cs typeface="Arial" pitchFamily="34" charset="0"/>
              </a:rPr>
              <a:t> </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Digue  </a:t>
            </a:r>
            <a:r>
              <a:rPr lang="fr-FR" sz="1400" dirty="0">
                <a:solidFill>
                  <a:srgbClr val="002060"/>
                </a:solidFill>
                <a:latin typeface="Arial" pitchFamily="34" charset="0"/>
                <a:cs typeface="Arial" pitchFamily="34" charset="0"/>
              </a:rPr>
              <a:t>du Polder 4 de pk 0+000 à pk 10+154:</a:t>
            </a:r>
          </a:p>
          <a:p>
            <a:pPr algn="just"/>
            <a:r>
              <a:rPr lang="fr-FR" sz="1400" dirty="0">
                <a:solidFill>
                  <a:srgbClr val="002060"/>
                </a:solidFill>
                <a:latin typeface="Arial" pitchFamily="34" charset="0"/>
                <a:cs typeface="Arial" pitchFamily="34" charset="0"/>
              </a:rPr>
              <a:t>Pour cette digue remise à niveau en Avril 2007, il a fallu mettre en place 1 563 m3  pour maintenir la cote de 7,78 m suivant le référentiel des travaux. Attention, la pente de toit de la digue est de 5% soit 5 </a:t>
            </a:r>
            <a:r>
              <a:rPr lang="fr-FR" sz="1400" dirty="0" smtClean="0">
                <a:solidFill>
                  <a:srgbClr val="002060"/>
                </a:solidFill>
                <a:latin typeface="Arial" pitchFamily="34" charset="0"/>
                <a:cs typeface="Arial" pitchFamily="34" charset="0"/>
              </a:rPr>
              <a:t>cm/m</a:t>
            </a:r>
          </a:p>
          <a:p>
            <a:r>
              <a:rPr lang="fr-FR" sz="1400" dirty="0" smtClean="0"/>
              <a:t> </a:t>
            </a:r>
            <a:r>
              <a:rPr lang="fr-FR" sz="1400" dirty="0">
                <a:solidFill>
                  <a:srgbClr val="002060"/>
                </a:solidFill>
                <a:latin typeface="Arial" pitchFamily="34" charset="0"/>
                <a:cs typeface="Arial" pitchFamily="34" charset="0"/>
              </a:rPr>
              <a:t>Digue  du Polder 2 de pk 0+000 à pk 7+698 :</a:t>
            </a:r>
          </a:p>
          <a:p>
            <a:r>
              <a:rPr lang="fr-FR" sz="1400" dirty="0">
                <a:solidFill>
                  <a:srgbClr val="002060"/>
                </a:solidFill>
                <a:latin typeface="Arial" pitchFamily="34" charset="0"/>
                <a:cs typeface="Arial" pitchFamily="34" charset="0"/>
              </a:rPr>
              <a:t>Pour cette digue remise à niveau en février 2007, il a fallu mettre en place 2 106 m3  pour maintenir la cote de 7,78 m suivant le référentiel des travaux. Attention, la pente de toit de la digue est de 5% soit 5 cm/m</a:t>
            </a:r>
          </a:p>
          <a:p>
            <a:r>
              <a:rPr lang="fr-FR" sz="1400" dirty="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Digue  </a:t>
            </a:r>
            <a:r>
              <a:rPr lang="fr-FR" sz="1400" dirty="0">
                <a:solidFill>
                  <a:srgbClr val="002060"/>
                </a:solidFill>
                <a:latin typeface="Arial" pitchFamily="34" charset="0"/>
                <a:cs typeface="Arial" pitchFamily="34" charset="0"/>
              </a:rPr>
              <a:t>du Polder 1 de pk 0+000 à pk 11+270 :</a:t>
            </a:r>
          </a:p>
          <a:p>
            <a:r>
              <a:rPr lang="fr-FR" sz="1400" dirty="0">
                <a:solidFill>
                  <a:srgbClr val="002060"/>
                </a:solidFill>
                <a:latin typeface="Arial" pitchFamily="34" charset="0"/>
                <a:cs typeface="Arial" pitchFamily="34" charset="0"/>
              </a:rPr>
              <a:t>Pour cette digue remise à niveau en février 2007, il a fallu mettre en place 3 676 m3  pour maintenir la cote de 7,80 m suivant le référentiel des travaux. Attention, la pente de toit de la digue est de 5% soit 5 cm/m</a:t>
            </a:r>
          </a:p>
          <a:p>
            <a:r>
              <a:rPr lang="fr-FR" sz="1400" dirty="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Digue  </a:t>
            </a:r>
            <a:r>
              <a:rPr lang="fr-FR" sz="1400" dirty="0">
                <a:solidFill>
                  <a:srgbClr val="002060"/>
                </a:solidFill>
                <a:latin typeface="Arial" pitchFamily="34" charset="0"/>
                <a:cs typeface="Arial" pitchFamily="34" charset="0"/>
              </a:rPr>
              <a:t>du Polder 3 de pk 5+700 à pk 7+637 :</a:t>
            </a:r>
          </a:p>
          <a:p>
            <a:r>
              <a:rPr lang="fr-FR" sz="1400" dirty="0">
                <a:solidFill>
                  <a:srgbClr val="002060"/>
                </a:solidFill>
                <a:latin typeface="Arial" pitchFamily="34" charset="0"/>
                <a:cs typeface="Arial" pitchFamily="34" charset="0"/>
              </a:rPr>
              <a:t>Pour cette digue remise à niveau en mai 2007, il a fallu mettre en place  1 240 m3  pour maintenir la cote de 7,75 m suivant le référentiel des travaux. Attention, la pente de toit de la digue est de 5% soit 5 cm/m</a:t>
            </a:r>
          </a:p>
          <a:p>
            <a:pPr algn="just"/>
            <a:endParaRPr lang="fr-FR" sz="1400" dirty="0">
              <a:solidFill>
                <a:srgbClr val="002060"/>
              </a:solidFill>
              <a:latin typeface="Arial" pitchFamily="34" charset="0"/>
              <a:cs typeface="Arial" pitchFamily="34" charset="0"/>
            </a:endParaRPr>
          </a:p>
          <a:p>
            <a:pPr algn="just"/>
            <a:endParaRPr lang="fr-FR" sz="1400" dirty="0">
              <a:solidFill>
                <a:srgbClr val="002060"/>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00174"/>
            <a:ext cx="9144000" cy="3539430"/>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smtClean="0">
                <a:solidFill>
                  <a:srgbClr val="002060"/>
                </a:solidFill>
                <a:latin typeface="Arial" pitchFamily="34" charset="0"/>
                <a:cs typeface="Arial" pitchFamily="34" charset="0"/>
              </a:rPr>
              <a:t>Digue  </a:t>
            </a:r>
            <a:r>
              <a:rPr lang="fr-FR" sz="1400" dirty="0">
                <a:solidFill>
                  <a:srgbClr val="002060"/>
                </a:solidFill>
                <a:latin typeface="Arial" pitchFamily="34" charset="0"/>
                <a:cs typeface="Arial" pitchFamily="34" charset="0"/>
              </a:rPr>
              <a:t>du Polder 2 de pk 7+698 à pk 13+370 :</a:t>
            </a:r>
          </a:p>
          <a:p>
            <a:pPr algn="just"/>
            <a:r>
              <a:rPr lang="fr-FR" sz="1400" dirty="0">
                <a:solidFill>
                  <a:srgbClr val="002060"/>
                </a:solidFill>
                <a:latin typeface="Arial" pitchFamily="34" charset="0"/>
                <a:cs typeface="Arial" pitchFamily="34" charset="0"/>
              </a:rPr>
              <a:t>Pour cette digue remise à niveau en Mars 2007, il a fallu mettre en place 3 764 m3  pour maintenir la cote de 7,78 m suivant le référentiel des travaux. Attention, la pente de toit de la digue est de 5% soit 5 cm/m</a:t>
            </a:r>
          </a:p>
          <a:p>
            <a:pPr algn="just"/>
            <a:r>
              <a:rPr lang="fr-FR" sz="1400" dirty="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Digue  </a:t>
            </a:r>
            <a:r>
              <a:rPr lang="fr-FR" sz="1400" dirty="0">
                <a:solidFill>
                  <a:srgbClr val="002060"/>
                </a:solidFill>
                <a:latin typeface="Arial" pitchFamily="34" charset="0"/>
                <a:cs typeface="Arial" pitchFamily="34" charset="0"/>
              </a:rPr>
              <a:t>du Polder 3 de pk 0+000 à pk 5+800 :</a:t>
            </a:r>
          </a:p>
          <a:p>
            <a:pPr algn="just"/>
            <a:r>
              <a:rPr lang="fr-FR" sz="1400" dirty="0">
                <a:solidFill>
                  <a:srgbClr val="002060"/>
                </a:solidFill>
                <a:latin typeface="Arial" pitchFamily="34" charset="0"/>
                <a:cs typeface="Arial" pitchFamily="34" charset="0"/>
              </a:rPr>
              <a:t>Pour cette digue remise à niveau en mai 2007, il a fallu mettre en place  1 515 m3  pour maintenir la cote de 7,80 m suivant le référentiel des travaux. Attention, la pente de toit de la digue est de 5% soit 5 cm/m</a:t>
            </a:r>
          </a:p>
          <a:p>
            <a:pPr algn="just"/>
            <a:r>
              <a:rPr lang="fr-FR" sz="1400" dirty="0">
                <a:solidFill>
                  <a:srgbClr val="002060"/>
                </a:solidFill>
                <a:latin typeface="Arial" pitchFamily="34" charset="0"/>
                <a:cs typeface="Arial" pitchFamily="34" charset="0"/>
              </a:rPr>
              <a:t> </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Digue  </a:t>
            </a:r>
            <a:r>
              <a:rPr lang="fr-FR" sz="1400" dirty="0">
                <a:solidFill>
                  <a:srgbClr val="002060"/>
                </a:solidFill>
                <a:latin typeface="Arial" pitchFamily="34" charset="0"/>
                <a:cs typeface="Arial" pitchFamily="34" charset="0"/>
              </a:rPr>
              <a:t>du Polder 5 de pk 0+000 à pk 8+480 :</a:t>
            </a:r>
          </a:p>
          <a:p>
            <a:pPr algn="just"/>
            <a:r>
              <a:rPr lang="fr-FR" sz="1400" dirty="0">
                <a:solidFill>
                  <a:srgbClr val="002060"/>
                </a:solidFill>
                <a:latin typeface="Arial" pitchFamily="34" charset="0"/>
                <a:cs typeface="Arial" pitchFamily="34" charset="0"/>
              </a:rPr>
              <a:t>Pour cette digue remise à niveau en mai 2007, il a fallu mettre en place  4 914 m3  pour maintenir la cote de 8,05 m suivant le référentiel des travaux. Attention, la pente de toit de la digue est de 5% soit 5 cm/m</a:t>
            </a:r>
          </a:p>
          <a:p>
            <a:pPr algn="just"/>
            <a:r>
              <a:rPr lang="fr-FR" sz="1400" dirty="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Digue </a:t>
            </a:r>
            <a:r>
              <a:rPr lang="fr-FR" sz="1400" dirty="0">
                <a:solidFill>
                  <a:srgbClr val="002060"/>
                </a:solidFill>
                <a:latin typeface="Arial" pitchFamily="34" charset="0"/>
                <a:cs typeface="Arial" pitchFamily="34" charset="0"/>
              </a:rPr>
              <a:t>O </a:t>
            </a:r>
            <a:r>
              <a:rPr lang="fr-FR" sz="1400" dirty="0" err="1">
                <a:solidFill>
                  <a:srgbClr val="002060"/>
                </a:solidFill>
                <a:latin typeface="Arial" pitchFamily="34" charset="0"/>
                <a:cs typeface="Arial" pitchFamily="34" charset="0"/>
              </a:rPr>
              <a:t>Chamnar</a:t>
            </a:r>
            <a:r>
              <a:rPr lang="fr-FR" sz="1400" dirty="0">
                <a:solidFill>
                  <a:srgbClr val="002060"/>
                </a:solidFill>
                <a:latin typeface="Arial" pitchFamily="34" charset="0"/>
                <a:cs typeface="Arial" pitchFamily="34" charset="0"/>
              </a:rPr>
              <a:t> du Polder 1  de pk 0+000 à pk 3+000 :</a:t>
            </a:r>
          </a:p>
          <a:p>
            <a:pPr algn="just"/>
            <a:r>
              <a:rPr lang="fr-FR" sz="1400" dirty="0">
                <a:solidFill>
                  <a:srgbClr val="002060"/>
                </a:solidFill>
                <a:latin typeface="Arial" pitchFamily="34" charset="0"/>
                <a:cs typeface="Arial" pitchFamily="34" charset="0"/>
              </a:rPr>
              <a:t>Pour cette digue remise à niveau en mai 2007, il a fallu mettre en place  685 m3  pour maintenir la cote de 7,90 m suivant le référentiel des travaux. Attention, la pente de toit de la digue est de 5% soit 5 cm/m</a:t>
            </a:r>
          </a:p>
          <a:p>
            <a:pPr algn="just"/>
            <a:endParaRPr lang="fr-FR" sz="14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80402"/>
            <a:ext cx="9144000" cy="6463308"/>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u="sng" dirty="0" smtClean="0">
                <a:solidFill>
                  <a:srgbClr val="002060"/>
                </a:solidFill>
                <a:latin typeface="Arial" pitchFamily="34" charset="0"/>
                <a:cs typeface="Arial" pitchFamily="34" charset="0"/>
              </a:rPr>
              <a:t>FICHE </a:t>
            </a:r>
            <a:r>
              <a:rPr lang="fr-FR" sz="1400" b="1" u="sng" dirty="0">
                <a:solidFill>
                  <a:srgbClr val="002060"/>
                </a:solidFill>
                <a:latin typeface="Arial" pitchFamily="34" charset="0"/>
                <a:cs typeface="Arial" pitchFamily="34" charset="0"/>
              </a:rPr>
              <a:t>DE TRAVAIL</a:t>
            </a:r>
            <a:endParaRPr lang="fr-FR" sz="1400" dirty="0">
              <a:solidFill>
                <a:srgbClr val="002060"/>
              </a:solidFill>
              <a:latin typeface="Arial" pitchFamily="34" charset="0"/>
              <a:cs typeface="Arial" pitchFamily="34" charset="0"/>
            </a:endParaRPr>
          </a:p>
          <a:p>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r>
              <a:rPr lang="fr-FR" sz="1400" b="1" u="sng" dirty="0">
                <a:solidFill>
                  <a:srgbClr val="002060"/>
                </a:solidFill>
                <a:latin typeface="Arial" pitchFamily="34" charset="0"/>
                <a:cs typeface="Arial" pitchFamily="34" charset="0"/>
              </a:rPr>
              <a:t>MAINTENANCE DU SOMMET DE LA DIGUE PRINCIPALE DU POLDER </a:t>
            </a:r>
            <a:r>
              <a:rPr lang="fr-FR" sz="1400" b="1" u="sng" dirty="0" smtClean="0">
                <a:solidFill>
                  <a:srgbClr val="002060"/>
                </a:solidFill>
                <a:latin typeface="Arial" pitchFamily="34" charset="0"/>
                <a:cs typeface="Arial" pitchFamily="34" charset="0"/>
              </a:rPr>
              <a:t>1</a:t>
            </a:r>
            <a:endParaRPr lang="fr-FR" sz="1400" dirty="0">
              <a:solidFill>
                <a:srgbClr val="002060"/>
              </a:solidFill>
            </a:endParaRPr>
          </a:p>
          <a:p>
            <a:r>
              <a:rPr lang="fr-FR" sz="1400" dirty="0">
                <a:solidFill>
                  <a:srgbClr val="002060"/>
                </a:solidFill>
                <a:latin typeface="Arial" pitchFamily="34" charset="0"/>
                <a:cs typeface="Arial" pitchFamily="34" charset="0"/>
              </a:rPr>
              <a:t>Fiche de travail n° 22………………………………….Date : 17 janvier 2007                </a:t>
            </a:r>
            <a:r>
              <a:rPr lang="fr-FR" sz="1400" dirty="0" smtClean="0">
                <a:solidFill>
                  <a:srgbClr val="002060"/>
                </a:solidFill>
                <a:latin typeface="Arial" pitchFamily="34" charset="0"/>
                <a:cs typeface="Arial" pitchFamily="34" charset="0"/>
              </a:rPr>
              <a:t>JJ/MM/AA</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DIGUE n° 1 </a:t>
            </a:r>
            <a:r>
              <a:rPr lang="fr-FR" sz="1400" dirty="0" smtClean="0">
                <a:solidFill>
                  <a:srgbClr val="002060"/>
                </a:solidFill>
                <a:latin typeface="Arial" pitchFamily="34" charset="0"/>
                <a:cs typeface="Arial" pitchFamily="34" charset="0"/>
              </a:rPr>
              <a:t>Principale</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Situation : Cette digue part de la R.N. 4 au niveau d’O </a:t>
            </a:r>
            <a:r>
              <a:rPr lang="fr-FR" sz="1400" dirty="0" err="1">
                <a:solidFill>
                  <a:srgbClr val="002060"/>
                </a:solidFill>
                <a:latin typeface="Arial" pitchFamily="34" charset="0"/>
                <a:cs typeface="Arial" pitchFamily="34" charset="0"/>
              </a:rPr>
              <a:t>Chamnar</a:t>
            </a:r>
            <a:r>
              <a:rPr lang="fr-FR" sz="1400" dirty="0">
                <a:solidFill>
                  <a:srgbClr val="002060"/>
                </a:solidFill>
                <a:latin typeface="Arial" pitchFamily="34" charset="0"/>
                <a:cs typeface="Arial" pitchFamily="34" charset="0"/>
              </a:rPr>
              <a:t> à pk0+000, et se termine au pied du Phnom </a:t>
            </a:r>
            <a:r>
              <a:rPr lang="fr-FR" sz="1400" dirty="0" err="1">
                <a:solidFill>
                  <a:srgbClr val="002060"/>
                </a:solidFill>
                <a:latin typeface="Arial" pitchFamily="34" charset="0"/>
                <a:cs typeface="Arial" pitchFamily="34" charset="0"/>
              </a:rPr>
              <a:t>Srey</a:t>
            </a:r>
            <a:r>
              <a:rPr lang="fr-FR" sz="1400" dirty="0">
                <a:solidFill>
                  <a:srgbClr val="002060"/>
                </a:solidFill>
                <a:latin typeface="Arial" pitchFamily="34" charset="0"/>
                <a:cs typeface="Arial" pitchFamily="34" charset="0"/>
              </a:rPr>
              <a:t> Cham au pk </a:t>
            </a:r>
            <a:r>
              <a:rPr lang="fr-FR" sz="1400" dirty="0" smtClean="0">
                <a:solidFill>
                  <a:srgbClr val="002060"/>
                </a:solidFill>
                <a:latin typeface="Arial" pitchFamily="34" charset="0"/>
                <a:cs typeface="Arial" pitchFamily="34" charset="0"/>
              </a:rPr>
              <a:t>11+270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Zone : …… Toute la </a:t>
            </a:r>
            <a:r>
              <a:rPr lang="fr-FR" sz="1400" dirty="0" smtClean="0">
                <a:solidFill>
                  <a:srgbClr val="002060"/>
                </a:solidFill>
                <a:latin typeface="Arial" pitchFamily="34" charset="0"/>
                <a:cs typeface="Arial" pitchFamily="34" charset="0"/>
              </a:rPr>
              <a:t>longueur</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De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  0+000  à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11+270   Longueur en m …11 270</a:t>
            </a:r>
          </a:p>
          <a:p>
            <a:endParaRPr lang="fr-FR" sz="800" dirty="0"/>
          </a:p>
          <a:p>
            <a:pPr algn="just"/>
            <a:r>
              <a:rPr lang="fr-FR" sz="1400" b="1" u="sng" dirty="0">
                <a:solidFill>
                  <a:srgbClr val="002060"/>
                </a:solidFill>
                <a:latin typeface="Arial" pitchFamily="34" charset="0"/>
                <a:cs typeface="Arial" pitchFamily="34" charset="0"/>
              </a:rPr>
              <a:t>LES DIMENSIONS</a:t>
            </a:r>
            <a:endParaRPr lang="fr-FR" sz="1400" dirty="0">
              <a:solidFill>
                <a:srgbClr val="002060"/>
              </a:solidFill>
              <a:latin typeface="Arial" pitchFamily="34" charset="0"/>
              <a:cs typeface="Arial" pitchFamily="34" charset="0"/>
            </a:endParaRPr>
          </a:p>
          <a:p>
            <a:pPr algn="just"/>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Largeur du sommet de digue (m) : …</a:t>
            </a:r>
            <a:r>
              <a:rPr lang="fr-FR" sz="1400" b="1" dirty="0">
                <a:solidFill>
                  <a:srgbClr val="002060"/>
                </a:solidFill>
                <a:latin typeface="Arial" pitchFamily="34" charset="0"/>
                <a:cs typeface="Arial" pitchFamily="34" charset="0"/>
              </a:rPr>
              <a:t>4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Epaisseur de latérite compactée : moyenne </a:t>
            </a:r>
            <a:r>
              <a:rPr lang="fr-FR" sz="1400" b="1" dirty="0">
                <a:solidFill>
                  <a:srgbClr val="002060"/>
                </a:solidFill>
                <a:latin typeface="Arial" pitchFamily="34" charset="0"/>
                <a:cs typeface="Arial" pitchFamily="34" charset="0"/>
              </a:rPr>
              <a:t>5 à 15 </a:t>
            </a:r>
            <a:r>
              <a:rPr lang="fr-FR" sz="1400" b="1" dirty="0" smtClean="0">
                <a:solidFill>
                  <a:srgbClr val="002060"/>
                </a:solidFill>
                <a:latin typeface="Arial" pitchFamily="34" charset="0"/>
                <a:cs typeface="Arial" pitchFamily="34" charset="0"/>
              </a:rPr>
              <a:t>cm</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Volume de latérite à mettre en place compacté : </a:t>
            </a:r>
            <a:r>
              <a:rPr lang="fr-FR" sz="1400" b="1" dirty="0">
                <a:solidFill>
                  <a:srgbClr val="002060"/>
                </a:solidFill>
                <a:latin typeface="Arial" pitchFamily="34" charset="0"/>
                <a:cs typeface="Arial" pitchFamily="34" charset="0"/>
              </a:rPr>
              <a:t>3 676 m3</a:t>
            </a:r>
            <a:r>
              <a:rPr lang="fr-FR" sz="1400" dirty="0">
                <a:solidFill>
                  <a:srgbClr val="002060"/>
                </a:solidFill>
                <a:latin typeface="Arial" pitchFamily="34" charset="0"/>
                <a:cs typeface="Arial" pitchFamily="34" charset="0"/>
              </a:rPr>
              <a:t> :   Nombre de remorques de 2 m3 : </a:t>
            </a:r>
            <a:r>
              <a:rPr lang="fr-FR" sz="1400" b="1" dirty="0">
                <a:solidFill>
                  <a:srgbClr val="002060"/>
                </a:solidFill>
                <a:latin typeface="Arial" pitchFamily="34" charset="0"/>
                <a:cs typeface="Arial" pitchFamily="34" charset="0"/>
              </a:rPr>
              <a:t>2 350</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Unités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camions sur le chantier </a:t>
            </a:r>
            <a:r>
              <a:rPr lang="fr-FR" sz="1400" b="1" dirty="0">
                <a:solidFill>
                  <a:srgbClr val="002060"/>
                </a:solidFill>
                <a:latin typeface="Arial" pitchFamily="34" charset="0"/>
                <a:cs typeface="Arial" pitchFamily="34" charset="0"/>
              </a:rPr>
              <a:t>10 unités </a:t>
            </a:r>
            <a:r>
              <a:rPr lang="fr-FR" sz="1400" dirty="0">
                <a:solidFill>
                  <a:srgbClr val="002060"/>
                </a:solidFill>
                <a:latin typeface="Arial" pitchFamily="34" charset="0"/>
                <a:cs typeface="Arial" pitchFamily="34" charset="0"/>
              </a:rPr>
              <a:t>soit </a:t>
            </a:r>
            <a:r>
              <a:rPr lang="fr-FR" sz="1400" b="1" dirty="0">
                <a:solidFill>
                  <a:srgbClr val="002060"/>
                </a:solidFill>
                <a:latin typeface="Arial" pitchFamily="34" charset="0"/>
                <a:cs typeface="Arial" pitchFamily="34" charset="0"/>
              </a:rPr>
              <a:t>20 m3/rotation</a:t>
            </a:r>
            <a:r>
              <a:rPr lang="fr-FR" sz="1400" dirty="0">
                <a:solidFill>
                  <a:srgbClr val="002060"/>
                </a:solidFill>
                <a:latin typeface="Arial" pitchFamily="34" charset="0"/>
                <a:cs typeface="Arial" pitchFamily="34" charset="0"/>
              </a:rPr>
              <a:t>   Nombre de rotations par jours : </a:t>
            </a:r>
            <a:r>
              <a:rPr lang="fr-FR" sz="1400" b="1" dirty="0">
                <a:solidFill>
                  <a:srgbClr val="002060"/>
                </a:solidFill>
                <a:latin typeface="Arial" pitchFamily="34" charset="0"/>
                <a:cs typeface="Arial" pitchFamily="34" charset="0"/>
              </a:rPr>
              <a:t>8 </a:t>
            </a:r>
            <a:r>
              <a:rPr lang="fr-FR" sz="1400" b="1" dirty="0" smtClean="0">
                <a:solidFill>
                  <a:srgbClr val="002060"/>
                </a:solidFill>
                <a:latin typeface="Arial" pitchFamily="34" charset="0"/>
                <a:cs typeface="Arial" pitchFamily="34" charset="0"/>
              </a:rPr>
              <a:t>unités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jours de transport : </a:t>
            </a:r>
            <a:r>
              <a:rPr lang="fr-FR" sz="1400" b="1" dirty="0">
                <a:solidFill>
                  <a:srgbClr val="002060"/>
                </a:solidFill>
                <a:latin typeface="Arial" pitchFamily="34" charset="0"/>
                <a:cs typeface="Arial" pitchFamily="34" charset="0"/>
              </a:rPr>
              <a:t>30 </a:t>
            </a:r>
            <a:r>
              <a:rPr lang="fr-FR" sz="1400" b="1" dirty="0" smtClean="0">
                <a:solidFill>
                  <a:srgbClr val="002060"/>
                </a:solidFill>
                <a:latin typeface="Arial" pitchFamily="34" charset="0"/>
                <a:cs typeface="Arial" pitchFamily="34" charset="0"/>
              </a:rPr>
              <a:t>jours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Volume total de latérite : </a:t>
            </a:r>
            <a:r>
              <a:rPr lang="fr-FR" sz="1400" b="1" dirty="0">
                <a:solidFill>
                  <a:srgbClr val="002060"/>
                </a:solidFill>
                <a:latin typeface="Arial" pitchFamily="34" charset="0"/>
                <a:cs typeface="Arial" pitchFamily="34" charset="0"/>
              </a:rPr>
              <a:t>4 700 m3 </a:t>
            </a:r>
            <a:r>
              <a:rPr lang="fr-FR" sz="1400" b="1" dirty="0" smtClean="0">
                <a:solidFill>
                  <a:srgbClr val="002060"/>
                </a:solidFill>
                <a:latin typeface="Arial" pitchFamily="34" charset="0"/>
                <a:cs typeface="Arial" pitchFamily="34" charset="0"/>
              </a:rPr>
              <a:t>foisonnés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Eau : …Suivant % d’eau dans latérite  Citernes de : </a:t>
            </a:r>
            <a:r>
              <a:rPr lang="fr-FR" sz="1400" b="1" dirty="0">
                <a:solidFill>
                  <a:srgbClr val="002060"/>
                </a:solidFill>
                <a:latin typeface="Arial" pitchFamily="34" charset="0"/>
                <a:cs typeface="Arial" pitchFamily="34" charset="0"/>
              </a:rPr>
              <a:t>5.m3 </a:t>
            </a:r>
            <a:r>
              <a:rPr lang="fr-FR" sz="1400" dirty="0">
                <a:solidFill>
                  <a:srgbClr val="002060"/>
                </a:solidFill>
                <a:latin typeface="Arial" pitchFamily="34" charset="0"/>
                <a:cs typeface="Arial" pitchFamily="34" charset="0"/>
              </a:rPr>
              <a:t>  Nombre de citernes : </a:t>
            </a:r>
            <a:r>
              <a:rPr lang="fr-FR" sz="1400" b="1" dirty="0">
                <a:solidFill>
                  <a:srgbClr val="002060"/>
                </a:solidFill>
                <a:latin typeface="Arial" pitchFamily="34" charset="0"/>
                <a:cs typeface="Arial" pitchFamily="34" charset="0"/>
              </a:rPr>
              <a:t>2 unités</a:t>
            </a:r>
            <a:endParaRPr lang="fr-FR" sz="1400" dirty="0">
              <a:solidFill>
                <a:srgbClr val="002060"/>
              </a:solidFill>
              <a:latin typeface="Arial" pitchFamily="34" charset="0"/>
              <a:cs typeface="Arial" pitchFamily="34" charset="0"/>
            </a:endParaRPr>
          </a:p>
          <a:p>
            <a:pPr algn="just"/>
            <a:endParaRPr lang="fr-FR" sz="1400" dirty="0">
              <a:solidFill>
                <a:srgbClr val="002060"/>
              </a:solidFill>
            </a:endParaRPr>
          </a:p>
          <a:p>
            <a:pPr algn="just"/>
            <a:r>
              <a:rPr lang="fr-FR" sz="1400" dirty="0">
                <a:solidFill>
                  <a:srgbClr val="002060"/>
                </a:solidFill>
                <a:latin typeface="Arial" pitchFamily="34" charset="0"/>
                <a:cs typeface="Arial" pitchFamily="34" charset="0"/>
              </a:rPr>
              <a:t>Remarques : Les engins travaillant sur la digue doivent être légers (2 Bulls D2 ou D3, niveleuse légère, 2 rouleaux 5 tonnes vibrants.</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On peut pomper l’eau située dans le canal en pied de digue côté polder.</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Nom du chef de chantier :   M. HAM </a:t>
            </a:r>
            <a:r>
              <a:rPr lang="fr-FR" sz="1400" dirty="0" err="1">
                <a:solidFill>
                  <a:srgbClr val="002060"/>
                </a:solidFill>
                <a:latin typeface="Arial" pitchFamily="34" charset="0"/>
                <a:cs typeface="Arial" pitchFamily="34" charset="0"/>
              </a:rPr>
              <a:t>Samnang</a:t>
            </a:r>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Signature du chef de </a:t>
            </a:r>
            <a:r>
              <a:rPr lang="fr-FR" sz="1400" dirty="0" smtClean="0">
                <a:solidFill>
                  <a:srgbClr val="002060"/>
                </a:solidFill>
                <a:latin typeface="Arial" pitchFamily="34" charset="0"/>
                <a:cs typeface="Arial" pitchFamily="34" charset="0"/>
              </a:rPr>
              <a:t>chantier</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71414"/>
            <a:ext cx="9144000" cy="6694140"/>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dirty="0"/>
              <a:t> </a:t>
            </a:r>
            <a:r>
              <a:rPr lang="fr-FR" sz="1400" b="1" u="sng" dirty="0" smtClean="0">
                <a:solidFill>
                  <a:srgbClr val="002060"/>
                </a:solidFill>
                <a:latin typeface="Arial" pitchFamily="34" charset="0"/>
                <a:cs typeface="Arial" pitchFamily="34" charset="0"/>
              </a:rPr>
              <a:t>RAPPORT </a:t>
            </a:r>
            <a:r>
              <a:rPr lang="fr-FR" sz="1400" b="1" u="sng" dirty="0">
                <a:solidFill>
                  <a:srgbClr val="002060"/>
                </a:solidFill>
                <a:latin typeface="Arial" pitchFamily="34" charset="0"/>
                <a:cs typeface="Arial" pitchFamily="34" charset="0"/>
              </a:rPr>
              <a:t>DE TRAVAIL FINAL</a:t>
            </a:r>
            <a:endParaRPr lang="fr-FR" sz="1400" dirty="0">
              <a:solidFill>
                <a:srgbClr val="002060"/>
              </a:solidFill>
              <a:latin typeface="Arial" pitchFamily="34" charset="0"/>
              <a:cs typeface="Arial" pitchFamily="34" charset="0"/>
            </a:endParaRPr>
          </a:p>
          <a:p>
            <a:endParaRPr lang="fr-FR" sz="800" dirty="0">
              <a:solidFill>
                <a:srgbClr val="002060"/>
              </a:solidFill>
              <a:latin typeface="Arial" pitchFamily="34" charset="0"/>
              <a:cs typeface="Arial" pitchFamily="34" charset="0"/>
            </a:endParaRPr>
          </a:p>
          <a:p>
            <a:r>
              <a:rPr lang="fr-FR" sz="1400" b="1" u="sng" dirty="0">
                <a:solidFill>
                  <a:srgbClr val="002060"/>
                </a:solidFill>
                <a:latin typeface="Arial" pitchFamily="34" charset="0"/>
                <a:cs typeface="Arial" pitchFamily="34" charset="0"/>
              </a:rPr>
              <a:t>MAINTENANCE DU SOMMET DE DIGUE PRINCIPALE DU POLDER 1</a:t>
            </a:r>
            <a:endParaRPr lang="fr-FR" sz="1400" dirty="0">
              <a:solidFill>
                <a:srgbClr val="002060"/>
              </a:solidFill>
              <a:latin typeface="Arial" pitchFamily="34" charset="0"/>
              <a:cs typeface="Arial" pitchFamily="34" charset="0"/>
            </a:endParaRP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Fiche de travail n° 22 ……………………….Date :    22 mars 2007   </a:t>
            </a:r>
            <a:r>
              <a:rPr lang="fr-FR" sz="1400" dirty="0" smtClean="0">
                <a:solidFill>
                  <a:srgbClr val="002060"/>
                </a:solidFill>
                <a:latin typeface="Arial" pitchFamily="34" charset="0"/>
                <a:cs typeface="Arial" pitchFamily="34" charset="0"/>
              </a:rPr>
              <a:t>JJ/MM/AA</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DIGUE  N° 1 </a:t>
            </a:r>
            <a:r>
              <a:rPr lang="fr-FR" sz="1400" dirty="0" smtClean="0">
                <a:solidFill>
                  <a:srgbClr val="002060"/>
                </a:solidFill>
                <a:latin typeface="Arial" pitchFamily="34" charset="0"/>
                <a:cs typeface="Arial" pitchFamily="34" charset="0"/>
              </a:rPr>
              <a:t>Principale</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Situation : Cette digue part de la R.N. 4 au niveau d’O </a:t>
            </a:r>
            <a:r>
              <a:rPr lang="fr-FR" sz="1400" dirty="0" err="1">
                <a:solidFill>
                  <a:srgbClr val="002060"/>
                </a:solidFill>
                <a:latin typeface="Arial" pitchFamily="34" charset="0"/>
                <a:cs typeface="Arial" pitchFamily="34" charset="0"/>
              </a:rPr>
              <a:t>Chamnar</a:t>
            </a:r>
            <a:r>
              <a:rPr lang="fr-FR" sz="1400" dirty="0">
                <a:solidFill>
                  <a:srgbClr val="002060"/>
                </a:solidFill>
                <a:latin typeface="Arial" pitchFamily="34" charset="0"/>
                <a:cs typeface="Arial" pitchFamily="34" charset="0"/>
              </a:rPr>
              <a:t> à pk0+000, et se termine au pied du Phnom </a:t>
            </a:r>
            <a:r>
              <a:rPr lang="fr-FR" sz="1400" dirty="0" err="1">
                <a:solidFill>
                  <a:srgbClr val="002060"/>
                </a:solidFill>
                <a:latin typeface="Arial" pitchFamily="34" charset="0"/>
                <a:cs typeface="Arial" pitchFamily="34" charset="0"/>
              </a:rPr>
              <a:t>Srey</a:t>
            </a:r>
            <a:r>
              <a:rPr lang="fr-FR" sz="1400" dirty="0">
                <a:solidFill>
                  <a:srgbClr val="002060"/>
                </a:solidFill>
                <a:latin typeface="Arial" pitchFamily="34" charset="0"/>
                <a:cs typeface="Arial" pitchFamily="34" charset="0"/>
              </a:rPr>
              <a:t> Cham au pk </a:t>
            </a:r>
            <a:r>
              <a:rPr lang="fr-FR" sz="1400" dirty="0" smtClean="0">
                <a:solidFill>
                  <a:srgbClr val="002060"/>
                </a:solidFill>
                <a:latin typeface="Arial" pitchFamily="34" charset="0"/>
                <a:cs typeface="Arial" pitchFamily="34" charset="0"/>
              </a:rPr>
              <a:t>11+270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Zone : …… Toute la </a:t>
            </a:r>
            <a:r>
              <a:rPr lang="fr-FR" sz="1400" dirty="0" smtClean="0">
                <a:solidFill>
                  <a:srgbClr val="002060"/>
                </a:solidFill>
                <a:latin typeface="Arial" pitchFamily="34" charset="0"/>
                <a:cs typeface="Arial" pitchFamily="34" charset="0"/>
              </a:rPr>
              <a:t>longueur</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De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  0+000  à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11+270   Longueur en m …11 270</a:t>
            </a:r>
          </a:p>
          <a:p>
            <a:endParaRPr lang="fr-FR" sz="9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LES CONDITIONS CLIMATIQUES</a:t>
            </a:r>
            <a:endParaRPr lang="fr-FR" sz="1400" dirty="0">
              <a:solidFill>
                <a:srgbClr val="002060"/>
              </a:solidFill>
              <a:latin typeface="Arial" pitchFamily="34" charset="0"/>
              <a:cs typeface="Arial" pitchFamily="34" charset="0"/>
            </a:endParaRP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Soleil         			Nuages  		                            Pluie             </a:t>
            </a:r>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LE VOLUME DE TRAVAIL </a:t>
            </a:r>
            <a:r>
              <a:rPr lang="fr-FR" sz="1400" b="1" u="sng" dirty="0" smtClean="0">
                <a:solidFill>
                  <a:srgbClr val="002060"/>
                </a:solidFill>
                <a:latin typeface="Arial" pitchFamily="34" charset="0"/>
                <a:cs typeface="Arial" pitchFamily="34" charset="0"/>
              </a:rPr>
              <a:t>ACHEVE</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Longueur  </a:t>
            </a:r>
            <a:r>
              <a:rPr lang="fr-FR" sz="1400" b="1" dirty="0">
                <a:solidFill>
                  <a:srgbClr val="002060"/>
                </a:solidFill>
                <a:latin typeface="Arial" pitchFamily="34" charset="0"/>
                <a:cs typeface="Arial" pitchFamily="34" charset="0"/>
              </a:rPr>
              <a:t>11 270 m</a:t>
            </a:r>
            <a:r>
              <a:rPr lang="fr-FR" sz="1400" dirty="0">
                <a:solidFill>
                  <a:srgbClr val="002060"/>
                </a:solidFill>
                <a:latin typeface="Arial" pitchFamily="34" charset="0"/>
                <a:cs typeface="Arial" pitchFamily="34" charset="0"/>
              </a:rPr>
              <a:t>		Largeur  </a:t>
            </a:r>
            <a:r>
              <a:rPr lang="fr-FR" sz="1400" b="1" dirty="0">
                <a:solidFill>
                  <a:srgbClr val="002060"/>
                </a:solidFill>
                <a:latin typeface="Arial" pitchFamily="34" charset="0"/>
                <a:cs typeface="Arial" pitchFamily="34" charset="0"/>
              </a:rPr>
              <a:t>4  </a:t>
            </a:r>
            <a:r>
              <a:rPr lang="fr-FR" sz="1400" b="1" dirty="0" smtClean="0">
                <a:solidFill>
                  <a:srgbClr val="002060"/>
                </a:solidFill>
                <a:latin typeface="Arial" pitchFamily="34" charset="0"/>
                <a:cs typeface="Arial" pitchFamily="34" charset="0"/>
              </a:rPr>
              <a:t>m</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Epaisseur compactée : entre </a:t>
            </a:r>
            <a:r>
              <a:rPr lang="fr-FR" sz="1400" b="1" dirty="0">
                <a:solidFill>
                  <a:srgbClr val="002060"/>
                </a:solidFill>
                <a:latin typeface="Arial" pitchFamily="34" charset="0"/>
                <a:cs typeface="Arial" pitchFamily="34" charset="0"/>
              </a:rPr>
              <a:t>5 et 15  </a:t>
            </a:r>
            <a:r>
              <a:rPr lang="fr-FR" sz="1400" b="1" dirty="0" smtClean="0">
                <a:solidFill>
                  <a:srgbClr val="002060"/>
                </a:solidFill>
                <a:latin typeface="Arial" pitchFamily="34" charset="0"/>
                <a:cs typeface="Arial" pitchFamily="34" charset="0"/>
              </a:rPr>
              <a:t>cm</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Latérite : Oui      Remorques de </a:t>
            </a:r>
            <a:r>
              <a:rPr lang="fr-FR" sz="1400" b="1" dirty="0">
                <a:solidFill>
                  <a:srgbClr val="002060"/>
                </a:solidFill>
                <a:latin typeface="Arial" pitchFamily="34" charset="0"/>
                <a:cs typeface="Arial" pitchFamily="34" charset="0"/>
              </a:rPr>
              <a:t>2  m3 </a:t>
            </a:r>
            <a:r>
              <a:rPr lang="fr-FR" sz="1400" dirty="0">
                <a:solidFill>
                  <a:srgbClr val="002060"/>
                </a:solidFill>
                <a:latin typeface="Arial" pitchFamily="34" charset="0"/>
                <a:cs typeface="Arial" pitchFamily="34" charset="0"/>
              </a:rPr>
              <a:t>       Total latérite </a:t>
            </a:r>
            <a:r>
              <a:rPr lang="fr-FR" sz="1400" b="1" dirty="0">
                <a:solidFill>
                  <a:srgbClr val="002060"/>
                </a:solidFill>
                <a:latin typeface="Arial" pitchFamily="34" charset="0"/>
                <a:cs typeface="Arial" pitchFamily="34" charset="0"/>
              </a:rPr>
              <a:t> 3 800 m3</a:t>
            </a:r>
            <a:r>
              <a:rPr lang="fr-FR" sz="1400" dirty="0">
                <a:solidFill>
                  <a:srgbClr val="002060"/>
                </a:solidFill>
                <a:latin typeface="Arial" pitchFamily="34" charset="0"/>
                <a:cs typeface="Arial" pitchFamily="34" charset="0"/>
              </a:rPr>
              <a:t> compactés et </a:t>
            </a:r>
            <a:r>
              <a:rPr lang="fr-FR" sz="1400" b="1" dirty="0">
                <a:solidFill>
                  <a:srgbClr val="002060"/>
                </a:solidFill>
                <a:latin typeface="Arial" pitchFamily="34" charset="0"/>
                <a:cs typeface="Arial" pitchFamily="34" charset="0"/>
              </a:rPr>
              <a:t>4 900 m3</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foisonné</a:t>
            </a:r>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Eau : 	                         Citernes de </a:t>
            </a:r>
            <a:r>
              <a:rPr lang="fr-FR" sz="1400" b="1" dirty="0">
                <a:solidFill>
                  <a:srgbClr val="002060"/>
                </a:solidFill>
                <a:latin typeface="Arial" pitchFamily="34" charset="0"/>
                <a:cs typeface="Arial" pitchFamily="34" charset="0"/>
              </a:rPr>
              <a:t>2 m3 </a:t>
            </a:r>
            <a:r>
              <a:rPr lang="fr-FR" sz="1400" dirty="0">
                <a:solidFill>
                  <a:srgbClr val="002060"/>
                </a:solidFill>
                <a:latin typeface="Arial" pitchFamily="34" charset="0"/>
                <a:cs typeface="Arial" pitchFamily="34" charset="0"/>
              </a:rPr>
              <a:t>             Total eau </a:t>
            </a:r>
            <a:r>
              <a:rPr lang="fr-FR" sz="1400" b="1" dirty="0">
                <a:solidFill>
                  <a:srgbClr val="002060"/>
                </a:solidFill>
                <a:latin typeface="Arial" pitchFamily="34" charset="0"/>
                <a:cs typeface="Arial" pitchFamily="34" charset="0"/>
              </a:rPr>
              <a:t>450 m3</a:t>
            </a:r>
            <a:endParaRPr lang="fr-FR" sz="1400" dirty="0">
              <a:solidFill>
                <a:srgbClr val="002060"/>
              </a:solidFill>
              <a:latin typeface="Arial" pitchFamily="34" charset="0"/>
              <a:cs typeface="Arial" pitchFamily="34" charset="0"/>
            </a:endParaRP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EQUIPEMENTS UTILISES</a:t>
            </a:r>
            <a:r>
              <a:rPr lang="fr-FR" sz="1400" b="1" dirty="0">
                <a:solidFill>
                  <a:srgbClr val="002060"/>
                </a:solidFill>
                <a:latin typeface="Arial" pitchFamily="34" charset="0"/>
                <a:cs typeface="Arial" pitchFamily="34" charset="0"/>
              </a:rPr>
              <a:t>				</a:t>
            </a:r>
            <a:r>
              <a:rPr lang="fr-FR" sz="1400" b="1" u="sng" dirty="0" smtClean="0">
                <a:solidFill>
                  <a:srgbClr val="002060"/>
                </a:solidFill>
                <a:latin typeface="Arial" pitchFamily="34" charset="0"/>
                <a:cs typeface="Arial" pitchFamily="34" charset="0"/>
              </a:rPr>
              <a:t>CARBURANT CONSOMME</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8 camions  pour  </a:t>
            </a:r>
            <a:r>
              <a:rPr lang="fr-FR" sz="1400" b="1" dirty="0">
                <a:solidFill>
                  <a:srgbClr val="002060"/>
                </a:solidFill>
                <a:latin typeface="Arial" pitchFamily="34" charset="0"/>
                <a:cs typeface="Arial" pitchFamily="34" charset="0"/>
              </a:rPr>
              <a:t>240   Jours</a:t>
            </a:r>
            <a:r>
              <a:rPr lang="fr-FR" sz="1400" dirty="0">
                <a:solidFill>
                  <a:srgbClr val="002060"/>
                </a:solidFill>
                <a:latin typeface="Arial" pitchFamily="34" charset="0"/>
                <a:cs typeface="Arial" pitchFamily="34" charset="0"/>
              </a:rPr>
              <a:t>                                                                  Pour 24 00 Km :    </a:t>
            </a:r>
            <a:r>
              <a:rPr lang="fr-FR" sz="1400" b="1" dirty="0">
                <a:solidFill>
                  <a:srgbClr val="002060"/>
                </a:solidFill>
                <a:latin typeface="Arial" pitchFamily="34" charset="0"/>
                <a:cs typeface="Arial" pitchFamily="34" charset="0"/>
              </a:rPr>
              <a:t>3 500 </a:t>
            </a:r>
            <a:r>
              <a:rPr lang="fr-FR" sz="1400" b="1" dirty="0" smtClean="0">
                <a:solidFill>
                  <a:srgbClr val="002060"/>
                </a:solidFill>
                <a:latin typeface="Arial" pitchFamily="34" charset="0"/>
                <a:cs typeface="Arial" pitchFamily="34" charset="0"/>
              </a:rPr>
              <a:t>Litres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heures                               ………………………………… </a:t>
            </a:r>
            <a:r>
              <a:rPr lang="fr-FR" sz="1400" dirty="0" smtClean="0">
                <a:solidFill>
                  <a:srgbClr val="002060"/>
                </a:solidFill>
                <a:latin typeface="Arial" pitchFamily="34" charset="0"/>
                <a:cs typeface="Arial" pitchFamily="34" charset="0"/>
              </a:rPr>
              <a:t>Litres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heures                               ………………………………… </a:t>
            </a:r>
            <a:r>
              <a:rPr lang="fr-FR" sz="1400" dirty="0" smtClean="0">
                <a:solidFill>
                  <a:srgbClr val="002060"/>
                </a:solidFill>
                <a:latin typeface="Arial" pitchFamily="34" charset="0"/>
                <a:cs typeface="Arial" pitchFamily="34" charset="0"/>
              </a:rPr>
              <a:t>Litres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heures                               ………………………………… Litres</a:t>
            </a: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MAIN D’ŒUVRE </a:t>
            </a:r>
            <a:r>
              <a:rPr lang="fr-FR" sz="1400" b="1" u="sng" dirty="0" smtClean="0">
                <a:solidFill>
                  <a:srgbClr val="002060"/>
                </a:solidFill>
                <a:latin typeface="Arial" pitchFamily="34" charset="0"/>
                <a:cs typeface="Arial" pitchFamily="34" charset="0"/>
              </a:rPr>
              <a:t>UTILISEE</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Vacataires : pour régulariser les terres, sortir ou casser les grosse pierres de latérites, les finitions : soit  20 hommes pour  60 jours  à huit heures par jour : Soit  </a:t>
            </a:r>
            <a:r>
              <a:rPr lang="fr-FR" sz="1400" b="1" dirty="0">
                <a:solidFill>
                  <a:srgbClr val="002060"/>
                </a:solidFill>
                <a:latin typeface="Arial" pitchFamily="34" charset="0"/>
                <a:cs typeface="Arial" pitchFamily="34" charset="0"/>
              </a:rPr>
              <a:t>1 200 jours équivalents</a:t>
            </a:r>
            <a:endParaRPr lang="fr-FR" sz="1400" dirty="0">
              <a:solidFill>
                <a:srgbClr val="002060"/>
              </a:solidFill>
              <a:latin typeface="Arial" pitchFamily="34" charset="0"/>
              <a:cs typeface="Arial" pitchFamily="34" charset="0"/>
            </a:endParaRP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REMARQUES :</a:t>
            </a:r>
            <a:endParaRPr lang="fr-FR" sz="1400" dirty="0">
              <a:solidFill>
                <a:srgbClr val="002060"/>
              </a:solidFill>
              <a:latin typeface="Arial" pitchFamily="34" charset="0"/>
              <a:cs typeface="Arial" pitchFamily="34" charset="0"/>
            </a:endParaRPr>
          </a:p>
          <a:p>
            <a:pPr algn="just"/>
            <a:r>
              <a:rPr lang="fr-FR" sz="1400" b="1" dirty="0">
                <a:solidFill>
                  <a:srgbClr val="002060"/>
                </a:solidFill>
                <a:latin typeface="Arial" pitchFamily="34" charset="0"/>
                <a:cs typeface="Arial" pitchFamily="34" charset="0"/>
              </a:rPr>
              <a:t> </a:t>
            </a:r>
            <a:endParaRPr lang="fr-FR" sz="800" dirty="0">
              <a:solidFill>
                <a:srgbClr val="002060"/>
              </a:solidFill>
              <a:latin typeface="Arial" pitchFamily="34" charset="0"/>
              <a:cs typeface="Arial" pitchFamily="34" charset="0"/>
            </a:endParaRPr>
          </a:p>
          <a:p>
            <a:pPr algn="just"/>
            <a:r>
              <a:rPr lang="fr-FR" sz="800" b="1" dirty="0">
                <a:solidFill>
                  <a:srgbClr val="002060"/>
                </a:solidFill>
                <a:latin typeface="Arial" pitchFamily="34" charset="0"/>
                <a:cs typeface="Arial" pitchFamily="34" charset="0"/>
              </a:rPr>
              <a:t>								</a:t>
            </a:r>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Le RESPONSABLE</a:t>
            </a:r>
            <a:r>
              <a:rPr lang="fr-FR" sz="1400" dirty="0">
                <a:solidFill>
                  <a:srgbClr val="002060"/>
                </a:solidFill>
                <a:latin typeface="Arial" pitchFamily="34" charset="0"/>
                <a:cs typeface="Arial" pitchFamily="34" charset="0"/>
              </a:rPr>
              <a:t> …………………………………..      </a:t>
            </a:r>
            <a:r>
              <a:rPr lang="fr-FR" sz="1400" dirty="0" smtClean="0">
                <a:solidFill>
                  <a:srgbClr val="002060"/>
                </a:solidFill>
                <a:latin typeface="Arial" pitchFamily="34" charset="0"/>
                <a:cs typeface="Arial" pitchFamily="34" charset="0"/>
              </a:rPr>
              <a:t>Signature</a:t>
            </a:r>
            <a:endParaRPr lang="fr-FR" sz="1400" dirty="0">
              <a:solidFill>
                <a:srgbClr val="002060"/>
              </a:solidFill>
              <a:latin typeface="Arial" pitchFamily="34" charset="0"/>
              <a:cs typeface="Arial" pitchFamily="34" charset="0"/>
            </a:endParaRPr>
          </a:p>
        </p:txBody>
      </p:sp>
      <p:sp>
        <p:nvSpPr>
          <p:cNvPr id="38914" name="Rectangle 2"/>
          <p:cNvSpPr>
            <a:spLocks noChangeArrowheads="1"/>
          </p:cNvSpPr>
          <p:nvPr/>
        </p:nvSpPr>
        <p:spPr bwMode="auto">
          <a:xfrm>
            <a:off x="3714744" y="2571744"/>
            <a:ext cx="304800" cy="228600"/>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 name="Rectangle 2"/>
          <p:cNvSpPr>
            <a:spLocks noChangeArrowheads="1"/>
          </p:cNvSpPr>
          <p:nvPr/>
        </p:nvSpPr>
        <p:spPr bwMode="auto">
          <a:xfrm>
            <a:off x="6786578" y="2500306"/>
            <a:ext cx="304800" cy="228600"/>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 name="Rectangle 2"/>
          <p:cNvSpPr>
            <a:spLocks noChangeArrowheads="1"/>
          </p:cNvSpPr>
          <p:nvPr/>
        </p:nvSpPr>
        <p:spPr bwMode="auto">
          <a:xfrm>
            <a:off x="642910" y="2500306"/>
            <a:ext cx="304800" cy="228600"/>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2075"/>
            <a:ext cx="9144000" cy="6340197"/>
          </a:xfrm>
          <a:prstGeom prst="rect">
            <a:avLst/>
          </a:prstGeom>
          <a:solidFill>
            <a:schemeClr val="accent5">
              <a:lumMod val="40000"/>
              <a:lumOff val="60000"/>
            </a:schemeClr>
          </a:solidFill>
          <a:ln w="28575">
            <a:solidFill>
              <a:srgbClr val="FF0000"/>
            </a:solidFill>
          </a:ln>
        </p:spPr>
        <p:txBody>
          <a:bodyPr wrap="square" rtlCol="0">
            <a:spAutoFit/>
          </a:bodyPr>
          <a:lstStyle/>
          <a:p>
            <a:r>
              <a:rPr lang="fr-FR" sz="1400" b="1" dirty="0">
                <a:solidFill>
                  <a:srgbClr val="002060"/>
                </a:solidFill>
                <a:latin typeface="Arial" pitchFamily="34" charset="0"/>
                <a:cs typeface="Arial" pitchFamily="34" charset="0"/>
              </a:rPr>
              <a:t>La détermination totale des cubatures de remblai des digues :</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Le total des cubatures à l’exception du Polder </a:t>
            </a:r>
            <a:r>
              <a:rPr lang="fr-FR" sz="1400" dirty="0" smtClean="0">
                <a:solidFill>
                  <a:srgbClr val="002060"/>
                </a:solidFill>
                <a:latin typeface="Arial" pitchFamily="34" charset="0"/>
                <a:cs typeface="Arial" pitchFamily="34" charset="0"/>
              </a:rPr>
              <a:t>6</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a:t>
            </a:r>
            <a:r>
              <a:rPr lang="fr-FR" sz="1400" b="1" dirty="0">
                <a:solidFill>
                  <a:srgbClr val="002060"/>
                </a:solidFill>
                <a:latin typeface="Arial" pitchFamily="34" charset="0"/>
                <a:cs typeface="Arial" pitchFamily="34" charset="0"/>
              </a:rPr>
              <a:t>19 463 m3 de remblai en pseudo latérite.</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a:t>
            </a:r>
          </a:p>
          <a:p>
            <a:r>
              <a:rPr lang="fr-FR" sz="1400" b="1" dirty="0">
                <a:solidFill>
                  <a:srgbClr val="002060"/>
                </a:solidFill>
                <a:latin typeface="Arial" pitchFamily="34" charset="0"/>
                <a:cs typeface="Arial" pitchFamily="34" charset="0"/>
              </a:rPr>
              <a:t>a-4 : La détermination des coûts des travaux de remblai :</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P.U. de la latérite mise en place, compactée, mise au gabarit, finitions </a:t>
            </a:r>
          </a:p>
          <a:p>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		</a:t>
            </a:r>
            <a:r>
              <a:rPr lang="fr-FR" sz="1400" b="1" dirty="0" smtClean="0">
                <a:solidFill>
                  <a:srgbClr val="002060"/>
                </a:solidFill>
                <a:latin typeface="Arial" pitchFamily="34" charset="0"/>
                <a:cs typeface="Arial" pitchFamily="34" charset="0"/>
              </a:rPr>
              <a:t>P.U</a:t>
            </a:r>
            <a:r>
              <a:rPr lang="fr-FR" sz="1400" b="1" dirty="0">
                <a:solidFill>
                  <a:srgbClr val="002060"/>
                </a:solidFill>
                <a:latin typeface="Arial" pitchFamily="34" charset="0"/>
                <a:cs typeface="Arial" pitchFamily="34" charset="0"/>
              </a:rPr>
              <a:t>. = 10 US$/</a:t>
            </a:r>
            <a:r>
              <a:rPr lang="fr-FR" sz="1400" b="1" dirty="0" smtClean="0">
                <a:solidFill>
                  <a:srgbClr val="002060"/>
                </a:solidFill>
                <a:latin typeface="Arial" pitchFamily="34" charset="0"/>
                <a:cs typeface="Arial" pitchFamily="34" charset="0"/>
              </a:rPr>
              <a:t>m3</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Coût du remblai :</a:t>
            </a:r>
            <a:r>
              <a:rPr lang="fr-FR" sz="1400" b="1" dirty="0">
                <a:solidFill>
                  <a:srgbClr val="002060"/>
                </a:solidFill>
                <a:latin typeface="Arial" pitchFamily="34" charset="0"/>
                <a:cs typeface="Arial" pitchFamily="34" charset="0"/>
              </a:rPr>
              <a:t> 194 630 US</a:t>
            </a:r>
            <a:r>
              <a:rPr lang="fr-FR" sz="1400" b="1" dirty="0" smtClean="0">
                <a:solidFill>
                  <a:srgbClr val="002060"/>
                </a:solidFill>
                <a:latin typeface="Arial" pitchFamily="34" charset="0"/>
                <a:cs typeface="Arial" pitchFamily="34" charset="0"/>
              </a:rPr>
              <a:t>$</a:t>
            </a:r>
          </a:p>
          <a:p>
            <a:pPr algn="just"/>
            <a:r>
              <a:rPr lang="fr-FR" sz="1400" b="1" dirty="0">
                <a:solidFill>
                  <a:srgbClr val="002060"/>
                </a:solidFill>
                <a:latin typeface="Arial" pitchFamily="34" charset="0"/>
                <a:cs typeface="Arial" pitchFamily="34" charset="0"/>
              </a:rPr>
              <a:t>La description des travaux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Les travaux de remise à la cote de projet par mise en place de terre pseudo latérite, compaction, mise au gabarit.</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Après débroussaillage du sommet de digue et des talus puis évacuation des déchets, scarification du sommet de digue en utilisant une herse montée sur une niveleuse légère, humidification de l’interface, et mise en place d’une couche de latérite d’une épaisseur fixée pour chaque profil en travers (20 cm maxi par couche). Attention c’est une digue et non une route la cote de projet doit être respectée.  Cette latérite dont la qualité doit être fixée dans le cahier des prescriptions techniques devra être compactée après mouillage avec un rouleau vibrant léger.</a:t>
            </a:r>
          </a:p>
          <a:p>
            <a:pPr algn="just"/>
            <a:r>
              <a:rPr lang="fr-FR" sz="1400" dirty="0">
                <a:solidFill>
                  <a:srgbClr val="002060"/>
                </a:solidFill>
                <a:latin typeface="Arial" pitchFamily="34" charset="0"/>
                <a:cs typeface="Arial" pitchFamily="34" charset="0"/>
              </a:rPr>
              <a:t> </a:t>
            </a:r>
          </a:p>
          <a:p>
            <a:pPr algn="just"/>
            <a:r>
              <a:rPr lang="fr-FR" sz="1400" b="1" dirty="0">
                <a:solidFill>
                  <a:srgbClr val="002060"/>
                </a:solidFill>
                <a:latin typeface="Arial" pitchFamily="34" charset="0"/>
                <a:cs typeface="Arial" pitchFamily="34" charset="0"/>
              </a:rPr>
              <a:t>Attention</a:t>
            </a:r>
            <a:r>
              <a:rPr lang="fr-FR" sz="1400" dirty="0">
                <a:solidFill>
                  <a:srgbClr val="002060"/>
                </a:solidFill>
                <a:latin typeface="Arial" pitchFamily="34" charset="0"/>
                <a:cs typeface="Arial" pitchFamily="34" charset="0"/>
              </a:rPr>
              <a:t> ! les travaux se font sur un sol, malgré son apparence, très mou et qui n’autorise que l’utilisation d’engins de chantier très légers. Il est donc indispensable que l’entreprise adjudicataire réalise des stocks de latérite à l’entrée de ou des digues concernées par les travaux et n’effectue les transports sur ces digues qu’avec des petits camions à bennes de moins de 2 m3 maximum. Les bulls chargés du terrassement devront être de type </a:t>
            </a:r>
            <a:r>
              <a:rPr lang="fr-FR" sz="1400" b="1" dirty="0">
                <a:solidFill>
                  <a:srgbClr val="002060"/>
                </a:solidFill>
                <a:latin typeface="Arial" pitchFamily="34" charset="0"/>
                <a:cs typeface="Arial" pitchFamily="34" charset="0"/>
              </a:rPr>
              <a:t>D2 ou au maximum D3</a:t>
            </a:r>
            <a:r>
              <a:rPr lang="fr-FR" sz="1400" dirty="0" smtClean="0">
                <a:solidFill>
                  <a:srgbClr val="002060"/>
                </a:solidFill>
                <a:latin typeface="Arial" pitchFamily="34" charset="0"/>
                <a:cs typeface="Arial" pitchFamily="34" charset="0"/>
              </a:rPr>
              <a:t>.</a:t>
            </a:r>
          </a:p>
          <a:p>
            <a:pPr algn="just"/>
            <a:endParaRPr lang="fr-FR" sz="1400" dirty="0" smtClean="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La mise au gabarit consiste à remettre les sommets des digues aux dimensions originelles en respectant les pentes de toit de la digue à 5 cm/m, pour se faire on utilisera une niveleuse très légère</a:t>
            </a:r>
            <a:r>
              <a:rPr lang="fr-FR" sz="1400" dirty="0" smtClean="0">
                <a:solidFill>
                  <a:srgbClr val="002060"/>
                </a:solidFill>
                <a:latin typeface="Arial" pitchFamily="34" charset="0"/>
                <a:cs typeface="Arial" pitchFamily="34" charset="0"/>
              </a:rPr>
              <a:t>.</a:t>
            </a:r>
          </a:p>
          <a:p>
            <a:pPr algn="just"/>
            <a:endParaRPr lang="fr-FR" sz="1400" dirty="0">
              <a:solidFill>
                <a:srgbClr val="002060"/>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521216"/>
            <a:ext cx="9144000" cy="5693866"/>
          </a:xfrm>
          <a:prstGeom prst="rect">
            <a:avLst/>
          </a:prstGeom>
          <a:solidFill>
            <a:schemeClr val="accent5">
              <a:lumMod val="40000"/>
              <a:lumOff val="60000"/>
            </a:schemeClr>
          </a:solidFill>
          <a:ln w="28575">
            <a:solidFill>
              <a:srgbClr val="FF0000"/>
            </a:solidFill>
          </a:ln>
        </p:spPr>
        <p:txBody>
          <a:bodyPr wrap="square" rtlCol="0">
            <a:spAutoFit/>
          </a:bodyPr>
          <a:lstStyle/>
          <a:p>
            <a:pPr algn="just"/>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La </a:t>
            </a:r>
            <a:r>
              <a:rPr lang="fr-FR" sz="1400" dirty="0">
                <a:solidFill>
                  <a:srgbClr val="002060"/>
                </a:solidFill>
                <a:latin typeface="Arial" pitchFamily="34" charset="0"/>
                <a:cs typeface="Arial" pitchFamily="34" charset="0"/>
              </a:rPr>
              <a:t>quantité de latérite mise en place est déterminée grâce à la réalisation de profils en long et en travers de 50 à 100 m entre points ou moins dans les zones caractéristiques sur terrain naturel avant travaux et sur travaux terminés. </a:t>
            </a:r>
            <a:r>
              <a:rPr lang="fr-FR" sz="1400" b="1" dirty="0">
                <a:solidFill>
                  <a:srgbClr val="002060"/>
                </a:solidFill>
                <a:latin typeface="Arial" pitchFamily="34" charset="0"/>
                <a:cs typeface="Arial" pitchFamily="34" charset="0"/>
              </a:rPr>
              <a:t>Ce sont les sections comprises entre profils en travers avant travaux et après travaux dans la limite du profil en travers type qui déterminent les volumes réellement mis en place et pris en compte pour la détermination des cubature finales.</a:t>
            </a:r>
            <a:endParaRPr lang="fr-FR" sz="1400" dirty="0">
              <a:solidFill>
                <a:srgbClr val="002060"/>
              </a:solidFill>
              <a:latin typeface="Arial" pitchFamily="34" charset="0"/>
              <a:cs typeface="Arial" pitchFamily="34" charset="0"/>
            </a:endParaRPr>
          </a:p>
          <a:p>
            <a:pPr algn="just"/>
            <a:r>
              <a:rPr lang="fr-FR" sz="1400" b="1" dirty="0">
                <a:solidFill>
                  <a:srgbClr val="002060"/>
                </a:solidFill>
                <a:latin typeface="Arial" pitchFamily="34" charset="0"/>
                <a:cs typeface="Arial" pitchFamily="34" charset="0"/>
              </a:rPr>
              <a:t> </a:t>
            </a:r>
            <a:endParaRPr lang="fr-FR" sz="1400" dirty="0" smtClean="0">
              <a:solidFill>
                <a:srgbClr val="002060"/>
              </a:solidFill>
              <a:latin typeface="Arial" pitchFamily="34" charset="0"/>
              <a:cs typeface="Arial" pitchFamily="34" charset="0"/>
            </a:endParaRPr>
          </a:p>
          <a:p>
            <a:pPr algn="just"/>
            <a:r>
              <a:rPr lang="fr-FR" sz="1400" b="1" dirty="0" smtClean="0">
                <a:solidFill>
                  <a:srgbClr val="002060"/>
                </a:solidFill>
                <a:latin typeface="Arial" pitchFamily="34" charset="0"/>
                <a:cs typeface="Arial" pitchFamily="34" charset="0"/>
              </a:rPr>
              <a:t>La </a:t>
            </a:r>
            <a:r>
              <a:rPr lang="fr-FR" sz="1400" b="1" dirty="0">
                <a:solidFill>
                  <a:srgbClr val="002060"/>
                </a:solidFill>
                <a:latin typeface="Arial" pitchFamily="34" charset="0"/>
                <a:cs typeface="Arial" pitchFamily="34" charset="0"/>
              </a:rPr>
              <a:t>coupe des végétations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C’est une opération indispensable car la qualité des terres très organiques est un bon engrais, et que moins de 2 mois après la coupe tout a repoussé. Aujourd’hui la végétation recouvre la moitié de la bande de roulement et gène considérablement les déplacements  des usagers sur les digues.</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Il faut donc procéder à sa coupe au moins 2 fois par an avant et après la saison des pluies.</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Les surfaces peuvent être estimées ou mesurées avant de déterminer les coûts de sa coupe.</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La superficie à couper est estimée ou mesurée à 4 m de largeur sur</a:t>
            </a:r>
            <a:r>
              <a:rPr lang="fr-FR" sz="1400" b="1" dirty="0">
                <a:solidFill>
                  <a:srgbClr val="002060"/>
                </a:solidFill>
                <a:latin typeface="Arial" pitchFamily="34" charset="0"/>
                <a:cs typeface="Arial" pitchFamily="34" charset="0"/>
              </a:rPr>
              <a:t> 50%</a:t>
            </a:r>
            <a:r>
              <a:rPr lang="fr-FR" sz="1400" dirty="0">
                <a:solidFill>
                  <a:srgbClr val="002060"/>
                </a:solidFill>
                <a:latin typeface="Arial" pitchFamily="34" charset="0"/>
                <a:cs typeface="Arial" pitchFamily="34" charset="0"/>
              </a:rPr>
              <a:t> de la longueur cumulée des digues soit : </a:t>
            </a:r>
            <a:r>
              <a:rPr lang="fr-FR" sz="1400" b="1" dirty="0">
                <a:solidFill>
                  <a:srgbClr val="002060"/>
                </a:solidFill>
                <a:latin typeface="Arial" pitchFamily="34" charset="0"/>
                <a:cs typeface="Arial" pitchFamily="34" charset="0"/>
              </a:rPr>
              <a:t>32 000 m </a:t>
            </a:r>
            <a:r>
              <a:rPr lang="fr-FR" sz="1400" dirty="0">
                <a:solidFill>
                  <a:srgbClr val="002060"/>
                </a:solidFill>
                <a:latin typeface="Arial" pitchFamily="34" charset="0"/>
                <a:cs typeface="Arial" pitchFamily="34" charset="0"/>
              </a:rPr>
              <a:t>de long pour </a:t>
            </a:r>
            <a:r>
              <a:rPr lang="fr-FR" sz="1400" b="1" dirty="0">
                <a:solidFill>
                  <a:srgbClr val="002060"/>
                </a:solidFill>
                <a:latin typeface="Arial" pitchFamily="34" charset="0"/>
                <a:cs typeface="Arial" pitchFamily="34" charset="0"/>
              </a:rPr>
              <a:t>4 m</a:t>
            </a:r>
            <a:r>
              <a:rPr lang="fr-FR" sz="1400" dirty="0">
                <a:solidFill>
                  <a:srgbClr val="002060"/>
                </a:solidFill>
                <a:latin typeface="Arial" pitchFamily="34" charset="0"/>
                <a:cs typeface="Arial" pitchFamily="34" charset="0"/>
              </a:rPr>
              <a:t> de large </a:t>
            </a:r>
            <a:endParaRPr lang="fr-FR" sz="1400" dirty="0" smtClean="0">
              <a:solidFill>
                <a:srgbClr val="002060"/>
              </a:solidFill>
              <a:latin typeface="Arial" pitchFamily="34" charset="0"/>
              <a:cs typeface="Arial" pitchFamily="34" charset="0"/>
            </a:endParaRPr>
          </a:p>
          <a:p>
            <a:pPr algn="just"/>
            <a:endParaRPr lang="fr-FR" sz="1400" dirty="0">
              <a:latin typeface="Arial" pitchFamily="34" charset="0"/>
              <a:cs typeface="Arial" pitchFamily="34" charset="0"/>
            </a:endParaRPr>
          </a:p>
          <a:p>
            <a:pPr algn="just"/>
            <a:r>
              <a:rPr lang="fr-FR" sz="1400" b="1" dirty="0">
                <a:solidFill>
                  <a:srgbClr val="002060"/>
                </a:solidFill>
                <a:latin typeface="Arial" pitchFamily="34" charset="0"/>
                <a:cs typeface="Arial" pitchFamily="34" charset="0"/>
              </a:rPr>
              <a:t>Méthodologie des travaux de débroussaillage:</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Ces travaux sont à réaliser avant tout travaux de topographie. Ils doivent être fait en grattant une épaisseur minimale de sol de façon à ne pas pénaliser les quantitatifs calculés dans le projet. Les broussailles devront être évacuées et brûlées de façon à ne pas encombrer les risbermes des digues ou les canaux en pieds de digues</a:t>
            </a:r>
            <a:r>
              <a:rPr lang="fr-FR" sz="1400" dirty="0" smtClean="0">
                <a:solidFill>
                  <a:srgbClr val="002060"/>
                </a:solidFill>
                <a:latin typeface="Arial" pitchFamily="34" charset="0"/>
                <a:cs typeface="Arial" pitchFamily="34" charset="0"/>
              </a:rPr>
              <a:t>.</a:t>
            </a:r>
          </a:p>
          <a:p>
            <a:pPr algn="just"/>
            <a:endParaRPr lang="fr-FR" sz="1400" dirty="0">
              <a:solidFill>
                <a:srgbClr val="00206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5A2B0D63-A502-48D4-BE71-D02BF7160929}" type="slidenum">
              <a:rPr lang="en-US" smtClean="0"/>
              <a:pPr>
                <a:defRPr/>
              </a:pPr>
              <a:t>2</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t>
            </a:r>
            <a:endParaRPr lang="en-US" sz="2000" b="1" u="sng" dirty="0">
              <a:solidFill>
                <a:srgbClr val="FFC000"/>
              </a:solidFill>
              <a:effectLst>
                <a:outerShdw blurRad="38100" dist="38100" dir="2700000" algn="tl">
                  <a:srgbClr val="000000"/>
                </a:outerShdw>
              </a:effectLst>
            </a:endParaRPr>
          </a:p>
        </p:txBody>
      </p:sp>
      <p:sp>
        <p:nvSpPr>
          <p:cNvPr id="5" name="ZoneTexte 4"/>
          <p:cNvSpPr txBox="1"/>
          <p:nvPr/>
        </p:nvSpPr>
        <p:spPr>
          <a:xfrm>
            <a:off x="142844" y="824575"/>
            <a:ext cx="8786874" cy="6000768"/>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smtClean="0">
                <a:solidFill>
                  <a:srgbClr val="002060"/>
                </a:solidFill>
                <a:latin typeface="Arial" pitchFamily="34" charset="0"/>
                <a:cs typeface="Arial" pitchFamily="34" charset="0"/>
              </a:rPr>
              <a:t>Présentation </a:t>
            </a:r>
            <a:r>
              <a:rPr lang="fr-FR" sz="1400" u="sng" dirty="0">
                <a:solidFill>
                  <a:srgbClr val="002060"/>
                </a:solidFill>
                <a:latin typeface="Arial" pitchFamily="34" charset="0"/>
                <a:cs typeface="Arial" pitchFamily="34" charset="0"/>
              </a:rPr>
              <a:t>des infrastructures</a:t>
            </a:r>
            <a:r>
              <a:rPr lang="fr-FR" sz="1400" dirty="0">
                <a:solidFill>
                  <a:srgbClr val="002060"/>
                </a:solidFill>
                <a:latin typeface="Arial" pitchFamily="34" charset="0"/>
                <a:cs typeface="Arial" pitchFamily="34" charset="0"/>
              </a:rPr>
              <a:t> :	</a:t>
            </a: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Nous prendrons comme exemple pratique le cas de la maintenance des 6 polders de Prey </a:t>
            </a:r>
            <a:r>
              <a:rPr lang="fr-FR" sz="1400" dirty="0" err="1">
                <a:solidFill>
                  <a:srgbClr val="002060"/>
                </a:solidFill>
                <a:latin typeface="Arial" pitchFamily="34" charset="0"/>
                <a:cs typeface="Arial" pitchFamily="34" charset="0"/>
              </a:rPr>
              <a:t>Nup</a:t>
            </a:r>
            <a:r>
              <a:rPr lang="fr-FR" sz="1400" dirty="0">
                <a:solidFill>
                  <a:srgbClr val="002060"/>
                </a:solidFill>
                <a:latin typeface="Arial" pitchFamily="34" charset="0"/>
                <a:cs typeface="Arial" pitchFamily="34" charset="0"/>
              </a:rPr>
              <a:t> à Sihanoukville.</a:t>
            </a: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Les digues et les ouvrages de protection contre les eaux saumâtres sont construits sur un sol (de mangrove) composé d’argile compressible fortement aqueuse jusqu’à 60% d’eau et sur une épaisseur allant jusqu’à 26 m au polder 2. </a:t>
            </a: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Pour la construction de ces digues, ont été utilisées les terres prises in situ, car il était fort hasardeux de mettre des engins sur le ce sol très mou. Le chargement des digues a été réalisé par des excavateurs montés sur chalands</a:t>
            </a:r>
            <a:r>
              <a:rPr lang="fr-FR" sz="1400" dirty="0" smtClean="0">
                <a:solidFill>
                  <a:srgbClr val="002060"/>
                </a:solidFill>
                <a:latin typeface="Arial" pitchFamily="34" charset="0"/>
                <a:cs typeface="Arial" pitchFamily="34" charset="0"/>
              </a:rPr>
              <a:t>.</a:t>
            </a:r>
          </a:p>
          <a:p>
            <a:r>
              <a:rPr lang="fr-FR" sz="1400" dirty="0">
                <a:solidFill>
                  <a:srgbClr val="002060"/>
                </a:solidFill>
                <a:latin typeface="Arial" pitchFamily="34" charset="0"/>
                <a:cs typeface="Arial" pitchFamily="34" charset="0"/>
              </a:rPr>
              <a:t>La portance du sous-sol est très faible et la limite de cisaillement n’autorise qu’une différence de niveau entre sommet de digue et cote du terrain au droit de cette digue (plafond du canal) de 2,20 m.</a:t>
            </a: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Les engins lourds sont proscrits sur les digues. Seuls sont autorisés les niveleuses légères, les bull D2 ou D3, les rouleaux de 5 tonnes, les camions de 2 m3. Les excavateurs si nécessaires doivent être montées sur chalands.</a:t>
            </a: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Les pieds de digues sont protégés par un fascinage de bois de </a:t>
            </a:r>
            <a:r>
              <a:rPr lang="fr-FR" sz="1400" dirty="0" err="1">
                <a:solidFill>
                  <a:srgbClr val="002060"/>
                </a:solidFill>
                <a:latin typeface="Arial" pitchFamily="34" charset="0"/>
                <a:cs typeface="Arial" pitchFamily="34" charset="0"/>
              </a:rPr>
              <a:t>smac</a:t>
            </a:r>
            <a:r>
              <a:rPr lang="fr-FR" sz="1400" dirty="0">
                <a:solidFill>
                  <a:srgbClr val="002060"/>
                </a:solidFill>
                <a:latin typeface="Arial" pitchFamily="34" charset="0"/>
                <a:cs typeface="Arial" pitchFamily="34" charset="0"/>
              </a:rPr>
              <a:t> sur 56 km de longueur.</a:t>
            </a: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Les canaux s’ensablent sur la partie la plus proche de la RN4 et sur une longueur d’environ 500 m du pied de la montagne de </a:t>
            </a:r>
            <a:r>
              <a:rPr lang="fr-FR" sz="1400" dirty="0" err="1">
                <a:solidFill>
                  <a:srgbClr val="002060"/>
                </a:solidFill>
                <a:latin typeface="Arial" pitchFamily="34" charset="0"/>
                <a:cs typeface="Arial" pitchFamily="34" charset="0"/>
              </a:rPr>
              <a:t>Veal</a:t>
            </a:r>
            <a:r>
              <a:rPr lang="fr-FR" sz="1400" dirty="0">
                <a:solidFill>
                  <a:srgbClr val="002060"/>
                </a:solidFill>
                <a:latin typeface="Arial" pitchFamily="34" charset="0"/>
                <a:cs typeface="Arial" pitchFamily="34" charset="0"/>
              </a:rPr>
              <a:t> </a:t>
            </a:r>
            <a:r>
              <a:rPr lang="fr-FR" sz="1400" dirty="0" err="1">
                <a:solidFill>
                  <a:srgbClr val="002060"/>
                </a:solidFill>
                <a:latin typeface="Arial" pitchFamily="34" charset="0"/>
                <a:cs typeface="Arial" pitchFamily="34" charset="0"/>
              </a:rPr>
              <a:t>Rinh</a:t>
            </a:r>
            <a:r>
              <a:rPr lang="fr-FR" sz="1400" dirty="0">
                <a:solidFill>
                  <a:srgbClr val="002060"/>
                </a:solidFill>
                <a:latin typeface="Arial" pitchFamily="34" charset="0"/>
                <a:cs typeface="Arial" pitchFamily="34" charset="0"/>
              </a:rPr>
              <a:t>. Par contre du fait les terres très organiques la végétation est exubérante et encombre très vite le passage dur les digues.</a:t>
            </a: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Les digues se tassent d’environ 5 cm par année, du fait du phénomène de consolidation du sous-sol,   quand aux ouvrages ce phénomène est moindre est a été estimé à entre 0 et 2 cm par an. Ceux-ci sont posés sur une fondation flottante allant jusqu’à 1 600 pieux de </a:t>
            </a:r>
            <a:r>
              <a:rPr lang="fr-FR" sz="1400" dirty="0" err="1">
                <a:solidFill>
                  <a:srgbClr val="002060"/>
                </a:solidFill>
                <a:latin typeface="Arial" pitchFamily="34" charset="0"/>
                <a:cs typeface="Arial" pitchFamily="34" charset="0"/>
              </a:rPr>
              <a:t>smac</a:t>
            </a:r>
            <a:r>
              <a:rPr lang="fr-FR" sz="1400" dirty="0">
                <a:solidFill>
                  <a:srgbClr val="002060"/>
                </a:solidFill>
                <a:latin typeface="Arial" pitchFamily="34" charset="0"/>
                <a:cs typeface="Arial" pitchFamily="34" charset="0"/>
              </a:rPr>
              <a:t> de 20 cm de diamètre et 5 m de longueur.</a:t>
            </a: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Pour permettre le passage des pirogues du côté polder au côté mer et inversement, ont été mis en place des échelles à pirogues. Elles sont elles mêmes posées sur pieux</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2000"/>
                                        <p:tgtEl>
                                          <p:spTgt spid="5">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2000"/>
                                        <p:tgtEl>
                                          <p:spTgt spid="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fade">
                                      <p:cBhvr>
                                        <p:cTn id="25" dur="2000"/>
                                        <p:tgtEl>
                                          <p:spTgt spid="5">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animEffect transition="in" filter="fade">
                                      <p:cBhvr>
                                        <p:cTn id="28" dur="2000"/>
                                        <p:tgtEl>
                                          <p:spTgt spid="5">
                                            <p:txEl>
                                              <p:pRg st="11" end="1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animEffect transition="in" filter="fade">
                                      <p:cBhvr>
                                        <p:cTn id="31" dur="2000"/>
                                        <p:tgtEl>
                                          <p:spTgt spid="5">
                                            <p:txEl>
                                              <p:pRg st="13" end="1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15" end="15"/>
                                            </p:txEl>
                                          </p:spTgt>
                                        </p:tgtEl>
                                        <p:attrNameLst>
                                          <p:attrName>style.visibility</p:attrName>
                                        </p:attrNameLst>
                                      </p:cBhvr>
                                      <p:to>
                                        <p:strVal val="visible"/>
                                      </p:to>
                                    </p:set>
                                    <p:animEffect transition="in" filter="fade">
                                      <p:cBhvr>
                                        <p:cTn id="34" dur="2000"/>
                                        <p:tgtEl>
                                          <p:spTgt spid="5">
                                            <p:txEl>
                                              <p:pRg st="15" end="1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17" end="17"/>
                                            </p:txEl>
                                          </p:spTgt>
                                        </p:tgtEl>
                                        <p:attrNameLst>
                                          <p:attrName>style.visibility</p:attrName>
                                        </p:attrNameLst>
                                      </p:cBhvr>
                                      <p:to>
                                        <p:strVal val="visible"/>
                                      </p:to>
                                    </p:set>
                                    <p:animEffect transition="in" filter="fade">
                                      <p:cBhvr>
                                        <p:cTn id="37" dur="20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14290"/>
            <a:ext cx="9144000" cy="6340197"/>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dirty="0">
                <a:solidFill>
                  <a:srgbClr val="002060"/>
                </a:solidFill>
              </a:rPr>
              <a:t> </a:t>
            </a:r>
            <a:r>
              <a:rPr lang="fr-FR" sz="1400" b="1" u="sng" dirty="0" smtClean="0">
                <a:solidFill>
                  <a:srgbClr val="002060"/>
                </a:solidFill>
                <a:latin typeface="Arial" pitchFamily="34" charset="0"/>
                <a:cs typeface="Arial" pitchFamily="34" charset="0"/>
              </a:rPr>
              <a:t>FICHE </a:t>
            </a:r>
            <a:r>
              <a:rPr lang="fr-FR" sz="1400" b="1" u="sng" dirty="0">
                <a:solidFill>
                  <a:srgbClr val="002060"/>
                </a:solidFill>
                <a:latin typeface="Arial" pitchFamily="34" charset="0"/>
                <a:cs typeface="Arial" pitchFamily="34" charset="0"/>
              </a:rPr>
              <a:t>DE TRAVAIL</a:t>
            </a:r>
            <a:endParaRPr lang="fr-FR" sz="1400" dirty="0">
              <a:solidFill>
                <a:srgbClr val="002060"/>
              </a:solidFill>
              <a:latin typeface="Arial" pitchFamily="34" charset="0"/>
              <a:cs typeface="Arial" pitchFamily="34" charset="0"/>
            </a:endParaRPr>
          </a:p>
          <a:p>
            <a:r>
              <a:rPr lang="fr-FR" sz="1400" b="1" dirty="0">
                <a:solidFill>
                  <a:srgbClr val="002060"/>
                </a:solidFill>
              </a:rPr>
              <a:t> </a:t>
            </a:r>
            <a:endParaRPr lang="fr-FR" sz="1400" dirty="0">
              <a:solidFill>
                <a:srgbClr val="002060"/>
              </a:solidFill>
            </a:endParaRPr>
          </a:p>
          <a:p>
            <a:r>
              <a:rPr lang="fr-FR" sz="1400" b="1" u="sng" dirty="0">
                <a:solidFill>
                  <a:srgbClr val="002060"/>
                </a:solidFill>
                <a:latin typeface="Arial" pitchFamily="34" charset="0"/>
                <a:cs typeface="Arial" pitchFamily="34" charset="0"/>
              </a:rPr>
              <a:t>DEBROUSSAILLAGE DU SOMMET DE LA DIGUE PRINCIPALE DU POLDER 1</a:t>
            </a:r>
            <a:endParaRPr lang="fr-FR" sz="1400" dirty="0">
              <a:solidFill>
                <a:srgbClr val="002060"/>
              </a:solidFill>
              <a:latin typeface="Arial" pitchFamily="34" charset="0"/>
              <a:cs typeface="Arial" pitchFamily="34" charset="0"/>
            </a:endParaRPr>
          </a:p>
          <a:p>
            <a:r>
              <a:rPr lang="fr-FR" sz="1400" b="1" dirty="0">
                <a:solidFill>
                  <a:srgbClr val="002060"/>
                </a:solidFill>
              </a:rPr>
              <a:t> </a:t>
            </a:r>
            <a:endParaRPr lang="fr-FR" sz="1400" dirty="0">
              <a:solidFill>
                <a:srgbClr val="002060"/>
              </a:solidFill>
            </a:endParaRPr>
          </a:p>
          <a:p>
            <a:pPr algn="just"/>
            <a:r>
              <a:rPr lang="fr-FR" sz="1400" dirty="0">
                <a:solidFill>
                  <a:srgbClr val="002060"/>
                </a:solidFill>
                <a:latin typeface="Arial" pitchFamily="34" charset="0"/>
                <a:cs typeface="Arial" pitchFamily="34" charset="0"/>
              </a:rPr>
              <a:t>Fiche de travail n° 23………………………………….Date : 17 janvier 2007                </a:t>
            </a:r>
            <a:r>
              <a:rPr lang="fr-FR" sz="1400" dirty="0" smtClean="0">
                <a:solidFill>
                  <a:srgbClr val="002060"/>
                </a:solidFill>
                <a:latin typeface="Arial" pitchFamily="34" charset="0"/>
                <a:cs typeface="Arial" pitchFamily="34" charset="0"/>
              </a:rPr>
              <a:t>JJ/MM/AA</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DIGUE n° 1 </a:t>
            </a:r>
            <a:r>
              <a:rPr lang="fr-FR" sz="1400" dirty="0" smtClean="0">
                <a:solidFill>
                  <a:srgbClr val="002060"/>
                </a:solidFill>
                <a:latin typeface="Arial" pitchFamily="34" charset="0"/>
                <a:cs typeface="Arial" pitchFamily="34" charset="0"/>
              </a:rPr>
              <a:t>Principale</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Situation : Cette digue part de la R.N. 4 au niveau d’O </a:t>
            </a:r>
            <a:r>
              <a:rPr lang="fr-FR" sz="1400" dirty="0" err="1">
                <a:solidFill>
                  <a:srgbClr val="002060"/>
                </a:solidFill>
                <a:latin typeface="Arial" pitchFamily="34" charset="0"/>
                <a:cs typeface="Arial" pitchFamily="34" charset="0"/>
              </a:rPr>
              <a:t>Chamnar</a:t>
            </a:r>
            <a:r>
              <a:rPr lang="fr-FR" sz="1400" dirty="0">
                <a:solidFill>
                  <a:srgbClr val="002060"/>
                </a:solidFill>
                <a:latin typeface="Arial" pitchFamily="34" charset="0"/>
                <a:cs typeface="Arial" pitchFamily="34" charset="0"/>
              </a:rPr>
              <a:t> à pk0+000, et se termine au pied du Phnom </a:t>
            </a:r>
            <a:r>
              <a:rPr lang="fr-FR" sz="1400" dirty="0" err="1">
                <a:solidFill>
                  <a:srgbClr val="002060"/>
                </a:solidFill>
                <a:latin typeface="Arial" pitchFamily="34" charset="0"/>
                <a:cs typeface="Arial" pitchFamily="34" charset="0"/>
              </a:rPr>
              <a:t>Srey</a:t>
            </a:r>
            <a:r>
              <a:rPr lang="fr-FR" sz="1400" dirty="0">
                <a:solidFill>
                  <a:srgbClr val="002060"/>
                </a:solidFill>
                <a:latin typeface="Arial" pitchFamily="34" charset="0"/>
                <a:cs typeface="Arial" pitchFamily="34" charset="0"/>
              </a:rPr>
              <a:t> Cham au pk </a:t>
            </a:r>
            <a:r>
              <a:rPr lang="fr-FR" sz="1400" dirty="0" smtClean="0">
                <a:solidFill>
                  <a:srgbClr val="002060"/>
                </a:solidFill>
                <a:latin typeface="Arial" pitchFamily="34" charset="0"/>
                <a:cs typeface="Arial" pitchFamily="34" charset="0"/>
              </a:rPr>
              <a:t>11+270</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Zone : …… Toute la </a:t>
            </a:r>
            <a:r>
              <a:rPr lang="fr-FR" sz="1400" dirty="0" smtClean="0">
                <a:solidFill>
                  <a:srgbClr val="002060"/>
                </a:solidFill>
                <a:latin typeface="Arial" pitchFamily="34" charset="0"/>
                <a:cs typeface="Arial" pitchFamily="34" charset="0"/>
              </a:rPr>
              <a:t>longueur</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De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  0+000  à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11+270   Longueur en m …11 270</a:t>
            </a:r>
          </a:p>
          <a:p>
            <a:pPr algn="just"/>
            <a:r>
              <a:rPr lang="fr-FR" sz="1400" dirty="0">
                <a:solidFill>
                  <a:srgbClr val="002060"/>
                </a:solidFill>
                <a:latin typeface="Arial" pitchFamily="34" charset="0"/>
                <a:cs typeface="Arial" pitchFamily="34" charset="0"/>
              </a:rPr>
              <a:t> </a:t>
            </a:r>
          </a:p>
          <a:p>
            <a:pPr algn="just"/>
            <a:r>
              <a:rPr lang="fr-FR" sz="1400" b="1" u="sng" dirty="0">
                <a:solidFill>
                  <a:srgbClr val="002060"/>
                </a:solidFill>
                <a:latin typeface="Arial" pitchFamily="34" charset="0"/>
                <a:cs typeface="Arial" pitchFamily="34" charset="0"/>
              </a:rPr>
              <a:t>LES DIMENSIONS</a:t>
            </a:r>
            <a:endParaRPr lang="fr-FR" sz="1400" dirty="0">
              <a:solidFill>
                <a:srgbClr val="002060"/>
              </a:solidFill>
              <a:latin typeface="Arial" pitchFamily="34" charset="0"/>
              <a:cs typeface="Arial" pitchFamily="34" charset="0"/>
            </a:endParaRPr>
          </a:p>
          <a:p>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Largeur des zones à débroussailler (m) : …</a:t>
            </a:r>
            <a:r>
              <a:rPr lang="fr-FR" sz="1400" b="1" dirty="0">
                <a:solidFill>
                  <a:srgbClr val="002060"/>
                </a:solidFill>
                <a:latin typeface="Arial" pitchFamily="34" charset="0"/>
                <a:cs typeface="Arial" pitchFamily="34" charset="0"/>
              </a:rPr>
              <a:t>4 </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de surface couverte de végétation : </a:t>
            </a:r>
            <a:r>
              <a:rPr lang="fr-FR" sz="1400" b="1" dirty="0">
                <a:solidFill>
                  <a:srgbClr val="002060"/>
                </a:solidFill>
                <a:latin typeface="Arial" pitchFamily="34" charset="0"/>
                <a:cs typeface="Arial" pitchFamily="34" charset="0"/>
              </a:rPr>
              <a:t>50</a:t>
            </a:r>
            <a:r>
              <a:rPr lang="fr-FR" sz="1400" b="1"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Longueur moyenne de digue concernée : </a:t>
            </a:r>
            <a:r>
              <a:rPr lang="fr-FR" sz="1400" b="1" dirty="0">
                <a:solidFill>
                  <a:srgbClr val="002060"/>
                </a:solidFill>
                <a:latin typeface="Arial" pitchFamily="34" charset="0"/>
                <a:cs typeface="Arial" pitchFamily="34" charset="0"/>
              </a:rPr>
              <a:t>5 600 </a:t>
            </a:r>
            <a:r>
              <a:rPr lang="fr-FR" sz="1400" b="1" dirty="0" smtClean="0">
                <a:solidFill>
                  <a:srgbClr val="002060"/>
                </a:solidFill>
                <a:latin typeface="Arial" pitchFamily="34" charset="0"/>
                <a:cs typeface="Arial" pitchFamily="34" charset="0"/>
              </a:rPr>
              <a:t>m</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Nombre de vacataires nécessaires à la coupe : </a:t>
            </a:r>
            <a:r>
              <a:rPr lang="fr-FR" sz="1400" b="1" dirty="0">
                <a:solidFill>
                  <a:srgbClr val="002060"/>
                </a:solidFill>
                <a:latin typeface="Arial" pitchFamily="34" charset="0"/>
                <a:cs typeface="Arial" pitchFamily="34" charset="0"/>
              </a:rPr>
              <a:t>50 </a:t>
            </a:r>
            <a:r>
              <a:rPr lang="fr-FR" sz="1400" b="1" dirty="0" smtClean="0">
                <a:solidFill>
                  <a:srgbClr val="002060"/>
                </a:solidFill>
                <a:latin typeface="Arial" pitchFamily="34" charset="0"/>
                <a:cs typeface="Arial" pitchFamily="34" charset="0"/>
              </a:rPr>
              <a:t>personnes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Nombre de jours de coupe : </a:t>
            </a:r>
            <a:r>
              <a:rPr lang="fr-FR" sz="1400" b="1" dirty="0">
                <a:solidFill>
                  <a:srgbClr val="002060"/>
                </a:solidFill>
                <a:latin typeface="Arial" pitchFamily="34" charset="0"/>
                <a:cs typeface="Arial" pitchFamily="34" charset="0"/>
              </a:rPr>
              <a:t>15 </a:t>
            </a:r>
            <a:r>
              <a:rPr lang="fr-FR" sz="1400" b="1" dirty="0" smtClean="0">
                <a:solidFill>
                  <a:srgbClr val="002060"/>
                </a:solidFill>
                <a:latin typeface="Arial" pitchFamily="34" charset="0"/>
                <a:cs typeface="Arial" pitchFamily="34" charset="0"/>
              </a:rPr>
              <a:t>jours</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Surface total à couper : </a:t>
            </a:r>
            <a:r>
              <a:rPr lang="fr-FR" sz="1400" b="1" dirty="0">
                <a:solidFill>
                  <a:srgbClr val="002060"/>
                </a:solidFill>
                <a:latin typeface="Arial" pitchFamily="34" charset="0"/>
                <a:cs typeface="Arial" pitchFamily="34" charset="0"/>
              </a:rPr>
              <a:t>22 400 m soit 2,2 </a:t>
            </a:r>
            <a:r>
              <a:rPr lang="fr-FR" sz="1400" b="1" dirty="0" smtClean="0">
                <a:solidFill>
                  <a:srgbClr val="002060"/>
                </a:solidFill>
                <a:latin typeface="Arial" pitchFamily="34" charset="0"/>
                <a:cs typeface="Arial" pitchFamily="34" charset="0"/>
              </a:rPr>
              <a:t>ha</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Outillages : Coupe coupes, Haches, Scies et tronçonneuses thermiques.</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Remarques : Les déchets devront être évacués avant d’être brûlés en dehors des digues sans être jetés dans les canaux, ce qui entraînerait des problèmes au niveau des portes et des clapets des ouvrages</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La scarification des racines sera réalisée par une petite niveleuse équipée d’uns herse.</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Nom du chef de chantier :   M. HAM </a:t>
            </a:r>
            <a:r>
              <a:rPr lang="fr-FR" sz="1400" dirty="0" err="1">
                <a:solidFill>
                  <a:srgbClr val="002060"/>
                </a:solidFill>
                <a:latin typeface="Arial" pitchFamily="34" charset="0"/>
                <a:cs typeface="Arial" pitchFamily="34" charset="0"/>
              </a:rPr>
              <a:t>Samnang</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Signature du chef </a:t>
            </a:r>
            <a:r>
              <a:rPr lang="fr-FR" sz="1400" dirty="0" smtClean="0">
                <a:solidFill>
                  <a:srgbClr val="002060"/>
                </a:solidFill>
                <a:latin typeface="Arial" pitchFamily="34" charset="0"/>
                <a:cs typeface="Arial" pitchFamily="34" charset="0"/>
              </a:rPr>
              <a:t>de chantier</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85728"/>
            <a:ext cx="9144000" cy="6771084"/>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dirty="0">
                <a:solidFill>
                  <a:srgbClr val="002060"/>
                </a:solidFill>
                <a:latin typeface="Arial" pitchFamily="34" charset="0"/>
                <a:cs typeface="Arial" pitchFamily="34" charset="0"/>
              </a:rPr>
              <a:t> </a:t>
            </a:r>
            <a:r>
              <a:rPr lang="fr-FR" sz="1400" b="1" u="sng" dirty="0" smtClean="0">
                <a:solidFill>
                  <a:srgbClr val="002060"/>
                </a:solidFill>
                <a:latin typeface="Arial" pitchFamily="34" charset="0"/>
                <a:cs typeface="Arial" pitchFamily="34" charset="0"/>
              </a:rPr>
              <a:t>RAPPORT </a:t>
            </a:r>
            <a:r>
              <a:rPr lang="fr-FR" sz="1400" b="1" u="sng" dirty="0">
                <a:solidFill>
                  <a:srgbClr val="002060"/>
                </a:solidFill>
                <a:latin typeface="Arial" pitchFamily="34" charset="0"/>
                <a:cs typeface="Arial" pitchFamily="34" charset="0"/>
              </a:rPr>
              <a:t>DE TRAVAIL FINAL</a:t>
            </a:r>
            <a:endParaRPr lang="fr-FR" sz="1400" dirty="0">
              <a:solidFill>
                <a:srgbClr val="002060"/>
              </a:solidFill>
              <a:latin typeface="Arial" pitchFamily="34" charset="0"/>
              <a:cs typeface="Arial" pitchFamily="34" charset="0"/>
            </a:endParaRPr>
          </a:p>
          <a:p>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r>
              <a:rPr lang="fr-FR" sz="1400" b="1" u="sng" dirty="0">
                <a:solidFill>
                  <a:srgbClr val="002060"/>
                </a:solidFill>
                <a:latin typeface="Arial" pitchFamily="34" charset="0"/>
                <a:cs typeface="Arial" pitchFamily="34" charset="0"/>
              </a:rPr>
              <a:t>DEBROUSSAILLAGE DU SOMMET DE LA DIGUE PRINCIPALE DU POLDER </a:t>
            </a:r>
            <a:r>
              <a:rPr lang="fr-FR" sz="1400" b="1" u="sng" dirty="0" smtClean="0">
                <a:solidFill>
                  <a:srgbClr val="002060"/>
                </a:solidFill>
                <a:latin typeface="Arial" pitchFamily="34" charset="0"/>
                <a:cs typeface="Arial" pitchFamily="34" charset="0"/>
              </a:rPr>
              <a:t>1</a:t>
            </a:r>
            <a:endParaRPr lang="fr-FR" sz="1400" dirty="0">
              <a:solidFill>
                <a:srgbClr val="002060"/>
              </a:solidFill>
            </a:endParaRPr>
          </a:p>
          <a:p>
            <a:r>
              <a:rPr lang="fr-FR" sz="1400" dirty="0">
                <a:solidFill>
                  <a:srgbClr val="002060"/>
                </a:solidFill>
                <a:latin typeface="Arial" pitchFamily="34" charset="0"/>
                <a:cs typeface="Arial" pitchFamily="34" charset="0"/>
              </a:rPr>
              <a:t>Fiche de travail n° 23………………………………….Date : 17 mars2007                </a:t>
            </a:r>
            <a:r>
              <a:rPr lang="fr-FR" sz="1400" dirty="0" smtClean="0">
                <a:solidFill>
                  <a:srgbClr val="002060"/>
                </a:solidFill>
                <a:latin typeface="Arial" pitchFamily="34" charset="0"/>
                <a:cs typeface="Arial" pitchFamily="34" charset="0"/>
              </a:rPr>
              <a:t>JJ/MM/AA</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DIGUE n° 1 </a:t>
            </a:r>
            <a:r>
              <a:rPr lang="fr-FR" sz="1400" dirty="0" smtClean="0">
                <a:solidFill>
                  <a:srgbClr val="002060"/>
                </a:solidFill>
                <a:latin typeface="Arial" pitchFamily="34" charset="0"/>
                <a:cs typeface="Arial" pitchFamily="34" charset="0"/>
              </a:rPr>
              <a:t>Principale</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Situation : Cette digue part de la R.N. 4 au niveau d’O </a:t>
            </a:r>
            <a:r>
              <a:rPr lang="fr-FR" sz="1400" dirty="0" err="1">
                <a:solidFill>
                  <a:srgbClr val="002060"/>
                </a:solidFill>
                <a:latin typeface="Arial" pitchFamily="34" charset="0"/>
                <a:cs typeface="Arial" pitchFamily="34" charset="0"/>
              </a:rPr>
              <a:t>Chamnar</a:t>
            </a:r>
            <a:r>
              <a:rPr lang="fr-FR" sz="1400" dirty="0">
                <a:solidFill>
                  <a:srgbClr val="002060"/>
                </a:solidFill>
                <a:latin typeface="Arial" pitchFamily="34" charset="0"/>
                <a:cs typeface="Arial" pitchFamily="34" charset="0"/>
              </a:rPr>
              <a:t> à pk0+000, et se termine au pied du Phnom </a:t>
            </a:r>
            <a:r>
              <a:rPr lang="fr-FR" sz="1400" dirty="0" err="1">
                <a:solidFill>
                  <a:srgbClr val="002060"/>
                </a:solidFill>
                <a:latin typeface="Arial" pitchFamily="34" charset="0"/>
                <a:cs typeface="Arial" pitchFamily="34" charset="0"/>
              </a:rPr>
              <a:t>Srey</a:t>
            </a:r>
            <a:r>
              <a:rPr lang="fr-FR" sz="1400" dirty="0">
                <a:solidFill>
                  <a:srgbClr val="002060"/>
                </a:solidFill>
                <a:latin typeface="Arial" pitchFamily="34" charset="0"/>
                <a:cs typeface="Arial" pitchFamily="34" charset="0"/>
              </a:rPr>
              <a:t> Cham au pk </a:t>
            </a:r>
            <a:r>
              <a:rPr lang="fr-FR" sz="1400" dirty="0" smtClean="0">
                <a:solidFill>
                  <a:srgbClr val="002060"/>
                </a:solidFill>
                <a:latin typeface="Arial" pitchFamily="34" charset="0"/>
                <a:cs typeface="Arial" pitchFamily="34" charset="0"/>
              </a:rPr>
              <a:t>11+270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Zone : …… Toute la </a:t>
            </a:r>
            <a:r>
              <a:rPr lang="fr-FR" sz="1400" dirty="0" smtClean="0">
                <a:solidFill>
                  <a:srgbClr val="002060"/>
                </a:solidFill>
                <a:latin typeface="Arial" pitchFamily="34" charset="0"/>
                <a:cs typeface="Arial" pitchFamily="34" charset="0"/>
              </a:rPr>
              <a:t>longueur</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De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  0+000  à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11+270   Longueur en m …11 270</a:t>
            </a:r>
          </a:p>
          <a:p>
            <a:r>
              <a:rPr lang="fr-FR" sz="1400" dirty="0">
                <a:solidFill>
                  <a:srgbClr val="002060"/>
                </a:solidFill>
                <a:latin typeface="Arial" pitchFamily="34" charset="0"/>
                <a:cs typeface="Arial" pitchFamily="34" charset="0"/>
              </a:rPr>
              <a:t> </a:t>
            </a:r>
          </a:p>
          <a:p>
            <a:r>
              <a:rPr lang="fr-FR" sz="1400" b="1" u="sng" dirty="0">
                <a:solidFill>
                  <a:srgbClr val="002060"/>
                </a:solidFill>
                <a:latin typeface="Arial" pitchFamily="34" charset="0"/>
                <a:cs typeface="Arial" pitchFamily="34" charset="0"/>
              </a:rPr>
              <a:t>LES CONDITIONS CLIMATIQUES</a:t>
            </a:r>
            <a:endParaRPr lang="fr-FR" sz="1400" dirty="0">
              <a:solidFill>
                <a:srgbClr val="002060"/>
              </a:solidFill>
              <a:latin typeface="Arial" pitchFamily="34" charset="0"/>
              <a:cs typeface="Arial" pitchFamily="34" charset="0"/>
            </a:endParaRPr>
          </a:p>
          <a:p>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Soleil         			Nuages  		                            Pluie             </a:t>
            </a:r>
          </a:p>
          <a:p>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r>
              <a:rPr lang="fr-FR" sz="1400" b="1" u="sng" dirty="0">
                <a:solidFill>
                  <a:srgbClr val="002060"/>
                </a:solidFill>
                <a:latin typeface="Arial" pitchFamily="34" charset="0"/>
                <a:cs typeface="Arial" pitchFamily="34" charset="0"/>
              </a:rPr>
              <a:t>LE VOLUME DE TRAVAIL </a:t>
            </a:r>
            <a:r>
              <a:rPr lang="fr-FR" sz="1400" b="1" u="sng" dirty="0" smtClean="0">
                <a:solidFill>
                  <a:srgbClr val="002060"/>
                </a:solidFill>
                <a:latin typeface="Arial" pitchFamily="34" charset="0"/>
                <a:cs typeface="Arial" pitchFamily="34" charset="0"/>
              </a:rPr>
              <a:t>ACHEVE</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Largeur des zones à débroussailler (m) : …</a:t>
            </a:r>
            <a:r>
              <a:rPr lang="fr-FR" sz="1400" b="1" dirty="0">
                <a:solidFill>
                  <a:srgbClr val="002060"/>
                </a:solidFill>
                <a:latin typeface="Arial" pitchFamily="34" charset="0"/>
                <a:cs typeface="Arial" pitchFamily="34" charset="0"/>
              </a:rPr>
              <a:t>4 </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Longueur moyenne de digue concernée : </a:t>
            </a:r>
            <a:r>
              <a:rPr lang="fr-FR" sz="1400" b="1" dirty="0">
                <a:solidFill>
                  <a:srgbClr val="002060"/>
                </a:solidFill>
                <a:latin typeface="Arial" pitchFamily="34" charset="0"/>
                <a:cs typeface="Arial" pitchFamily="34" charset="0"/>
              </a:rPr>
              <a:t>6 200  </a:t>
            </a:r>
            <a:r>
              <a:rPr lang="fr-FR" sz="1400" b="1" dirty="0" smtClean="0">
                <a:solidFill>
                  <a:srgbClr val="002060"/>
                </a:solidFill>
                <a:latin typeface="Arial" pitchFamily="34" charset="0"/>
                <a:cs typeface="Arial" pitchFamily="34" charset="0"/>
              </a:rPr>
              <a:t>m</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Nombre de vacataires nécessaires à la coupe : </a:t>
            </a:r>
            <a:r>
              <a:rPr lang="fr-FR" sz="1400" b="1" dirty="0">
                <a:solidFill>
                  <a:srgbClr val="002060"/>
                </a:solidFill>
                <a:latin typeface="Arial" pitchFamily="34" charset="0"/>
                <a:cs typeface="Arial" pitchFamily="34" charset="0"/>
              </a:rPr>
              <a:t>50 </a:t>
            </a:r>
            <a:r>
              <a:rPr lang="fr-FR" sz="1400" b="1" dirty="0" smtClean="0">
                <a:solidFill>
                  <a:srgbClr val="002060"/>
                </a:solidFill>
                <a:latin typeface="Arial" pitchFamily="34" charset="0"/>
                <a:cs typeface="Arial" pitchFamily="34" charset="0"/>
              </a:rPr>
              <a:t>personnes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Nombre de jours de coupe : </a:t>
            </a:r>
            <a:r>
              <a:rPr lang="fr-FR" sz="1400" b="1" dirty="0">
                <a:solidFill>
                  <a:srgbClr val="002060"/>
                </a:solidFill>
                <a:latin typeface="Arial" pitchFamily="34" charset="0"/>
                <a:cs typeface="Arial" pitchFamily="34" charset="0"/>
              </a:rPr>
              <a:t>24 </a:t>
            </a:r>
            <a:r>
              <a:rPr lang="fr-FR" sz="1400" b="1" dirty="0" smtClean="0">
                <a:solidFill>
                  <a:srgbClr val="002060"/>
                </a:solidFill>
                <a:latin typeface="Arial" pitchFamily="34" charset="0"/>
                <a:cs typeface="Arial" pitchFamily="34" charset="0"/>
              </a:rPr>
              <a:t>jours</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Surface total à couper : </a:t>
            </a:r>
            <a:r>
              <a:rPr lang="fr-FR" sz="1400" b="1" dirty="0">
                <a:solidFill>
                  <a:srgbClr val="002060"/>
                </a:solidFill>
                <a:latin typeface="Arial" pitchFamily="34" charset="0"/>
                <a:cs typeface="Arial" pitchFamily="34" charset="0"/>
              </a:rPr>
              <a:t>24 800 m soit 2,5 </a:t>
            </a:r>
            <a:r>
              <a:rPr lang="fr-FR" sz="1400" b="1" dirty="0" smtClean="0">
                <a:solidFill>
                  <a:srgbClr val="002060"/>
                </a:solidFill>
                <a:latin typeface="Arial" pitchFamily="34" charset="0"/>
                <a:cs typeface="Arial" pitchFamily="34" charset="0"/>
              </a:rPr>
              <a:t>ha</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Outillages : Coupe coupes, Haches, Scies et tronçonneuses thermiques.</a:t>
            </a:r>
          </a:p>
          <a:p>
            <a:r>
              <a:rPr lang="fr-FR" sz="1400" dirty="0">
                <a:solidFill>
                  <a:srgbClr val="002060"/>
                </a:solidFill>
                <a:latin typeface="Arial" pitchFamily="34" charset="0"/>
                <a:cs typeface="Arial" pitchFamily="34" charset="0"/>
              </a:rPr>
              <a:t> </a:t>
            </a:r>
          </a:p>
          <a:p>
            <a:r>
              <a:rPr lang="fr-FR" sz="1400" b="1" u="sng" dirty="0">
                <a:solidFill>
                  <a:srgbClr val="002060"/>
                </a:solidFill>
                <a:latin typeface="Arial" pitchFamily="34" charset="0"/>
                <a:cs typeface="Arial" pitchFamily="34" charset="0"/>
              </a:rPr>
              <a:t>MAIN D’ŒUVRE </a:t>
            </a:r>
            <a:r>
              <a:rPr lang="fr-FR" sz="1400" b="1" u="sng" dirty="0" smtClean="0">
                <a:solidFill>
                  <a:srgbClr val="002060"/>
                </a:solidFill>
                <a:latin typeface="Arial" pitchFamily="34" charset="0"/>
                <a:cs typeface="Arial" pitchFamily="34" charset="0"/>
              </a:rPr>
              <a:t>UTILISEE</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Vacataires : pour régulariser les terres, sortir ou casser les grosse pierres de latérites, les finitions : soit  50 hommes pour  24 jours  à huit heures par jour : Soit  </a:t>
            </a:r>
            <a:r>
              <a:rPr lang="fr-FR" sz="1400" b="1" dirty="0">
                <a:solidFill>
                  <a:srgbClr val="002060"/>
                </a:solidFill>
                <a:latin typeface="Arial" pitchFamily="34" charset="0"/>
                <a:cs typeface="Arial" pitchFamily="34" charset="0"/>
              </a:rPr>
              <a:t>1 200 jours équivalents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a:t>
            </a:r>
          </a:p>
          <a:p>
            <a:r>
              <a:rPr lang="fr-FR" sz="1400" b="1" u="sng" dirty="0">
                <a:solidFill>
                  <a:srgbClr val="002060"/>
                </a:solidFill>
                <a:latin typeface="Arial" pitchFamily="34" charset="0"/>
                <a:cs typeface="Arial" pitchFamily="34" charset="0"/>
              </a:rPr>
              <a:t>REMARQUES :</a:t>
            </a:r>
            <a:r>
              <a:rPr lang="fr-FR" sz="1400" dirty="0">
                <a:solidFill>
                  <a:srgbClr val="002060"/>
                </a:solidFill>
                <a:latin typeface="Arial" pitchFamily="34" charset="0"/>
                <a:cs typeface="Arial" pitchFamily="34" charset="0"/>
              </a:rPr>
              <a:t>  Les déchets ont été brûlés sur place.</a:t>
            </a:r>
          </a:p>
          <a:p>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r>
              <a:rPr lang="fr-FR" sz="1400" b="1" u="sng" dirty="0">
                <a:solidFill>
                  <a:srgbClr val="002060"/>
                </a:solidFill>
                <a:latin typeface="Arial" pitchFamily="34" charset="0"/>
                <a:cs typeface="Arial" pitchFamily="34" charset="0"/>
              </a:rPr>
              <a:t>Le RESPONSABLE</a:t>
            </a:r>
            <a:r>
              <a:rPr lang="fr-FR" sz="1400" dirty="0">
                <a:solidFill>
                  <a:srgbClr val="002060"/>
                </a:solidFill>
                <a:latin typeface="Arial" pitchFamily="34" charset="0"/>
                <a:cs typeface="Arial" pitchFamily="34" charset="0"/>
              </a:rPr>
              <a:t> …………………………………..      </a:t>
            </a:r>
            <a:r>
              <a:rPr lang="fr-FR" sz="1400" dirty="0" smtClean="0">
                <a:solidFill>
                  <a:srgbClr val="002060"/>
                </a:solidFill>
                <a:latin typeface="Arial" pitchFamily="34" charset="0"/>
                <a:cs typeface="Arial" pitchFamily="34" charset="0"/>
              </a:rPr>
              <a:t>Signature</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42852"/>
            <a:ext cx="9144000" cy="6555641"/>
          </a:xfrm>
          <a:prstGeom prst="rect">
            <a:avLst/>
          </a:prstGeom>
          <a:solidFill>
            <a:schemeClr val="accent5">
              <a:lumMod val="40000"/>
              <a:lumOff val="60000"/>
            </a:schemeClr>
          </a:solidFill>
          <a:ln w="28575">
            <a:solidFill>
              <a:srgbClr val="FF0000"/>
            </a:solidFill>
          </a:ln>
        </p:spPr>
        <p:txBody>
          <a:bodyPr wrap="square" rtlCol="0">
            <a:spAutoFit/>
          </a:bodyPr>
          <a:lstStyle/>
          <a:p>
            <a:r>
              <a:rPr lang="fr-FR" sz="1400" b="1" dirty="0">
                <a:solidFill>
                  <a:srgbClr val="002060"/>
                </a:solidFill>
                <a:latin typeface="Arial" pitchFamily="34" charset="0"/>
                <a:cs typeface="Arial" pitchFamily="34" charset="0"/>
              </a:rPr>
              <a:t>Le fascinage de pieds de digues :</a:t>
            </a:r>
            <a:endParaRPr lang="fr-FR" sz="1400" dirty="0">
              <a:solidFill>
                <a:srgbClr val="002060"/>
              </a:solidFill>
              <a:latin typeface="Arial" pitchFamily="34" charset="0"/>
              <a:cs typeface="Arial" pitchFamily="34" charset="0"/>
            </a:endParaRPr>
          </a:p>
          <a:p>
            <a:endParaRPr lang="fr-FR" sz="8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La maintenance des fascines de pieds de digues qui représentent 50 650 m de longueur. Elles sont constituées de pieux verticaux  de diamètre 10 cm et d’environ 2,75 à 3 m de longueur.  Entre chaque pieu un espace de 2 cm est ménagé. On a donc environ 8 pieux au </a:t>
            </a:r>
            <a:r>
              <a:rPr lang="fr-FR" sz="1400" dirty="0" smtClean="0">
                <a:solidFill>
                  <a:srgbClr val="002060"/>
                </a:solidFill>
                <a:latin typeface="Arial" pitchFamily="34" charset="0"/>
                <a:cs typeface="Arial" pitchFamily="34" charset="0"/>
              </a:rPr>
              <a:t>mètre</a:t>
            </a:r>
          </a:p>
          <a:p>
            <a:endParaRPr lang="fr-FR" sz="800" dirty="0"/>
          </a:p>
          <a:p>
            <a:pPr algn="ctr"/>
            <a:r>
              <a:rPr lang="fr-FR" sz="1400" b="1" u="sng" dirty="0">
                <a:solidFill>
                  <a:srgbClr val="002060"/>
                </a:solidFill>
                <a:latin typeface="Arial" pitchFamily="34" charset="0"/>
                <a:cs typeface="Arial" pitchFamily="34" charset="0"/>
              </a:rPr>
              <a:t>FICHE DE </a:t>
            </a:r>
            <a:r>
              <a:rPr lang="fr-FR" sz="1400" b="1" u="sng" dirty="0" smtClean="0">
                <a:solidFill>
                  <a:srgbClr val="002060"/>
                </a:solidFill>
                <a:latin typeface="Arial" pitchFamily="34" charset="0"/>
                <a:cs typeface="Arial" pitchFamily="34" charset="0"/>
              </a:rPr>
              <a:t>TRAVAIL</a:t>
            </a:r>
            <a:endParaRPr lang="fr-FR" sz="14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MAINTENANCE DES FASCINES DU PIED DE LA DIGUE PRINCIPALE DU POLDER 1</a:t>
            </a:r>
            <a:endParaRPr lang="fr-FR" sz="1400" dirty="0">
              <a:solidFill>
                <a:srgbClr val="002060"/>
              </a:solidFill>
              <a:latin typeface="Arial" pitchFamily="34" charset="0"/>
              <a:cs typeface="Arial" pitchFamily="34" charset="0"/>
            </a:endParaRP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Fiche de travail n° 24………………………………….Date : 17 janvier 2007                </a:t>
            </a:r>
            <a:r>
              <a:rPr lang="fr-FR" sz="1400" dirty="0" smtClean="0">
                <a:solidFill>
                  <a:srgbClr val="002060"/>
                </a:solidFill>
                <a:latin typeface="Arial" pitchFamily="34" charset="0"/>
                <a:cs typeface="Arial" pitchFamily="34" charset="0"/>
              </a:rPr>
              <a:t>JJ/MM/A</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DIGUE n° 1 </a:t>
            </a:r>
            <a:r>
              <a:rPr lang="fr-FR" sz="1400" dirty="0" smtClean="0">
                <a:solidFill>
                  <a:srgbClr val="002060"/>
                </a:solidFill>
                <a:latin typeface="Arial" pitchFamily="34" charset="0"/>
                <a:cs typeface="Arial" pitchFamily="34" charset="0"/>
              </a:rPr>
              <a:t>Principale</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Situation : Cette digue part de la R.N. 4 au niveau d’O </a:t>
            </a:r>
            <a:r>
              <a:rPr lang="fr-FR" sz="1400" dirty="0" err="1">
                <a:solidFill>
                  <a:srgbClr val="002060"/>
                </a:solidFill>
                <a:latin typeface="Arial" pitchFamily="34" charset="0"/>
                <a:cs typeface="Arial" pitchFamily="34" charset="0"/>
              </a:rPr>
              <a:t>Chamnar</a:t>
            </a:r>
            <a:r>
              <a:rPr lang="fr-FR" sz="1400" dirty="0">
                <a:solidFill>
                  <a:srgbClr val="002060"/>
                </a:solidFill>
                <a:latin typeface="Arial" pitchFamily="34" charset="0"/>
                <a:cs typeface="Arial" pitchFamily="34" charset="0"/>
              </a:rPr>
              <a:t> à pk0+000, et se termine au pied du Phnom </a:t>
            </a:r>
            <a:r>
              <a:rPr lang="fr-FR" sz="1400" dirty="0" err="1">
                <a:solidFill>
                  <a:srgbClr val="002060"/>
                </a:solidFill>
                <a:latin typeface="Arial" pitchFamily="34" charset="0"/>
                <a:cs typeface="Arial" pitchFamily="34" charset="0"/>
              </a:rPr>
              <a:t>Srey</a:t>
            </a:r>
            <a:r>
              <a:rPr lang="fr-FR" sz="1400" dirty="0">
                <a:solidFill>
                  <a:srgbClr val="002060"/>
                </a:solidFill>
                <a:latin typeface="Arial" pitchFamily="34" charset="0"/>
                <a:cs typeface="Arial" pitchFamily="34" charset="0"/>
              </a:rPr>
              <a:t> Cham au pk </a:t>
            </a:r>
            <a:r>
              <a:rPr lang="fr-FR" sz="1400" dirty="0" smtClean="0">
                <a:solidFill>
                  <a:srgbClr val="002060"/>
                </a:solidFill>
                <a:latin typeface="Arial" pitchFamily="34" charset="0"/>
                <a:cs typeface="Arial" pitchFamily="34" charset="0"/>
              </a:rPr>
              <a:t>11+270</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Zone : …… Toute la </a:t>
            </a:r>
            <a:r>
              <a:rPr lang="fr-FR" sz="1400" dirty="0" smtClean="0">
                <a:solidFill>
                  <a:srgbClr val="002060"/>
                </a:solidFill>
                <a:latin typeface="Arial" pitchFamily="34" charset="0"/>
                <a:cs typeface="Arial" pitchFamily="34" charset="0"/>
              </a:rPr>
              <a:t>longueur</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De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  0+000  à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11+270   Longueur en m …11 270</a:t>
            </a: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LES </a:t>
            </a:r>
            <a:r>
              <a:rPr lang="fr-FR" sz="1400" b="1" u="sng" dirty="0" smtClean="0">
                <a:solidFill>
                  <a:srgbClr val="002060"/>
                </a:solidFill>
                <a:latin typeface="Arial" pitchFamily="34" charset="0"/>
                <a:cs typeface="Arial" pitchFamily="34" charset="0"/>
              </a:rPr>
              <a:t>DIMENSIONS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Longueur de la zone fascinée (m) : …</a:t>
            </a:r>
            <a:r>
              <a:rPr lang="fr-FR" sz="1400" b="1" dirty="0">
                <a:solidFill>
                  <a:srgbClr val="002060"/>
                </a:solidFill>
                <a:latin typeface="Arial" pitchFamily="34" charset="0"/>
                <a:cs typeface="Arial" pitchFamily="34" charset="0"/>
              </a:rPr>
              <a:t>8 000 </a:t>
            </a:r>
            <a:r>
              <a:rPr lang="fr-FR" sz="1400" b="1" dirty="0" smtClean="0">
                <a:solidFill>
                  <a:srgbClr val="002060"/>
                </a:solidFill>
                <a:latin typeface="Arial" pitchFamily="34" charset="0"/>
                <a:cs typeface="Arial" pitchFamily="34" charset="0"/>
              </a:rPr>
              <a:t>m</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de fascines cassées, détériorées ou pourries : </a:t>
            </a:r>
            <a:r>
              <a:rPr lang="fr-FR" sz="1400" b="1" dirty="0" smtClean="0">
                <a:solidFill>
                  <a:srgbClr val="002060"/>
                </a:solidFill>
                <a:latin typeface="Arial" pitchFamily="34" charset="0"/>
                <a:cs typeface="Arial" pitchFamily="34" charset="0"/>
              </a:rPr>
              <a:t>20%</a:t>
            </a:r>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Nombre </a:t>
            </a:r>
            <a:r>
              <a:rPr lang="fr-FR" sz="1400" dirty="0">
                <a:solidFill>
                  <a:srgbClr val="002060"/>
                </a:solidFill>
                <a:latin typeface="Arial" pitchFamily="34" charset="0"/>
                <a:cs typeface="Arial" pitchFamily="34" charset="0"/>
              </a:rPr>
              <a:t>de pieux verticaux nécessaires pour la maintenance : </a:t>
            </a:r>
            <a:r>
              <a:rPr lang="fr-FR" sz="1400" b="1" dirty="0">
                <a:solidFill>
                  <a:srgbClr val="002060"/>
                </a:solidFill>
                <a:latin typeface="Arial" pitchFamily="34" charset="0"/>
                <a:cs typeface="Arial" pitchFamily="34" charset="0"/>
              </a:rPr>
              <a:t>12 800 </a:t>
            </a:r>
            <a:r>
              <a:rPr lang="fr-FR" sz="1400" b="1" dirty="0" smtClean="0">
                <a:solidFill>
                  <a:srgbClr val="002060"/>
                </a:solidFill>
                <a:latin typeface="Arial" pitchFamily="34" charset="0"/>
                <a:cs typeface="Arial" pitchFamily="34" charset="0"/>
              </a:rPr>
              <a:t>pieux</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pieux horizontaux sur 2 rangs : </a:t>
            </a:r>
            <a:r>
              <a:rPr lang="fr-FR" sz="1400" b="1" dirty="0">
                <a:solidFill>
                  <a:srgbClr val="002060"/>
                </a:solidFill>
                <a:latin typeface="Arial" pitchFamily="34" charset="0"/>
                <a:cs typeface="Arial" pitchFamily="34" charset="0"/>
              </a:rPr>
              <a:t>2 200 </a:t>
            </a:r>
            <a:r>
              <a:rPr lang="fr-FR" sz="1400" b="1" dirty="0" smtClean="0">
                <a:solidFill>
                  <a:srgbClr val="002060"/>
                </a:solidFill>
                <a:latin typeface="Arial" pitchFamily="34" charset="0"/>
                <a:cs typeface="Arial" pitchFamily="34" charset="0"/>
              </a:rPr>
              <a:t>pieux</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vacataires nécessaires à la coupe : </a:t>
            </a:r>
            <a:r>
              <a:rPr lang="fr-FR" sz="1400" b="1" dirty="0">
                <a:solidFill>
                  <a:srgbClr val="002060"/>
                </a:solidFill>
                <a:latin typeface="Arial" pitchFamily="34" charset="0"/>
                <a:cs typeface="Arial" pitchFamily="34" charset="0"/>
              </a:rPr>
              <a:t>30 </a:t>
            </a:r>
            <a:r>
              <a:rPr lang="fr-FR" sz="1400" b="1" dirty="0" smtClean="0">
                <a:solidFill>
                  <a:srgbClr val="002060"/>
                </a:solidFill>
                <a:latin typeface="Arial" pitchFamily="34" charset="0"/>
                <a:cs typeface="Arial" pitchFamily="34" charset="0"/>
              </a:rPr>
              <a:t>personnes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jours de coupe : </a:t>
            </a:r>
            <a:r>
              <a:rPr lang="fr-FR" sz="1400" b="1" dirty="0">
                <a:solidFill>
                  <a:srgbClr val="002060"/>
                </a:solidFill>
                <a:latin typeface="Arial" pitchFamily="34" charset="0"/>
                <a:cs typeface="Arial" pitchFamily="34" charset="0"/>
              </a:rPr>
              <a:t>25 </a:t>
            </a:r>
            <a:r>
              <a:rPr lang="fr-FR" sz="1400" b="1" dirty="0" smtClean="0">
                <a:solidFill>
                  <a:srgbClr val="002060"/>
                </a:solidFill>
                <a:latin typeface="Arial" pitchFamily="34" charset="0"/>
                <a:cs typeface="Arial" pitchFamily="34" charset="0"/>
              </a:rPr>
              <a:t>jours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Cote de sommet de pieux verticaux : </a:t>
            </a:r>
            <a:r>
              <a:rPr lang="fr-FR" sz="1400" b="1" dirty="0">
                <a:solidFill>
                  <a:srgbClr val="002060"/>
                </a:solidFill>
                <a:latin typeface="Arial" pitchFamily="34" charset="0"/>
                <a:cs typeface="Arial" pitchFamily="34" charset="0"/>
              </a:rPr>
              <a:t>6,90 m</a:t>
            </a:r>
            <a:r>
              <a:rPr lang="fr-FR" sz="1400" dirty="0">
                <a:solidFill>
                  <a:srgbClr val="002060"/>
                </a:solidFill>
                <a:latin typeface="Arial" pitchFamily="34" charset="0"/>
                <a:cs typeface="Arial" pitchFamily="34" charset="0"/>
              </a:rPr>
              <a:t> suivant référentiel du projet</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Outillages : Coupe coupes, Haches, Scie, Masses, divers..</a:t>
            </a: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Remarques : Les déchets de bois provenant de la mise à la cote des pieux devront être évacués avant d’être brûlés en dehors des digues sans être jetés dans les canaux, ce qui entraînerait des problèmes au niveau des portes et des clapets des ouvrages.</a:t>
            </a: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La scarification des racines sera réalisée par une petite niveleuse équipée </a:t>
            </a:r>
            <a:r>
              <a:rPr lang="fr-FR" sz="1400" dirty="0" smtClean="0">
                <a:solidFill>
                  <a:srgbClr val="002060"/>
                </a:solidFill>
                <a:latin typeface="Arial" pitchFamily="34" charset="0"/>
                <a:cs typeface="Arial" pitchFamily="34" charset="0"/>
              </a:rPr>
              <a:t>d’une </a:t>
            </a:r>
            <a:r>
              <a:rPr lang="fr-FR" sz="1400" dirty="0">
                <a:solidFill>
                  <a:srgbClr val="002060"/>
                </a:solidFill>
                <a:latin typeface="Arial" pitchFamily="34" charset="0"/>
                <a:cs typeface="Arial" pitchFamily="34" charset="0"/>
              </a:rPr>
              <a:t>herse.</a:t>
            </a: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 du chef de chantier :   M. HAM </a:t>
            </a:r>
            <a:r>
              <a:rPr lang="fr-FR" sz="1400" dirty="0" err="1">
                <a:solidFill>
                  <a:srgbClr val="002060"/>
                </a:solidFill>
                <a:latin typeface="Arial" pitchFamily="34" charset="0"/>
                <a:cs typeface="Arial" pitchFamily="34" charset="0"/>
              </a:rPr>
              <a:t>Samnang</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        Signature du chef de chantier</a:t>
            </a:r>
            <a:endParaRPr lang="fr-FR" sz="1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2075"/>
            <a:ext cx="9144000" cy="6340197"/>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dirty="0"/>
              <a:t> </a:t>
            </a:r>
            <a:r>
              <a:rPr lang="fr-FR" sz="1400" b="1" u="sng" dirty="0" smtClean="0"/>
              <a:t>RAPPORT </a:t>
            </a:r>
            <a:r>
              <a:rPr lang="fr-FR" sz="1400" b="1" u="sng" dirty="0"/>
              <a:t>DE TRAVAIL </a:t>
            </a:r>
            <a:r>
              <a:rPr lang="fr-FR" sz="1400" b="1" u="sng" dirty="0" smtClean="0"/>
              <a:t>FINAL</a:t>
            </a:r>
            <a:endParaRPr lang="fr-FR" sz="1400" dirty="0"/>
          </a:p>
          <a:p>
            <a:r>
              <a:rPr lang="fr-FR" sz="1400" b="1" u="sng" dirty="0">
                <a:latin typeface="Arial" pitchFamily="34" charset="0"/>
                <a:cs typeface="Arial" pitchFamily="34" charset="0"/>
              </a:rPr>
              <a:t>MAINTENANCE DES FASCINES DU PIED DE LA DIGUE PRINCIPALE DU POLDER 1</a:t>
            </a:r>
            <a:endParaRPr lang="fr-FR" sz="1400" dirty="0">
              <a:latin typeface="Arial" pitchFamily="34" charset="0"/>
              <a:cs typeface="Arial" pitchFamily="34" charset="0"/>
            </a:endParaRPr>
          </a:p>
          <a:p>
            <a:endParaRPr lang="fr-FR" sz="800" dirty="0">
              <a:latin typeface="Arial" pitchFamily="34" charset="0"/>
              <a:cs typeface="Arial" pitchFamily="34" charset="0"/>
            </a:endParaRPr>
          </a:p>
          <a:p>
            <a:r>
              <a:rPr lang="fr-FR" sz="1400" dirty="0">
                <a:latin typeface="Arial" pitchFamily="34" charset="0"/>
                <a:cs typeface="Arial" pitchFamily="34" charset="0"/>
              </a:rPr>
              <a:t>Fiche de travail n° 23………………………………….Date : 17 mars2007                </a:t>
            </a:r>
            <a:r>
              <a:rPr lang="fr-FR" sz="1400" dirty="0" smtClean="0">
                <a:latin typeface="Arial" pitchFamily="34" charset="0"/>
                <a:cs typeface="Arial" pitchFamily="34" charset="0"/>
              </a:rPr>
              <a:t>JJ/MM/AA</a:t>
            </a:r>
            <a:endParaRPr lang="fr-FR" sz="1400" dirty="0">
              <a:latin typeface="Arial" pitchFamily="34" charset="0"/>
              <a:cs typeface="Arial" pitchFamily="34" charset="0"/>
            </a:endParaRPr>
          </a:p>
          <a:p>
            <a:r>
              <a:rPr lang="fr-FR" sz="1400" dirty="0">
                <a:latin typeface="Arial" pitchFamily="34" charset="0"/>
                <a:cs typeface="Arial" pitchFamily="34" charset="0"/>
              </a:rPr>
              <a:t>DIGUE n° 1 </a:t>
            </a:r>
            <a:r>
              <a:rPr lang="fr-FR" sz="1400" dirty="0" smtClean="0">
                <a:latin typeface="Arial" pitchFamily="34" charset="0"/>
                <a:cs typeface="Arial" pitchFamily="34" charset="0"/>
              </a:rPr>
              <a:t>Principale</a:t>
            </a:r>
            <a:endParaRPr lang="fr-FR" sz="1400" dirty="0">
              <a:latin typeface="Arial" pitchFamily="34" charset="0"/>
              <a:cs typeface="Arial" pitchFamily="34" charset="0"/>
            </a:endParaRPr>
          </a:p>
          <a:p>
            <a:pPr algn="just"/>
            <a:r>
              <a:rPr lang="fr-FR" sz="1400" dirty="0">
                <a:latin typeface="Arial" pitchFamily="34" charset="0"/>
                <a:cs typeface="Arial" pitchFamily="34" charset="0"/>
              </a:rPr>
              <a:t>Situation : Cette digue part de la R.N. 4 au niveau d’O </a:t>
            </a:r>
            <a:r>
              <a:rPr lang="fr-FR" sz="1400" dirty="0" err="1">
                <a:latin typeface="Arial" pitchFamily="34" charset="0"/>
                <a:cs typeface="Arial" pitchFamily="34" charset="0"/>
              </a:rPr>
              <a:t>Chamnar</a:t>
            </a:r>
            <a:r>
              <a:rPr lang="fr-FR" sz="1400" dirty="0">
                <a:latin typeface="Arial" pitchFamily="34" charset="0"/>
                <a:cs typeface="Arial" pitchFamily="34" charset="0"/>
              </a:rPr>
              <a:t> à pk0+000, et se termine au pied du Phnom </a:t>
            </a:r>
            <a:r>
              <a:rPr lang="fr-FR" sz="1400" dirty="0" err="1">
                <a:latin typeface="Arial" pitchFamily="34" charset="0"/>
                <a:cs typeface="Arial" pitchFamily="34" charset="0"/>
              </a:rPr>
              <a:t>Srey</a:t>
            </a:r>
            <a:r>
              <a:rPr lang="fr-FR" sz="1400" dirty="0">
                <a:latin typeface="Arial" pitchFamily="34" charset="0"/>
                <a:cs typeface="Arial" pitchFamily="34" charset="0"/>
              </a:rPr>
              <a:t> Cham au pk </a:t>
            </a:r>
            <a:r>
              <a:rPr lang="fr-FR" sz="1400" dirty="0" smtClean="0">
                <a:latin typeface="Arial" pitchFamily="34" charset="0"/>
                <a:cs typeface="Arial" pitchFamily="34" charset="0"/>
              </a:rPr>
              <a:t>11+270</a:t>
            </a:r>
            <a:endParaRPr lang="fr-FR" sz="1400" dirty="0">
              <a:latin typeface="Arial" pitchFamily="34" charset="0"/>
              <a:cs typeface="Arial" pitchFamily="34" charset="0"/>
            </a:endParaRPr>
          </a:p>
          <a:p>
            <a:r>
              <a:rPr lang="fr-FR" sz="1400" dirty="0">
                <a:latin typeface="Arial" pitchFamily="34" charset="0"/>
                <a:cs typeface="Arial" pitchFamily="34" charset="0"/>
              </a:rPr>
              <a:t>Zone : …… Toute la </a:t>
            </a:r>
            <a:r>
              <a:rPr lang="fr-FR" sz="1400" dirty="0" smtClean="0">
                <a:latin typeface="Arial" pitchFamily="34" charset="0"/>
                <a:cs typeface="Arial" pitchFamily="34" charset="0"/>
              </a:rPr>
              <a:t>longueur</a:t>
            </a:r>
            <a:endParaRPr lang="fr-FR" sz="1400" dirty="0">
              <a:latin typeface="Arial" pitchFamily="34" charset="0"/>
              <a:cs typeface="Arial" pitchFamily="34" charset="0"/>
            </a:endParaRPr>
          </a:p>
          <a:p>
            <a:r>
              <a:rPr lang="fr-FR" sz="1400" dirty="0">
                <a:latin typeface="Arial" pitchFamily="34" charset="0"/>
                <a:cs typeface="Arial" pitchFamily="34" charset="0"/>
              </a:rPr>
              <a:t>De </a:t>
            </a:r>
            <a:r>
              <a:rPr lang="fr-FR" sz="1400" dirty="0" err="1">
                <a:latin typeface="Arial" pitchFamily="34" charset="0"/>
                <a:cs typeface="Arial" pitchFamily="34" charset="0"/>
              </a:rPr>
              <a:t>p.k</a:t>
            </a:r>
            <a:r>
              <a:rPr lang="fr-FR" sz="1400" dirty="0">
                <a:latin typeface="Arial" pitchFamily="34" charset="0"/>
                <a:cs typeface="Arial" pitchFamily="34" charset="0"/>
              </a:rPr>
              <a:t>. :  0+000  à </a:t>
            </a:r>
            <a:r>
              <a:rPr lang="fr-FR" sz="1400" dirty="0" err="1">
                <a:latin typeface="Arial" pitchFamily="34" charset="0"/>
                <a:cs typeface="Arial" pitchFamily="34" charset="0"/>
              </a:rPr>
              <a:t>p.k</a:t>
            </a:r>
            <a:r>
              <a:rPr lang="fr-FR" sz="1400" dirty="0">
                <a:latin typeface="Arial" pitchFamily="34" charset="0"/>
                <a:cs typeface="Arial" pitchFamily="34" charset="0"/>
              </a:rPr>
              <a:t>: 11+270   Longueur en m …11 270</a:t>
            </a:r>
          </a:p>
          <a:p>
            <a:endParaRPr lang="fr-FR" sz="800" dirty="0">
              <a:latin typeface="Arial" pitchFamily="34" charset="0"/>
              <a:cs typeface="Arial" pitchFamily="34" charset="0"/>
            </a:endParaRPr>
          </a:p>
          <a:p>
            <a:r>
              <a:rPr lang="fr-FR" sz="1400" b="1" u="sng" dirty="0">
                <a:latin typeface="Arial" pitchFamily="34" charset="0"/>
                <a:cs typeface="Arial" pitchFamily="34" charset="0"/>
              </a:rPr>
              <a:t>LES CONDITIONS CLIMATIQUES</a:t>
            </a:r>
            <a:endParaRPr lang="fr-FR" sz="1400" dirty="0">
              <a:latin typeface="Arial" pitchFamily="34" charset="0"/>
              <a:cs typeface="Arial" pitchFamily="34" charset="0"/>
            </a:endParaRPr>
          </a:p>
          <a:p>
            <a:endParaRPr lang="fr-FR" sz="800" dirty="0">
              <a:latin typeface="Arial" pitchFamily="34" charset="0"/>
              <a:cs typeface="Arial" pitchFamily="34" charset="0"/>
            </a:endParaRPr>
          </a:p>
          <a:p>
            <a:r>
              <a:rPr lang="fr-FR" sz="1400" dirty="0">
                <a:latin typeface="Arial" pitchFamily="34" charset="0"/>
                <a:cs typeface="Arial" pitchFamily="34" charset="0"/>
              </a:rPr>
              <a:t>Soleil         			Nuages  		                            Pluie             </a:t>
            </a:r>
          </a:p>
          <a:p>
            <a:endParaRPr lang="fr-FR" sz="800" dirty="0">
              <a:latin typeface="Arial" pitchFamily="34" charset="0"/>
              <a:cs typeface="Arial" pitchFamily="34" charset="0"/>
            </a:endParaRPr>
          </a:p>
          <a:p>
            <a:r>
              <a:rPr lang="fr-FR" sz="1400" b="1" u="sng" dirty="0">
                <a:latin typeface="Arial" pitchFamily="34" charset="0"/>
                <a:cs typeface="Arial" pitchFamily="34" charset="0"/>
              </a:rPr>
              <a:t>LE VOLUME DE TRAVAIL </a:t>
            </a:r>
            <a:r>
              <a:rPr lang="fr-FR" sz="1400" b="1" u="sng" dirty="0" smtClean="0">
                <a:latin typeface="Arial" pitchFamily="34" charset="0"/>
                <a:cs typeface="Arial" pitchFamily="34" charset="0"/>
              </a:rPr>
              <a:t>ACHEVE</a:t>
            </a:r>
            <a:endParaRPr lang="fr-FR" sz="1400" dirty="0">
              <a:latin typeface="Arial" pitchFamily="34" charset="0"/>
              <a:cs typeface="Arial" pitchFamily="34" charset="0"/>
            </a:endParaRPr>
          </a:p>
          <a:p>
            <a:r>
              <a:rPr lang="fr-FR" sz="1400" dirty="0">
                <a:latin typeface="Arial" pitchFamily="34" charset="0"/>
                <a:cs typeface="Arial" pitchFamily="34" charset="0"/>
              </a:rPr>
              <a:t>Longueur de la zone fascinée (m) : …</a:t>
            </a:r>
            <a:r>
              <a:rPr lang="fr-FR" sz="1400" b="1" dirty="0">
                <a:latin typeface="Arial" pitchFamily="34" charset="0"/>
                <a:cs typeface="Arial" pitchFamily="34" charset="0"/>
              </a:rPr>
              <a:t>8 000 </a:t>
            </a:r>
            <a:r>
              <a:rPr lang="fr-FR" sz="1400" b="1" dirty="0" smtClean="0">
                <a:latin typeface="Arial" pitchFamily="34" charset="0"/>
                <a:cs typeface="Arial" pitchFamily="34" charset="0"/>
              </a:rPr>
              <a:t>m</a:t>
            </a:r>
            <a:endParaRPr lang="fr-FR" sz="1400" dirty="0">
              <a:latin typeface="Arial" pitchFamily="34" charset="0"/>
              <a:cs typeface="Arial" pitchFamily="34" charset="0"/>
            </a:endParaRPr>
          </a:p>
          <a:p>
            <a:r>
              <a:rPr lang="fr-FR" sz="1400" dirty="0">
                <a:latin typeface="Arial" pitchFamily="34" charset="0"/>
                <a:cs typeface="Arial" pitchFamily="34" charset="0"/>
              </a:rPr>
              <a:t>% de fascines cassées, détériorées ou pourries : </a:t>
            </a:r>
            <a:r>
              <a:rPr lang="fr-FR" sz="1400" b="1" dirty="0">
                <a:latin typeface="Arial" pitchFamily="34" charset="0"/>
                <a:cs typeface="Arial" pitchFamily="34" charset="0"/>
              </a:rPr>
              <a:t>18</a:t>
            </a:r>
            <a:r>
              <a:rPr lang="fr-FR" sz="1400" b="1" dirty="0" smtClean="0">
                <a:latin typeface="Arial" pitchFamily="34" charset="0"/>
                <a:cs typeface="Arial" pitchFamily="34" charset="0"/>
              </a:rPr>
              <a:t>%</a:t>
            </a:r>
            <a:endParaRPr lang="fr-FR" sz="1400" dirty="0">
              <a:latin typeface="Arial" pitchFamily="34" charset="0"/>
              <a:cs typeface="Arial" pitchFamily="34" charset="0"/>
            </a:endParaRPr>
          </a:p>
          <a:p>
            <a:r>
              <a:rPr lang="fr-FR" sz="1400" dirty="0">
                <a:latin typeface="Arial" pitchFamily="34" charset="0"/>
                <a:cs typeface="Arial" pitchFamily="34" charset="0"/>
              </a:rPr>
              <a:t>Nombre de pieux verticaux nécessaires pour la maintenance : </a:t>
            </a:r>
            <a:r>
              <a:rPr lang="fr-FR" sz="1400" b="1" dirty="0">
                <a:latin typeface="Arial" pitchFamily="34" charset="0"/>
                <a:cs typeface="Arial" pitchFamily="34" charset="0"/>
              </a:rPr>
              <a:t>12 520 </a:t>
            </a:r>
            <a:r>
              <a:rPr lang="fr-FR" sz="1400" b="1" dirty="0" smtClean="0">
                <a:latin typeface="Arial" pitchFamily="34" charset="0"/>
                <a:cs typeface="Arial" pitchFamily="34" charset="0"/>
              </a:rPr>
              <a:t>pieux</a:t>
            </a:r>
            <a:endParaRPr lang="fr-FR" sz="1400" dirty="0">
              <a:latin typeface="Arial" pitchFamily="34" charset="0"/>
              <a:cs typeface="Arial" pitchFamily="34" charset="0"/>
            </a:endParaRPr>
          </a:p>
          <a:p>
            <a:r>
              <a:rPr lang="fr-FR" sz="1400" dirty="0">
                <a:latin typeface="Arial" pitchFamily="34" charset="0"/>
                <a:cs typeface="Arial" pitchFamily="34" charset="0"/>
              </a:rPr>
              <a:t>Nombre de pieux horizontaux sur 2 rangs : </a:t>
            </a:r>
            <a:r>
              <a:rPr lang="fr-FR" sz="1400" b="1" dirty="0">
                <a:latin typeface="Arial" pitchFamily="34" charset="0"/>
                <a:cs typeface="Arial" pitchFamily="34" charset="0"/>
              </a:rPr>
              <a:t>1 920 </a:t>
            </a:r>
            <a:r>
              <a:rPr lang="fr-FR" sz="1400" b="1" dirty="0" smtClean="0">
                <a:latin typeface="Arial" pitchFamily="34" charset="0"/>
                <a:cs typeface="Arial" pitchFamily="34" charset="0"/>
              </a:rPr>
              <a:t>pieux</a:t>
            </a:r>
            <a:endParaRPr lang="fr-FR" sz="1400" dirty="0">
              <a:latin typeface="Arial" pitchFamily="34" charset="0"/>
              <a:cs typeface="Arial" pitchFamily="34" charset="0"/>
            </a:endParaRPr>
          </a:p>
          <a:p>
            <a:r>
              <a:rPr lang="fr-FR" sz="1400" dirty="0">
                <a:latin typeface="Arial" pitchFamily="34" charset="0"/>
                <a:cs typeface="Arial" pitchFamily="34" charset="0"/>
              </a:rPr>
              <a:t>Nombre de vacataires nécessaires à la coupe : </a:t>
            </a:r>
            <a:r>
              <a:rPr lang="fr-FR" sz="1400" b="1" dirty="0">
                <a:latin typeface="Arial" pitchFamily="34" charset="0"/>
                <a:cs typeface="Arial" pitchFamily="34" charset="0"/>
              </a:rPr>
              <a:t>30 </a:t>
            </a:r>
            <a:r>
              <a:rPr lang="fr-FR" sz="1400" b="1" dirty="0" smtClean="0">
                <a:latin typeface="Arial" pitchFamily="34" charset="0"/>
                <a:cs typeface="Arial" pitchFamily="34" charset="0"/>
              </a:rPr>
              <a:t>personnes</a:t>
            </a:r>
            <a:endParaRPr lang="fr-FR" sz="1400" dirty="0">
              <a:latin typeface="Arial" pitchFamily="34" charset="0"/>
              <a:cs typeface="Arial" pitchFamily="34" charset="0"/>
            </a:endParaRPr>
          </a:p>
          <a:p>
            <a:r>
              <a:rPr lang="fr-FR" sz="1400" dirty="0">
                <a:latin typeface="Arial" pitchFamily="34" charset="0"/>
                <a:cs typeface="Arial" pitchFamily="34" charset="0"/>
              </a:rPr>
              <a:t>Nombre de jours de coupe : </a:t>
            </a:r>
            <a:r>
              <a:rPr lang="fr-FR" sz="1400" b="1" dirty="0">
                <a:latin typeface="Arial" pitchFamily="34" charset="0"/>
                <a:cs typeface="Arial" pitchFamily="34" charset="0"/>
              </a:rPr>
              <a:t>20 </a:t>
            </a:r>
            <a:r>
              <a:rPr lang="fr-FR" sz="1400" b="1" dirty="0" smtClean="0">
                <a:latin typeface="Arial" pitchFamily="34" charset="0"/>
                <a:cs typeface="Arial" pitchFamily="34" charset="0"/>
              </a:rPr>
              <a:t>jours</a:t>
            </a:r>
            <a:endParaRPr lang="fr-FR" sz="1400" dirty="0">
              <a:latin typeface="Arial" pitchFamily="34" charset="0"/>
              <a:cs typeface="Arial" pitchFamily="34" charset="0"/>
            </a:endParaRPr>
          </a:p>
          <a:p>
            <a:r>
              <a:rPr lang="fr-FR" sz="1400" dirty="0">
                <a:latin typeface="Arial" pitchFamily="34" charset="0"/>
                <a:cs typeface="Arial" pitchFamily="34" charset="0"/>
              </a:rPr>
              <a:t>Cote de sommet de pieux verticaux : </a:t>
            </a:r>
            <a:r>
              <a:rPr lang="fr-FR" sz="1400" b="1" dirty="0">
                <a:latin typeface="Arial" pitchFamily="34" charset="0"/>
                <a:cs typeface="Arial" pitchFamily="34" charset="0"/>
              </a:rPr>
              <a:t>6,90 m</a:t>
            </a:r>
            <a:r>
              <a:rPr lang="fr-FR" sz="1400" dirty="0">
                <a:latin typeface="Arial" pitchFamily="34" charset="0"/>
                <a:cs typeface="Arial" pitchFamily="34" charset="0"/>
              </a:rPr>
              <a:t> suivant référentiel du projet.</a:t>
            </a:r>
          </a:p>
          <a:p>
            <a:endParaRPr lang="fr-FR" sz="800" dirty="0">
              <a:latin typeface="Arial" pitchFamily="34" charset="0"/>
              <a:cs typeface="Arial" pitchFamily="34" charset="0"/>
            </a:endParaRPr>
          </a:p>
          <a:p>
            <a:r>
              <a:rPr lang="fr-FR" sz="1400" b="1" u="sng" dirty="0">
                <a:latin typeface="Arial" pitchFamily="34" charset="0"/>
                <a:cs typeface="Arial" pitchFamily="34" charset="0"/>
              </a:rPr>
              <a:t>MAIN D’ŒUVRE UTILISEE</a:t>
            </a:r>
            <a:endParaRPr lang="fr-FR" sz="1400" dirty="0">
              <a:latin typeface="Arial" pitchFamily="34" charset="0"/>
              <a:cs typeface="Arial" pitchFamily="34" charset="0"/>
            </a:endParaRPr>
          </a:p>
          <a:p>
            <a:endParaRPr lang="fr-FR" sz="800" dirty="0">
              <a:latin typeface="Arial" pitchFamily="34" charset="0"/>
              <a:cs typeface="Arial" pitchFamily="34" charset="0"/>
            </a:endParaRPr>
          </a:p>
          <a:p>
            <a:pPr algn="just"/>
            <a:r>
              <a:rPr lang="fr-FR" sz="1400" dirty="0">
                <a:latin typeface="Arial" pitchFamily="34" charset="0"/>
                <a:cs typeface="Arial" pitchFamily="34" charset="0"/>
              </a:rPr>
              <a:t>Vacataires : pour régulariser les terres, sortir ou casser les grosse pierres de latérites, les finitions : soit  30 hommes pour  20 jours  à huit heures par jour : Soit  </a:t>
            </a:r>
            <a:r>
              <a:rPr lang="fr-FR" sz="1400" b="1" dirty="0">
                <a:latin typeface="Arial" pitchFamily="34" charset="0"/>
                <a:cs typeface="Arial" pitchFamily="34" charset="0"/>
              </a:rPr>
              <a:t>600 jours équivalents</a:t>
            </a:r>
            <a:endParaRPr lang="fr-FR" sz="1400" dirty="0">
              <a:latin typeface="Arial" pitchFamily="34" charset="0"/>
              <a:cs typeface="Arial" pitchFamily="34" charset="0"/>
            </a:endParaRPr>
          </a:p>
          <a:p>
            <a:endParaRPr lang="fr-FR" sz="800" dirty="0">
              <a:latin typeface="Arial" pitchFamily="34" charset="0"/>
              <a:cs typeface="Arial" pitchFamily="34" charset="0"/>
            </a:endParaRPr>
          </a:p>
          <a:p>
            <a:r>
              <a:rPr lang="fr-FR" sz="1400" b="1" u="sng" dirty="0">
                <a:latin typeface="Arial" pitchFamily="34" charset="0"/>
                <a:cs typeface="Arial" pitchFamily="34" charset="0"/>
              </a:rPr>
              <a:t>REMARQUES :</a:t>
            </a:r>
            <a:r>
              <a:rPr lang="fr-FR" sz="1400" dirty="0">
                <a:latin typeface="Arial" pitchFamily="34" charset="0"/>
                <a:cs typeface="Arial" pitchFamily="34" charset="0"/>
              </a:rPr>
              <a:t>  Les déchets ont été évacués et donnés aux villageois pour brûler.</a:t>
            </a:r>
          </a:p>
          <a:p>
            <a:r>
              <a:rPr lang="fr-FR" sz="1400" b="1" dirty="0">
                <a:latin typeface="Arial" pitchFamily="34" charset="0"/>
                <a:cs typeface="Arial" pitchFamily="34" charset="0"/>
              </a:rPr>
              <a:t> </a:t>
            </a:r>
            <a:endParaRPr lang="fr-FR" sz="1400" dirty="0">
              <a:latin typeface="Arial" pitchFamily="34" charset="0"/>
              <a:cs typeface="Arial" pitchFamily="34" charset="0"/>
            </a:endParaRPr>
          </a:p>
          <a:p>
            <a:r>
              <a:rPr lang="fr-FR" sz="1400" b="1" dirty="0">
                <a:latin typeface="Arial" pitchFamily="34" charset="0"/>
                <a:cs typeface="Arial" pitchFamily="34" charset="0"/>
              </a:rPr>
              <a:t>								 </a:t>
            </a:r>
            <a:endParaRPr lang="fr-FR" sz="1400" dirty="0">
              <a:latin typeface="Arial" pitchFamily="34" charset="0"/>
              <a:cs typeface="Arial" pitchFamily="34" charset="0"/>
            </a:endParaRPr>
          </a:p>
          <a:p>
            <a:r>
              <a:rPr lang="fr-FR" sz="1400" b="1" u="sng" dirty="0">
                <a:latin typeface="Arial" pitchFamily="34" charset="0"/>
                <a:cs typeface="Arial" pitchFamily="34" charset="0"/>
              </a:rPr>
              <a:t>Le RESPONSABLE</a:t>
            </a:r>
            <a:r>
              <a:rPr lang="fr-FR" sz="1400" dirty="0">
                <a:latin typeface="Arial" pitchFamily="34" charset="0"/>
                <a:cs typeface="Arial" pitchFamily="34" charset="0"/>
              </a:rPr>
              <a:t> …………………………………..      </a:t>
            </a:r>
            <a:r>
              <a:rPr lang="fr-FR" sz="1400" dirty="0" smtClean="0">
                <a:latin typeface="Arial" pitchFamily="34" charset="0"/>
                <a:cs typeface="Arial" pitchFamily="34" charset="0"/>
              </a:rPr>
              <a:t>Signature</a:t>
            </a:r>
            <a:endParaRPr lang="fr-FR" sz="1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2075"/>
            <a:ext cx="9144000" cy="738664"/>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a:latin typeface="Arial" pitchFamily="34" charset="0"/>
                <a:cs typeface="Arial" pitchFamily="34" charset="0"/>
              </a:rPr>
              <a:t>Cette fiche doit être faite tous les jours et remise au bureau du chantier en fin de journée. Elle doit permettre de suivre au jour le jour les dépenses de chantier et son avancement.  Elle doit être archivée dans un classeur ouvert à cet effet</a:t>
            </a:r>
            <a:r>
              <a:rPr lang="fr-FR" sz="1400" dirty="0" smtClean="0">
                <a:latin typeface="Arial" pitchFamily="34" charset="0"/>
                <a:cs typeface="Arial" pitchFamily="34" charset="0"/>
              </a:rPr>
              <a:t>.</a:t>
            </a:r>
            <a:endParaRPr lang="fr-FR" sz="1400" dirty="0">
              <a:solidFill>
                <a:srgbClr val="002060"/>
              </a:solidFill>
              <a:latin typeface="Arial" pitchFamily="34" charset="0"/>
              <a:cs typeface="Arial" pitchFamily="34" charset="0"/>
            </a:endParaRPr>
          </a:p>
        </p:txBody>
      </p:sp>
      <p:pic>
        <p:nvPicPr>
          <p:cNvPr id="39939" name="Picture 3" descr="Digue terre noire et fascines"/>
          <p:cNvPicPr>
            <a:picLocks noChangeAspect="1" noChangeArrowheads="1"/>
          </p:cNvPicPr>
          <p:nvPr/>
        </p:nvPicPr>
        <p:blipFill>
          <a:blip r:embed="rId3" cstate="email">
            <a:lum contrast="30000"/>
          </a:blip>
          <a:srcRect/>
          <a:stretch>
            <a:fillRect/>
          </a:stretch>
        </p:blipFill>
        <p:spPr bwMode="auto">
          <a:xfrm>
            <a:off x="142844" y="4500570"/>
            <a:ext cx="2938463" cy="2206625"/>
          </a:xfrm>
          <a:prstGeom prst="rect">
            <a:avLst/>
          </a:prstGeom>
          <a:noFill/>
          <a:ln w="28575">
            <a:solidFill>
              <a:srgbClr val="FF0000"/>
            </a:solidFill>
            <a:miter lim="800000"/>
            <a:headEnd/>
            <a:tailEnd/>
          </a:ln>
        </p:spPr>
      </p:pic>
      <p:pic>
        <p:nvPicPr>
          <p:cNvPr id="39940" name="Picture 4" descr="Digue polder 2 fascinage le 5 octobre 2004 n° 7"/>
          <p:cNvPicPr>
            <a:picLocks noChangeAspect="1" noChangeArrowheads="1"/>
          </p:cNvPicPr>
          <p:nvPr/>
        </p:nvPicPr>
        <p:blipFill>
          <a:blip r:embed="rId4" cstate="email">
            <a:lum contrast="20000"/>
          </a:blip>
          <a:srcRect/>
          <a:stretch>
            <a:fillRect/>
          </a:stretch>
        </p:blipFill>
        <p:spPr bwMode="auto">
          <a:xfrm>
            <a:off x="6072198" y="4500570"/>
            <a:ext cx="2938463" cy="2200275"/>
          </a:xfrm>
          <a:prstGeom prst="rect">
            <a:avLst/>
          </a:prstGeom>
          <a:noFill/>
          <a:ln w="28575">
            <a:solidFill>
              <a:srgbClr val="FF0000"/>
            </a:solidFill>
            <a:miter lim="800000"/>
            <a:headEnd/>
            <a:tailEnd/>
          </a:ln>
        </p:spPr>
      </p:pic>
      <p:sp>
        <p:nvSpPr>
          <p:cNvPr id="39941" name="Text Box 5"/>
          <p:cNvSpPr txBox="1">
            <a:spLocks noChangeArrowheads="1"/>
          </p:cNvSpPr>
          <p:nvPr/>
        </p:nvSpPr>
        <p:spPr bwMode="auto">
          <a:xfrm>
            <a:off x="0" y="6357958"/>
            <a:ext cx="3124200" cy="28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u="none" strike="noStrike" cap="none" normalizeH="0" baseline="0" smtClean="0">
                <a:ln>
                  <a:noFill/>
                </a:ln>
                <a:solidFill>
                  <a:schemeClr val="bg1"/>
                </a:solidFill>
                <a:effectLst/>
                <a:latin typeface="Arial" pitchFamily="34" charset="0"/>
                <a:cs typeface="Arial" pitchFamily="34" charset="0"/>
              </a:rPr>
              <a:t>Pied de digue fascinée</a:t>
            </a:r>
          </a:p>
        </p:txBody>
      </p:sp>
      <p:sp>
        <p:nvSpPr>
          <p:cNvPr id="39942" name="Text Box 6"/>
          <p:cNvSpPr txBox="1">
            <a:spLocks noChangeArrowheads="1"/>
          </p:cNvSpPr>
          <p:nvPr/>
        </p:nvSpPr>
        <p:spPr bwMode="auto">
          <a:xfrm>
            <a:off x="6019800" y="6429396"/>
            <a:ext cx="3124200" cy="28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u="none" strike="noStrike" cap="none" normalizeH="0" baseline="0" smtClean="0">
                <a:ln>
                  <a:noFill/>
                </a:ln>
                <a:solidFill>
                  <a:schemeClr val="bg1"/>
                </a:solidFill>
                <a:effectLst/>
                <a:latin typeface="Arial" pitchFamily="34" charset="0"/>
                <a:cs typeface="Arial" pitchFamily="34" charset="0"/>
              </a:rPr>
              <a:t>Mise en place de fascines</a:t>
            </a:r>
          </a:p>
        </p:txBody>
      </p:sp>
      <p:pic>
        <p:nvPicPr>
          <p:cNvPr id="8" name="Picture 2" descr="Scan0216"/>
          <p:cNvPicPr>
            <a:picLocks noChangeAspect="1" noChangeArrowheads="1"/>
          </p:cNvPicPr>
          <p:nvPr/>
        </p:nvPicPr>
        <p:blipFill>
          <a:blip r:embed="rId5" cstate="email"/>
          <a:srcRect/>
          <a:stretch>
            <a:fillRect/>
          </a:stretch>
        </p:blipFill>
        <p:spPr bwMode="auto">
          <a:xfrm>
            <a:off x="2214546" y="1142984"/>
            <a:ext cx="4614863" cy="40655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8" name="Line 48"/>
          <p:cNvSpPr>
            <a:spLocks noChangeShapeType="1"/>
          </p:cNvSpPr>
          <p:nvPr/>
        </p:nvSpPr>
        <p:spPr bwMode="auto">
          <a:xfrm>
            <a:off x="3571884" y="4130694"/>
            <a:ext cx="2286000" cy="148590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1007" name="Oval 47"/>
          <p:cNvSpPr>
            <a:spLocks noChangeArrowheads="1"/>
          </p:cNvSpPr>
          <p:nvPr/>
        </p:nvSpPr>
        <p:spPr bwMode="auto">
          <a:xfrm rot="1191913">
            <a:off x="3686184" y="4140219"/>
            <a:ext cx="152400" cy="114300"/>
          </a:xfrm>
          <a:prstGeom prst="ellipse">
            <a:avLst/>
          </a:prstGeom>
          <a:solidFill>
            <a:srgbClr val="808080"/>
          </a:solidFill>
          <a:ln w="9525">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1006" name="Line 46"/>
          <p:cNvSpPr>
            <a:spLocks noChangeShapeType="1"/>
          </p:cNvSpPr>
          <p:nvPr/>
        </p:nvSpPr>
        <p:spPr bwMode="auto">
          <a:xfrm flipH="1">
            <a:off x="2809884" y="4130694"/>
            <a:ext cx="762000" cy="0"/>
          </a:xfrm>
          <a:prstGeom prst="line">
            <a:avLst/>
          </a:pr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1005" name="Line 45"/>
          <p:cNvSpPr>
            <a:spLocks noChangeShapeType="1"/>
          </p:cNvSpPr>
          <p:nvPr/>
        </p:nvSpPr>
        <p:spPr bwMode="auto">
          <a:xfrm flipH="1">
            <a:off x="3648084" y="4159269"/>
            <a:ext cx="228600" cy="342900"/>
          </a:xfrm>
          <a:prstGeom prst="line">
            <a:avLst/>
          </a:prstGeom>
          <a:noFill/>
          <a:ln w="38100">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1004" name="Oval 44"/>
          <p:cNvSpPr>
            <a:spLocks noChangeArrowheads="1"/>
          </p:cNvSpPr>
          <p:nvPr/>
        </p:nvSpPr>
        <p:spPr bwMode="auto">
          <a:xfrm rot="1191913">
            <a:off x="4133859" y="4438669"/>
            <a:ext cx="152400" cy="114300"/>
          </a:xfrm>
          <a:prstGeom prst="ellipse">
            <a:avLst/>
          </a:prstGeom>
          <a:solidFill>
            <a:srgbClr val="808080"/>
          </a:solidFill>
          <a:ln w="9525">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1003" name="Line 43"/>
          <p:cNvSpPr>
            <a:spLocks noChangeShapeType="1"/>
          </p:cNvSpPr>
          <p:nvPr/>
        </p:nvSpPr>
        <p:spPr bwMode="auto">
          <a:xfrm flipH="1">
            <a:off x="4086234" y="4467244"/>
            <a:ext cx="228600" cy="342900"/>
          </a:xfrm>
          <a:prstGeom prst="line">
            <a:avLst/>
          </a:prstGeom>
          <a:noFill/>
          <a:ln w="38100">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1002" name="Oval 42"/>
          <p:cNvSpPr>
            <a:spLocks noChangeArrowheads="1"/>
          </p:cNvSpPr>
          <p:nvPr/>
        </p:nvSpPr>
        <p:spPr bwMode="auto">
          <a:xfrm rot="1191913">
            <a:off x="4991109" y="5026044"/>
            <a:ext cx="152400" cy="114300"/>
          </a:xfrm>
          <a:prstGeom prst="ellipse">
            <a:avLst/>
          </a:prstGeom>
          <a:solidFill>
            <a:srgbClr val="808080"/>
          </a:solidFill>
          <a:ln w="9525">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1001" name="Oval 41"/>
          <p:cNvSpPr>
            <a:spLocks noChangeArrowheads="1"/>
          </p:cNvSpPr>
          <p:nvPr/>
        </p:nvSpPr>
        <p:spPr bwMode="auto">
          <a:xfrm rot="1191913">
            <a:off x="4562484" y="4727594"/>
            <a:ext cx="152400" cy="114300"/>
          </a:xfrm>
          <a:prstGeom prst="ellipse">
            <a:avLst/>
          </a:prstGeom>
          <a:solidFill>
            <a:srgbClr val="808080"/>
          </a:solidFill>
          <a:ln w="9525">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1000" name="Line 40"/>
          <p:cNvSpPr>
            <a:spLocks noChangeShapeType="1"/>
          </p:cNvSpPr>
          <p:nvPr/>
        </p:nvSpPr>
        <p:spPr bwMode="auto">
          <a:xfrm flipH="1">
            <a:off x="4933959" y="5073669"/>
            <a:ext cx="228600" cy="342900"/>
          </a:xfrm>
          <a:prstGeom prst="line">
            <a:avLst/>
          </a:prstGeom>
          <a:noFill/>
          <a:ln w="38100">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0999" name="Line 39"/>
          <p:cNvSpPr>
            <a:spLocks noChangeShapeType="1"/>
          </p:cNvSpPr>
          <p:nvPr/>
        </p:nvSpPr>
        <p:spPr bwMode="auto">
          <a:xfrm flipH="1">
            <a:off x="4505334" y="4765694"/>
            <a:ext cx="228600" cy="342900"/>
          </a:xfrm>
          <a:prstGeom prst="line">
            <a:avLst/>
          </a:prstGeom>
          <a:noFill/>
          <a:ln w="38100">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0998" name="Oval 38"/>
          <p:cNvSpPr>
            <a:spLocks noChangeArrowheads="1"/>
          </p:cNvSpPr>
          <p:nvPr/>
        </p:nvSpPr>
        <p:spPr bwMode="auto">
          <a:xfrm rot="1191913">
            <a:off x="5467359" y="5343544"/>
            <a:ext cx="152400" cy="114300"/>
          </a:xfrm>
          <a:prstGeom prst="ellipse">
            <a:avLst/>
          </a:prstGeom>
          <a:solidFill>
            <a:srgbClr val="808080"/>
          </a:solidFill>
          <a:ln w="9525">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0997" name="Line 37"/>
          <p:cNvSpPr>
            <a:spLocks noChangeShapeType="1"/>
          </p:cNvSpPr>
          <p:nvPr/>
        </p:nvSpPr>
        <p:spPr bwMode="auto">
          <a:xfrm flipH="1">
            <a:off x="5410209" y="5372119"/>
            <a:ext cx="228600" cy="342900"/>
          </a:xfrm>
          <a:prstGeom prst="line">
            <a:avLst/>
          </a:prstGeom>
          <a:noFill/>
          <a:ln w="38100">
            <a:solidFill>
              <a:srgbClr val="808080"/>
            </a:solidFill>
            <a:round/>
            <a:headEnd/>
            <a:tailEn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0996" name="Line 36"/>
          <p:cNvSpPr>
            <a:spLocks noChangeShapeType="1"/>
          </p:cNvSpPr>
          <p:nvPr/>
        </p:nvSpPr>
        <p:spPr bwMode="auto">
          <a:xfrm>
            <a:off x="4562484" y="5083194"/>
            <a:ext cx="381000" cy="22860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0995" name="Text Box 35"/>
          <p:cNvSpPr txBox="1">
            <a:spLocks noChangeArrowheads="1"/>
          </p:cNvSpPr>
          <p:nvPr/>
        </p:nvSpPr>
        <p:spPr bwMode="auto">
          <a:xfrm>
            <a:off x="3800484" y="5324494"/>
            <a:ext cx="685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pitchFamily="34" charset="0"/>
                <a:ea typeface="Times New Roman" pitchFamily="18" charset="0"/>
                <a:cs typeface="Arial" pitchFamily="34" charset="0"/>
              </a:rPr>
              <a:t>1,00 m</a:t>
            </a:r>
            <a:endParaRPr kumimoji="0" lang="fr-FR" sz="1200" b="0" i="0" u="none" strike="noStrike" cap="none" normalizeH="0" baseline="0" smtClean="0">
              <a:ln>
                <a:noFill/>
              </a:ln>
              <a:solidFill>
                <a:schemeClr val="bg1"/>
              </a:solidFill>
              <a:effectLst/>
              <a:latin typeface="Arial" pitchFamily="34" charset="0"/>
              <a:cs typeface="Arial" pitchFamily="34" charset="0"/>
            </a:endParaRPr>
          </a:p>
        </p:txBody>
      </p:sp>
      <p:sp>
        <p:nvSpPr>
          <p:cNvPr id="40994" name="Line 34"/>
          <p:cNvSpPr>
            <a:spLocks noChangeShapeType="1"/>
          </p:cNvSpPr>
          <p:nvPr/>
        </p:nvSpPr>
        <p:spPr bwMode="auto">
          <a:xfrm flipV="1">
            <a:off x="4410084" y="5203844"/>
            <a:ext cx="30480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0993" name="Text Box 33"/>
          <p:cNvSpPr txBox="1">
            <a:spLocks noChangeArrowheads="1"/>
          </p:cNvSpPr>
          <p:nvPr/>
        </p:nvSpPr>
        <p:spPr bwMode="auto">
          <a:xfrm>
            <a:off x="4181484" y="4010044"/>
            <a:ext cx="814366" cy="204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Fascine</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40992" name="Line 32"/>
          <p:cNvSpPr>
            <a:spLocks noChangeShapeType="1"/>
          </p:cNvSpPr>
          <p:nvPr/>
        </p:nvSpPr>
        <p:spPr bwMode="auto">
          <a:xfrm flipH="1">
            <a:off x="4257684" y="4251344"/>
            <a:ext cx="228600" cy="1143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0991" name="Text Box 31"/>
          <p:cNvSpPr txBox="1">
            <a:spLocks noChangeArrowheads="1"/>
          </p:cNvSpPr>
          <p:nvPr/>
        </p:nvSpPr>
        <p:spPr bwMode="auto">
          <a:xfrm>
            <a:off x="5019684" y="4251344"/>
            <a:ext cx="8382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bg1"/>
                </a:solidFill>
                <a:effectLst/>
                <a:latin typeface="Arial" pitchFamily="34" charset="0"/>
                <a:ea typeface="Times New Roman" pitchFamily="18" charset="0"/>
                <a:cs typeface="Arial" pitchFamily="34" charset="0"/>
              </a:rPr>
              <a:t>Piquet en bois dur</a:t>
            </a:r>
            <a:endParaRPr kumimoji="0" lang="fr-FR" sz="1200" b="0" i="0" u="none" strike="noStrike" cap="none" normalizeH="0" baseline="0" smtClean="0">
              <a:ln>
                <a:noFill/>
              </a:ln>
              <a:solidFill>
                <a:schemeClr val="bg1"/>
              </a:solidFill>
              <a:effectLst/>
              <a:latin typeface="Arial" pitchFamily="34" charset="0"/>
              <a:cs typeface="Arial" pitchFamily="34" charset="0"/>
            </a:endParaRPr>
          </a:p>
        </p:txBody>
      </p:sp>
      <p:sp>
        <p:nvSpPr>
          <p:cNvPr id="40990" name="Line 30"/>
          <p:cNvSpPr>
            <a:spLocks noChangeShapeType="1"/>
          </p:cNvSpPr>
          <p:nvPr/>
        </p:nvSpPr>
        <p:spPr bwMode="auto">
          <a:xfrm flipH="1">
            <a:off x="5172084" y="4606944"/>
            <a:ext cx="304800" cy="4572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sz="1200">
              <a:solidFill>
                <a:schemeClr val="bg1"/>
              </a:solidFill>
            </a:endParaRPr>
          </a:p>
        </p:txBody>
      </p:sp>
      <p:sp>
        <p:nvSpPr>
          <p:cNvPr id="40989" name="Text Box 29"/>
          <p:cNvSpPr txBox="1">
            <a:spLocks noChangeArrowheads="1"/>
          </p:cNvSpPr>
          <p:nvPr/>
        </p:nvSpPr>
        <p:spPr bwMode="auto">
          <a:xfrm>
            <a:off x="3138462" y="5929330"/>
            <a:ext cx="2481266" cy="771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Principe de fascinage des talus</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41014" name="Rectangle 5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1"/>
          <p:cNvSpPr/>
          <p:nvPr/>
        </p:nvSpPr>
        <p:spPr>
          <a:xfrm>
            <a:off x="1928794" y="3786190"/>
            <a:ext cx="5286412" cy="29289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0" y="0"/>
            <a:ext cx="9144000" cy="2492990"/>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a:solidFill>
                  <a:srgbClr val="002060"/>
                </a:solidFill>
                <a:latin typeface="Arial" pitchFamily="34" charset="0"/>
                <a:cs typeface="Arial" pitchFamily="34" charset="0"/>
              </a:rPr>
              <a:t>Pour déterminer la longueur de fascines de pieds de digues, il est indispensable de parcourir en barque tous les pieds de digues pour examiner l’état des bois verticaux et horizontaux. Il suffit le mesurer les longueurs à changer  et d’en faire le cumule.</a:t>
            </a: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Un certain nombre de ces pieux sont cassés par les barques ou les buffles, ou ont été détériorés par l’eau ou les intempéries. Après arrachage des anciens pieux, mise en place par battage de nouveaux pieux de diamètre minimum de 10 cm.</a:t>
            </a: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La fixation des pieux horizontaux doit impérativement être faite en utilisant des clous zingués à section carrée ou torsadés qui sont </a:t>
            </a:r>
            <a:r>
              <a:rPr lang="fr-FR" sz="1400" dirty="0" smtClean="0">
                <a:solidFill>
                  <a:srgbClr val="002060"/>
                </a:solidFill>
                <a:latin typeface="Arial" pitchFamily="34" charset="0"/>
                <a:cs typeface="Arial" pitchFamily="34" charset="0"/>
              </a:rPr>
              <a:t>autobloquants</a:t>
            </a:r>
            <a:endParaRPr lang="fr-FR" sz="1400" dirty="0"/>
          </a:p>
          <a:p>
            <a:r>
              <a:rPr lang="fr-FR" sz="1400" dirty="0">
                <a:solidFill>
                  <a:srgbClr val="002060"/>
                </a:solidFill>
                <a:latin typeface="Arial" pitchFamily="34" charset="0"/>
                <a:cs typeface="Arial" pitchFamily="34" charset="0"/>
              </a:rPr>
              <a:t>La cote altimétrique des têtes de pieux devra être de 6,90 m suivant le référentiel du projet</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On peut estimer aujourd’hui à 10% de destruction sur l’ensemble des fascines mises en place, soit </a:t>
            </a:r>
            <a:r>
              <a:rPr lang="fr-FR" sz="1400" b="1" dirty="0">
                <a:solidFill>
                  <a:srgbClr val="002060"/>
                </a:solidFill>
                <a:latin typeface="Arial" pitchFamily="34" charset="0"/>
                <a:cs typeface="Arial" pitchFamily="34" charset="0"/>
              </a:rPr>
              <a:t>6 404 m</a:t>
            </a:r>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p:txBody>
      </p:sp>
      <p:sp>
        <p:nvSpPr>
          <p:cNvPr id="54" name="ZoneTexte 53"/>
          <p:cNvSpPr txBox="1"/>
          <p:nvPr/>
        </p:nvSpPr>
        <p:spPr>
          <a:xfrm>
            <a:off x="2643206" y="2571744"/>
            <a:ext cx="3714744" cy="1169551"/>
          </a:xfrm>
          <a:prstGeom prst="rect">
            <a:avLst/>
          </a:prstGeom>
          <a:solidFill>
            <a:schemeClr val="accent5">
              <a:lumMod val="40000"/>
              <a:lumOff val="60000"/>
            </a:schemeClr>
          </a:solidFill>
          <a:ln w="28575">
            <a:solidFill>
              <a:srgbClr val="FF0000"/>
            </a:solidFill>
          </a:ln>
        </p:spPr>
        <p:txBody>
          <a:bodyPr wrap="square" rtlCol="0">
            <a:spAutoFit/>
          </a:bodyPr>
          <a:lstStyle/>
          <a:p>
            <a:r>
              <a:rPr lang="fr-FR" sz="1400" b="1" dirty="0">
                <a:solidFill>
                  <a:srgbClr val="002060"/>
                </a:solidFill>
                <a:latin typeface="Arial" pitchFamily="34" charset="0"/>
                <a:cs typeface="Arial" pitchFamily="34" charset="0"/>
              </a:rPr>
              <a:t>Le fascinage pour les talus sableux de la digue Polder 1 </a:t>
            </a:r>
            <a:r>
              <a:rPr lang="fr-FR" sz="1400" b="1"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Le fascinage des talus sableux a pour but de freiner les eaux de ruissellement par la mise en place de fascines horizontales</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553538"/>
            <a:ext cx="9144000" cy="3447098"/>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a:solidFill>
                  <a:srgbClr val="002060"/>
                </a:solidFill>
                <a:latin typeface="Arial" pitchFamily="34" charset="0"/>
                <a:cs typeface="Arial" pitchFamily="34" charset="0"/>
              </a:rPr>
              <a:t>La mise en œuvre devra respecter les principes suivants :</a:t>
            </a:r>
          </a:p>
          <a:p>
            <a:pPr algn="just"/>
            <a:endParaRPr lang="fr-FR" sz="800" dirty="0">
              <a:solidFill>
                <a:srgbClr val="002060"/>
              </a:solidFill>
              <a:latin typeface="Arial" pitchFamily="34" charset="0"/>
              <a:cs typeface="Arial" pitchFamily="34" charset="0"/>
            </a:endParaRPr>
          </a:p>
          <a:p>
            <a:pPr lvl="0" algn="just"/>
            <a:r>
              <a:rPr lang="fr-FR" sz="1400" dirty="0">
                <a:solidFill>
                  <a:srgbClr val="002060"/>
                </a:solidFill>
                <a:latin typeface="Arial" pitchFamily="34" charset="0"/>
                <a:cs typeface="Arial" pitchFamily="34" charset="0"/>
              </a:rPr>
              <a:t>Les lignes de fascines sont horizontales, et espacées entre elles de 1 m,</a:t>
            </a:r>
          </a:p>
          <a:p>
            <a:pPr lvl="0" algn="just"/>
            <a:r>
              <a:rPr lang="fr-FR" sz="1400" dirty="0">
                <a:solidFill>
                  <a:srgbClr val="002060"/>
                </a:solidFill>
                <a:latin typeface="Arial" pitchFamily="34" charset="0"/>
                <a:cs typeface="Arial" pitchFamily="34" charset="0"/>
              </a:rPr>
              <a:t>Les piquets sont enfoncés à 0,80 m et espacés de 0,30 m,</a:t>
            </a:r>
          </a:p>
          <a:p>
            <a:pPr lvl="0" algn="just"/>
            <a:r>
              <a:rPr lang="fr-FR" sz="1400" dirty="0">
                <a:solidFill>
                  <a:srgbClr val="002060"/>
                </a:solidFill>
                <a:latin typeface="Arial" pitchFamily="34" charset="0"/>
                <a:cs typeface="Arial" pitchFamily="34" charset="0"/>
              </a:rPr>
              <a:t>Il faut automatiquement les enfoncer perpendiculairement à la surface du talus, à la masse ou dans des avant-trous préparés,</a:t>
            </a:r>
          </a:p>
          <a:p>
            <a:pPr lvl="0" algn="just"/>
            <a:r>
              <a:rPr lang="fr-FR" sz="1400" dirty="0" smtClean="0">
                <a:solidFill>
                  <a:srgbClr val="002060"/>
                </a:solidFill>
                <a:latin typeface="Arial" pitchFamily="34" charset="0"/>
                <a:cs typeface="Arial" pitchFamily="34" charset="0"/>
              </a:rPr>
              <a:t>Les fascines sont posées derrière les piquets dans une rigole de 0,05 m de profondeur, bout à bout avec un recouvrement de l’ordre de 0,30 m.			</a:t>
            </a:r>
          </a:p>
          <a:p>
            <a:pPr algn="just"/>
            <a:r>
              <a:rPr lang="fr-FR" sz="1400" dirty="0" smtClean="0">
                <a:solidFill>
                  <a:srgbClr val="002060"/>
                </a:solidFill>
                <a:latin typeface="Arial" pitchFamily="34" charset="0"/>
                <a:cs typeface="Arial" pitchFamily="34" charset="0"/>
              </a:rPr>
              <a:t>Chaque </a:t>
            </a:r>
            <a:r>
              <a:rPr lang="fr-FR" sz="1400" dirty="0">
                <a:solidFill>
                  <a:srgbClr val="002060"/>
                </a:solidFill>
                <a:latin typeface="Arial" pitchFamily="34" charset="0"/>
                <a:cs typeface="Arial" pitchFamily="34" charset="0"/>
              </a:rPr>
              <a:t>digue est sableuse dans le premiers 500 m en partant de la RN4 et doit être protégée contre les érosions de la saison des pluies</a:t>
            </a:r>
            <a:r>
              <a:rPr lang="fr-FR" sz="1400" dirty="0" smtClean="0">
                <a:solidFill>
                  <a:srgbClr val="002060"/>
                </a:solidFill>
                <a:latin typeface="Arial" pitchFamily="34" charset="0"/>
                <a:cs typeface="Arial" pitchFamily="34" charset="0"/>
              </a:rPr>
              <a:t>.</a:t>
            </a:r>
          </a:p>
          <a:p>
            <a:pPr algn="just"/>
            <a:endParaRPr lang="fr-FR" sz="1400" dirty="0">
              <a:solidFill>
                <a:srgbClr val="002060"/>
              </a:solidFill>
              <a:latin typeface="Arial" pitchFamily="34" charset="0"/>
              <a:cs typeface="Arial" pitchFamily="34" charset="0"/>
            </a:endParaRPr>
          </a:p>
          <a:p>
            <a:pPr algn="just"/>
            <a:r>
              <a:rPr lang="fr-FR" sz="1400" b="1" dirty="0">
                <a:solidFill>
                  <a:srgbClr val="002060"/>
                </a:solidFill>
                <a:latin typeface="Arial" pitchFamily="34" charset="0"/>
                <a:cs typeface="Arial" pitchFamily="34" charset="0"/>
              </a:rPr>
              <a:t>La remise en état de la signalisation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Par </a:t>
            </a:r>
            <a:r>
              <a:rPr lang="fr-FR" sz="1400" dirty="0">
                <a:solidFill>
                  <a:srgbClr val="002060"/>
                </a:solidFill>
                <a:latin typeface="Arial" pitchFamily="34" charset="0"/>
                <a:cs typeface="Arial" pitchFamily="34" charset="0"/>
              </a:rPr>
              <a:t>suite d’interventions accidentelles ou volontaires, un certain nombre de points de signalisation ont été détériorés ou détruits. Il est donc indispensable de les réimplanter car ils sont très utiles pour la gestion et le suivi des infrastructures</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555641"/>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dirty="0">
                <a:solidFill>
                  <a:srgbClr val="002060"/>
                </a:solidFill>
                <a:latin typeface="Arial" pitchFamily="34" charset="0"/>
                <a:cs typeface="Arial" pitchFamily="34" charset="0"/>
              </a:rPr>
              <a:t> </a:t>
            </a:r>
            <a:r>
              <a:rPr lang="fr-FR" sz="1400" b="1" u="sng" dirty="0" smtClean="0">
                <a:solidFill>
                  <a:srgbClr val="002060"/>
                </a:solidFill>
                <a:latin typeface="Arial" pitchFamily="34" charset="0"/>
                <a:cs typeface="Arial" pitchFamily="34" charset="0"/>
              </a:rPr>
              <a:t>FICHE </a:t>
            </a:r>
            <a:r>
              <a:rPr lang="fr-FR" sz="1400" b="1" u="sng" dirty="0">
                <a:solidFill>
                  <a:srgbClr val="002060"/>
                </a:solidFill>
                <a:latin typeface="Arial" pitchFamily="34" charset="0"/>
                <a:cs typeface="Arial" pitchFamily="34" charset="0"/>
              </a:rPr>
              <a:t>DE </a:t>
            </a:r>
            <a:r>
              <a:rPr lang="fr-FR" sz="1400" b="1" u="sng" dirty="0" smtClean="0">
                <a:solidFill>
                  <a:srgbClr val="002060"/>
                </a:solidFill>
                <a:latin typeface="Arial" pitchFamily="34" charset="0"/>
                <a:cs typeface="Arial" pitchFamily="34" charset="0"/>
              </a:rPr>
              <a:t>TRAVAIL</a:t>
            </a:r>
            <a:endParaRPr lang="fr-FR" sz="1400" dirty="0">
              <a:solidFill>
                <a:srgbClr val="002060"/>
              </a:solidFill>
              <a:latin typeface="Arial" pitchFamily="34" charset="0"/>
              <a:cs typeface="Arial" pitchFamily="34" charset="0"/>
            </a:endParaRPr>
          </a:p>
          <a:p>
            <a:r>
              <a:rPr lang="fr-FR" sz="1400" b="1" u="sng" dirty="0">
                <a:solidFill>
                  <a:srgbClr val="002060"/>
                </a:solidFill>
                <a:latin typeface="Arial" pitchFamily="34" charset="0"/>
                <a:cs typeface="Arial" pitchFamily="34" charset="0"/>
              </a:rPr>
              <a:t>MAINTENANCE DE LA SIGNALISATION DE LA DIGUE PRINCIPALE DU POLDER 1</a:t>
            </a:r>
            <a:endParaRPr lang="fr-FR" sz="1400" dirty="0">
              <a:solidFill>
                <a:srgbClr val="002060"/>
              </a:solidFill>
              <a:latin typeface="Arial" pitchFamily="34" charset="0"/>
              <a:cs typeface="Arial" pitchFamily="34" charset="0"/>
            </a:endParaRPr>
          </a:p>
          <a:p>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Fiche de travail n° 25………………………………….Date : 17 janvier 2007                </a:t>
            </a:r>
            <a:r>
              <a:rPr lang="fr-FR" sz="1400" dirty="0" smtClean="0">
                <a:solidFill>
                  <a:srgbClr val="002060"/>
                </a:solidFill>
                <a:latin typeface="Arial" pitchFamily="34" charset="0"/>
                <a:cs typeface="Arial" pitchFamily="34" charset="0"/>
              </a:rPr>
              <a:t>JJ/MM/AA</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DIGUE n° 1 </a:t>
            </a:r>
            <a:r>
              <a:rPr lang="fr-FR" sz="1400" dirty="0" smtClean="0">
                <a:solidFill>
                  <a:srgbClr val="002060"/>
                </a:solidFill>
                <a:latin typeface="Arial" pitchFamily="34" charset="0"/>
                <a:cs typeface="Arial" pitchFamily="34" charset="0"/>
              </a:rPr>
              <a:t>Principale</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Situation : Cette digue part de la R.N. 4 au niveau d’O </a:t>
            </a:r>
            <a:r>
              <a:rPr lang="fr-FR" sz="1400" dirty="0" err="1">
                <a:solidFill>
                  <a:srgbClr val="002060"/>
                </a:solidFill>
                <a:latin typeface="Arial" pitchFamily="34" charset="0"/>
                <a:cs typeface="Arial" pitchFamily="34" charset="0"/>
              </a:rPr>
              <a:t>Chamnar</a:t>
            </a:r>
            <a:r>
              <a:rPr lang="fr-FR" sz="1400" dirty="0">
                <a:solidFill>
                  <a:srgbClr val="002060"/>
                </a:solidFill>
                <a:latin typeface="Arial" pitchFamily="34" charset="0"/>
                <a:cs typeface="Arial" pitchFamily="34" charset="0"/>
              </a:rPr>
              <a:t> à pk0+000, et se termine au pied du Phnom </a:t>
            </a:r>
            <a:r>
              <a:rPr lang="fr-FR" sz="1400" dirty="0" err="1">
                <a:solidFill>
                  <a:srgbClr val="002060"/>
                </a:solidFill>
                <a:latin typeface="Arial" pitchFamily="34" charset="0"/>
                <a:cs typeface="Arial" pitchFamily="34" charset="0"/>
              </a:rPr>
              <a:t>Srey</a:t>
            </a:r>
            <a:r>
              <a:rPr lang="fr-FR" sz="1400" dirty="0">
                <a:solidFill>
                  <a:srgbClr val="002060"/>
                </a:solidFill>
                <a:latin typeface="Arial" pitchFamily="34" charset="0"/>
                <a:cs typeface="Arial" pitchFamily="34" charset="0"/>
              </a:rPr>
              <a:t> Cham au pk </a:t>
            </a:r>
            <a:r>
              <a:rPr lang="fr-FR" sz="1400" dirty="0" smtClean="0">
                <a:solidFill>
                  <a:srgbClr val="002060"/>
                </a:solidFill>
                <a:latin typeface="Arial" pitchFamily="34" charset="0"/>
                <a:cs typeface="Arial" pitchFamily="34" charset="0"/>
              </a:rPr>
              <a:t>11+270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Zone : …… Toute la </a:t>
            </a:r>
            <a:r>
              <a:rPr lang="fr-FR" sz="1400" dirty="0" smtClean="0">
                <a:solidFill>
                  <a:srgbClr val="002060"/>
                </a:solidFill>
                <a:latin typeface="Arial" pitchFamily="34" charset="0"/>
                <a:cs typeface="Arial" pitchFamily="34" charset="0"/>
              </a:rPr>
              <a:t>longueur</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De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  0+000  à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11+270   Longueur en m …11 270</a:t>
            </a:r>
          </a:p>
          <a:p>
            <a:r>
              <a:rPr lang="fr-FR" sz="1400" dirty="0">
                <a:solidFill>
                  <a:srgbClr val="002060"/>
                </a:solidFill>
                <a:latin typeface="Arial" pitchFamily="34" charset="0"/>
                <a:cs typeface="Arial" pitchFamily="34" charset="0"/>
              </a:rPr>
              <a:t> </a:t>
            </a:r>
          </a:p>
          <a:p>
            <a:r>
              <a:rPr lang="fr-FR" sz="1400" b="1" u="sng" dirty="0">
                <a:solidFill>
                  <a:srgbClr val="002060"/>
                </a:solidFill>
                <a:latin typeface="Arial" pitchFamily="34" charset="0"/>
                <a:cs typeface="Arial" pitchFamily="34" charset="0"/>
              </a:rPr>
              <a:t>LES POINTS DE </a:t>
            </a:r>
            <a:r>
              <a:rPr lang="fr-FR" sz="1400" b="1" u="sng" dirty="0" smtClean="0">
                <a:solidFill>
                  <a:srgbClr val="002060"/>
                </a:solidFill>
                <a:latin typeface="Arial" pitchFamily="34" charset="0"/>
                <a:cs typeface="Arial" pitchFamily="34" charset="0"/>
              </a:rPr>
              <a:t>SITUATION</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Les bornes kilométriques : </a:t>
            </a:r>
            <a:r>
              <a:rPr lang="fr-FR" sz="1400" b="1" dirty="0">
                <a:solidFill>
                  <a:srgbClr val="002060"/>
                </a:solidFill>
                <a:latin typeface="Arial" pitchFamily="34" charset="0"/>
                <a:cs typeface="Arial" pitchFamily="34" charset="0"/>
              </a:rPr>
              <a:t>11 </a:t>
            </a:r>
            <a:r>
              <a:rPr lang="fr-FR" sz="1400" b="1" dirty="0" smtClean="0">
                <a:solidFill>
                  <a:srgbClr val="002060"/>
                </a:solidFill>
                <a:latin typeface="Arial" pitchFamily="34" charset="0"/>
                <a:cs typeface="Arial" pitchFamily="34" charset="0"/>
              </a:rPr>
              <a:t>bornes</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Les bornes  200 m : </a:t>
            </a:r>
            <a:r>
              <a:rPr lang="fr-FR" sz="1400" b="1" dirty="0">
                <a:solidFill>
                  <a:srgbClr val="002060"/>
                </a:solidFill>
                <a:latin typeface="Arial" pitchFamily="34" charset="0"/>
                <a:cs typeface="Arial" pitchFamily="34" charset="0"/>
              </a:rPr>
              <a:t>45 </a:t>
            </a:r>
            <a:r>
              <a:rPr lang="fr-FR" sz="1400" b="1" dirty="0" smtClean="0">
                <a:solidFill>
                  <a:srgbClr val="002060"/>
                </a:solidFill>
                <a:latin typeface="Arial" pitchFamily="34" charset="0"/>
                <a:cs typeface="Arial" pitchFamily="34" charset="0"/>
              </a:rPr>
              <a:t>bornes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Nombre de bornes de limitation de capacité : </a:t>
            </a:r>
            <a:r>
              <a:rPr lang="fr-FR" sz="1400" b="1" dirty="0">
                <a:solidFill>
                  <a:srgbClr val="002060"/>
                </a:solidFill>
                <a:latin typeface="Arial" pitchFamily="34" charset="0"/>
                <a:cs typeface="Arial" pitchFamily="34" charset="0"/>
              </a:rPr>
              <a:t>4 unités à pk 0+200 et pk </a:t>
            </a:r>
            <a:r>
              <a:rPr lang="fr-FR" sz="1400" b="1" dirty="0" smtClean="0">
                <a:solidFill>
                  <a:srgbClr val="002060"/>
                </a:solidFill>
                <a:latin typeface="Arial" pitchFamily="34" charset="0"/>
                <a:cs typeface="Arial" pitchFamily="34" charset="0"/>
              </a:rPr>
              <a:t>11+000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Nombre de panneaux de signalisation : </a:t>
            </a:r>
            <a:r>
              <a:rPr lang="fr-FR" sz="1400" b="1" dirty="0">
                <a:solidFill>
                  <a:srgbClr val="002060"/>
                </a:solidFill>
                <a:latin typeface="Arial" pitchFamily="34" charset="0"/>
                <a:cs typeface="Arial" pitchFamily="34" charset="0"/>
              </a:rPr>
              <a:t>8 </a:t>
            </a:r>
            <a:r>
              <a:rPr lang="fr-FR" sz="1400" b="1" dirty="0" smtClean="0">
                <a:solidFill>
                  <a:srgbClr val="002060"/>
                </a:solidFill>
                <a:latin typeface="Arial" pitchFamily="34" charset="0"/>
                <a:cs typeface="Arial" pitchFamily="34" charset="0"/>
              </a:rPr>
              <a:t>unités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Nombre de barrières de pluies :</a:t>
            </a:r>
            <a:r>
              <a:rPr lang="fr-FR" sz="1400" b="1" dirty="0">
                <a:solidFill>
                  <a:srgbClr val="002060"/>
                </a:solidFill>
                <a:latin typeface="Arial" pitchFamily="34" charset="0"/>
                <a:cs typeface="Arial" pitchFamily="34" charset="0"/>
              </a:rPr>
              <a:t> 2 unités à pk 0+200 et pk </a:t>
            </a:r>
            <a:r>
              <a:rPr lang="fr-FR" sz="1400" b="1" dirty="0" smtClean="0">
                <a:solidFill>
                  <a:srgbClr val="002060"/>
                </a:solidFill>
                <a:latin typeface="Arial" pitchFamily="34" charset="0"/>
                <a:cs typeface="Arial" pitchFamily="34" charset="0"/>
              </a:rPr>
              <a:t>11+000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Nombre de vacataires nécessaires aux travaux de maintenance : </a:t>
            </a:r>
            <a:r>
              <a:rPr lang="fr-FR" sz="1400" b="1" dirty="0">
                <a:solidFill>
                  <a:srgbClr val="002060"/>
                </a:solidFill>
                <a:latin typeface="Arial" pitchFamily="34" charset="0"/>
                <a:cs typeface="Arial" pitchFamily="34" charset="0"/>
              </a:rPr>
              <a:t>5 </a:t>
            </a:r>
            <a:r>
              <a:rPr lang="fr-FR" sz="1400" b="1" dirty="0" smtClean="0">
                <a:solidFill>
                  <a:srgbClr val="002060"/>
                </a:solidFill>
                <a:latin typeface="Arial" pitchFamily="34" charset="0"/>
                <a:cs typeface="Arial" pitchFamily="34" charset="0"/>
              </a:rPr>
              <a:t>personnes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Nombre de jours de travail : </a:t>
            </a:r>
            <a:r>
              <a:rPr lang="fr-FR" sz="1400" b="1" dirty="0">
                <a:solidFill>
                  <a:srgbClr val="002060"/>
                </a:solidFill>
                <a:latin typeface="Arial" pitchFamily="34" charset="0"/>
                <a:cs typeface="Arial" pitchFamily="34" charset="0"/>
              </a:rPr>
              <a:t>10 jours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Outillages : Truelles, marteau, burin, pioches, pelles, brosse métalliques, pinceaux, peintures blanches, rouges et noires.</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Remarques : Pour la réparation des bornes cassées il est nécessaire d’apporter du ciment, du sable, du fer à béton diam 8 mm, des graviers 1 x 2, de l’eau, etc..</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Nom du chef de chantier :   M. HAM </a:t>
            </a:r>
            <a:r>
              <a:rPr lang="fr-FR" sz="1400" dirty="0" err="1">
                <a:solidFill>
                  <a:srgbClr val="002060"/>
                </a:solidFill>
                <a:latin typeface="Arial" pitchFamily="34" charset="0"/>
                <a:cs typeface="Arial" pitchFamily="34" charset="0"/>
              </a:rPr>
              <a:t>Samnang</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Signature du chef de </a:t>
            </a:r>
            <a:r>
              <a:rPr lang="fr-FR" sz="1400" dirty="0" smtClean="0">
                <a:solidFill>
                  <a:srgbClr val="002060"/>
                </a:solidFill>
                <a:latin typeface="Arial" pitchFamily="34" charset="0"/>
                <a:cs typeface="Arial" pitchFamily="34" charset="0"/>
              </a:rPr>
              <a:t>chantier</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500966"/>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dirty="0"/>
              <a:t> </a:t>
            </a:r>
            <a:r>
              <a:rPr lang="fr-FR" sz="1400" b="1" u="sng" dirty="0" smtClean="0">
                <a:solidFill>
                  <a:srgbClr val="002060"/>
                </a:solidFill>
              </a:rPr>
              <a:t>RAPPORT </a:t>
            </a:r>
            <a:r>
              <a:rPr lang="fr-FR" sz="1400" b="1" u="sng" dirty="0">
                <a:solidFill>
                  <a:srgbClr val="002060"/>
                </a:solidFill>
              </a:rPr>
              <a:t>DE TRAVAIL </a:t>
            </a:r>
            <a:r>
              <a:rPr lang="fr-FR" sz="1400" b="1" u="sng" dirty="0" smtClean="0">
                <a:solidFill>
                  <a:srgbClr val="002060"/>
                </a:solidFill>
              </a:rPr>
              <a:t>FINAL</a:t>
            </a:r>
            <a:endParaRPr lang="fr-FR" sz="1400" dirty="0">
              <a:solidFill>
                <a:srgbClr val="002060"/>
              </a:solidFill>
            </a:endParaRPr>
          </a:p>
          <a:p>
            <a:pPr algn="just"/>
            <a:r>
              <a:rPr lang="fr-FR" sz="1400" b="1" u="sng" dirty="0">
                <a:solidFill>
                  <a:srgbClr val="002060"/>
                </a:solidFill>
                <a:latin typeface="Arial" pitchFamily="34" charset="0"/>
                <a:cs typeface="Arial" pitchFamily="34" charset="0"/>
              </a:rPr>
              <a:t>MAINTENANCE DE LA SIGNALISATION DE LA DIGUE PRINCIPALE DU POLDER 1</a:t>
            </a:r>
            <a:endParaRPr lang="fr-FR" sz="1400" dirty="0">
              <a:solidFill>
                <a:srgbClr val="002060"/>
              </a:solidFill>
              <a:latin typeface="Arial" pitchFamily="34" charset="0"/>
              <a:cs typeface="Arial" pitchFamily="34" charset="0"/>
            </a:endParaRP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Fiche de travail n° 25………………………………….Date : 17 janvier 2007                </a:t>
            </a:r>
            <a:r>
              <a:rPr lang="fr-FR" sz="1400" dirty="0" smtClean="0">
                <a:solidFill>
                  <a:srgbClr val="002060"/>
                </a:solidFill>
                <a:latin typeface="Arial" pitchFamily="34" charset="0"/>
                <a:cs typeface="Arial" pitchFamily="34" charset="0"/>
              </a:rPr>
              <a:t>JJ/MM/AA</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DIGUE n° 1 </a:t>
            </a:r>
            <a:r>
              <a:rPr lang="fr-FR" sz="1400" dirty="0" smtClean="0">
                <a:solidFill>
                  <a:srgbClr val="002060"/>
                </a:solidFill>
                <a:latin typeface="Arial" pitchFamily="34" charset="0"/>
                <a:cs typeface="Arial" pitchFamily="34" charset="0"/>
              </a:rPr>
              <a:t>Principale</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Situation : Cette digue part de la R.N. 4 au niveau d’O </a:t>
            </a:r>
            <a:r>
              <a:rPr lang="fr-FR" sz="1400" dirty="0" err="1">
                <a:solidFill>
                  <a:srgbClr val="002060"/>
                </a:solidFill>
                <a:latin typeface="Arial" pitchFamily="34" charset="0"/>
                <a:cs typeface="Arial" pitchFamily="34" charset="0"/>
              </a:rPr>
              <a:t>Chamnar</a:t>
            </a:r>
            <a:r>
              <a:rPr lang="fr-FR" sz="1400" dirty="0">
                <a:solidFill>
                  <a:srgbClr val="002060"/>
                </a:solidFill>
                <a:latin typeface="Arial" pitchFamily="34" charset="0"/>
                <a:cs typeface="Arial" pitchFamily="34" charset="0"/>
              </a:rPr>
              <a:t> à pk0+000, et se termine au pied du Phnom </a:t>
            </a:r>
            <a:r>
              <a:rPr lang="fr-FR" sz="1400" dirty="0" err="1">
                <a:solidFill>
                  <a:srgbClr val="002060"/>
                </a:solidFill>
                <a:latin typeface="Arial" pitchFamily="34" charset="0"/>
                <a:cs typeface="Arial" pitchFamily="34" charset="0"/>
              </a:rPr>
              <a:t>Srey</a:t>
            </a:r>
            <a:r>
              <a:rPr lang="fr-FR" sz="1400" dirty="0">
                <a:solidFill>
                  <a:srgbClr val="002060"/>
                </a:solidFill>
                <a:latin typeface="Arial" pitchFamily="34" charset="0"/>
                <a:cs typeface="Arial" pitchFamily="34" charset="0"/>
              </a:rPr>
              <a:t> Cham au pk </a:t>
            </a:r>
            <a:r>
              <a:rPr lang="fr-FR" sz="1400" dirty="0" smtClean="0">
                <a:solidFill>
                  <a:srgbClr val="002060"/>
                </a:solidFill>
                <a:latin typeface="Arial" pitchFamily="34" charset="0"/>
                <a:cs typeface="Arial" pitchFamily="34" charset="0"/>
              </a:rPr>
              <a:t>11+270</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Zone : …… Toute la </a:t>
            </a:r>
            <a:r>
              <a:rPr lang="fr-FR" sz="1400" dirty="0" smtClean="0">
                <a:solidFill>
                  <a:srgbClr val="002060"/>
                </a:solidFill>
                <a:latin typeface="Arial" pitchFamily="34" charset="0"/>
                <a:cs typeface="Arial" pitchFamily="34" charset="0"/>
              </a:rPr>
              <a:t>longueur</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De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  0+000  à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11+270   Longueur en m …11 270</a:t>
            </a: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LES CONDITIONS </a:t>
            </a:r>
            <a:r>
              <a:rPr lang="fr-FR" sz="1400" b="1" u="sng" dirty="0" smtClean="0">
                <a:solidFill>
                  <a:srgbClr val="002060"/>
                </a:solidFill>
                <a:latin typeface="Arial" pitchFamily="34" charset="0"/>
                <a:cs typeface="Arial" pitchFamily="34" charset="0"/>
              </a:rPr>
              <a:t>CLIMATIQUES</a:t>
            </a:r>
            <a:endParaRPr lang="fr-FR" sz="1400" dirty="0" smtClean="0">
              <a:solidFill>
                <a:srgbClr val="002060"/>
              </a:solidFill>
              <a:latin typeface="Arial" pitchFamily="34" charset="0"/>
              <a:cs typeface="Arial" pitchFamily="34" charset="0"/>
            </a:endParaRP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Soleil         			Nuages  		                            Pluie             </a:t>
            </a: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LE VOLUME DE TRAVAIL </a:t>
            </a:r>
            <a:r>
              <a:rPr lang="fr-FR" sz="1400" b="1" u="sng" dirty="0" smtClean="0">
                <a:solidFill>
                  <a:srgbClr val="002060"/>
                </a:solidFill>
                <a:latin typeface="Arial" pitchFamily="34" charset="0"/>
                <a:cs typeface="Arial" pitchFamily="34" charset="0"/>
              </a:rPr>
              <a:t>ACHEVE</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Les bornes kilométriques : </a:t>
            </a:r>
            <a:r>
              <a:rPr lang="fr-FR" sz="1400" b="1" dirty="0">
                <a:solidFill>
                  <a:srgbClr val="002060"/>
                </a:solidFill>
                <a:latin typeface="Arial" pitchFamily="34" charset="0"/>
                <a:cs typeface="Arial" pitchFamily="34" charset="0"/>
              </a:rPr>
              <a:t>11 </a:t>
            </a:r>
            <a:r>
              <a:rPr lang="fr-FR" sz="1400" b="1" dirty="0" smtClean="0">
                <a:solidFill>
                  <a:srgbClr val="002060"/>
                </a:solidFill>
                <a:latin typeface="Arial" pitchFamily="34" charset="0"/>
                <a:cs typeface="Arial" pitchFamily="34" charset="0"/>
              </a:rPr>
              <a:t>bornes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Les bornes  200 m : </a:t>
            </a:r>
            <a:r>
              <a:rPr lang="fr-FR" sz="1400" b="1" dirty="0">
                <a:solidFill>
                  <a:srgbClr val="002060"/>
                </a:solidFill>
                <a:latin typeface="Arial" pitchFamily="34" charset="0"/>
                <a:cs typeface="Arial" pitchFamily="34" charset="0"/>
              </a:rPr>
              <a:t>45 </a:t>
            </a:r>
            <a:r>
              <a:rPr lang="fr-FR" sz="1400" b="1" dirty="0" smtClean="0">
                <a:solidFill>
                  <a:srgbClr val="002060"/>
                </a:solidFill>
                <a:latin typeface="Arial" pitchFamily="34" charset="0"/>
                <a:cs typeface="Arial" pitchFamily="34" charset="0"/>
              </a:rPr>
              <a:t>bornes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bornes de limitation de capacité : </a:t>
            </a:r>
            <a:r>
              <a:rPr lang="fr-FR" sz="1400" b="1" dirty="0">
                <a:solidFill>
                  <a:srgbClr val="002060"/>
                </a:solidFill>
                <a:latin typeface="Arial" pitchFamily="34" charset="0"/>
                <a:cs typeface="Arial" pitchFamily="34" charset="0"/>
              </a:rPr>
              <a:t>4 unités à pk 0+200 et pk </a:t>
            </a:r>
            <a:r>
              <a:rPr lang="fr-FR" sz="1400" b="1" dirty="0" smtClean="0">
                <a:solidFill>
                  <a:srgbClr val="002060"/>
                </a:solidFill>
                <a:latin typeface="Arial" pitchFamily="34" charset="0"/>
                <a:cs typeface="Arial" pitchFamily="34" charset="0"/>
              </a:rPr>
              <a:t>11+000</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panneaux de signalisation : </a:t>
            </a:r>
            <a:r>
              <a:rPr lang="fr-FR" sz="1400" b="1" dirty="0">
                <a:solidFill>
                  <a:srgbClr val="002060"/>
                </a:solidFill>
                <a:latin typeface="Arial" pitchFamily="34" charset="0"/>
                <a:cs typeface="Arial" pitchFamily="34" charset="0"/>
              </a:rPr>
              <a:t>8 </a:t>
            </a:r>
            <a:r>
              <a:rPr lang="fr-FR" sz="1400" b="1" dirty="0" smtClean="0">
                <a:solidFill>
                  <a:srgbClr val="002060"/>
                </a:solidFill>
                <a:latin typeface="Arial" pitchFamily="34" charset="0"/>
                <a:cs typeface="Arial" pitchFamily="34" charset="0"/>
              </a:rPr>
              <a:t>unités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barrières de pluies :</a:t>
            </a:r>
            <a:r>
              <a:rPr lang="fr-FR" sz="1400" b="1" dirty="0">
                <a:solidFill>
                  <a:srgbClr val="002060"/>
                </a:solidFill>
                <a:latin typeface="Arial" pitchFamily="34" charset="0"/>
                <a:cs typeface="Arial" pitchFamily="34" charset="0"/>
              </a:rPr>
              <a:t> 2 unités à pk 0+200 et pk </a:t>
            </a:r>
            <a:r>
              <a:rPr lang="fr-FR" sz="1400" b="1" dirty="0" smtClean="0">
                <a:solidFill>
                  <a:srgbClr val="002060"/>
                </a:solidFill>
                <a:latin typeface="Arial" pitchFamily="34" charset="0"/>
                <a:cs typeface="Arial" pitchFamily="34" charset="0"/>
              </a:rPr>
              <a:t>11+000</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vacataires nécessaires aux travaux de maintenance : </a:t>
            </a:r>
            <a:r>
              <a:rPr lang="fr-FR" sz="1400" b="1" dirty="0">
                <a:solidFill>
                  <a:srgbClr val="002060"/>
                </a:solidFill>
                <a:latin typeface="Arial" pitchFamily="34" charset="0"/>
                <a:cs typeface="Arial" pitchFamily="34" charset="0"/>
              </a:rPr>
              <a:t>5 </a:t>
            </a:r>
            <a:r>
              <a:rPr lang="fr-FR" sz="1400" b="1" dirty="0" smtClean="0">
                <a:solidFill>
                  <a:srgbClr val="002060"/>
                </a:solidFill>
                <a:latin typeface="Arial" pitchFamily="34" charset="0"/>
                <a:cs typeface="Arial" pitchFamily="34" charset="0"/>
              </a:rPr>
              <a:t>personnes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Nombre de jours de travail : </a:t>
            </a:r>
            <a:r>
              <a:rPr lang="fr-FR" sz="1400" b="1" dirty="0">
                <a:solidFill>
                  <a:srgbClr val="002060"/>
                </a:solidFill>
                <a:latin typeface="Arial" pitchFamily="34" charset="0"/>
                <a:cs typeface="Arial" pitchFamily="34" charset="0"/>
              </a:rPr>
              <a:t>10 jours</a:t>
            </a:r>
            <a:endParaRPr lang="fr-FR" sz="1400" dirty="0">
              <a:solidFill>
                <a:srgbClr val="002060"/>
              </a:solidFill>
              <a:latin typeface="Arial" pitchFamily="34" charset="0"/>
              <a:cs typeface="Arial" pitchFamily="34" charset="0"/>
            </a:endParaRP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MATERIAUX </a:t>
            </a:r>
            <a:r>
              <a:rPr lang="fr-FR" sz="1400" b="1" u="sng" dirty="0" smtClean="0">
                <a:solidFill>
                  <a:srgbClr val="002060"/>
                </a:solidFill>
                <a:latin typeface="Arial" pitchFamily="34" charset="0"/>
                <a:cs typeface="Arial" pitchFamily="34" charset="0"/>
              </a:rPr>
              <a:t>UTILISES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Ciment : 200 kg         Fer à béton : 50 kg         Sable : 1 m3         Gravier : 2 </a:t>
            </a:r>
            <a:r>
              <a:rPr lang="fr-FR" sz="1400" dirty="0" smtClean="0">
                <a:solidFill>
                  <a:srgbClr val="002060"/>
                </a:solidFill>
                <a:latin typeface="Arial" pitchFamily="34" charset="0"/>
                <a:cs typeface="Arial" pitchFamily="34" charset="0"/>
              </a:rPr>
              <a:t>m3</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Peinture blanche : 30 kg      Peinture rouge : 15 kg         Peinture noire :   2 kg    Apprêt :  15 kg</a:t>
            </a: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MAIN D’ŒUVRE </a:t>
            </a:r>
            <a:r>
              <a:rPr lang="fr-FR" sz="1400" b="1" u="sng" dirty="0" smtClean="0">
                <a:solidFill>
                  <a:srgbClr val="002060"/>
                </a:solidFill>
                <a:latin typeface="Arial" pitchFamily="34" charset="0"/>
                <a:cs typeface="Arial" pitchFamily="34" charset="0"/>
              </a:rPr>
              <a:t>UTILISEE</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Vacataires : pour régulariser les terres, sortir ou casser les grosse pierres de latérites, les finitions : soit  5 hommes pour  10 jours  à huit heures par jour : Soit  </a:t>
            </a:r>
            <a:r>
              <a:rPr lang="fr-FR" sz="1400" b="1" dirty="0">
                <a:solidFill>
                  <a:srgbClr val="002060"/>
                </a:solidFill>
                <a:latin typeface="Arial" pitchFamily="34" charset="0"/>
                <a:cs typeface="Arial" pitchFamily="34" charset="0"/>
              </a:rPr>
              <a:t>50 jours équivalents</a:t>
            </a:r>
            <a:endParaRPr lang="fr-FR" sz="1400" dirty="0">
              <a:solidFill>
                <a:srgbClr val="002060"/>
              </a:solidFill>
              <a:latin typeface="Arial" pitchFamily="34" charset="0"/>
              <a:cs typeface="Arial" pitchFamily="34" charset="0"/>
            </a:endParaRP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TRANSPORT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Moto remorque : 1 unité          Essence : 30 litres</a:t>
            </a:r>
          </a:p>
          <a:p>
            <a:pPr algn="just"/>
            <a:endParaRPr lang="fr-FR" sz="8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REMARQUES :</a:t>
            </a:r>
            <a:r>
              <a:rPr lang="fr-FR" sz="1400" dirty="0">
                <a:solidFill>
                  <a:srgbClr val="002060"/>
                </a:solidFill>
                <a:latin typeface="Arial" pitchFamily="34" charset="0"/>
                <a:cs typeface="Arial" pitchFamily="34" charset="0"/>
              </a:rPr>
              <a:t>  Les déchets ont été évacués et donnés aux villageois pour brûler</a:t>
            </a:r>
            <a:r>
              <a:rPr lang="fr-FR" sz="1400" dirty="0" smtClean="0">
                <a:solidFill>
                  <a:srgbClr val="002060"/>
                </a:solidFill>
                <a:latin typeface="Arial" pitchFamily="34" charset="0"/>
                <a:cs typeface="Arial" pitchFamily="34" charset="0"/>
              </a:rPr>
              <a:t>.</a:t>
            </a:r>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pPr algn="just"/>
            <a:r>
              <a:rPr lang="fr-FR" sz="1400" b="1" u="sng" dirty="0">
                <a:solidFill>
                  <a:srgbClr val="002060"/>
                </a:solidFill>
                <a:latin typeface="Arial" pitchFamily="34" charset="0"/>
                <a:cs typeface="Arial" pitchFamily="34" charset="0"/>
              </a:rPr>
              <a:t>Le RESPONSABLE</a:t>
            </a:r>
            <a:r>
              <a:rPr lang="fr-FR" sz="1400" dirty="0">
                <a:solidFill>
                  <a:srgbClr val="002060"/>
                </a:solidFill>
                <a:latin typeface="Arial" pitchFamily="34" charset="0"/>
                <a:cs typeface="Arial" pitchFamily="34" charset="0"/>
              </a:rPr>
              <a:t> …………………………………..      </a:t>
            </a:r>
            <a:r>
              <a:rPr lang="fr-FR" sz="1400" dirty="0" smtClean="0">
                <a:solidFill>
                  <a:srgbClr val="002060"/>
                </a:solidFill>
                <a:latin typeface="Arial" pitchFamily="34" charset="0"/>
                <a:cs typeface="Arial" pitchFamily="34" charset="0"/>
              </a:rPr>
              <a:t>Signature</a:t>
            </a:r>
            <a:endParaRPr lang="fr-FR" sz="1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1815882"/>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a:latin typeface="Arial" pitchFamily="34" charset="0"/>
                <a:cs typeface="Arial" pitchFamily="34" charset="0"/>
              </a:rPr>
              <a:t>Ce travail consiste principalement à :</a:t>
            </a:r>
          </a:p>
          <a:p>
            <a:pPr algn="just"/>
            <a:r>
              <a:rPr lang="fr-FR" sz="1400" dirty="0">
                <a:latin typeface="Arial" pitchFamily="34" charset="0"/>
                <a:cs typeface="Arial" pitchFamily="34" charset="0"/>
              </a:rPr>
              <a:t> </a:t>
            </a:r>
          </a:p>
          <a:p>
            <a:pPr lvl="0" algn="just"/>
            <a:r>
              <a:rPr lang="fr-FR" sz="1400" dirty="0">
                <a:latin typeface="Arial" pitchFamily="34" charset="0"/>
                <a:cs typeface="Arial" pitchFamily="34" charset="0"/>
              </a:rPr>
              <a:t>Remplacement et réimplantation de bornes kilométriques cassées, déplacées ou détruites,</a:t>
            </a:r>
          </a:p>
          <a:p>
            <a:pPr lvl="0" algn="just"/>
            <a:r>
              <a:rPr lang="fr-FR" sz="1400" dirty="0">
                <a:latin typeface="Arial" pitchFamily="34" charset="0"/>
                <a:cs typeface="Arial" pitchFamily="34" charset="0"/>
              </a:rPr>
              <a:t>Remplacement et réimplantation de bornes  bi-</a:t>
            </a:r>
            <a:r>
              <a:rPr lang="fr-FR" sz="1400" dirty="0" err="1">
                <a:latin typeface="Arial" pitchFamily="34" charset="0"/>
                <a:cs typeface="Arial" pitchFamily="34" charset="0"/>
              </a:rPr>
              <a:t>hectomé</a:t>
            </a:r>
            <a:r>
              <a:rPr lang="fr-FR" sz="1400" dirty="0">
                <a:latin typeface="Arial" pitchFamily="34" charset="0"/>
                <a:cs typeface="Arial" pitchFamily="34" charset="0"/>
              </a:rPr>
              <a:t>-triques  cassées, déplacées ou détruites,</a:t>
            </a:r>
          </a:p>
          <a:p>
            <a:pPr lvl="0" algn="just"/>
            <a:r>
              <a:rPr lang="fr-FR" sz="1400" dirty="0">
                <a:latin typeface="Arial" pitchFamily="34" charset="0"/>
                <a:cs typeface="Arial" pitchFamily="34" charset="0"/>
              </a:rPr>
              <a:t>Réparation des bornes, qui ont été détériorées, par enduit de mortier de ciment.</a:t>
            </a:r>
          </a:p>
          <a:p>
            <a:pPr lvl="0" algn="just"/>
            <a:r>
              <a:rPr lang="fr-FR" sz="1400" dirty="0">
                <a:latin typeface="Arial" pitchFamily="34" charset="0"/>
                <a:cs typeface="Arial" pitchFamily="34" charset="0"/>
              </a:rPr>
              <a:t>Peinture avec traitement fongicide,</a:t>
            </a:r>
          </a:p>
          <a:p>
            <a:pPr lvl="0" algn="just"/>
            <a:r>
              <a:rPr lang="fr-FR" sz="1400" dirty="0">
                <a:latin typeface="Arial" pitchFamily="34" charset="0"/>
                <a:cs typeface="Arial" pitchFamily="34" charset="0"/>
              </a:rPr>
              <a:t>Reprise des écritures à la peinture noire,</a:t>
            </a:r>
          </a:p>
          <a:p>
            <a:pPr lvl="0" algn="just"/>
            <a:r>
              <a:rPr lang="fr-FR" sz="1400" dirty="0">
                <a:latin typeface="Arial" pitchFamily="34" charset="0"/>
                <a:cs typeface="Arial" pitchFamily="34" charset="0"/>
              </a:rPr>
              <a:t>Scellement dans le sol des bornes</a:t>
            </a:r>
            <a:r>
              <a:rPr lang="fr-FR" sz="1400" dirty="0" smtClean="0">
                <a:latin typeface="Arial" pitchFamily="34" charset="0"/>
                <a:cs typeface="Arial" pitchFamily="34" charset="0"/>
              </a:rPr>
              <a:t>.</a:t>
            </a:r>
            <a:endParaRPr lang="fr-FR" sz="1400" dirty="0">
              <a:solidFill>
                <a:srgbClr val="002060"/>
              </a:solidFill>
              <a:latin typeface="Arial" pitchFamily="34" charset="0"/>
              <a:cs typeface="Arial" pitchFamily="34" charset="0"/>
            </a:endParaRPr>
          </a:p>
        </p:txBody>
      </p:sp>
      <p:pic>
        <p:nvPicPr>
          <p:cNvPr id="67586" name="Picture 2" descr="Scan0217"/>
          <p:cNvPicPr>
            <a:picLocks noChangeAspect="1" noChangeArrowheads="1"/>
          </p:cNvPicPr>
          <p:nvPr/>
        </p:nvPicPr>
        <p:blipFill>
          <a:blip r:embed="rId3" cstate="email"/>
          <a:srcRect/>
          <a:stretch>
            <a:fillRect/>
          </a:stretch>
        </p:blipFill>
        <p:spPr bwMode="auto">
          <a:xfrm>
            <a:off x="3071834" y="1859299"/>
            <a:ext cx="3000364" cy="492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1A9F5644-243B-4FBA-8F80-1A4E9C0DA840}" type="slidenum">
              <a:rPr lang="en-US" smtClean="0"/>
              <a:pPr>
                <a:defRPr/>
              </a:pPr>
              <a:t>3</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t>
            </a:r>
            <a:endParaRPr lang="en-US" sz="2000" b="1" u="sng" dirty="0">
              <a:solidFill>
                <a:srgbClr val="FFC000"/>
              </a:solidFill>
              <a:effectLst>
                <a:outerShdw blurRad="38100" dist="38100" dir="2700000" algn="tl">
                  <a:srgbClr val="000000"/>
                </a:outerShdw>
              </a:effectLst>
            </a:endParaRPr>
          </a:p>
        </p:txBody>
      </p:sp>
      <p:pic>
        <p:nvPicPr>
          <p:cNvPr id="2050" name="Picture 2" descr="Digue polder 6 rechargement grand bras phase 3 en 2003"/>
          <p:cNvPicPr>
            <a:picLocks noChangeAspect="1" noChangeArrowheads="1"/>
          </p:cNvPicPr>
          <p:nvPr/>
        </p:nvPicPr>
        <p:blipFill>
          <a:blip r:embed="rId3" cstate="email"/>
          <a:srcRect/>
          <a:stretch>
            <a:fillRect/>
          </a:stretch>
        </p:blipFill>
        <p:spPr bwMode="auto">
          <a:xfrm>
            <a:off x="214282" y="785794"/>
            <a:ext cx="2938463" cy="1895475"/>
          </a:xfrm>
          <a:prstGeom prst="rect">
            <a:avLst/>
          </a:prstGeom>
          <a:noFill/>
          <a:ln w="9525">
            <a:noFill/>
            <a:miter lim="800000"/>
            <a:headEnd/>
            <a:tailEnd/>
          </a:ln>
        </p:spPr>
      </p:pic>
      <p:pic>
        <p:nvPicPr>
          <p:cNvPr id="2051" name="Picture 3" descr="Digue Prey Nup polder 2 couche n° 1 en 2000 n° 4"/>
          <p:cNvPicPr>
            <a:picLocks noChangeAspect="1" noChangeArrowheads="1"/>
          </p:cNvPicPr>
          <p:nvPr/>
        </p:nvPicPr>
        <p:blipFill>
          <a:blip r:embed="rId4" cstate="email"/>
          <a:srcRect/>
          <a:stretch>
            <a:fillRect/>
          </a:stretch>
        </p:blipFill>
        <p:spPr bwMode="auto">
          <a:xfrm>
            <a:off x="6000760" y="714356"/>
            <a:ext cx="2938463" cy="1927225"/>
          </a:xfrm>
          <a:prstGeom prst="rect">
            <a:avLst/>
          </a:prstGeom>
          <a:noFill/>
          <a:ln w="9525">
            <a:noFill/>
            <a:miter lim="800000"/>
            <a:headEnd/>
            <a:tailEnd/>
          </a:ln>
        </p:spPr>
      </p:pic>
      <p:sp>
        <p:nvSpPr>
          <p:cNvPr id="2052" name="Text Box 4"/>
          <p:cNvSpPr txBox="1">
            <a:spLocks noChangeArrowheads="1"/>
          </p:cNvSpPr>
          <p:nvPr/>
        </p:nvSpPr>
        <p:spPr bwMode="auto">
          <a:xfrm>
            <a:off x="3143240" y="1714488"/>
            <a:ext cx="2819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chemeClr val="bg1"/>
                </a:solidFill>
                <a:effectLst/>
                <a:latin typeface="Arial" pitchFamily="34" charset="0"/>
                <a:cs typeface="Arial" pitchFamily="34" charset="0"/>
              </a:rPr>
              <a:t>Chargement des digues</a:t>
            </a:r>
          </a:p>
        </p:txBody>
      </p:sp>
      <p:sp>
        <p:nvSpPr>
          <p:cNvPr id="8" name="ZoneTexte 7"/>
          <p:cNvSpPr txBox="1"/>
          <p:nvPr/>
        </p:nvSpPr>
        <p:spPr>
          <a:xfrm>
            <a:off x="71406" y="2786058"/>
            <a:ext cx="9001156" cy="3970318"/>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u="sng" dirty="0" smtClean="0">
                <a:solidFill>
                  <a:srgbClr val="002060"/>
                </a:solidFill>
                <a:latin typeface="Arial" pitchFamily="34" charset="0"/>
                <a:cs typeface="Arial" pitchFamily="34" charset="0"/>
              </a:rPr>
              <a:t>Géologie </a:t>
            </a:r>
            <a:endParaRPr lang="fr-FR" sz="1400" b="1" u="sng" dirty="0">
              <a:solidFill>
                <a:srgbClr val="002060"/>
              </a:solidFill>
              <a:latin typeface="Arial" pitchFamily="34" charset="0"/>
              <a:cs typeface="Arial" pitchFamily="34" charset="0"/>
            </a:endParaRPr>
          </a:p>
          <a:p>
            <a:r>
              <a:rPr lang="fr-FR" sz="1400" dirty="0"/>
              <a:t> </a:t>
            </a:r>
          </a:p>
          <a:p>
            <a:pPr algn="just"/>
            <a:r>
              <a:rPr lang="fr-FR" sz="1400" dirty="0">
                <a:solidFill>
                  <a:srgbClr val="002060"/>
                </a:solidFill>
                <a:latin typeface="Arial" pitchFamily="34" charset="0"/>
                <a:cs typeface="Arial" pitchFamily="34" charset="0"/>
              </a:rPr>
              <a:t>Les nombreuses formations d’argiles molles de l’Asie du sud-est ont fait l’objet d’études très complètes. On pourra se référer à Cox (1972)  pour une étude détaillée des conditions géologiques de formation de ces dépôts, qui sont essentiellement d’origine marine, lagunaire ou deltaïque.</a:t>
            </a:r>
          </a:p>
          <a:p>
            <a:pPr algn="just"/>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De façon générale, les dépôts d’argiles molles sont d’origines marines et se sont formés depuis environ  15000 ans</a:t>
            </a:r>
            <a:r>
              <a:rPr lang="fr-FR" sz="1400" baseline="30000" dirty="0">
                <a:solidFill>
                  <a:srgbClr val="002060"/>
                </a:solidFill>
                <a:latin typeface="Arial" pitchFamily="34" charset="0"/>
                <a:cs typeface="Arial" pitchFamily="34" charset="0"/>
              </a:rPr>
              <a:t>(1)</a:t>
            </a:r>
            <a:r>
              <a:rPr lang="fr-FR" sz="1400" dirty="0">
                <a:solidFill>
                  <a:srgbClr val="002060"/>
                </a:solidFill>
                <a:latin typeface="Arial" pitchFamily="34" charset="0"/>
                <a:cs typeface="Arial" pitchFamily="34" charset="0"/>
              </a:rPr>
              <a:t>. Localement dans les zones de deltas des grands fleuves Chao </a:t>
            </a:r>
            <a:r>
              <a:rPr lang="fr-FR" sz="1400" dirty="0" err="1">
                <a:solidFill>
                  <a:srgbClr val="002060"/>
                </a:solidFill>
                <a:latin typeface="Arial" pitchFamily="34" charset="0"/>
                <a:cs typeface="Arial" pitchFamily="34" charset="0"/>
              </a:rPr>
              <a:t>Phraya</a:t>
            </a:r>
            <a:r>
              <a:rPr lang="fr-FR" sz="1400" dirty="0">
                <a:solidFill>
                  <a:srgbClr val="002060"/>
                </a:solidFill>
                <a:latin typeface="Arial" pitchFamily="34" charset="0"/>
                <a:cs typeface="Arial" pitchFamily="34" charset="0"/>
              </a:rPr>
              <a:t> et Mékong, les argiles marines sont recouvertes d’argiles deltaïques stratifiées</a:t>
            </a:r>
            <a:r>
              <a:rPr lang="fr-FR" sz="1400" baseline="30000" dirty="0">
                <a:solidFill>
                  <a:srgbClr val="002060"/>
                </a:solidFill>
                <a:latin typeface="Arial" pitchFamily="34" charset="0"/>
                <a:cs typeface="Arial" pitchFamily="34" charset="0"/>
              </a:rPr>
              <a:t>(2)</a:t>
            </a:r>
            <a:r>
              <a:rPr lang="fr-FR" sz="1400" dirty="0">
                <a:solidFill>
                  <a:srgbClr val="002060"/>
                </a:solidFill>
                <a:latin typeface="Arial" pitchFamily="34" charset="0"/>
                <a:cs typeface="Arial" pitchFamily="34" charset="0"/>
              </a:rPr>
              <a:t>. Les épaisseurs de sédiments mous peuvent localement atteindre une trentaine de mètres. Les argiles de toute cette région sont connues pour leur très forte plasticité : les indices de plasticité sont fréquemment de l’ordre de 80 à 100, ce qui confère à ces argiles des propriétés très particulières (</a:t>
            </a:r>
            <a:r>
              <a:rPr lang="fr-FR" sz="1400" dirty="0" err="1">
                <a:solidFill>
                  <a:srgbClr val="002060"/>
                </a:solidFill>
                <a:latin typeface="Arial" pitchFamily="34" charset="0"/>
                <a:cs typeface="Arial" pitchFamily="34" charset="0"/>
              </a:rPr>
              <a:t>Bjerrum</a:t>
            </a:r>
            <a:r>
              <a:rPr lang="fr-FR" sz="1400" dirty="0">
                <a:solidFill>
                  <a:srgbClr val="002060"/>
                </a:solidFill>
                <a:latin typeface="Arial" pitchFamily="34" charset="0"/>
                <a:cs typeface="Arial" pitchFamily="34" charset="0"/>
              </a:rPr>
              <a:t>, 1972, 1973). Leur état normalement consolidé ou très faiblement consolidé (rapport de </a:t>
            </a:r>
            <a:r>
              <a:rPr lang="fr-FR" sz="1400" dirty="0" err="1">
                <a:solidFill>
                  <a:srgbClr val="002060"/>
                </a:solidFill>
                <a:latin typeface="Arial" pitchFamily="34" charset="0"/>
                <a:cs typeface="Arial" pitchFamily="34" charset="0"/>
              </a:rPr>
              <a:t>surconsolidation</a:t>
            </a:r>
            <a:r>
              <a:rPr lang="fr-FR" sz="1400" dirty="0">
                <a:solidFill>
                  <a:srgbClr val="002060"/>
                </a:solidFill>
                <a:latin typeface="Arial" pitchFamily="34" charset="0"/>
                <a:cs typeface="Arial" pitchFamily="34" charset="0"/>
              </a:rPr>
              <a:t> de 1 à 1,6) donne à ces sols une résistance au cisaillement faible, avec des problèmes de stabilité que cela implique pour la construction de remblais (</a:t>
            </a:r>
            <a:r>
              <a:rPr lang="fr-FR" sz="1400" dirty="0" err="1">
                <a:solidFill>
                  <a:srgbClr val="002060"/>
                </a:solidFill>
                <a:latin typeface="Arial" pitchFamily="34" charset="0"/>
                <a:cs typeface="Arial" pitchFamily="34" charset="0"/>
              </a:rPr>
              <a:t>Eide</a:t>
            </a:r>
            <a:r>
              <a:rPr lang="fr-FR" sz="1400" dirty="0">
                <a:solidFill>
                  <a:srgbClr val="002060"/>
                </a:solidFill>
                <a:latin typeface="Arial" pitchFamily="34" charset="0"/>
                <a:cs typeface="Arial" pitchFamily="34" charset="0"/>
              </a:rPr>
              <a:t> et </a:t>
            </a:r>
            <a:r>
              <a:rPr lang="fr-FR" sz="1400" dirty="0" err="1">
                <a:solidFill>
                  <a:srgbClr val="002060"/>
                </a:solidFill>
                <a:latin typeface="Arial" pitchFamily="34" charset="0"/>
                <a:cs typeface="Arial" pitchFamily="34" charset="0"/>
              </a:rPr>
              <a:t>Holmberg</a:t>
            </a:r>
            <a:r>
              <a:rPr lang="fr-FR" sz="1400" dirty="0">
                <a:solidFill>
                  <a:srgbClr val="002060"/>
                </a:solidFill>
                <a:latin typeface="Arial" pitchFamily="34" charset="0"/>
                <a:cs typeface="Arial" pitchFamily="34" charset="0"/>
              </a:rPr>
              <a:t>, 1972) ; la forte compressibilité, associée à une faible </a:t>
            </a:r>
            <a:r>
              <a:rPr lang="fr-FR" sz="1400" dirty="0" err="1">
                <a:solidFill>
                  <a:srgbClr val="002060"/>
                </a:solidFill>
                <a:latin typeface="Arial" pitchFamily="34" charset="0"/>
                <a:cs typeface="Arial" pitchFamily="34" charset="0"/>
              </a:rPr>
              <a:t>préconsolidation</a:t>
            </a:r>
            <a:r>
              <a:rPr lang="fr-FR" sz="1400" dirty="0">
                <a:solidFill>
                  <a:srgbClr val="002060"/>
                </a:solidFill>
                <a:latin typeface="Arial" pitchFamily="34" charset="0"/>
                <a:cs typeface="Arial" pitchFamily="34" charset="0"/>
              </a:rPr>
              <a:t> et à une teneur en matières organiques comprise entre 2 et 5%, provoque des tassements importants sous la plupart des ouvrages de génie civil, de même que les problèmes locaux de tassements généralisés, comme c’est le cas dans la ville de Bangkok.</a:t>
            </a:r>
          </a:p>
          <a:p>
            <a:pPr algn="just"/>
            <a:endParaRPr lang="fr-FR" sz="1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Effect transition="in" filter="fade">
                                      <p:cBhvr>
                                        <p:cTn id="21" dur="2000"/>
                                        <p:tgtEl>
                                          <p:spTgt spid="8">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2000"/>
                                        <p:tgtEl>
                                          <p:spTgt spid="8">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2000"/>
                                        <p:tgtEl>
                                          <p:spTgt spid="8">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2000"/>
                                        <p:tgtEl>
                                          <p:spTgt spid="8">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2000"/>
                                        <p:tgtEl>
                                          <p:spTgt spid="8">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8"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2075"/>
            <a:ext cx="9144000" cy="6340197"/>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dirty="0">
                <a:solidFill>
                  <a:srgbClr val="002060"/>
                </a:solidFill>
                <a:latin typeface="Arial" pitchFamily="34" charset="0"/>
                <a:cs typeface="Arial" pitchFamily="34" charset="0"/>
              </a:rPr>
              <a:t> </a:t>
            </a:r>
            <a:r>
              <a:rPr lang="fr-FR" sz="1400" b="1" u="sng" dirty="0" smtClean="0">
                <a:solidFill>
                  <a:srgbClr val="002060"/>
                </a:solidFill>
                <a:latin typeface="Arial" pitchFamily="34" charset="0"/>
                <a:cs typeface="Arial" pitchFamily="34" charset="0"/>
              </a:rPr>
              <a:t>FICHE </a:t>
            </a:r>
            <a:r>
              <a:rPr lang="fr-FR" sz="1400" b="1" u="sng" dirty="0">
                <a:solidFill>
                  <a:srgbClr val="002060"/>
                </a:solidFill>
                <a:latin typeface="Arial" pitchFamily="34" charset="0"/>
                <a:cs typeface="Arial" pitchFamily="34" charset="0"/>
              </a:rPr>
              <a:t>DE </a:t>
            </a:r>
            <a:r>
              <a:rPr lang="fr-FR" sz="1400" b="1" u="sng" dirty="0" smtClean="0">
                <a:solidFill>
                  <a:srgbClr val="002060"/>
                </a:solidFill>
                <a:latin typeface="Arial" pitchFamily="34" charset="0"/>
                <a:cs typeface="Arial" pitchFamily="34" charset="0"/>
              </a:rPr>
              <a:t>TRAVAIL</a:t>
            </a:r>
            <a:endParaRPr lang="fr-FR" sz="1400" dirty="0">
              <a:solidFill>
                <a:srgbClr val="002060"/>
              </a:solidFill>
              <a:latin typeface="Arial" pitchFamily="34" charset="0"/>
              <a:cs typeface="Arial" pitchFamily="34" charset="0"/>
            </a:endParaRPr>
          </a:p>
          <a:p>
            <a:r>
              <a:rPr lang="fr-FR" sz="1400" b="1" u="sng" dirty="0">
                <a:solidFill>
                  <a:srgbClr val="002060"/>
                </a:solidFill>
                <a:latin typeface="Arial" pitchFamily="34" charset="0"/>
                <a:cs typeface="Arial" pitchFamily="34" charset="0"/>
              </a:rPr>
              <a:t>MAINTENANCE DES BORNE TOPOGRAPHIQUES DE LA DIGUE PRINCIPALE DU POLDER 1</a:t>
            </a:r>
            <a:endParaRPr lang="fr-FR" sz="1400" dirty="0">
              <a:solidFill>
                <a:srgbClr val="002060"/>
              </a:solidFill>
              <a:latin typeface="Arial" pitchFamily="34" charset="0"/>
              <a:cs typeface="Arial" pitchFamily="34" charset="0"/>
            </a:endParaRPr>
          </a:p>
          <a:p>
            <a:r>
              <a:rPr lang="fr-FR" sz="1400" b="1" dirty="0">
                <a:solidFill>
                  <a:srgbClr val="002060"/>
                </a:solidFill>
                <a:latin typeface="Arial" pitchFamily="34" charset="0"/>
                <a:cs typeface="Arial" pitchFamily="34" charset="0"/>
              </a:rPr>
              <a:t> </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Fiche de travail n° 26………………………………….Date : 17 janvier 2007                </a:t>
            </a:r>
            <a:r>
              <a:rPr lang="fr-FR" sz="1400" dirty="0" smtClean="0">
                <a:solidFill>
                  <a:srgbClr val="002060"/>
                </a:solidFill>
                <a:latin typeface="Arial" pitchFamily="34" charset="0"/>
                <a:cs typeface="Arial" pitchFamily="34" charset="0"/>
              </a:rPr>
              <a:t>JJ/MM/AA</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DIGUE n° 1 </a:t>
            </a:r>
            <a:r>
              <a:rPr lang="fr-FR" sz="1400" dirty="0" smtClean="0">
                <a:solidFill>
                  <a:srgbClr val="002060"/>
                </a:solidFill>
                <a:latin typeface="Arial" pitchFamily="34" charset="0"/>
                <a:cs typeface="Arial" pitchFamily="34" charset="0"/>
              </a:rPr>
              <a:t>Principale</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Situation : Cette digue part de la R.N. 4 au niveau d’O </a:t>
            </a:r>
            <a:r>
              <a:rPr lang="fr-FR" sz="1400" dirty="0" err="1">
                <a:solidFill>
                  <a:srgbClr val="002060"/>
                </a:solidFill>
                <a:latin typeface="Arial" pitchFamily="34" charset="0"/>
                <a:cs typeface="Arial" pitchFamily="34" charset="0"/>
              </a:rPr>
              <a:t>Chamnar</a:t>
            </a:r>
            <a:r>
              <a:rPr lang="fr-FR" sz="1400" dirty="0">
                <a:solidFill>
                  <a:srgbClr val="002060"/>
                </a:solidFill>
                <a:latin typeface="Arial" pitchFamily="34" charset="0"/>
                <a:cs typeface="Arial" pitchFamily="34" charset="0"/>
              </a:rPr>
              <a:t> à pk0+000, et se termine au pied du Phnom </a:t>
            </a:r>
            <a:r>
              <a:rPr lang="fr-FR" sz="1400" dirty="0" err="1">
                <a:solidFill>
                  <a:srgbClr val="002060"/>
                </a:solidFill>
                <a:latin typeface="Arial" pitchFamily="34" charset="0"/>
                <a:cs typeface="Arial" pitchFamily="34" charset="0"/>
              </a:rPr>
              <a:t>Srey</a:t>
            </a:r>
            <a:r>
              <a:rPr lang="fr-FR" sz="1400" dirty="0">
                <a:solidFill>
                  <a:srgbClr val="002060"/>
                </a:solidFill>
                <a:latin typeface="Arial" pitchFamily="34" charset="0"/>
                <a:cs typeface="Arial" pitchFamily="34" charset="0"/>
              </a:rPr>
              <a:t> Cham au pk </a:t>
            </a:r>
            <a:r>
              <a:rPr lang="fr-FR" sz="1400" dirty="0" smtClean="0">
                <a:solidFill>
                  <a:srgbClr val="002060"/>
                </a:solidFill>
                <a:latin typeface="Arial" pitchFamily="34" charset="0"/>
                <a:cs typeface="Arial" pitchFamily="34" charset="0"/>
              </a:rPr>
              <a:t>11+270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Zone : …… Toute la </a:t>
            </a:r>
            <a:r>
              <a:rPr lang="fr-FR" sz="1400" dirty="0" smtClean="0">
                <a:solidFill>
                  <a:srgbClr val="002060"/>
                </a:solidFill>
                <a:latin typeface="Arial" pitchFamily="34" charset="0"/>
                <a:cs typeface="Arial" pitchFamily="34" charset="0"/>
              </a:rPr>
              <a:t>longueur</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De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  0+000  à </a:t>
            </a:r>
            <a:r>
              <a:rPr lang="fr-FR" sz="1400" dirty="0" err="1">
                <a:solidFill>
                  <a:srgbClr val="002060"/>
                </a:solidFill>
                <a:latin typeface="Arial" pitchFamily="34" charset="0"/>
                <a:cs typeface="Arial" pitchFamily="34" charset="0"/>
              </a:rPr>
              <a:t>p.k</a:t>
            </a:r>
            <a:r>
              <a:rPr lang="fr-FR" sz="1400" dirty="0">
                <a:solidFill>
                  <a:srgbClr val="002060"/>
                </a:solidFill>
                <a:latin typeface="Arial" pitchFamily="34" charset="0"/>
                <a:cs typeface="Arial" pitchFamily="34" charset="0"/>
              </a:rPr>
              <a:t>: 11+270   Longueur en m …11 270</a:t>
            </a:r>
          </a:p>
          <a:p>
            <a:r>
              <a:rPr lang="fr-FR" sz="1400" dirty="0">
                <a:solidFill>
                  <a:srgbClr val="002060"/>
                </a:solidFill>
                <a:latin typeface="Arial" pitchFamily="34" charset="0"/>
                <a:cs typeface="Arial" pitchFamily="34" charset="0"/>
              </a:rPr>
              <a:t> </a:t>
            </a:r>
          </a:p>
          <a:p>
            <a:r>
              <a:rPr lang="fr-FR" sz="1400" b="1" u="sng" dirty="0">
                <a:solidFill>
                  <a:srgbClr val="002060"/>
                </a:solidFill>
                <a:latin typeface="Arial" pitchFamily="34" charset="0"/>
                <a:cs typeface="Arial" pitchFamily="34" charset="0"/>
              </a:rPr>
              <a:t>LES POINTS DE </a:t>
            </a:r>
            <a:r>
              <a:rPr lang="fr-FR" sz="1400" b="1" u="sng" dirty="0" smtClean="0">
                <a:solidFill>
                  <a:srgbClr val="002060"/>
                </a:solidFill>
                <a:latin typeface="Arial" pitchFamily="34" charset="0"/>
                <a:cs typeface="Arial" pitchFamily="34" charset="0"/>
              </a:rPr>
              <a:t>SITUATION</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Au droit de l’ouvrage n° 2	Au droit de l’ouvrage n° 3	Au droit de l’ouvrage n° 4        A pk </a:t>
            </a:r>
            <a:r>
              <a:rPr lang="fr-FR" sz="1400" dirty="0" smtClean="0">
                <a:solidFill>
                  <a:srgbClr val="002060"/>
                </a:solidFill>
                <a:latin typeface="Arial" pitchFamily="34" charset="0"/>
                <a:cs typeface="Arial" pitchFamily="34" charset="0"/>
              </a:rPr>
              <a:t>4+000</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Nombre de vacataires : </a:t>
            </a:r>
            <a:r>
              <a:rPr lang="fr-FR" sz="1400" b="1" dirty="0">
                <a:solidFill>
                  <a:srgbClr val="002060"/>
                </a:solidFill>
                <a:latin typeface="Arial" pitchFamily="34" charset="0"/>
                <a:cs typeface="Arial" pitchFamily="34" charset="0"/>
              </a:rPr>
              <a:t>2</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Nombre de jours de travail : </a:t>
            </a:r>
            <a:r>
              <a:rPr lang="fr-FR" sz="1400" b="1" dirty="0">
                <a:solidFill>
                  <a:srgbClr val="002060"/>
                </a:solidFill>
                <a:latin typeface="Arial" pitchFamily="34" charset="0"/>
                <a:cs typeface="Arial" pitchFamily="34" charset="0"/>
              </a:rPr>
              <a:t>3 </a:t>
            </a:r>
            <a:r>
              <a:rPr lang="fr-FR" sz="1400" b="1" dirty="0" smtClean="0">
                <a:solidFill>
                  <a:srgbClr val="002060"/>
                </a:solidFill>
                <a:latin typeface="Arial" pitchFamily="34" charset="0"/>
                <a:cs typeface="Arial" pitchFamily="34" charset="0"/>
              </a:rPr>
              <a:t>jours</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Outillages : Brosses métalliques, lime, toile à gratter, pinceaux, peinture marine noire, diluant, huile pour graisser le cadenas.</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Remarques : Mettre au moins deux couches de peinture avec 24 heures de séchage entre couches.</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Nom du chef de chantier :   M. HAM </a:t>
            </a:r>
            <a:r>
              <a:rPr lang="fr-FR" sz="1400" dirty="0" err="1">
                <a:solidFill>
                  <a:srgbClr val="002060"/>
                </a:solidFill>
                <a:latin typeface="Arial" pitchFamily="34" charset="0"/>
                <a:cs typeface="Arial" pitchFamily="34" charset="0"/>
              </a:rPr>
              <a:t>Samnang</a:t>
            </a:r>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Signature du chef de </a:t>
            </a:r>
            <a:r>
              <a:rPr lang="fr-FR" sz="1400" dirty="0" smtClean="0">
                <a:solidFill>
                  <a:srgbClr val="002060"/>
                </a:solidFill>
                <a:latin typeface="Arial" pitchFamily="34" charset="0"/>
                <a:cs typeface="Arial" pitchFamily="34" charset="0"/>
              </a:rPr>
              <a:t>chantier</a:t>
            </a:r>
            <a:endParaRPr lang="fr-FR" sz="1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1142984"/>
          <a:ext cx="9144000" cy="1270000"/>
        </p:xfrm>
        <a:graphic>
          <a:graphicData uri="http://schemas.openxmlformats.org/drawingml/2006/table">
            <a:tbl>
              <a:tblPr/>
              <a:tblGrid>
                <a:gridCol w="3449935"/>
                <a:gridCol w="2121317"/>
                <a:gridCol w="1786374"/>
                <a:gridCol w="1786374"/>
              </a:tblGrid>
              <a:tr h="248107">
                <a:tc>
                  <a:txBody>
                    <a:bodyPr/>
                    <a:lstStyle/>
                    <a:p>
                      <a:pPr marR="35560" algn="ctr">
                        <a:lnSpc>
                          <a:spcPts val="960"/>
                        </a:lnSpc>
                        <a:spcAft>
                          <a:spcPts val="0"/>
                        </a:spcAft>
                      </a:pPr>
                      <a:endParaRPr lang="fr-FR" sz="1400" dirty="0">
                        <a:solidFill>
                          <a:schemeClr val="bg1"/>
                        </a:solidFill>
                        <a:latin typeface="Arial"/>
                        <a:ea typeface="Times New Roman"/>
                      </a:endParaRPr>
                    </a:p>
                    <a:p>
                      <a:pPr marR="35560" algn="ctr">
                        <a:lnSpc>
                          <a:spcPts val="960"/>
                        </a:lnSpc>
                        <a:spcAft>
                          <a:spcPts val="0"/>
                        </a:spcAft>
                      </a:pPr>
                      <a:r>
                        <a:rPr lang="fr-FR" sz="1400" dirty="0">
                          <a:solidFill>
                            <a:schemeClr val="bg1"/>
                          </a:solidFill>
                          <a:latin typeface="Arial"/>
                          <a:ea typeface="Times New Roman"/>
                        </a:rPr>
                        <a:t>Ouvrages</a:t>
                      </a:r>
                      <a:endParaRPr lang="fr-FR" sz="1400" dirty="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Digues secondaires</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Canaux</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Echelles à pirogues</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07">
                <a:tc>
                  <a:txBody>
                    <a:bodyPr/>
                    <a:lstStyle/>
                    <a:p>
                      <a:pPr marR="35560">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Ouvrage  1 digue O’Chamnar  pk 4+700</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Digue française 3 820 m</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3 unités 19 820 m</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7 unités</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07">
                <a:tc>
                  <a:txBody>
                    <a:bodyPr/>
                    <a:lstStyle/>
                    <a:p>
                      <a:pPr marR="35560" algn="ctr">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Ouvrage 2 digue principale  pk 10+500</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07">
                <a:tc>
                  <a:txBody>
                    <a:bodyPr/>
                    <a:lstStyle/>
                    <a:p>
                      <a:pPr marR="35560" algn="ctr">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Ouvrage 3 digue principale pk 9+450</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107">
                <a:tc>
                  <a:txBody>
                    <a:bodyPr/>
                    <a:lstStyle/>
                    <a:p>
                      <a:pPr marR="35560" algn="ctr">
                        <a:lnSpc>
                          <a:spcPts val="960"/>
                        </a:lnSpc>
                        <a:spcAft>
                          <a:spcPts val="0"/>
                        </a:spcAft>
                      </a:pPr>
                      <a:endParaRPr lang="fr-FR" sz="1400">
                        <a:solidFill>
                          <a:schemeClr val="bg1"/>
                        </a:solidFill>
                        <a:latin typeface="Arial"/>
                        <a:ea typeface="Times New Roman"/>
                      </a:endParaRPr>
                    </a:p>
                    <a:p>
                      <a:pPr marR="35560" algn="ctr">
                        <a:lnSpc>
                          <a:spcPts val="960"/>
                        </a:lnSpc>
                        <a:spcAft>
                          <a:spcPts val="0"/>
                        </a:spcAft>
                      </a:pPr>
                      <a:r>
                        <a:rPr lang="fr-FR" sz="1400">
                          <a:solidFill>
                            <a:schemeClr val="bg1"/>
                          </a:solidFill>
                          <a:latin typeface="Arial"/>
                          <a:ea typeface="Times New Roman"/>
                        </a:rPr>
                        <a:t>Ouvrage 4 digue principale pk 7+800</a:t>
                      </a:r>
                      <a:endParaRPr lang="fr-FR" sz="140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a:solidFill>
                          <a:schemeClr val="bg1"/>
                        </a:solidFill>
                        <a:latin typeface="Arial"/>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5560" algn="ctr">
                        <a:lnSpc>
                          <a:spcPts val="960"/>
                        </a:lnSpc>
                        <a:spcAft>
                          <a:spcPts val="0"/>
                        </a:spcAft>
                      </a:pPr>
                      <a:endParaRPr lang="fr-FR" sz="1400" dirty="0">
                        <a:solidFill>
                          <a:schemeClr val="bg1"/>
                        </a:solidFill>
                        <a:latin typeface="Arial"/>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9633" name="Rectangle 1"/>
          <p:cNvSpPr>
            <a:spLocks noChangeArrowheads="1"/>
          </p:cNvSpPr>
          <p:nvPr/>
        </p:nvSpPr>
        <p:spPr bwMode="auto">
          <a:xfrm>
            <a:off x="0" y="0"/>
            <a:ext cx="8829597" cy="116955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fr-FR"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fr-FR" sz="1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Les Ouvrages</a:t>
            </a:r>
            <a:r>
              <a:rPr kumimoji="0" lang="fr-FR"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La maintenance des infrastructures en charge de la CUP (Communauté des Usagers des Polders) est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fr-FR" sz="1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Polder 1</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oneTexte 3"/>
          <p:cNvSpPr txBox="1"/>
          <p:nvPr/>
        </p:nvSpPr>
        <p:spPr>
          <a:xfrm>
            <a:off x="0" y="2786058"/>
            <a:ext cx="9144000" cy="3970318"/>
          </a:xfrm>
          <a:prstGeom prst="rect">
            <a:avLst/>
          </a:prstGeom>
          <a:solidFill>
            <a:schemeClr val="accent5">
              <a:lumMod val="40000"/>
              <a:lumOff val="60000"/>
            </a:schemeClr>
          </a:solidFill>
          <a:ln w="28575">
            <a:solidFill>
              <a:srgbClr val="FF0000"/>
            </a:solidFill>
          </a:ln>
        </p:spPr>
        <p:txBody>
          <a:bodyPr wrap="square" rtlCol="0">
            <a:spAutoFit/>
          </a:bodyPr>
          <a:lstStyle/>
          <a:p>
            <a:r>
              <a:rPr lang="fr-FR" sz="1400" b="1" dirty="0">
                <a:latin typeface="Arial" pitchFamily="34" charset="0"/>
                <a:cs typeface="Arial" pitchFamily="34" charset="0"/>
              </a:rPr>
              <a:t>1La maintenance des </a:t>
            </a:r>
            <a:r>
              <a:rPr lang="fr-FR" sz="1400" b="1" dirty="0" smtClean="0">
                <a:latin typeface="Arial" pitchFamily="34" charset="0"/>
                <a:cs typeface="Arial" pitchFamily="34" charset="0"/>
              </a:rPr>
              <a:t>ouvrages</a:t>
            </a:r>
            <a:endParaRPr lang="fr-FR" sz="1400" dirty="0">
              <a:latin typeface="Arial" pitchFamily="34" charset="0"/>
              <a:cs typeface="Arial" pitchFamily="34" charset="0"/>
            </a:endParaRPr>
          </a:p>
          <a:p>
            <a:r>
              <a:rPr lang="fr-FR" sz="1400" dirty="0">
                <a:latin typeface="Arial" pitchFamily="34" charset="0"/>
                <a:cs typeface="Arial" pitchFamily="34" charset="0"/>
              </a:rPr>
              <a:t>On peut décomposé les ouvrages de Prey </a:t>
            </a:r>
            <a:r>
              <a:rPr lang="fr-FR" sz="1400" dirty="0" err="1">
                <a:latin typeface="Arial" pitchFamily="34" charset="0"/>
                <a:cs typeface="Arial" pitchFamily="34" charset="0"/>
              </a:rPr>
              <a:t>Nup</a:t>
            </a:r>
            <a:r>
              <a:rPr lang="fr-FR" sz="1400" dirty="0">
                <a:latin typeface="Arial" pitchFamily="34" charset="0"/>
                <a:cs typeface="Arial" pitchFamily="34" charset="0"/>
              </a:rPr>
              <a:t> en 2 parties </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a:p>
            <a:r>
              <a:rPr lang="fr-FR" sz="1400" dirty="0">
                <a:latin typeface="Arial" pitchFamily="34" charset="0"/>
                <a:cs typeface="Arial" pitchFamily="34" charset="0"/>
              </a:rPr>
              <a:t>b-1-1 Les ouvrages  dalots :</a:t>
            </a:r>
          </a:p>
          <a:p>
            <a:r>
              <a:rPr lang="fr-FR" sz="1400" dirty="0">
                <a:latin typeface="Arial" pitchFamily="34" charset="0"/>
                <a:cs typeface="Arial" pitchFamily="34" charset="0"/>
              </a:rPr>
              <a:t>b-1-2 Les ouvrages busés </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a:p>
            <a:r>
              <a:rPr lang="fr-FR" sz="1400" dirty="0">
                <a:latin typeface="Arial" pitchFamily="34" charset="0"/>
                <a:cs typeface="Arial" pitchFamily="34" charset="0"/>
              </a:rPr>
              <a:t>b-1-1 </a:t>
            </a:r>
            <a:r>
              <a:rPr lang="fr-FR" sz="1400" u="sng" dirty="0">
                <a:latin typeface="Arial" pitchFamily="34" charset="0"/>
                <a:cs typeface="Arial" pitchFamily="34" charset="0"/>
              </a:rPr>
              <a:t>Les ouvrages dalots</a:t>
            </a:r>
            <a:r>
              <a:rPr lang="fr-FR" sz="1400" dirty="0">
                <a:latin typeface="Arial" pitchFamily="34" charset="0"/>
                <a:cs typeface="Arial" pitchFamily="34" charset="0"/>
              </a:rPr>
              <a:t> :</a:t>
            </a:r>
          </a:p>
          <a:p>
            <a:r>
              <a:rPr lang="fr-FR" sz="1400" dirty="0">
                <a:latin typeface="Arial" pitchFamily="34" charset="0"/>
                <a:cs typeface="Arial" pitchFamily="34" charset="0"/>
              </a:rPr>
              <a:t> </a:t>
            </a:r>
          </a:p>
          <a:p>
            <a:r>
              <a:rPr lang="fr-FR" sz="1400" dirty="0" smtClean="0">
                <a:latin typeface="Arial" pitchFamily="34" charset="0"/>
                <a:cs typeface="Arial" pitchFamily="34" charset="0"/>
              </a:rPr>
              <a:t>Ils </a:t>
            </a:r>
            <a:r>
              <a:rPr lang="fr-FR" sz="1400" dirty="0">
                <a:latin typeface="Arial" pitchFamily="34" charset="0"/>
                <a:cs typeface="Arial" pitchFamily="34" charset="0"/>
              </a:rPr>
              <a:t>se décomposent en 3 parties </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a:p>
            <a:pPr lvl="0"/>
            <a:r>
              <a:rPr lang="fr-FR" sz="1400" dirty="0">
                <a:latin typeface="Arial" pitchFamily="34" charset="0"/>
                <a:cs typeface="Arial" pitchFamily="34" charset="0"/>
              </a:rPr>
              <a:t>les portes et clapets,</a:t>
            </a:r>
          </a:p>
          <a:p>
            <a:pPr lvl="0"/>
            <a:r>
              <a:rPr lang="fr-FR" sz="1400" dirty="0">
                <a:latin typeface="Arial" pitchFamily="34" charset="0"/>
                <a:cs typeface="Arial" pitchFamily="34" charset="0"/>
              </a:rPr>
              <a:t>La structure en béton,</a:t>
            </a:r>
          </a:p>
          <a:p>
            <a:pPr lvl="0"/>
            <a:r>
              <a:rPr lang="fr-FR" sz="1400" dirty="0">
                <a:latin typeface="Arial" pitchFamily="34" charset="0"/>
                <a:cs typeface="Arial" pitchFamily="34" charset="0"/>
              </a:rPr>
              <a:t>Les perrés.</a:t>
            </a:r>
          </a:p>
          <a:p>
            <a:r>
              <a:rPr lang="fr-FR" sz="1400" dirty="0">
                <a:latin typeface="Arial" pitchFamily="34" charset="0"/>
                <a:cs typeface="Arial" pitchFamily="34" charset="0"/>
              </a:rPr>
              <a:t> </a:t>
            </a:r>
          </a:p>
          <a:p>
            <a:r>
              <a:rPr lang="fr-FR" sz="1400" dirty="0">
                <a:latin typeface="Arial" pitchFamily="34" charset="0"/>
                <a:cs typeface="Arial" pitchFamily="34" charset="0"/>
              </a:rPr>
              <a:t>a- </a:t>
            </a:r>
            <a:r>
              <a:rPr lang="fr-FR" sz="1400" u="sng" dirty="0">
                <a:latin typeface="Arial" pitchFamily="34" charset="0"/>
                <a:cs typeface="Arial" pitchFamily="34" charset="0"/>
              </a:rPr>
              <a:t>les portes et clapets </a:t>
            </a:r>
            <a:r>
              <a:rPr lang="fr-FR" sz="1400" dirty="0" smtClean="0">
                <a:latin typeface="Arial" pitchFamily="34" charset="0"/>
                <a:cs typeface="Arial" pitchFamily="34" charset="0"/>
              </a:rPr>
              <a:t>:</a:t>
            </a:r>
            <a:r>
              <a:rPr lang="fr-FR" sz="1400" dirty="0">
                <a:latin typeface="Arial" pitchFamily="34" charset="0"/>
                <a:cs typeface="Arial" pitchFamily="34" charset="0"/>
              </a:rPr>
              <a:t> </a:t>
            </a:r>
          </a:p>
          <a:p>
            <a:r>
              <a:rPr lang="fr-FR" sz="1400" dirty="0" smtClean="0">
                <a:latin typeface="Arial" pitchFamily="34" charset="0"/>
                <a:cs typeface="Arial" pitchFamily="34" charset="0"/>
              </a:rPr>
              <a:t>Ce </a:t>
            </a:r>
            <a:r>
              <a:rPr lang="fr-FR" sz="1400" dirty="0">
                <a:latin typeface="Arial" pitchFamily="34" charset="0"/>
                <a:cs typeface="Arial" pitchFamily="34" charset="0"/>
              </a:rPr>
              <a:t>sont les parties les plus importantes des ouvrages leur entretien </a:t>
            </a:r>
            <a:r>
              <a:rPr lang="fr-FR" sz="1400" dirty="0" smtClean="0">
                <a:latin typeface="Arial" pitchFamily="34" charset="0"/>
                <a:cs typeface="Arial" pitchFamily="34" charset="0"/>
              </a:rPr>
              <a:t>est </a:t>
            </a:r>
            <a:r>
              <a:rPr lang="fr-FR" sz="1400" dirty="0">
                <a:latin typeface="Arial" pitchFamily="34" charset="0"/>
                <a:cs typeface="Arial" pitchFamily="34" charset="0"/>
              </a:rPr>
              <a:t>réalisé tous les trois ans de la manière suivante :  </a:t>
            </a:r>
          </a:p>
          <a:p>
            <a:r>
              <a:rPr lang="fr-FR" sz="1400" dirty="0">
                <a:latin typeface="Arial" pitchFamily="34" charset="0"/>
                <a:cs typeface="Arial" pitchFamily="34" charset="0"/>
              </a:rPr>
              <a:t>Les ouvrages des polders 1, 3 et 4 année n°1</a:t>
            </a:r>
          </a:p>
          <a:p>
            <a:r>
              <a:rPr lang="fr-FR" sz="1400" dirty="0">
                <a:latin typeface="Arial" pitchFamily="34" charset="0"/>
                <a:cs typeface="Arial" pitchFamily="34" charset="0"/>
              </a:rPr>
              <a:t>Les ouvrages des polders 2 année n°2</a:t>
            </a:r>
          </a:p>
          <a:p>
            <a:r>
              <a:rPr lang="fr-FR" sz="1400" dirty="0">
                <a:latin typeface="Arial" pitchFamily="34" charset="0"/>
                <a:cs typeface="Arial" pitchFamily="34" charset="0"/>
              </a:rPr>
              <a:t>Les ouvrages des polders 5 et 6  année n°3</a:t>
            </a:r>
          </a:p>
          <a:p>
            <a:pPr algn="just"/>
            <a:endParaRPr lang="fr-FR" sz="1400" dirty="0">
              <a:solidFill>
                <a:srgbClr val="002060"/>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Entretien ouvrage 2 polder 1 le 2 juin 2004 n° 9"/>
          <p:cNvPicPr>
            <a:picLocks noChangeAspect="1" noChangeArrowheads="1"/>
          </p:cNvPicPr>
          <p:nvPr/>
        </p:nvPicPr>
        <p:blipFill>
          <a:blip r:embed="rId3" cstate="email"/>
          <a:srcRect/>
          <a:stretch>
            <a:fillRect/>
          </a:stretch>
        </p:blipFill>
        <p:spPr bwMode="auto">
          <a:xfrm>
            <a:off x="142844" y="214290"/>
            <a:ext cx="2943225" cy="2209800"/>
          </a:xfrm>
          <a:prstGeom prst="rect">
            <a:avLst/>
          </a:prstGeom>
          <a:noFill/>
        </p:spPr>
      </p:pic>
      <p:pic>
        <p:nvPicPr>
          <p:cNvPr id="3" name="Picture 3" descr="Entretien ouvrage 2 polder 1 le 2 juin 2004 n° 10"/>
          <p:cNvPicPr>
            <a:picLocks noChangeAspect="1" noChangeArrowheads="1"/>
          </p:cNvPicPr>
          <p:nvPr/>
        </p:nvPicPr>
        <p:blipFill>
          <a:blip r:embed="rId4" cstate="email"/>
          <a:srcRect/>
          <a:stretch>
            <a:fillRect/>
          </a:stretch>
        </p:blipFill>
        <p:spPr bwMode="auto">
          <a:xfrm>
            <a:off x="6072198" y="214290"/>
            <a:ext cx="2943225" cy="2209800"/>
          </a:xfrm>
          <a:prstGeom prst="rect">
            <a:avLst/>
          </a:prstGeom>
          <a:noFill/>
        </p:spPr>
      </p:pic>
      <p:sp>
        <p:nvSpPr>
          <p:cNvPr id="4" name="Text Box 1"/>
          <p:cNvSpPr txBox="1">
            <a:spLocks noChangeArrowheads="1"/>
          </p:cNvSpPr>
          <p:nvPr/>
        </p:nvSpPr>
        <p:spPr bwMode="auto">
          <a:xfrm>
            <a:off x="2805122" y="642918"/>
            <a:ext cx="3624266" cy="214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Entretien des clapets de l’ouvrage 2 du Polder 1</a:t>
            </a:r>
            <a:endParaRPr kumimoji="0" lang="fr-FR" sz="1200" b="0" u="none" strike="noStrike" cap="none" normalizeH="0" baseline="0" dirty="0" smtClean="0">
              <a:ln>
                <a:noFill/>
              </a:ln>
              <a:solidFill>
                <a:schemeClr val="bg1"/>
              </a:solidFill>
              <a:effectLst/>
              <a:latin typeface="Arial" pitchFamily="34" charset="0"/>
              <a:cs typeface="Arial" pitchFamily="34" charset="0"/>
            </a:endParaRPr>
          </a:p>
        </p:txBody>
      </p:sp>
      <p:sp>
        <p:nvSpPr>
          <p:cNvPr id="5" name="ZoneTexte 4"/>
          <p:cNvSpPr txBox="1"/>
          <p:nvPr/>
        </p:nvSpPr>
        <p:spPr>
          <a:xfrm>
            <a:off x="0" y="2571744"/>
            <a:ext cx="9144000" cy="4185761"/>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a:latin typeface="Arial" pitchFamily="34" charset="0"/>
                <a:cs typeface="Arial" pitchFamily="34" charset="0"/>
              </a:rPr>
              <a:t>La maintenance des clapets :</a:t>
            </a:r>
          </a:p>
          <a:p>
            <a:pPr algn="just"/>
            <a:r>
              <a:rPr lang="fr-FR" sz="1400" dirty="0">
                <a:latin typeface="Arial" pitchFamily="34" charset="0"/>
                <a:cs typeface="Arial" pitchFamily="34" charset="0"/>
              </a:rPr>
              <a:t> </a:t>
            </a:r>
          </a:p>
          <a:p>
            <a:pPr lvl="0" algn="just"/>
            <a:r>
              <a:rPr lang="fr-FR" sz="1400" dirty="0">
                <a:latin typeface="Arial" pitchFamily="34" charset="0"/>
                <a:cs typeface="Arial" pitchFamily="34" charset="0"/>
              </a:rPr>
              <a:t>Démontage des attaches clapet arbre de rotation en maintenant l’ensemble du clapet avec un palan monté sur un portique adapté au type d’ouvrage,</a:t>
            </a:r>
          </a:p>
          <a:p>
            <a:pPr lvl="0" algn="just"/>
            <a:r>
              <a:rPr lang="fr-FR" sz="1400" dirty="0">
                <a:latin typeface="Arial" pitchFamily="34" charset="0"/>
                <a:cs typeface="Arial" pitchFamily="34" charset="0"/>
              </a:rPr>
              <a:t>Monter au cric le clapet sur la dalle de roulement,</a:t>
            </a:r>
          </a:p>
          <a:p>
            <a:pPr lvl="0" algn="just"/>
            <a:r>
              <a:rPr lang="fr-FR" sz="1400" dirty="0">
                <a:latin typeface="Arial" pitchFamily="34" charset="0"/>
                <a:cs typeface="Arial" pitchFamily="34" charset="0"/>
              </a:rPr>
              <a:t>Démonter les joints,</a:t>
            </a:r>
          </a:p>
          <a:p>
            <a:pPr lvl="0" algn="just"/>
            <a:r>
              <a:rPr lang="fr-FR" sz="1400" dirty="0">
                <a:latin typeface="Arial" pitchFamily="34" charset="0"/>
                <a:cs typeface="Arial" pitchFamily="34" charset="0"/>
              </a:rPr>
              <a:t>Poncer le clapet jusqu’au métal, dégraisser, et poser la première couche de peinture d’accrochage (peinture marine),</a:t>
            </a:r>
          </a:p>
          <a:p>
            <a:pPr lvl="0" algn="just"/>
            <a:r>
              <a:rPr lang="fr-FR" sz="1400" dirty="0">
                <a:latin typeface="Arial" pitchFamily="34" charset="0"/>
                <a:cs typeface="Arial" pitchFamily="34" charset="0"/>
              </a:rPr>
              <a:t>Puis procéder de la même façon pour le suivant,</a:t>
            </a:r>
          </a:p>
          <a:p>
            <a:pPr lvl="0" algn="just"/>
            <a:r>
              <a:rPr lang="fr-FR" sz="1400" dirty="0">
                <a:latin typeface="Arial" pitchFamily="34" charset="0"/>
                <a:cs typeface="Arial" pitchFamily="34" charset="0"/>
              </a:rPr>
              <a:t>Après deux jours de séchage passer la couche définitive.</a:t>
            </a:r>
          </a:p>
          <a:p>
            <a:pPr lvl="0" algn="just"/>
            <a:r>
              <a:rPr lang="fr-FR" sz="1400" dirty="0">
                <a:latin typeface="Arial" pitchFamily="34" charset="0"/>
                <a:cs typeface="Arial" pitchFamily="34" charset="0"/>
              </a:rPr>
              <a:t>Remonter des joints neufs ou les anciens si ils sont encore bons,</a:t>
            </a:r>
          </a:p>
          <a:p>
            <a:pPr lvl="0" algn="just"/>
            <a:r>
              <a:rPr lang="fr-FR" sz="1400" dirty="0">
                <a:latin typeface="Arial" pitchFamily="34" charset="0"/>
                <a:cs typeface="Arial" pitchFamily="34" charset="0"/>
              </a:rPr>
              <a:t>Et ainsi de suite,</a:t>
            </a:r>
          </a:p>
          <a:p>
            <a:pPr lvl="0" algn="just"/>
            <a:r>
              <a:rPr lang="fr-FR" sz="1400" dirty="0">
                <a:latin typeface="Arial" pitchFamily="34" charset="0"/>
                <a:cs typeface="Arial" pitchFamily="34" charset="0"/>
              </a:rPr>
              <a:t>Mettre en place les batardeaux dans les rainures avant et arrière de l’ouvrage,</a:t>
            </a:r>
          </a:p>
          <a:p>
            <a:pPr lvl="0" algn="just"/>
            <a:r>
              <a:rPr lang="fr-FR" sz="1400" dirty="0">
                <a:latin typeface="Arial" pitchFamily="34" charset="0"/>
                <a:cs typeface="Arial" pitchFamily="34" charset="0"/>
              </a:rPr>
              <a:t>Pomper l’eau contenue dans l’ouvrage,</a:t>
            </a:r>
          </a:p>
          <a:p>
            <a:pPr lvl="0" algn="just"/>
            <a:r>
              <a:rPr lang="fr-FR" sz="1400" dirty="0">
                <a:latin typeface="Arial" pitchFamily="34" charset="0"/>
                <a:cs typeface="Arial" pitchFamily="34" charset="0"/>
              </a:rPr>
              <a:t>Nettoyer l’intérieur de l’ouvrage, </a:t>
            </a:r>
          </a:p>
          <a:p>
            <a:pPr lvl="0" algn="just"/>
            <a:r>
              <a:rPr lang="fr-FR" sz="1400" dirty="0">
                <a:latin typeface="Arial" pitchFamily="34" charset="0"/>
                <a:cs typeface="Arial" pitchFamily="34" charset="0"/>
              </a:rPr>
              <a:t>Poncer et repeindre les sièges de clapet sur l’ouvrage,</a:t>
            </a:r>
          </a:p>
          <a:p>
            <a:pPr lvl="0" algn="just"/>
            <a:r>
              <a:rPr lang="fr-FR" sz="1400" dirty="0">
                <a:latin typeface="Arial" pitchFamily="34" charset="0"/>
                <a:cs typeface="Arial" pitchFamily="34" charset="0"/>
              </a:rPr>
              <a:t>Remonter les clapets à l’aide du portique et du palan,</a:t>
            </a:r>
          </a:p>
          <a:p>
            <a:pPr lvl="0" algn="just"/>
            <a:r>
              <a:rPr lang="fr-FR" sz="1400" dirty="0">
                <a:latin typeface="Arial" pitchFamily="34" charset="0"/>
                <a:cs typeface="Arial" pitchFamily="34" charset="0"/>
              </a:rPr>
              <a:t>Vérifier le parallélisme du clapet et le régler avec les systèmes de réglage de part et d’autre,</a:t>
            </a:r>
          </a:p>
          <a:p>
            <a:pPr lvl="0" algn="just"/>
            <a:r>
              <a:rPr lang="fr-FR" sz="1400" dirty="0">
                <a:latin typeface="Arial" pitchFamily="34" charset="0"/>
                <a:cs typeface="Arial" pitchFamily="34" charset="0"/>
              </a:rPr>
              <a:t>Graisser les roulements à billes à la pompe à </a:t>
            </a:r>
            <a:r>
              <a:rPr lang="fr-FR" sz="1400" dirty="0" smtClean="0">
                <a:latin typeface="Arial" pitchFamily="34" charset="0"/>
                <a:cs typeface="Arial" pitchFamily="34" charset="0"/>
              </a:rPr>
              <a:t>graisse</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Scan0218c"/>
          <p:cNvPicPr>
            <a:picLocks noChangeAspect="1" noChangeArrowheads="1"/>
          </p:cNvPicPr>
          <p:nvPr/>
        </p:nvPicPr>
        <p:blipFill>
          <a:blip r:embed="rId3" cstate="email"/>
          <a:srcRect/>
          <a:stretch>
            <a:fillRect/>
          </a:stretch>
        </p:blipFill>
        <p:spPr bwMode="auto">
          <a:xfrm>
            <a:off x="642910" y="142852"/>
            <a:ext cx="2790825" cy="2876550"/>
          </a:xfrm>
          <a:prstGeom prst="rect">
            <a:avLst/>
          </a:prstGeom>
          <a:noFill/>
          <a:ln w="28575">
            <a:solidFill>
              <a:srgbClr val="FF0000"/>
            </a:solidFill>
          </a:ln>
        </p:spPr>
      </p:pic>
      <p:pic>
        <p:nvPicPr>
          <p:cNvPr id="89089" name="Picture 1" descr="Scan0218b"/>
          <p:cNvPicPr>
            <a:picLocks noChangeAspect="1" noChangeArrowheads="1"/>
          </p:cNvPicPr>
          <p:nvPr/>
        </p:nvPicPr>
        <p:blipFill>
          <a:blip r:embed="rId4" cstate="email"/>
          <a:srcRect/>
          <a:stretch>
            <a:fillRect/>
          </a:stretch>
        </p:blipFill>
        <p:spPr bwMode="auto">
          <a:xfrm>
            <a:off x="5429256" y="142852"/>
            <a:ext cx="3028950" cy="2019300"/>
          </a:xfrm>
          <a:prstGeom prst="rect">
            <a:avLst/>
          </a:prstGeom>
          <a:noFill/>
          <a:ln w="28575">
            <a:solidFill>
              <a:srgbClr val="FF0000"/>
            </a:solidFill>
          </a:ln>
        </p:spPr>
      </p:pic>
      <p:sp>
        <p:nvSpPr>
          <p:cNvPr id="89092" name="Text Box 4"/>
          <p:cNvSpPr txBox="1">
            <a:spLocks noChangeArrowheads="1"/>
          </p:cNvSpPr>
          <p:nvPr/>
        </p:nvSpPr>
        <p:spPr bwMode="auto">
          <a:xfrm>
            <a:off x="-76200" y="1023938"/>
            <a:ext cx="3211513" cy="211137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endParaRPr lang="fr-FR"/>
          </a:p>
        </p:txBody>
      </p:sp>
      <p:sp>
        <p:nvSpPr>
          <p:cNvPr id="89091" name="Text Box 3"/>
          <p:cNvSpPr txBox="1">
            <a:spLocks noChangeArrowheads="1"/>
          </p:cNvSpPr>
          <p:nvPr/>
        </p:nvSpPr>
        <p:spPr bwMode="auto">
          <a:xfrm>
            <a:off x="3200400" y="484188"/>
            <a:ext cx="2973388" cy="296862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endParaRPr lang="fr-FR"/>
          </a:p>
        </p:txBody>
      </p:sp>
      <p:sp>
        <p:nvSpPr>
          <p:cNvPr id="890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9094" name="Rectangle 6"/>
          <p:cNvSpPr>
            <a:spLocks noChangeArrowheads="1"/>
          </p:cNvSpPr>
          <p:nvPr/>
        </p:nvSpPr>
        <p:spPr bwMode="auto">
          <a:xfrm>
            <a:off x="0" y="535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89095" name="Picture 7" descr="Scan0218a"/>
          <p:cNvPicPr>
            <a:picLocks noChangeAspect="1" noChangeArrowheads="1"/>
          </p:cNvPicPr>
          <p:nvPr/>
        </p:nvPicPr>
        <p:blipFill>
          <a:blip r:embed="rId5" cstate="email"/>
          <a:srcRect/>
          <a:stretch>
            <a:fillRect/>
          </a:stretch>
        </p:blipFill>
        <p:spPr bwMode="auto">
          <a:xfrm>
            <a:off x="3714744" y="2357454"/>
            <a:ext cx="3181254" cy="4429132"/>
          </a:xfrm>
          <a:prstGeom prst="rect">
            <a:avLst/>
          </a:prstGeom>
          <a:noFill/>
          <a:ln w="28575">
            <a:solidFill>
              <a:srgbClr val="FF0000"/>
            </a:solidFill>
            <a:miter lim="800000"/>
            <a:headEnd/>
            <a:tailEnd/>
          </a:ln>
        </p:spPr>
      </p:pic>
      <p:sp>
        <p:nvSpPr>
          <p:cNvPr id="89096" name="Text Box 8"/>
          <p:cNvSpPr txBox="1">
            <a:spLocks noChangeArrowheads="1"/>
          </p:cNvSpPr>
          <p:nvPr/>
        </p:nvSpPr>
        <p:spPr bwMode="auto">
          <a:xfrm>
            <a:off x="5776944" y="2128830"/>
            <a:ext cx="32956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u="none" strike="noStrike" cap="none" normalizeH="0" baseline="0" smtClean="0">
                <a:ln>
                  <a:noFill/>
                </a:ln>
                <a:solidFill>
                  <a:schemeClr val="bg1"/>
                </a:solidFill>
                <a:effectLst/>
                <a:latin typeface="Arial" pitchFamily="34" charset="0"/>
                <a:cs typeface="Arial" pitchFamily="34" charset="0"/>
              </a:rPr>
              <a:t>Système d’articulation du clapet</a:t>
            </a:r>
          </a:p>
        </p:txBody>
      </p:sp>
      <p:sp>
        <p:nvSpPr>
          <p:cNvPr id="89097" name="Text Box 9"/>
          <p:cNvSpPr txBox="1">
            <a:spLocks noChangeArrowheads="1"/>
          </p:cNvSpPr>
          <p:nvPr/>
        </p:nvSpPr>
        <p:spPr bwMode="auto">
          <a:xfrm>
            <a:off x="571472" y="3000372"/>
            <a:ext cx="2971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u="none" strike="noStrike" cap="none" normalizeH="0" baseline="0" smtClean="0">
                <a:ln>
                  <a:noFill/>
                </a:ln>
                <a:solidFill>
                  <a:schemeClr val="bg1"/>
                </a:solidFill>
                <a:effectLst/>
                <a:latin typeface="Arial" pitchFamily="34" charset="0"/>
                <a:cs typeface="Arial" pitchFamily="34" charset="0"/>
              </a:rPr>
              <a:t>Butée et joint de clapet</a:t>
            </a:r>
          </a:p>
        </p:txBody>
      </p:sp>
      <p:sp>
        <p:nvSpPr>
          <p:cNvPr id="89098" name="Text Box 10"/>
          <p:cNvSpPr txBox="1">
            <a:spLocks noChangeArrowheads="1"/>
          </p:cNvSpPr>
          <p:nvPr/>
        </p:nvSpPr>
        <p:spPr bwMode="auto">
          <a:xfrm>
            <a:off x="1928794" y="5429264"/>
            <a:ext cx="1714512" cy="214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u="none" strike="noStrike" cap="none" normalizeH="0" baseline="0" smtClean="0">
                <a:ln>
                  <a:noFill/>
                </a:ln>
                <a:solidFill>
                  <a:schemeClr val="bg1"/>
                </a:solidFill>
                <a:effectLst/>
                <a:latin typeface="Arial" pitchFamily="34" charset="0"/>
                <a:cs typeface="Arial" pitchFamily="34" charset="0"/>
              </a:rPr>
              <a:t>Le clapet battant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76200" y="457200"/>
            <a:ext cx="3125788" cy="230187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endParaRPr lang="fr-FR"/>
          </a:p>
        </p:txBody>
      </p:sp>
      <p:sp>
        <p:nvSpPr>
          <p:cNvPr id="84994" name="Text Box 2"/>
          <p:cNvSpPr txBox="1">
            <a:spLocks noChangeArrowheads="1"/>
          </p:cNvSpPr>
          <p:nvPr/>
        </p:nvSpPr>
        <p:spPr bwMode="auto">
          <a:xfrm>
            <a:off x="3124200" y="457200"/>
            <a:ext cx="3125788" cy="230187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endParaRPr lang="fr-FR"/>
          </a:p>
        </p:txBody>
      </p:sp>
      <p:sp>
        <p:nvSpPr>
          <p:cNvPr id="849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5000" name="Rectangle 8"/>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85002" name="Rectangle 10"/>
          <p:cNvSpPr>
            <a:spLocks noChangeArrowheads="1"/>
          </p:cNvSpPr>
          <p:nvPr/>
        </p:nvSpPr>
        <p:spPr bwMode="auto">
          <a:xfrm>
            <a:off x="0" y="26670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85004" name="Rectangle 12"/>
          <p:cNvSpPr>
            <a:spLocks noChangeArrowheads="1"/>
          </p:cNvSpPr>
          <p:nvPr/>
        </p:nvSpPr>
        <p:spPr bwMode="auto">
          <a:xfrm>
            <a:off x="0" y="487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oneTexte 8"/>
          <p:cNvSpPr txBox="1"/>
          <p:nvPr/>
        </p:nvSpPr>
        <p:spPr>
          <a:xfrm>
            <a:off x="0" y="592654"/>
            <a:ext cx="9144000" cy="5693866"/>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smtClean="0">
                <a:solidFill>
                  <a:srgbClr val="002060"/>
                </a:solidFill>
                <a:latin typeface="Arial" pitchFamily="34" charset="0"/>
                <a:cs typeface="Arial" pitchFamily="34" charset="0"/>
              </a:rPr>
              <a:t>La maintenance des portes :</a:t>
            </a:r>
          </a:p>
          <a:p>
            <a:pPr algn="just"/>
            <a:r>
              <a:rPr lang="fr-FR" sz="1400" dirty="0" smtClean="0">
                <a:solidFill>
                  <a:srgbClr val="002060"/>
                </a:solidFill>
                <a:latin typeface="Arial" pitchFamily="34" charset="0"/>
                <a:cs typeface="Arial" pitchFamily="34" charset="0"/>
              </a:rPr>
              <a:t> </a:t>
            </a:r>
          </a:p>
          <a:p>
            <a:pPr lvl="0" algn="just"/>
            <a:r>
              <a:rPr lang="fr-FR" sz="1400" dirty="0" smtClean="0">
                <a:solidFill>
                  <a:srgbClr val="002060"/>
                </a:solidFill>
                <a:latin typeface="Arial" pitchFamily="34" charset="0"/>
                <a:cs typeface="Arial" pitchFamily="34" charset="0"/>
              </a:rPr>
              <a:t>Remonter les portes guillotines afin qu’elles sortes des rainures,</a:t>
            </a:r>
          </a:p>
          <a:p>
            <a:pPr lvl="0" algn="just"/>
            <a:r>
              <a:rPr lang="fr-FR" sz="1400" dirty="0" smtClean="0">
                <a:solidFill>
                  <a:srgbClr val="002060"/>
                </a:solidFill>
                <a:latin typeface="Arial" pitchFamily="34" charset="0"/>
                <a:cs typeface="Arial" pitchFamily="34" charset="0"/>
              </a:rPr>
              <a:t>Les faire reposer sur des bastaing de bois,</a:t>
            </a:r>
          </a:p>
          <a:p>
            <a:pPr lvl="0" algn="just"/>
            <a:r>
              <a:rPr lang="fr-FR" sz="1400" dirty="0" smtClean="0">
                <a:solidFill>
                  <a:srgbClr val="002060"/>
                </a:solidFill>
                <a:latin typeface="Arial" pitchFamily="34" charset="0"/>
                <a:cs typeface="Arial" pitchFamily="34" charset="0"/>
              </a:rPr>
              <a:t>Démonter la liaison porte et vis de levage,</a:t>
            </a:r>
          </a:p>
          <a:p>
            <a:pPr lvl="0" algn="just"/>
            <a:r>
              <a:rPr lang="fr-FR" sz="1400" dirty="0" smtClean="0">
                <a:solidFill>
                  <a:srgbClr val="002060"/>
                </a:solidFill>
                <a:latin typeface="Arial" pitchFamily="34" charset="0"/>
                <a:cs typeface="Arial" pitchFamily="34" charset="0"/>
              </a:rPr>
              <a:t>Avec un palan tenu à la dalle support de crics, attacher la porte et la faire poser sur la dalle de roulement,</a:t>
            </a:r>
          </a:p>
          <a:p>
            <a:pPr lvl="0" algn="just"/>
            <a:r>
              <a:rPr lang="fr-FR" sz="1400" dirty="0" smtClean="0">
                <a:solidFill>
                  <a:srgbClr val="002060"/>
                </a:solidFill>
                <a:latin typeface="Arial" pitchFamily="34" charset="0"/>
                <a:cs typeface="Arial" pitchFamily="34" charset="0"/>
              </a:rPr>
              <a:t>Démonter les joints avant et arrière,</a:t>
            </a:r>
          </a:p>
          <a:p>
            <a:pPr lvl="0" algn="just"/>
            <a:r>
              <a:rPr lang="fr-FR" sz="1400" dirty="0" smtClean="0">
                <a:solidFill>
                  <a:srgbClr val="002060"/>
                </a:solidFill>
                <a:latin typeface="Arial" pitchFamily="34" charset="0"/>
                <a:cs typeface="Arial" pitchFamily="34" charset="0"/>
              </a:rPr>
              <a:t>Poncer la porte jusqu’au métal, dégraisser, et poser la première couche de peinture d’accrochage (peinture marine),</a:t>
            </a:r>
          </a:p>
          <a:p>
            <a:pPr lvl="0" algn="just"/>
            <a:r>
              <a:rPr lang="fr-FR" sz="1400" dirty="0" smtClean="0">
                <a:solidFill>
                  <a:srgbClr val="002060"/>
                </a:solidFill>
                <a:latin typeface="Arial" pitchFamily="34" charset="0"/>
                <a:cs typeface="Arial" pitchFamily="34" charset="0"/>
              </a:rPr>
              <a:t>Puis procéder de la même façon pour la suivante,</a:t>
            </a:r>
          </a:p>
          <a:p>
            <a:pPr lvl="0" algn="just"/>
            <a:r>
              <a:rPr lang="fr-FR" sz="1400" dirty="0" smtClean="0">
                <a:solidFill>
                  <a:srgbClr val="002060"/>
                </a:solidFill>
                <a:latin typeface="Arial" pitchFamily="34" charset="0"/>
                <a:cs typeface="Arial" pitchFamily="34" charset="0"/>
              </a:rPr>
              <a:t>Après deux jours de séchage passer la couche définitive,</a:t>
            </a:r>
          </a:p>
          <a:p>
            <a:pPr lvl="0" algn="just"/>
            <a:r>
              <a:rPr lang="fr-FR" sz="1400" dirty="0" smtClean="0">
                <a:solidFill>
                  <a:srgbClr val="002060"/>
                </a:solidFill>
                <a:latin typeface="Arial" pitchFamily="34" charset="0"/>
                <a:cs typeface="Arial" pitchFamily="34" charset="0"/>
              </a:rPr>
              <a:t>Poncer les rainures et peindre à la peinture marine 2 couches,</a:t>
            </a:r>
          </a:p>
          <a:p>
            <a:pPr lvl="0" algn="just"/>
            <a:r>
              <a:rPr lang="fr-FR" sz="1400" dirty="0" smtClean="0">
                <a:solidFill>
                  <a:srgbClr val="002060"/>
                </a:solidFill>
                <a:latin typeface="Arial" pitchFamily="34" charset="0"/>
                <a:cs typeface="Arial" pitchFamily="34" charset="0"/>
              </a:rPr>
              <a:t>Remonter ou changer les joints avant et arrière,</a:t>
            </a:r>
          </a:p>
          <a:p>
            <a:pPr lvl="0" algn="just"/>
            <a:r>
              <a:rPr lang="fr-FR" sz="1400" dirty="0" smtClean="0">
                <a:solidFill>
                  <a:srgbClr val="002060"/>
                </a:solidFill>
                <a:latin typeface="Arial" pitchFamily="34" charset="0"/>
                <a:cs typeface="Arial" pitchFamily="34" charset="0"/>
              </a:rPr>
              <a:t>Faire la même opération inversée du démontage de la porte,</a:t>
            </a:r>
          </a:p>
          <a:p>
            <a:pPr lvl="0" algn="just"/>
            <a:r>
              <a:rPr lang="fr-FR" sz="1400" dirty="0" smtClean="0">
                <a:solidFill>
                  <a:srgbClr val="002060"/>
                </a:solidFill>
                <a:latin typeface="Arial" pitchFamily="34" charset="0"/>
                <a:cs typeface="Arial" pitchFamily="34" charset="0"/>
              </a:rPr>
              <a:t>Fermer complètement la porte,</a:t>
            </a:r>
          </a:p>
          <a:p>
            <a:pPr lvl="0" algn="just"/>
            <a:r>
              <a:rPr lang="fr-FR" sz="1400" dirty="0" smtClean="0">
                <a:solidFill>
                  <a:srgbClr val="002060"/>
                </a:solidFill>
                <a:latin typeface="Arial" pitchFamily="34" charset="0"/>
                <a:cs typeface="Arial" pitchFamily="34" charset="0"/>
              </a:rPr>
              <a:t>Démonter le couvercle du cric de levage, vider si il y a de l’eau,</a:t>
            </a:r>
          </a:p>
          <a:p>
            <a:pPr lvl="0" algn="just"/>
            <a:r>
              <a:rPr lang="fr-FR" sz="1400" dirty="0" smtClean="0">
                <a:solidFill>
                  <a:srgbClr val="002060"/>
                </a:solidFill>
                <a:latin typeface="Arial" pitchFamily="34" charset="0"/>
                <a:cs typeface="Arial" pitchFamily="34" charset="0"/>
              </a:rPr>
              <a:t>Nettoyer, vérifier les roulements à billes, si il faut, les changer,</a:t>
            </a:r>
          </a:p>
          <a:p>
            <a:pPr lvl="0" algn="just"/>
            <a:r>
              <a:rPr lang="fr-FR" sz="1400" dirty="0" smtClean="0">
                <a:solidFill>
                  <a:srgbClr val="002060"/>
                </a:solidFill>
                <a:latin typeface="Arial" pitchFamily="34" charset="0"/>
                <a:cs typeface="Arial" pitchFamily="34" charset="0"/>
              </a:rPr>
              <a:t>Graisser le cric et la vis de levage,</a:t>
            </a:r>
          </a:p>
          <a:p>
            <a:pPr lvl="0" algn="just"/>
            <a:r>
              <a:rPr lang="fr-FR" sz="1400" dirty="0" smtClean="0">
                <a:solidFill>
                  <a:srgbClr val="002060"/>
                </a:solidFill>
                <a:latin typeface="Arial" pitchFamily="34" charset="0"/>
                <a:cs typeface="Arial" pitchFamily="34" charset="0"/>
              </a:rPr>
              <a:t>Remonter la liaison porte à vis de levage,</a:t>
            </a:r>
          </a:p>
          <a:p>
            <a:pPr lvl="0" algn="just"/>
            <a:r>
              <a:rPr lang="fr-FR" sz="1400" dirty="0" smtClean="0">
                <a:solidFill>
                  <a:srgbClr val="002060"/>
                </a:solidFill>
                <a:latin typeface="Arial" pitchFamily="34" charset="0"/>
                <a:cs typeface="Arial" pitchFamily="34" charset="0"/>
              </a:rPr>
              <a:t>Graisser la vis de levage,</a:t>
            </a:r>
          </a:p>
          <a:p>
            <a:pPr lvl="0" algn="just"/>
            <a:r>
              <a:rPr lang="fr-FR" sz="1400" dirty="0" smtClean="0">
                <a:solidFill>
                  <a:srgbClr val="002060"/>
                </a:solidFill>
                <a:latin typeface="Arial" pitchFamily="34" charset="0"/>
                <a:cs typeface="Arial" pitchFamily="34" charset="0"/>
              </a:rPr>
              <a:t>Peindre le cric et le support de cric après l’avoir gratté et dégraissé, </a:t>
            </a:r>
          </a:p>
          <a:p>
            <a:pPr lvl="0" algn="just"/>
            <a:r>
              <a:rPr lang="fr-FR" sz="1400" dirty="0" smtClean="0">
                <a:solidFill>
                  <a:srgbClr val="002060"/>
                </a:solidFill>
                <a:latin typeface="Arial" pitchFamily="34" charset="0"/>
                <a:cs typeface="Arial" pitchFamily="34" charset="0"/>
              </a:rPr>
              <a:t>Même opération pour chaque porte.</a:t>
            </a:r>
          </a:p>
          <a:p>
            <a:pPr lvl="0" algn="just"/>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Une fois les opérations finies, on vérifie la bonne fermeture des portes et des clapets, on enlève les batardeaux de leurs rainures, on les range et on peut ouvrir les portes pour tester et faire fonctionner les clapets. Puis passer à l’ouvrage suivant.</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9507"/>
            <a:ext cx="9144000" cy="6555641"/>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b="1" dirty="0" smtClean="0">
                <a:solidFill>
                  <a:srgbClr val="002060"/>
                </a:solidFill>
              </a:rPr>
              <a:t> </a:t>
            </a:r>
            <a:r>
              <a:rPr lang="fr-FR" sz="1400" b="1" u="sng" dirty="0" smtClean="0">
                <a:solidFill>
                  <a:srgbClr val="002060"/>
                </a:solidFill>
                <a:latin typeface="Arial" pitchFamily="34" charset="0"/>
                <a:cs typeface="Arial" pitchFamily="34" charset="0"/>
              </a:rPr>
              <a:t>FICHE DE TRAVAIL</a:t>
            </a:r>
            <a:endParaRPr lang="fr-FR" sz="1400" dirty="0" smtClean="0">
              <a:solidFill>
                <a:srgbClr val="002060"/>
              </a:solidFill>
              <a:latin typeface="Arial" pitchFamily="34" charset="0"/>
              <a:cs typeface="Arial" pitchFamily="34" charset="0"/>
            </a:endParaRPr>
          </a:p>
          <a:p>
            <a:pPr algn="just"/>
            <a:r>
              <a:rPr lang="fr-FR" sz="1400" b="1" u="sng" dirty="0" smtClean="0">
                <a:solidFill>
                  <a:srgbClr val="002060"/>
                </a:solidFill>
                <a:latin typeface="Arial" pitchFamily="34" charset="0"/>
                <a:cs typeface="Arial" pitchFamily="34" charset="0"/>
              </a:rPr>
              <a:t>MAINTENANCE DES PORTES ET CLAPETS OUVRAGES  DU POLDER 1</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Fiche de travail n° 40………………………………….Date : 15 novembre 2006                JJ/MM/AA</a:t>
            </a:r>
          </a:p>
          <a:p>
            <a:pPr algn="just"/>
            <a:r>
              <a:rPr lang="fr-FR" sz="1400" dirty="0" smtClean="0">
                <a:solidFill>
                  <a:srgbClr val="002060"/>
                </a:solidFill>
                <a:latin typeface="Arial" pitchFamily="34" charset="0"/>
                <a:cs typeface="Arial" pitchFamily="34" charset="0"/>
              </a:rPr>
              <a:t>DIGUE n° 1 Principale</a:t>
            </a:r>
          </a:p>
          <a:p>
            <a:pPr algn="just"/>
            <a:r>
              <a:rPr lang="fr-FR" sz="1400" dirty="0" smtClean="0">
                <a:solidFill>
                  <a:srgbClr val="002060"/>
                </a:solidFill>
                <a:latin typeface="Arial" pitchFamily="34" charset="0"/>
                <a:cs typeface="Arial" pitchFamily="34" charset="0"/>
              </a:rPr>
              <a:t>Situation : Ouvrage n° 2 à 3 portes et 3 clapets</a:t>
            </a:r>
          </a:p>
          <a:p>
            <a:pPr algn="just"/>
            <a:r>
              <a:rPr lang="fr-FR" sz="1400" dirty="0" smtClean="0">
                <a:solidFill>
                  <a:srgbClr val="002060"/>
                </a:solidFill>
                <a:latin typeface="Arial" pitchFamily="34" charset="0"/>
                <a:cs typeface="Arial" pitchFamily="34" charset="0"/>
              </a:rPr>
              <a:t>Zone : Fin de l digue au pied de Phnom </a:t>
            </a:r>
            <a:r>
              <a:rPr lang="fr-FR" sz="1400" dirty="0" err="1" smtClean="0">
                <a:solidFill>
                  <a:srgbClr val="002060"/>
                </a:solidFill>
                <a:latin typeface="Arial" pitchFamily="34" charset="0"/>
                <a:cs typeface="Arial" pitchFamily="34" charset="0"/>
              </a:rPr>
              <a:t>Srey</a:t>
            </a:r>
            <a:r>
              <a:rPr lang="fr-FR" sz="1400" dirty="0" smtClean="0">
                <a:solidFill>
                  <a:srgbClr val="002060"/>
                </a:solidFill>
                <a:latin typeface="Arial" pitchFamily="34" charset="0"/>
                <a:cs typeface="Arial" pitchFamily="34" charset="0"/>
              </a:rPr>
              <a:t> Cham</a:t>
            </a:r>
          </a:p>
          <a:p>
            <a:pPr algn="just"/>
            <a:r>
              <a:rPr lang="fr-FR" sz="1400" dirty="0" smtClean="0">
                <a:solidFill>
                  <a:srgbClr val="002060"/>
                </a:solidFill>
                <a:latin typeface="Arial" pitchFamily="34" charset="0"/>
                <a:cs typeface="Arial" pitchFamily="34" charset="0"/>
              </a:rPr>
              <a:t>De pk 10+500</a:t>
            </a:r>
          </a:p>
          <a:p>
            <a:pPr algn="just"/>
            <a:r>
              <a:rPr lang="fr-FR" sz="1400" dirty="0" smtClean="0">
                <a:solidFill>
                  <a:srgbClr val="002060"/>
                </a:solidFill>
                <a:latin typeface="Arial" pitchFamily="34" charset="0"/>
                <a:cs typeface="Arial" pitchFamily="34" charset="0"/>
              </a:rPr>
              <a:t> </a:t>
            </a:r>
          </a:p>
          <a:p>
            <a:pPr algn="just"/>
            <a:r>
              <a:rPr lang="fr-FR" sz="1400" b="1" u="sng" dirty="0" smtClean="0">
                <a:solidFill>
                  <a:srgbClr val="002060"/>
                </a:solidFill>
                <a:latin typeface="Arial" pitchFamily="34" charset="0"/>
                <a:cs typeface="Arial" pitchFamily="34" charset="0"/>
              </a:rPr>
              <a:t>TRAVAUX A REALISER</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Démontage  portes et clapets :</a:t>
            </a:r>
          </a:p>
          <a:p>
            <a:pPr algn="just"/>
            <a:r>
              <a:rPr lang="fr-FR" sz="1400" dirty="0" smtClean="0">
                <a:solidFill>
                  <a:srgbClr val="002060"/>
                </a:solidFill>
                <a:latin typeface="Arial" pitchFamily="34" charset="0"/>
                <a:cs typeface="Arial" pitchFamily="34" charset="0"/>
              </a:rPr>
              <a:t>Mise en place batardeaux d’isolement : jusqu’à la cote 7,50 m</a:t>
            </a:r>
          </a:p>
          <a:p>
            <a:pPr algn="just"/>
            <a:r>
              <a:rPr lang="fr-FR" sz="1400" dirty="0" smtClean="0">
                <a:solidFill>
                  <a:srgbClr val="002060"/>
                </a:solidFill>
                <a:latin typeface="Arial" pitchFamily="34" charset="0"/>
                <a:cs typeface="Arial" pitchFamily="34" charset="0"/>
              </a:rPr>
              <a:t>Ponçage de toutes les portes : </a:t>
            </a:r>
            <a:r>
              <a:rPr lang="fr-FR" sz="1400" b="1" dirty="0" smtClean="0">
                <a:solidFill>
                  <a:srgbClr val="002060"/>
                </a:solidFill>
                <a:latin typeface="Arial" pitchFamily="34" charset="0"/>
                <a:cs typeface="Arial" pitchFamily="34" charset="0"/>
              </a:rPr>
              <a:t>3 portes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Ponçage de tous les clapets : </a:t>
            </a:r>
            <a:r>
              <a:rPr lang="fr-FR" sz="1400" b="1" dirty="0" smtClean="0">
                <a:solidFill>
                  <a:srgbClr val="002060"/>
                </a:solidFill>
                <a:latin typeface="Arial" pitchFamily="34" charset="0"/>
                <a:cs typeface="Arial" pitchFamily="34" charset="0"/>
              </a:rPr>
              <a:t>3 clapets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Peinture des 3 portes et 3 clapets : soit  </a:t>
            </a:r>
            <a:r>
              <a:rPr lang="fr-FR" sz="1400" b="1" dirty="0" smtClean="0">
                <a:solidFill>
                  <a:srgbClr val="002060"/>
                </a:solidFill>
                <a:latin typeface="Arial" pitchFamily="34" charset="0"/>
                <a:cs typeface="Arial" pitchFamily="34" charset="0"/>
              </a:rPr>
              <a:t>50 kg de peinture</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Changer les joints de caoutchouc portes : </a:t>
            </a:r>
            <a:r>
              <a:rPr lang="fr-FR" sz="1400" b="1" dirty="0" smtClean="0">
                <a:solidFill>
                  <a:srgbClr val="002060"/>
                </a:solidFill>
                <a:latin typeface="Arial" pitchFamily="34" charset="0"/>
                <a:cs typeface="Arial" pitchFamily="34" charset="0"/>
              </a:rPr>
              <a:t>Avant et arrière ainsi que celui du bas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Longueur  9 600 mm par porte soit environ </a:t>
            </a:r>
            <a:r>
              <a:rPr lang="fr-FR" sz="1400" b="1" dirty="0" smtClean="0">
                <a:solidFill>
                  <a:srgbClr val="002060"/>
                </a:solidFill>
                <a:latin typeface="Arial" pitchFamily="34" charset="0"/>
                <a:cs typeface="Arial" pitchFamily="34" charset="0"/>
              </a:rPr>
              <a:t>32 m x 0,2 m de joint Ep. 1 cm </a:t>
            </a:r>
            <a:r>
              <a:rPr lang="fr-FR" sz="1400" dirty="0" smtClean="0">
                <a:solidFill>
                  <a:srgbClr val="002060"/>
                </a:solidFill>
                <a:latin typeface="Arial" pitchFamily="34" charset="0"/>
                <a:cs typeface="Arial" pitchFamily="34" charset="0"/>
              </a:rPr>
              <a:t>pour portes</a:t>
            </a:r>
          </a:p>
          <a:p>
            <a:pPr algn="just"/>
            <a:r>
              <a:rPr lang="fr-FR" sz="1400" dirty="0" smtClean="0">
                <a:solidFill>
                  <a:srgbClr val="002060"/>
                </a:solidFill>
                <a:latin typeface="Arial" pitchFamily="34" charset="0"/>
                <a:cs typeface="Arial" pitchFamily="34" charset="0"/>
              </a:rPr>
              <a:t>Changer les joints de caoutchouc  clapets: </a:t>
            </a:r>
            <a:r>
              <a:rPr lang="fr-FR" sz="1400" b="1" dirty="0" smtClean="0">
                <a:solidFill>
                  <a:srgbClr val="002060"/>
                </a:solidFill>
                <a:latin typeface="Arial" pitchFamily="34" charset="0"/>
                <a:cs typeface="Arial" pitchFamily="34" charset="0"/>
              </a:rPr>
              <a:t>Avant et arrière ainsi que celui du bas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Longueur  4 200 mm par clapet soit environ </a:t>
            </a:r>
            <a:r>
              <a:rPr lang="fr-FR" sz="1400" b="1" dirty="0" smtClean="0">
                <a:solidFill>
                  <a:srgbClr val="002060"/>
                </a:solidFill>
                <a:latin typeface="Arial" pitchFamily="34" charset="0"/>
                <a:cs typeface="Arial" pitchFamily="34" charset="0"/>
              </a:rPr>
              <a:t>14 m x 0,11 m Ep. 1 cm </a:t>
            </a:r>
            <a:r>
              <a:rPr lang="fr-FR" sz="1400" dirty="0" smtClean="0">
                <a:solidFill>
                  <a:srgbClr val="002060"/>
                </a:solidFill>
                <a:latin typeface="Arial" pitchFamily="34" charset="0"/>
                <a:cs typeface="Arial" pitchFamily="34" charset="0"/>
              </a:rPr>
              <a:t>pour clapets</a:t>
            </a:r>
          </a:p>
          <a:p>
            <a:pPr algn="just"/>
            <a:r>
              <a:rPr lang="fr-FR" sz="1400" dirty="0" smtClean="0">
                <a:solidFill>
                  <a:srgbClr val="002060"/>
                </a:solidFill>
                <a:latin typeface="Arial" pitchFamily="34" charset="0"/>
                <a:cs typeface="Arial" pitchFamily="34" charset="0"/>
              </a:rPr>
              <a:t>Boulons, vis, etc.</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Nombre de vacataires nécessaires aux travaux de maintenance : </a:t>
            </a:r>
            <a:r>
              <a:rPr lang="fr-FR" sz="1400" b="1" dirty="0" smtClean="0">
                <a:solidFill>
                  <a:srgbClr val="002060"/>
                </a:solidFill>
                <a:latin typeface="Arial" pitchFamily="34" charset="0"/>
                <a:cs typeface="Arial" pitchFamily="34" charset="0"/>
              </a:rPr>
              <a:t>6 personnes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Nombre de jours de travail : </a:t>
            </a:r>
            <a:r>
              <a:rPr lang="fr-FR" sz="1400" b="1" dirty="0" smtClean="0">
                <a:solidFill>
                  <a:srgbClr val="002060"/>
                </a:solidFill>
                <a:latin typeface="Arial" pitchFamily="34" charset="0"/>
                <a:cs typeface="Arial" pitchFamily="34" charset="0"/>
              </a:rPr>
              <a:t>20 jours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Outillages : Boite à clés, marteau, burin, brosses métalliques, toile à poncer, scies, meuleuse, poste à arc, générateur, pompes thermiques, moto remorque, palan, câbles, cordes, crochets, chaînes, bastaing, batardeaux, perceuse </a:t>
            </a:r>
            <a:r>
              <a:rPr lang="fr-FR" sz="1400" dirty="0" err="1" smtClean="0">
                <a:solidFill>
                  <a:srgbClr val="002060"/>
                </a:solidFill>
                <a:latin typeface="Arial" pitchFamily="34" charset="0"/>
                <a:cs typeface="Arial" pitchFamily="34" charset="0"/>
              </a:rPr>
              <a:t>dévisseuse</a:t>
            </a:r>
            <a:r>
              <a:rPr lang="fr-FR" sz="1400" dirty="0" smtClean="0">
                <a:solidFill>
                  <a:srgbClr val="002060"/>
                </a:solidFill>
                <a:latin typeface="Arial" pitchFamily="34" charset="0"/>
                <a:cs typeface="Arial" pitchFamily="34" charset="0"/>
              </a:rPr>
              <a:t>, dégrippant, graisse graphité, graisse rouge, huile épaisse de boîte, etc.</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Remarque : On peut faire 12 à 13 ouvrages par saison sèche.</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Nom du chef de chantier :   M. HAM </a:t>
            </a:r>
            <a:r>
              <a:rPr lang="fr-FR" sz="1400" dirty="0" err="1" smtClean="0">
                <a:solidFill>
                  <a:srgbClr val="002060"/>
                </a:solidFill>
                <a:latin typeface="Arial" pitchFamily="34" charset="0"/>
                <a:cs typeface="Arial" pitchFamily="34" charset="0"/>
              </a:rPr>
              <a:t>Samnang</a:t>
            </a:r>
            <a:r>
              <a:rPr lang="fr-FR" sz="1400" dirty="0" smtClean="0">
                <a:solidFill>
                  <a:srgbClr val="002060"/>
                </a:solidFill>
                <a:latin typeface="Arial" pitchFamily="34" charset="0"/>
                <a:cs typeface="Arial" pitchFamily="34" charset="0"/>
              </a:rPr>
              <a:t>        Signature du chef de chantier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312550"/>
            <a:ext cx="3714744" cy="4616648"/>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smtClean="0">
                <a:solidFill>
                  <a:srgbClr val="002060"/>
                </a:solidFill>
                <a:latin typeface="Arial" pitchFamily="34" charset="0"/>
                <a:cs typeface="Arial" pitchFamily="34" charset="0"/>
              </a:rPr>
              <a:t>les perrés d’ouvrage </a:t>
            </a:r>
            <a:r>
              <a:rPr lang="fr-FR" sz="1400" dirty="0" smtClean="0">
                <a:solidFill>
                  <a:srgbClr val="002060"/>
                </a:solidFill>
                <a:latin typeface="Arial" pitchFamily="34" charset="0"/>
                <a:cs typeface="Arial" pitchFamily="34" charset="0"/>
              </a:rPr>
              <a:t>:</a:t>
            </a:r>
          </a:p>
          <a:p>
            <a:pPr algn="just"/>
            <a:r>
              <a:rPr lang="fr-FR" sz="1400" dirty="0" smtClean="0">
                <a:solidFill>
                  <a:srgbClr val="002060"/>
                </a:solidFill>
                <a:latin typeface="Arial" pitchFamily="34" charset="0"/>
                <a:cs typeface="Arial" pitchFamily="34" charset="0"/>
              </a:rPr>
              <a:t>Il y a 4 zones </a:t>
            </a:r>
            <a:r>
              <a:rPr lang="fr-FR" sz="1400" dirty="0" err="1" smtClean="0">
                <a:solidFill>
                  <a:srgbClr val="002060"/>
                </a:solidFill>
                <a:latin typeface="Arial" pitchFamily="34" charset="0"/>
                <a:cs typeface="Arial" pitchFamily="34" charset="0"/>
              </a:rPr>
              <a:t>perrées</a:t>
            </a:r>
            <a:r>
              <a:rPr lang="fr-FR" sz="1400" dirty="0" smtClean="0">
                <a:solidFill>
                  <a:srgbClr val="002060"/>
                </a:solidFill>
                <a:latin typeface="Arial" pitchFamily="34" charset="0"/>
                <a:cs typeface="Arial" pitchFamily="34" charset="0"/>
              </a:rPr>
              <a:t> sur un ouvrage</a:t>
            </a:r>
          </a:p>
          <a:p>
            <a:r>
              <a:rPr lang="fr-FR" sz="1400" dirty="0" smtClean="0">
                <a:solidFill>
                  <a:srgbClr val="002060"/>
                </a:solidFill>
                <a:latin typeface="Arial" pitchFamily="34" charset="0"/>
                <a:cs typeface="Arial" pitchFamily="34" charset="0"/>
              </a:rPr>
              <a:t>Ces perrés sont constitués de pierres plates de  10 à 15 cm d’épaisseur </a:t>
            </a:r>
            <a:r>
              <a:rPr lang="fr-FR" sz="1400" dirty="0" err="1" smtClean="0">
                <a:solidFill>
                  <a:srgbClr val="002060"/>
                </a:solidFill>
                <a:latin typeface="Arial" pitchFamily="34" charset="0"/>
                <a:cs typeface="Arial" pitchFamily="34" charset="0"/>
              </a:rPr>
              <a:t>appairées</a:t>
            </a:r>
            <a:r>
              <a:rPr lang="fr-FR" sz="1400" dirty="0" smtClean="0">
                <a:solidFill>
                  <a:srgbClr val="002060"/>
                </a:solidFill>
                <a:latin typeface="Arial" pitchFamily="34" charset="0"/>
                <a:cs typeface="Arial" pitchFamily="34" charset="0"/>
              </a:rPr>
              <a:t> posées sur un géotextile, lui-même posé sur un sol dressé. Les pierres sont jointées au mortier de ciment marin type 5. </a:t>
            </a:r>
          </a:p>
          <a:p>
            <a:r>
              <a:rPr lang="fr-FR" sz="1400" dirty="0" smtClean="0">
                <a:solidFill>
                  <a:srgbClr val="002060"/>
                </a:solidFill>
                <a:latin typeface="Arial" pitchFamily="34" charset="0"/>
                <a:cs typeface="Arial" pitchFamily="34" charset="0"/>
              </a:rPr>
              <a:t>Il y a un certain nombre de pierres qui sont déplacées ou descellées ou soulevées par des racines d’arbres.</a:t>
            </a:r>
          </a:p>
          <a:p>
            <a:r>
              <a:rPr lang="fr-FR" sz="1400" dirty="0" smtClean="0">
                <a:solidFill>
                  <a:srgbClr val="002060"/>
                </a:solidFill>
                <a:latin typeface="Arial" pitchFamily="34" charset="0"/>
                <a:cs typeface="Arial" pitchFamily="34" charset="0"/>
              </a:rPr>
              <a:t>Il faut réaliser ce travail au moment des basses eaux de mer et de celle intérieur au polder. Le mois de février ou mars peut être le mois idéal.</a:t>
            </a:r>
          </a:p>
          <a:p>
            <a:r>
              <a:rPr lang="fr-FR" sz="1400" dirty="0" smtClean="0">
                <a:solidFill>
                  <a:srgbClr val="002060"/>
                </a:solidFill>
                <a:latin typeface="Arial" pitchFamily="34" charset="0"/>
                <a:cs typeface="Arial" pitchFamily="34" charset="0"/>
              </a:rPr>
              <a:t>Il faut démonter le perré défectueux en enlevant les pierres, si c’est l’ensemble, on démonte tout et on vérifie les affouillements sous le géotextile. Si nécessaire on roule le géotextile, et on dresse les talus puis on procède au remontage du perré, et au scellement en lissant le mortier.</a:t>
            </a:r>
          </a:p>
        </p:txBody>
      </p:sp>
      <p:pic>
        <p:nvPicPr>
          <p:cNvPr id="5122" name="Picture 2"/>
          <p:cNvPicPr>
            <a:picLocks noChangeAspect="1" noChangeArrowheads="1"/>
          </p:cNvPicPr>
          <p:nvPr/>
        </p:nvPicPr>
        <p:blipFill>
          <a:blip r:embed="rId3"/>
          <a:srcRect/>
          <a:stretch>
            <a:fillRect/>
          </a:stretch>
        </p:blipFill>
        <p:spPr bwMode="auto">
          <a:xfrm>
            <a:off x="4000496" y="841960"/>
            <a:ext cx="5072098" cy="3444296"/>
          </a:xfrm>
          <a:prstGeom prst="rect">
            <a:avLst/>
          </a:prstGeom>
          <a:noFill/>
          <a:ln w="28575">
            <a:solidFill>
              <a:srgbClr val="FF0000"/>
            </a:solidFill>
            <a:miter lim="800000"/>
            <a:headEnd/>
            <a:tailEnd/>
          </a:ln>
        </p:spPr>
      </p:pic>
      <p:sp>
        <p:nvSpPr>
          <p:cNvPr id="6" name="ZoneTexte 5"/>
          <p:cNvSpPr txBox="1"/>
          <p:nvPr/>
        </p:nvSpPr>
        <p:spPr>
          <a:xfrm>
            <a:off x="0" y="5187277"/>
            <a:ext cx="9144000" cy="1384995"/>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smtClean="0">
                <a:solidFill>
                  <a:srgbClr val="002060"/>
                </a:solidFill>
                <a:latin typeface="Arial" pitchFamily="34" charset="0"/>
                <a:cs typeface="Arial" pitchFamily="34" charset="0"/>
              </a:rPr>
              <a:t>Cette opération ne présente que peu de difficultés et 2 ou 3 hommes peuvent se charger du travail. On peut rappeler, ici, que sur les polders 5 et 6 les perrés sont posés sur des pieux battus en bois de </a:t>
            </a:r>
            <a:r>
              <a:rPr lang="fr-FR" sz="1400" dirty="0" err="1" smtClean="0">
                <a:solidFill>
                  <a:srgbClr val="002060"/>
                </a:solidFill>
                <a:latin typeface="Arial" pitchFamily="34" charset="0"/>
                <a:cs typeface="Arial" pitchFamily="34" charset="0"/>
              </a:rPr>
              <a:t>smac</a:t>
            </a:r>
            <a:r>
              <a:rPr lang="fr-FR" sz="1400" dirty="0" smtClean="0">
                <a:solidFill>
                  <a:srgbClr val="002060"/>
                </a:solidFill>
                <a:latin typeface="Arial" pitchFamily="34" charset="0"/>
                <a:cs typeface="Arial" pitchFamily="34" charset="0"/>
              </a:rPr>
              <a:t>.</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Il ne faut absolument pas faire comme nous avons vu se contenter de mettre des pierres sur les perrés directement pour compenser les affaissements dus au terrain compressible.</a:t>
            </a:r>
          </a:p>
          <a:p>
            <a:endParaRPr lang="fr-FR" sz="1400" dirty="0" smtClean="0">
              <a:solidFill>
                <a:srgbClr val="002060"/>
              </a:solidFill>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6771084"/>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b="1" dirty="0" smtClean="0"/>
              <a:t> </a:t>
            </a:r>
            <a:r>
              <a:rPr lang="fr-FR" sz="1400" b="1" u="sng" dirty="0" smtClean="0">
                <a:solidFill>
                  <a:srgbClr val="002060"/>
                </a:solidFill>
                <a:latin typeface="Arial" pitchFamily="34" charset="0"/>
                <a:cs typeface="Arial" pitchFamily="34" charset="0"/>
              </a:rPr>
              <a:t>FICHE DE TRAVAIL</a:t>
            </a:r>
            <a:endParaRPr lang="fr-FR" sz="1400" dirty="0" smtClean="0">
              <a:solidFill>
                <a:srgbClr val="002060"/>
              </a:solidFill>
              <a:latin typeface="Arial" pitchFamily="34" charset="0"/>
              <a:cs typeface="Arial" pitchFamily="34" charset="0"/>
            </a:endParaRPr>
          </a:p>
          <a:p>
            <a:pPr algn="just"/>
            <a:r>
              <a:rPr lang="fr-FR" sz="1400" b="1" u="sng" dirty="0" smtClean="0">
                <a:solidFill>
                  <a:srgbClr val="002060"/>
                </a:solidFill>
                <a:latin typeface="Arial" pitchFamily="34" charset="0"/>
                <a:cs typeface="Arial" pitchFamily="34" charset="0"/>
              </a:rPr>
              <a:t>MAINTENANCE DES PERRES D’OUVRAGES  DU POLDER 1</a:t>
            </a:r>
            <a:endParaRPr lang="fr-FR" sz="1400" dirty="0" smtClean="0">
              <a:solidFill>
                <a:srgbClr val="002060"/>
              </a:solidFill>
              <a:latin typeface="Arial" pitchFamily="34" charset="0"/>
              <a:cs typeface="Arial" pitchFamily="34" charset="0"/>
            </a:endParaRPr>
          </a:p>
          <a:p>
            <a:pPr algn="just"/>
            <a:r>
              <a:rPr lang="fr-FR" sz="1400" b="1" dirty="0" smtClean="0">
                <a:solidFill>
                  <a:srgbClr val="002060"/>
                </a:solidFill>
                <a:latin typeface="Arial" pitchFamily="34" charset="0"/>
                <a:cs typeface="Arial" pitchFamily="34" charset="0"/>
              </a:rPr>
              <a:t> </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Fiche de travail n° 41………………………………….Date : 15 novembre 2006                JJ/MM/AA</a:t>
            </a:r>
          </a:p>
          <a:p>
            <a:pPr algn="just"/>
            <a:r>
              <a:rPr lang="fr-FR" sz="1400" dirty="0" smtClean="0">
                <a:solidFill>
                  <a:srgbClr val="002060"/>
                </a:solidFill>
                <a:latin typeface="Arial" pitchFamily="34" charset="0"/>
                <a:cs typeface="Arial" pitchFamily="34" charset="0"/>
              </a:rPr>
              <a:t>DIGUE n° 1 Principale</a:t>
            </a:r>
          </a:p>
          <a:p>
            <a:pPr algn="just"/>
            <a:r>
              <a:rPr lang="fr-FR" sz="1400" dirty="0" smtClean="0">
                <a:solidFill>
                  <a:srgbClr val="002060"/>
                </a:solidFill>
                <a:latin typeface="Arial" pitchFamily="34" charset="0"/>
                <a:cs typeface="Arial" pitchFamily="34" charset="0"/>
              </a:rPr>
              <a:t>Situation : Ouvrage n° 2 à 3 portes et 3 clapets</a:t>
            </a:r>
          </a:p>
          <a:p>
            <a:pPr algn="just"/>
            <a:r>
              <a:rPr lang="fr-FR" sz="1400" dirty="0" smtClean="0">
                <a:solidFill>
                  <a:srgbClr val="002060"/>
                </a:solidFill>
                <a:latin typeface="Arial" pitchFamily="34" charset="0"/>
                <a:cs typeface="Arial" pitchFamily="34" charset="0"/>
              </a:rPr>
              <a:t>Zone : Fin de l digue au pied de Phnom </a:t>
            </a:r>
            <a:r>
              <a:rPr lang="fr-FR" sz="1400" dirty="0" err="1" smtClean="0">
                <a:solidFill>
                  <a:srgbClr val="002060"/>
                </a:solidFill>
                <a:latin typeface="Arial" pitchFamily="34" charset="0"/>
                <a:cs typeface="Arial" pitchFamily="34" charset="0"/>
              </a:rPr>
              <a:t>Srey</a:t>
            </a:r>
            <a:r>
              <a:rPr lang="fr-FR" sz="1400" dirty="0" smtClean="0">
                <a:solidFill>
                  <a:srgbClr val="002060"/>
                </a:solidFill>
                <a:latin typeface="Arial" pitchFamily="34" charset="0"/>
                <a:cs typeface="Arial" pitchFamily="34" charset="0"/>
              </a:rPr>
              <a:t> </a:t>
            </a:r>
            <a:r>
              <a:rPr lang="fr-FR" sz="1400" dirty="0" err="1" smtClean="0">
                <a:solidFill>
                  <a:srgbClr val="002060"/>
                </a:solidFill>
                <a:latin typeface="Arial" pitchFamily="34" charset="0"/>
                <a:cs typeface="Arial" pitchFamily="34" charset="0"/>
              </a:rPr>
              <a:t>Cha</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De pk 10+500</a:t>
            </a:r>
          </a:p>
          <a:p>
            <a:pPr algn="just"/>
            <a:r>
              <a:rPr lang="fr-FR" sz="1400" dirty="0" smtClean="0">
                <a:solidFill>
                  <a:srgbClr val="002060"/>
                </a:solidFill>
                <a:latin typeface="Arial" pitchFamily="34" charset="0"/>
                <a:cs typeface="Arial" pitchFamily="34" charset="0"/>
              </a:rPr>
              <a:t> </a:t>
            </a:r>
          </a:p>
          <a:p>
            <a:pPr algn="just"/>
            <a:r>
              <a:rPr lang="fr-FR" sz="1400" b="1" u="sng" dirty="0" smtClean="0">
                <a:solidFill>
                  <a:srgbClr val="002060"/>
                </a:solidFill>
                <a:latin typeface="Arial" pitchFamily="34" charset="0"/>
                <a:cs typeface="Arial" pitchFamily="34" charset="0"/>
              </a:rPr>
              <a:t>TRAVAUX A REALISES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Démontage des perrés défectueux </a:t>
            </a:r>
          </a:p>
          <a:p>
            <a:pPr algn="just"/>
            <a:r>
              <a:rPr lang="fr-FR" sz="1400" dirty="0" smtClean="0">
                <a:solidFill>
                  <a:srgbClr val="002060"/>
                </a:solidFill>
                <a:latin typeface="Arial" pitchFamily="34" charset="0"/>
                <a:cs typeface="Arial" pitchFamily="34" charset="0"/>
              </a:rPr>
              <a:t>Si c’est l’ensemble, démonter l’ensemble et rouler le géotextile : </a:t>
            </a:r>
          </a:p>
          <a:p>
            <a:pPr algn="just"/>
            <a:r>
              <a:rPr lang="fr-FR" sz="1400" dirty="0" smtClean="0">
                <a:solidFill>
                  <a:srgbClr val="002060"/>
                </a:solidFill>
                <a:latin typeface="Arial" pitchFamily="34" charset="0"/>
                <a:cs typeface="Arial" pitchFamily="34" charset="0"/>
              </a:rPr>
              <a:t>Remise en place de matériaux secs bien compactés : </a:t>
            </a:r>
          </a:p>
          <a:p>
            <a:pPr algn="just"/>
            <a:r>
              <a:rPr lang="fr-FR" sz="1400" dirty="0" smtClean="0">
                <a:solidFill>
                  <a:srgbClr val="002060"/>
                </a:solidFill>
                <a:latin typeface="Arial" pitchFamily="34" charset="0"/>
                <a:cs typeface="Arial" pitchFamily="34" charset="0"/>
              </a:rPr>
              <a:t>Planer : </a:t>
            </a:r>
          </a:p>
          <a:p>
            <a:pPr algn="just"/>
            <a:r>
              <a:rPr lang="fr-FR" sz="1400" dirty="0" smtClean="0">
                <a:solidFill>
                  <a:srgbClr val="002060"/>
                </a:solidFill>
                <a:latin typeface="Arial" pitchFamily="34" charset="0"/>
                <a:cs typeface="Arial" pitchFamily="34" charset="0"/>
              </a:rPr>
              <a:t>Dérouler le géotextile : </a:t>
            </a:r>
          </a:p>
          <a:p>
            <a:pPr algn="just"/>
            <a:r>
              <a:rPr lang="fr-FR" sz="1400" dirty="0" smtClean="0">
                <a:solidFill>
                  <a:srgbClr val="002060"/>
                </a:solidFill>
                <a:latin typeface="Arial" pitchFamily="34" charset="0"/>
                <a:cs typeface="Arial" pitchFamily="34" charset="0"/>
              </a:rPr>
              <a:t>Appairer les pierres :</a:t>
            </a:r>
          </a:p>
          <a:p>
            <a:pPr algn="just"/>
            <a:r>
              <a:rPr lang="fr-FR" sz="1400" dirty="0" smtClean="0">
                <a:solidFill>
                  <a:srgbClr val="002060"/>
                </a:solidFill>
                <a:latin typeface="Arial" pitchFamily="34" charset="0"/>
                <a:cs typeface="Arial" pitchFamily="34" charset="0"/>
              </a:rPr>
              <a:t>Jointer avec du mortier de ciment type 5 « marin »</a:t>
            </a:r>
          </a:p>
          <a:p>
            <a:pPr algn="just"/>
            <a:r>
              <a:rPr lang="fr-FR" sz="1400" dirty="0" smtClean="0">
                <a:solidFill>
                  <a:srgbClr val="002060"/>
                </a:solidFill>
                <a:latin typeface="Arial" pitchFamily="34" charset="0"/>
                <a:cs typeface="Arial" pitchFamily="34" charset="0"/>
              </a:rPr>
              <a:t>Lisser les joints</a:t>
            </a:r>
          </a:p>
          <a:p>
            <a:pPr algn="just"/>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Nombre de vacataires nécessaires aux travaux de maintenance : </a:t>
            </a:r>
            <a:r>
              <a:rPr lang="fr-FR" sz="1400" b="1" dirty="0" smtClean="0">
                <a:solidFill>
                  <a:srgbClr val="002060"/>
                </a:solidFill>
                <a:latin typeface="Arial" pitchFamily="34" charset="0"/>
                <a:cs typeface="Arial" pitchFamily="34" charset="0"/>
              </a:rPr>
              <a:t>3 personnes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Nombre de jours de travail : </a:t>
            </a:r>
            <a:r>
              <a:rPr lang="fr-FR" sz="1400" b="1" dirty="0" smtClean="0">
                <a:solidFill>
                  <a:srgbClr val="002060"/>
                </a:solidFill>
                <a:latin typeface="Arial" pitchFamily="34" charset="0"/>
                <a:cs typeface="Arial" pitchFamily="34" charset="0"/>
              </a:rPr>
              <a:t>10 jours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Outillages : Marteau, burin, pied d’éléphant, truelles, pelle, pioche, barre à mine, arrosoir, etc.</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Remarque : On peut faire 12 à 13 ouvrages par saison sèche.</a:t>
            </a:r>
          </a:p>
          <a:p>
            <a:pPr algn="just"/>
            <a:r>
              <a:rPr lang="fr-FR" sz="1400" dirty="0" smtClean="0">
                <a:solidFill>
                  <a:srgbClr val="002060"/>
                </a:solidFill>
                <a:latin typeface="Arial" pitchFamily="34" charset="0"/>
                <a:cs typeface="Arial" pitchFamily="34" charset="0"/>
              </a:rPr>
              <a:t> </a:t>
            </a:r>
          </a:p>
          <a:p>
            <a:pPr algn="just"/>
            <a:endParaRPr lang="fr-FR" sz="1400" dirty="0" smtClean="0">
              <a:solidFill>
                <a:srgbClr val="002060"/>
              </a:solidFill>
              <a:latin typeface="Arial" pitchFamily="34" charset="0"/>
              <a:cs typeface="Arial" pitchFamily="34" charset="0"/>
            </a:endParaRPr>
          </a:p>
          <a:p>
            <a:pPr algn="just"/>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Nom du chef de chantier :   M. HAM </a:t>
            </a:r>
            <a:r>
              <a:rPr lang="fr-FR" sz="1400" dirty="0" err="1" smtClean="0">
                <a:solidFill>
                  <a:srgbClr val="002060"/>
                </a:solidFill>
                <a:latin typeface="Arial" pitchFamily="34" charset="0"/>
                <a:cs typeface="Arial" pitchFamily="34" charset="0"/>
              </a:rPr>
              <a:t>Samnang</a:t>
            </a:r>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Signature du chef de chantier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6309"/>
            <a:ext cx="9144000" cy="1169551"/>
          </a:xfrm>
          <a:prstGeom prst="rect">
            <a:avLst/>
          </a:prstGeom>
          <a:solidFill>
            <a:schemeClr val="accent5">
              <a:lumMod val="40000"/>
              <a:lumOff val="60000"/>
            </a:schemeClr>
          </a:solidFill>
          <a:ln w="28575">
            <a:solidFill>
              <a:srgbClr val="FF0000"/>
            </a:solidFill>
          </a:ln>
        </p:spPr>
        <p:txBody>
          <a:bodyPr wrap="square" rtlCol="0">
            <a:spAutoFit/>
          </a:bodyPr>
          <a:lstStyle/>
          <a:p>
            <a:r>
              <a:rPr lang="fr-FR" sz="1400" b="1" dirty="0" smtClean="0"/>
              <a:t> </a:t>
            </a:r>
            <a:r>
              <a:rPr lang="fr-FR" sz="1400" u="sng" dirty="0" smtClean="0"/>
              <a:t> </a:t>
            </a:r>
            <a:r>
              <a:rPr lang="fr-FR" sz="1400" u="sng" dirty="0" smtClean="0">
                <a:solidFill>
                  <a:srgbClr val="002060"/>
                </a:solidFill>
                <a:latin typeface="Arial" pitchFamily="34" charset="0"/>
                <a:cs typeface="Arial" pitchFamily="34" charset="0"/>
              </a:rPr>
              <a:t>les protections amont aval des ouvrages </a:t>
            </a:r>
            <a:r>
              <a:rPr lang="fr-FR" sz="1400" dirty="0" smtClean="0">
                <a:solidFill>
                  <a:srgbClr val="002060"/>
                </a:solidFill>
                <a:latin typeface="Arial" pitchFamily="34" charset="0"/>
                <a:cs typeface="Arial" pitchFamily="34" charset="0"/>
              </a:rPr>
              <a:t>:</a:t>
            </a:r>
          </a:p>
          <a:p>
            <a:pPr algn="just"/>
            <a:r>
              <a:rPr lang="fr-FR" sz="1400" dirty="0" smtClean="0">
                <a:solidFill>
                  <a:srgbClr val="002060"/>
                </a:solidFill>
                <a:latin typeface="Arial" pitchFamily="34" charset="0"/>
                <a:cs typeface="Arial" pitchFamily="34" charset="0"/>
              </a:rPr>
              <a:t>De nombreux pieux horizontaux ont été volés sur ces protections qui empêchent les bateaux de venir accoster contre les portes ou les clapets des ouvrages ou contre les perrés provoquant des dégâts lors du choc. </a:t>
            </a:r>
          </a:p>
          <a:p>
            <a:pPr algn="just"/>
            <a:r>
              <a:rPr lang="fr-FR" sz="1400" dirty="0" smtClean="0">
                <a:solidFill>
                  <a:srgbClr val="002060"/>
                </a:solidFill>
                <a:latin typeface="Arial" pitchFamily="34" charset="0"/>
                <a:cs typeface="Arial" pitchFamily="34" charset="0"/>
              </a:rPr>
              <a:t>Ce sont des bois de </a:t>
            </a:r>
            <a:r>
              <a:rPr lang="fr-FR" sz="1400" dirty="0" err="1" smtClean="0">
                <a:solidFill>
                  <a:srgbClr val="002060"/>
                </a:solidFill>
                <a:latin typeface="Arial" pitchFamily="34" charset="0"/>
                <a:cs typeface="Arial" pitchFamily="34" charset="0"/>
              </a:rPr>
              <a:t>smac</a:t>
            </a:r>
            <a:r>
              <a:rPr lang="fr-FR" sz="1400" dirty="0" smtClean="0">
                <a:solidFill>
                  <a:srgbClr val="002060"/>
                </a:solidFill>
                <a:latin typeface="Arial" pitchFamily="34" charset="0"/>
                <a:cs typeface="Arial" pitchFamily="34" charset="0"/>
              </a:rPr>
              <a:t> de diamètre  de 6 à 8 cm cloués sur les gros pieux de </a:t>
            </a:r>
            <a:r>
              <a:rPr lang="fr-FR" sz="1400" dirty="0" err="1" smtClean="0">
                <a:solidFill>
                  <a:srgbClr val="002060"/>
                </a:solidFill>
                <a:latin typeface="Arial" pitchFamily="34" charset="0"/>
                <a:cs typeface="Arial" pitchFamily="34" charset="0"/>
              </a:rPr>
              <a:t>smac</a:t>
            </a:r>
            <a:r>
              <a:rPr lang="fr-FR" sz="1400" dirty="0" smtClean="0">
                <a:solidFill>
                  <a:srgbClr val="002060"/>
                </a:solidFill>
                <a:latin typeface="Arial" pitchFamily="34" charset="0"/>
                <a:cs typeface="Arial" pitchFamily="34" charset="0"/>
              </a:rPr>
              <a:t> verticaux. Il y a deux rangées de façon à ce que suivant le niveau de l’eau les barques ne puissent passer.</a:t>
            </a:r>
          </a:p>
        </p:txBody>
      </p:sp>
      <p:sp>
        <p:nvSpPr>
          <p:cNvPr id="3" name="ZoneTexte 2"/>
          <p:cNvSpPr txBox="1"/>
          <p:nvPr/>
        </p:nvSpPr>
        <p:spPr>
          <a:xfrm>
            <a:off x="0" y="1329058"/>
            <a:ext cx="9144000" cy="5386090"/>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dirty="0" smtClean="0">
                <a:solidFill>
                  <a:srgbClr val="002060"/>
                </a:solidFill>
                <a:latin typeface="Arial" pitchFamily="34" charset="0"/>
                <a:cs typeface="Arial" pitchFamily="34" charset="0"/>
              </a:rPr>
              <a:t> </a:t>
            </a:r>
            <a:r>
              <a:rPr lang="fr-FR" sz="1400" b="1" u="sng" dirty="0" smtClean="0">
                <a:solidFill>
                  <a:srgbClr val="002060"/>
                </a:solidFill>
                <a:latin typeface="Arial" pitchFamily="34" charset="0"/>
                <a:cs typeface="Arial" pitchFamily="34" charset="0"/>
              </a:rPr>
              <a:t>FICHE DE TRAVAIL</a:t>
            </a:r>
            <a:endParaRPr lang="fr-FR" sz="1400" dirty="0" smtClean="0">
              <a:solidFill>
                <a:srgbClr val="002060"/>
              </a:solidFill>
              <a:latin typeface="Arial" pitchFamily="34" charset="0"/>
              <a:cs typeface="Arial" pitchFamily="34" charset="0"/>
            </a:endParaRPr>
          </a:p>
          <a:p>
            <a:r>
              <a:rPr lang="fr-FR" sz="1400" b="1" u="sng" dirty="0" smtClean="0">
                <a:solidFill>
                  <a:srgbClr val="002060"/>
                </a:solidFill>
                <a:latin typeface="Arial" pitchFamily="34" charset="0"/>
                <a:cs typeface="Arial" pitchFamily="34" charset="0"/>
              </a:rPr>
              <a:t>MAINTENANCE DES PROTECTIONS AMONT AVAL D’OUVRAGES  DU POLDER 1</a:t>
            </a:r>
            <a:endParaRPr lang="fr-FR" sz="1400" dirty="0" smtClean="0">
              <a:solidFill>
                <a:srgbClr val="002060"/>
              </a:solidFill>
              <a:latin typeface="Arial" pitchFamily="34" charset="0"/>
              <a:cs typeface="Arial" pitchFamily="34" charset="0"/>
            </a:endParaRPr>
          </a:p>
          <a:p>
            <a:r>
              <a:rPr lang="fr-FR" sz="1400" dirty="0" smtClean="0">
                <a:solidFill>
                  <a:srgbClr val="002060"/>
                </a:solidFill>
                <a:latin typeface="Arial" pitchFamily="34" charset="0"/>
                <a:cs typeface="Arial" pitchFamily="34" charset="0"/>
              </a:rPr>
              <a:t>Fiche de travail n° 42………………………………….Date : 15 novembre 2006                JJ/MM/AA</a:t>
            </a:r>
          </a:p>
          <a:p>
            <a:r>
              <a:rPr lang="fr-FR" sz="1400" dirty="0" smtClean="0">
                <a:solidFill>
                  <a:srgbClr val="002060"/>
                </a:solidFill>
                <a:latin typeface="Arial" pitchFamily="34" charset="0"/>
                <a:cs typeface="Arial" pitchFamily="34" charset="0"/>
              </a:rPr>
              <a:t>DIGUE n° 1 Principale</a:t>
            </a:r>
          </a:p>
          <a:p>
            <a:r>
              <a:rPr lang="fr-FR" sz="1400" dirty="0" smtClean="0">
                <a:solidFill>
                  <a:srgbClr val="002060"/>
                </a:solidFill>
                <a:latin typeface="Arial" pitchFamily="34" charset="0"/>
                <a:cs typeface="Arial" pitchFamily="34" charset="0"/>
              </a:rPr>
              <a:t>Situation : Ouvrage n° 2 à 3 portes et 3 clapets</a:t>
            </a:r>
          </a:p>
          <a:p>
            <a:r>
              <a:rPr lang="fr-FR" sz="1400" dirty="0" smtClean="0">
                <a:solidFill>
                  <a:srgbClr val="002060"/>
                </a:solidFill>
                <a:latin typeface="Arial" pitchFamily="34" charset="0"/>
                <a:cs typeface="Arial" pitchFamily="34" charset="0"/>
              </a:rPr>
              <a:t>Zone : Fin de la digue au pied de Phnom </a:t>
            </a:r>
            <a:r>
              <a:rPr lang="fr-FR" sz="1400" dirty="0" err="1" smtClean="0">
                <a:solidFill>
                  <a:srgbClr val="002060"/>
                </a:solidFill>
                <a:latin typeface="Arial" pitchFamily="34" charset="0"/>
                <a:cs typeface="Arial" pitchFamily="34" charset="0"/>
              </a:rPr>
              <a:t>Srey</a:t>
            </a:r>
            <a:r>
              <a:rPr lang="fr-FR" sz="1400" dirty="0" smtClean="0">
                <a:solidFill>
                  <a:srgbClr val="002060"/>
                </a:solidFill>
                <a:latin typeface="Arial" pitchFamily="34" charset="0"/>
                <a:cs typeface="Arial" pitchFamily="34" charset="0"/>
              </a:rPr>
              <a:t> Cham</a:t>
            </a:r>
          </a:p>
          <a:p>
            <a:r>
              <a:rPr lang="fr-FR" sz="1400" dirty="0" smtClean="0">
                <a:solidFill>
                  <a:srgbClr val="002060"/>
                </a:solidFill>
                <a:latin typeface="Arial" pitchFamily="34" charset="0"/>
                <a:cs typeface="Arial" pitchFamily="34" charset="0"/>
              </a:rPr>
              <a:t>De pk 10+500</a:t>
            </a:r>
          </a:p>
          <a:p>
            <a:endParaRPr lang="fr-FR" sz="800" dirty="0" smtClean="0">
              <a:solidFill>
                <a:srgbClr val="002060"/>
              </a:solidFill>
              <a:latin typeface="Arial" pitchFamily="34" charset="0"/>
              <a:cs typeface="Arial" pitchFamily="34" charset="0"/>
            </a:endParaRPr>
          </a:p>
          <a:p>
            <a:r>
              <a:rPr lang="fr-FR" sz="1400" b="1" u="sng" dirty="0" smtClean="0">
                <a:solidFill>
                  <a:srgbClr val="002060"/>
                </a:solidFill>
                <a:latin typeface="Arial" pitchFamily="34" charset="0"/>
                <a:cs typeface="Arial" pitchFamily="34" charset="0"/>
              </a:rPr>
              <a:t>TRAVAUX A REALISER</a:t>
            </a:r>
            <a:endParaRPr lang="fr-FR" sz="1400" dirty="0" smtClean="0">
              <a:solidFill>
                <a:srgbClr val="002060"/>
              </a:solidFill>
              <a:latin typeface="Arial" pitchFamily="34" charset="0"/>
              <a:cs typeface="Arial" pitchFamily="34" charset="0"/>
            </a:endParaRPr>
          </a:p>
          <a:p>
            <a:r>
              <a:rPr lang="fr-FR" sz="1400" dirty="0" smtClean="0">
                <a:solidFill>
                  <a:srgbClr val="002060"/>
                </a:solidFill>
                <a:latin typeface="Arial" pitchFamily="34" charset="0"/>
                <a:cs typeface="Arial" pitchFamily="34" charset="0"/>
              </a:rPr>
              <a:t>Remonter les bois horizontaux décloués ou arrachés : </a:t>
            </a:r>
          </a:p>
          <a:p>
            <a:r>
              <a:rPr lang="fr-FR" sz="1400" dirty="0" smtClean="0">
                <a:solidFill>
                  <a:srgbClr val="002060"/>
                </a:solidFill>
                <a:latin typeface="Arial" pitchFamily="34" charset="0"/>
                <a:cs typeface="Arial" pitchFamily="34" charset="0"/>
              </a:rPr>
              <a:t>Transporter sur place les bois neufs en remplacement de ceux qui ont disparu :</a:t>
            </a:r>
          </a:p>
          <a:p>
            <a:r>
              <a:rPr lang="fr-FR" sz="1400" dirty="0" smtClean="0">
                <a:solidFill>
                  <a:srgbClr val="002060"/>
                </a:solidFill>
                <a:latin typeface="Arial" pitchFamily="34" charset="0"/>
                <a:cs typeface="Arial" pitchFamily="34" charset="0"/>
              </a:rPr>
              <a:t>Remise en place de pieux dans les zones où il n’y en a pas : Chevauchement sur 30 cm </a:t>
            </a:r>
          </a:p>
          <a:p>
            <a:r>
              <a:rPr lang="fr-FR" sz="1400" dirty="0" smtClean="0">
                <a:solidFill>
                  <a:srgbClr val="002060"/>
                </a:solidFill>
                <a:latin typeface="Arial" pitchFamily="34" charset="0"/>
                <a:cs typeface="Arial" pitchFamily="34" charset="0"/>
              </a:rPr>
              <a:t>Fixer avec des clous zingués section carrée ou torsadées autobloquants.</a:t>
            </a:r>
          </a:p>
          <a:p>
            <a:r>
              <a:rPr lang="fr-FR" sz="1400" dirty="0" smtClean="0">
                <a:solidFill>
                  <a:srgbClr val="002060"/>
                </a:solidFill>
                <a:latin typeface="Arial" pitchFamily="34" charset="0"/>
                <a:cs typeface="Arial" pitchFamily="34" charset="0"/>
              </a:rPr>
              <a:t>S’assurer de ma solidité de l’ensemble: </a:t>
            </a:r>
          </a:p>
          <a:p>
            <a:endParaRPr lang="fr-FR" sz="800" dirty="0" smtClean="0">
              <a:solidFill>
                <a:srgbClr val="002060"/>
              </a:solidFill>
              <a:latin typeface="Arial" pitchFamily="34" charset="0"/>
              <a:cs typeface="Arial" pitchFamily="34" charset="0"/>
            </a:endParaRPr>
          </a:p>
          <a:p>
            <a:r>
              <a:rPr lang="fr-FR" sz="1400" dirty="0" smtClean="0">
                <a:solidFill>
                  <a:srgbClr val="002060"/>
                </a:solidFill>
                <a:latin typeface="Arial" pitchFamily="34" charset="0"/>
                <a:cs typeface="Arial" pitchFamily="34" charset="0"/>
              </a:rPr>
              <a:t>Nombre de vacataires nécessaires aux travaux de maintenance : </a:t>
            </a:r>
            <a:r>
              <a:rPr lang="fr-FR" sz="1400" b="1" dirty="0" smtClean="0">
                <a:solidFill>
                  <a:srgbClr val="002060"/>
                </a:solidFill>
                <a:latin typeface="Arial" pitchFamily="34" charset="0"/>
                <a:cs typeface="Arial" pitchFamily="34" charset="0"/>
              </a:rPr>
              <a:t>3 personnes</a:t>
            </a:r>
            <a:endParaRPr lang="fr-FR" sz="1400" dirty="0" smtClean="0">
              <a:solidFill>
                <a:srgbClr val="002060"/>
              </a:solidFill>
              <a:latin typeface="Arial" pitchFamily="34" charset="0"/>
              <a:cs typeface="Arial" pitchFamily="34" charset="0"/>
            </a:endParaRPr>
          </a:p>
          <a:p>
            <a:r>
              <a:rPr lang="fr-FR" sz="1400" dirty="0" smtClean="0">
                <a:solidFill>
                  <a:srgbClr val="002060"/>
                </a:solidFill>
                <a:latin typeface="Arial" pitchFamily="34" charset="0"/>
                <a:cs typeface="Arial" pitchFamily="34" charset="0"/>
              </a:rPr>
              <a:t>Nombre de jours de travail : </a:t>
            </a:r>
            <a:r>
              <a:rPr lang="fr-FR" sz="1400" b="1" dirty="0" smtClean="0">
                <a:solidFill>
                  <a:srgbClr val="002060"/>
                </a:solidFill>
                <a:latin typeface="Arial" pitchFamily="34" charset="0"/>
                <a:cs typeface="Arial" pitchFamily="34" charset="0"/>
              </a:rPr>
              <a:t>2 jours</a:t>
            </a:r>
            <a:endParaRPr lang="fr-FR" sz="1400" dirty="0" smtClean="0">
              <a:solidFill>
                <a:srgbClr val="002060"/>
              </a:solidFill>
              <a:latin typeface="Arial" pitchFamily="34" charset="0"/>
              <a:cs typeface="Arial" pitchFamily="34" charset="0"/>
            </a:endParaRPr>
          </a:p>
          <a:p>
            <a:endParaRPr lang="fr-FR" sz="800" dirty="0" smtClean="0">
              <a:solidFill>
                <a:srgbClr val="002060"/>
              </a:solidFill>
              <a:latin typeface="Arial" pitchFamily="34" charset="0"/>
              <a:cs typeface="Arial" pitchFamily="34" charset="0"/>
            </a:endParaRPr>
          </a:p>
          <a:p>
            <a:r>
              <a:rPr lang="fr-FR" sz="1400" dirty="0" smtClean="0">
                <a:solidFill>
                  <a:srgbClr val="002060"/>
                </a:solidFill>
                <a:latin typeface="Arial" pitchFamily="34" charset="0"/>
                <a:cs typeface="Arial" pitchFamily="34" charset="0"/>
              </a:rPr>
              <a:t>Outillages : Marteau, scie, barre à mine, pied de biche, hache, bateau, moto remorque, etc.</a:t>
            </a:r>
          </a:p>
          <a:p>
            <a:r>
              <a:rPr lang="fr-FR" sz="1400" dirty="0" smtClean="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Remarque : On peut faire 12 à 13 ouvrages par saison sèche.</a:t>
            </a:r>
          </a:p>
          <a:p>
            <a:r>
              <a:rPr lang="fr-FR" sz="1400" dirty="0" smtClean="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Nom du chef de chantier :   M. HAM </a:t>
            </a:r>
            <a:r>
              <a:rPr lang="fr-FR" sz="1400" dirty="0" err="1" smtClean="0">
                <a:solidFill>
                  <a:srgbClr val="002060"/>
                </a:solidFill>
                <a:latin typeface="Arial" pitchFamily="34" charset="0"/>
                <a:cs typeface="Arial" pitchFamily="34" charset="0"/>
              </a:rPr>
              <a:t>Samnang</a:t>
            </a:r>
            <a:r>
              <a:rPr lang="fr-FR" sz="1400" dirty="0" smtClean="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Signature du chef de chantier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6309"/>
            <a:ext cx="9144000" cy="954107"/>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smtClean="0">
                <a:solidFill>
                  <a:srgbClr val="002060"/>
                </a:solidFill>
                <a:latin typeface="Arial" pitchFamily="34" charset="0"/>
                <a:cs typeface="Arial" pitchFamily="34" charset="0"/>
              </a:rPr>
              <a:t>l’infrastructure en béton armé </a:t>
            </a:r>
            <a:r>
              <a:rPr lang="fr-FR" sz="1400" dirty="0" smtClean="0">
                <a:solidFill>
                  <a:srgbClr val="002060"/>
                </a:solidFill>
                <a:latin typeface="Arial" pitchFamily="34" charset="0"/>
                <a:cs typeface="Arial" pitchFamily="34" charset="0"/>
              </a:rPr>
              <a:t>:</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Il y a peu de travail à faire sur ces infrastructures, un contrôle au moment où l’on vide l’eau dans les ouvrages pour l’entretien des portes et des clapets.</a:t>
            </a:r>
          </a:p>
        </p:txBody>
      </p:sp>
      <p:pic>
        <p:nvPicPr>
          <p:cNvPr id="90114" name="Picture 2" descr="Entretien ouvrage 1 polder 1 Ma Ou 2004 n° 3"/>
          <p:cNvPicPr>
            <a:picLocks noChangeAspect="1" noChangeArrowheads="1"/>
          </p:cNvPicPr>
          <p:nvPr/>
        </p:nvPicPr>
        <p:blipFill>
          <a:blip r:embed="rId3" cstate="email"/>
          <a:srcRect/>
          <a:stretch>
            <a:fillRect/>
          </a:stretch>
        </p:blipFill>
        <p:spPr bwMode="auto">
          <a:xfrm>
            <a:off x="2786050" y="1142984"/>
            <a:ext cx="3701142" cy="2357454"/>
          </a:xfrm>
          <a:prstGeom prst="rect">
            <a:avLst/>
          </a:prstGeom>
          <a:noFill/>
          <a:ln w="9525">
            <a:noFill/>
            <a:miter lim="800000"/>
            <a:headEnd/>
            <a:tailEnd/>
          </a:ln>
        </p:spPr>
      </p:pic>
      <p:sp>
        <p:nvSpPr>
          <p:cNvPr id="90115" name="Text Box 3"/>
          <p:cNvSpPr txBox="1">
            <a:spLocks noChangeArrowheads="1"/>
          </p:cNvSpPr>
          <p:nvPr/>
        </p:nvSpPr>
        <p:spPr bwMode="auto">
          <a:xfrm>
            <a:off x="2786050" y="1142984"/>
            <a:ext cx="3714776" cy="214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1" u="none" strike="noStrike" cap="none" normalizeH="0" baseline="0" smtClean="0">
                <a:ln>
                  <a:noFill/>
                </a:ln>
                <a:solidFill>
                  <a:srgbClr val="002060"/>
                </a:solidFill>
                <a:effectLst/>
                <a:latin typeface="Arial" pitchFamily="34" charset="0"/>
                <a:cs typeface="Arial" pitchFamily="34" charset="0"/>
              </a:rPr>
              <a:t>Vidange de l’intérieur de l’ouvrage 2 du polder 1</a:t>
            </a:r>
            <a:endParaRPr kumimoji="0" lang="fr-FR" sz="1100" b="0" i="0" u="none" strike="noStrike" cap="none" normalizeH="0" baseline="0" smtClean="0">
              <a:ln>
                <a:noFill/>
              </a:ln>
              <a:solidFill>
                <a:srgbClr val="002060"/>
              </a:solidFill>
              <a:effectLst/>
              <a:latin typeface="Arial" pitchFamily="34" charset="0"/>
              <a:cs typeface="Arial" pitchFamily="34" charset="0"/>
            </a:endParaRPr>
          </a:p>
        </p:txBody>
      </p:sp>
      <p:pic>
        <p:nvPicPr>
          <p:cNvPr id="90116" name="Picture 4" descr="Scan0220"/>
          <p:cNvPicPr>
            <a:picLocks noChangeAspect="1" noChangeArrowheads="1"/>
          </p:cNvPicPr>
          <p:nvPr/>
        </p:nvPicPr>
        <p:blipFill>
          <a:blip r:embed="rId4" cstate="email">
            <a:lum bright="6000"/>
          </a:blip>
          <a:srcRect/>
          <a:stretch>
            <a:fillRect/>
          </a:stretch>
        </p:blipFill>
        <p:spPr bwMode="auto">
          <a:xfrm>
            <a:off x="2315265" y="3571876"/>
            <a:ext cx="4562593" cy="3214686"/>
          </a:xfrm>
          <a:prstGeom prst="rect">
            <a:avLst/>
          </a:prstGeom>
          <a:noFill/>
          <a:ln w="28575">
            <a:solidFill>
              <a:srgbClr val="FF0000"/>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06FAB8A-03B4-48A0-AC6A-976511046243}" type="slidenum">
              <a:rPr lang="en-US" smtClean="0"/>
              <a:pPr>
                <a:defRPr/>
              </a:pPr>
              <a:t>4</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381000" y="457200"/>
            <a:ext cx="8382000" cy="400050"/>
          </a:xfrm>
          <a:prstGeom prst="rect">
            <a:avLst/>
          </a:prstGeom>
          <a:noFill/>
          <a:ln w="9525">
            <a:noFill/>
            <a:miter lim="800000"/>
            <a:headEnd/>
            <a:tailEnd/>
          </a:ln>
          <a:effectLst/>
        </p:spPr>
        <p:txBody>
          <a:bodyPr>
            <a:spAutoFit/>
          </a:bodyPr>
          <a:lstStyle/>
          <a:p>
            <a:pPr algn="ctr">
              <a:spcBef>
                <a:spcPct val="50000"/>
              </a:spcBef>
              <a:defRPr/>
            </a:pPr>
            <a:r>
              <a:rPr lang="fr-FR" sz="2000" b="1" u="sng" dirty="0">
                <a:solidFill>
                  <a:srgbClr val="FF7F61"/>
                </a:solidFill>
                <a:effectLst>
                  <a:outerShdw blurRad="38100" dist="38100" dir="2700000" algn="tl">
                    <a:srgbClr val="000000"/>
                  </a:outerShdw>
                </a:effectLst>
              </a:rPr>
              <a:t>LA MAINTENANCE </a:t>
            </a:r>
            <a:endParaRPr lang="en-US" sz="2000" b="1" u="sng" dirty="0">
              <a:solidFill>
                <a:srgbClr val="FFC000"/>
              </a:solidFill>
              <a:effectLst>
                <a:outerShdw blurRad="38100" dist="38100" dir="2700000" algn="tl">
                  <a:srgbClr val="000000"/>
                </a:outerShdw>
              </a:effectLst>
            </a:endParaRPr>
          </a:p>
        </p:txBody>
      </p:sp>
      <p:pic>
        <p:nvPicPr>
          <p:cNvPr id="3074" name="Picture 2" descr="Carte géologique"/>
          <p:cNvPicPr>
            <a:picLocks noChangeAspect="1" noChangeArrowheads="1"/>
          </p:cNvPicPr>
          <p:nvPr/>
        </p:nvPicPr>
        <p:blipFill>
          <a:blip r:embed="rId3"/>
          <a:srcRect/>
          <a:stretch>
            <a:fillRect/>
          </a:stretch>
        </p:blipFill>
        <p:spPr bwMode="auto">
          <a:xfrm>
            <a:off x="2786050" y="1265251"/>
            <a:ext cx="3657600" cy="4164013"/>
          </a:xfrm>
          <a:prstGeom prst="rect">
            <a:avLst/>
          </a:prstGeom>
          <a:noFill/>
          <a:ln w="28575">
            <a:solidFill>
              <a:srgbClr val="FF0000"/>
            </a:solidFill>
            <a:miter lim="800000"/>
            <a:headEnd/>
            <a:tailEnd/>
          </a:ln>
        </p:spPr>
      </p:pic>
      <p:sp>
        <p:nvSpPr>
          <p:cNvPr id="3075" name="Text Box 3"/>
          <p:cNvSpPr txBox="1">
            <a:spLocks noChangeArrowheads="1"/>
          </p:cNvSpPr>
          <p:nvPr/>
        </p:nvSpPr>
        <p:spPr bwMode="auto">
          <a:xfrm>
            <a:off x="4714876" y="2214554"/>
            <a:ext cx="800100" cy="457200"/>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FF0000"/>
                </a:solidFill>
                <a:effectLst/>
                <a:latin typeface="Arial" pitchFamily="34" charset="0"/>
                <a:cs typeface="Arial" pitchFamily="34" charset="0"/>
              </a:rPr>
              <a:t>Zone des polders de Prey Nup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6" name="Line 4"/>
          <p:cNvSpPr>
            <a:spLocks noChangeShapeType="1"/>
          </p:cNvSpPr>
          <p:nvPr/>
        </p:nvSpPr>
        <p:spPr bwMode="auto">
          <a:xfrm flipH="1">
            <a:off x="4143372" y="2643182"/>
            <a:ext cx="533400" cy="22860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077" name="Text Box 5"/>
          <p:cNvSpPr txBox="1">
            <a:spLocks noChangeArrowheads="1"/>
          </p:cNvSpPr>
          <p:nvPr/>
        </p:nvSpPr>
        <p:spPr bwMode="auto">
          <a:xfrm>
            <a:off x="1885968" y="5429264"/>
            <a:ext cx="5257800" cy="1143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fr-FR" sz="1200" b="0" i="0" u="none" strike="noStrike" cap="none" normalizeH="0" baseline="0" dirty="0" smtClean="0">
                <a:ln>
                  <a:noFill/>
                </a:ln>
                <a:solidFill>
                  <a:schemeClr val="bg1"/>
                </a:solidFill>
                <a:effectLst/>
                <a:latin typeface="Arial" pitchFamily="34" charset="0"/>
                <a:cs typeface="Arial" pitchFamily="34" charset="0"/>
              </a:rPr>
              <a:t>Dépôts d’argiles molles dans le sud-est asiatique (d’après Cox, 1972)</a:t>
            </a:r>
          </a:p>
          <a:p>
            <a:pPr marL="0" marR="0" lvl="0" indent="0" algn="ctr" defTabSz="914400" rtl="0" eaLnBrk="1" fontAlgn="base" latinLnBrk="0" hangingPunct="1">
              <a:lnSpc>
                <a:spcPct val="100000"/>
              </a:lnSpc>
              <a:spcBef>
                <a:spcPct val="0"/>
              </a:spcBef>
              <a:buClrTx/>
              <a:buSzTx/>
              <a:buFontTx/>
              <a:buNone/>
              <a:tabLst/>
            </a:pPr>
            <a:r>
              <a:rPr kumimoji="0" lang="fr-FR" sz="1200" b="0" i="0" u="none" strike="noStrike" cap="none" normalizeH="0" baseline="0" dirty="0" smtClean="0">
                <a:ln>
                  <a:noFill/>
                </a:ln>
                <a:solidFill>
                  <a:schemeClr val="bg1"/>
                </a:solidFill>
                <a:effectLst/>
                <a:latin typeface="Arial" pitchFamily="34" charset="0"/>
                <a:cs typeface="Arial" pitchFamily="34" charset="0"/>
              </a:rPr>
              <a:t>Cette figure</a:t>
            </a:r>
            <a:r>
              <a:rPr kumimoji="0" lang="fr-FR" sz="1200" b="0" i="0" u="none" strike="noStrike" cap="none" normalizeH="0" baseline="30000" dirty="0" smtClean="0">
                <a:ln>
                  <a:noFill/>
                </a:ln>
                <a:solidFill>
                  <a:schemeClr val="bg1"/>
                </a:solidFill>
                <a:effectLst/>
                <a:latin typeface="Arial" pitchFamily="34" charset="0"/>
                <a:cs typeface="Arial" pitchFamily="34" charset="0"/>
              </a:rPr>
              <a:t> (1) </a:t>
            </a:r>
            <a:r>
              <a:rPr kumimoji="0" lang="fr-FR" sz="1200" b="0" i="0" u="none" strike="noStrike" cap="none" normalizeH="0" baseline="0" dirty="0" smtClean="0">
                <a:ln>
                  <a:noFill/>
                </a:ln>
                <a:solidFill>
                  <a:schemeClr val="bg1"/>
                </a:solidFill>
                <a:effectLst/>
                <a:latin typeface="Arial" pitchFamily="34" charset="0"/>
                <a:cs typeface="Arial" pitchFamily="34" charset="0"/>
              </a:rPr>
              <a:t> donne une indication de la distribution géographique des dépôts d’argiles molles dans tout le </a:t>
            </a:r>
          </a:p>
          <a:p>
            <a:pPr marL="0" marR="0" lvl="0" indent="0" algn="ctr" defTabSz="914400" rtl="0" eaLnBrk="1" fontAlgn="base" latinLnBrk="0" hangingPunct="1">
              <a:lnSpc>
                <a:spcPct val="100000"/>
              </a:lnSpc>
              <a:spcBef>
                <a:spcPct val="0"/>
              </a:spcBef>
              <a:buClrTx/>
              <a:buSzTx/>
              <a:buFontTx/>
              <a:buNone/>
              <a:tabLst/>
            </a:pPr>
            <a:r>
              <a:rPr kumimoji="0" lang="fr-FR" sz="1200" b="0" i="0" u="none" strike="noStrike" cap="none" normalizeH="0" baseline="0" dirty="0" smtClean="0">
                <a:ln>
                  <a:noFill/>
                </a:ln>
                <a:solidFill>
                  <a:schemeClr val="bg1"/>
                </a:solidFill>
                <a:effectLst/>
                <a:latin typeface="Arial" pitchFamily="34" charset="0"/>
                <a:cs typeface="Arial" pitchFamily="34" charset="0"/>
              </a:rPr>
              <a:t>Sud-est asiatique</a:t>
            </a:r>
          </a:p>
        </p:txBody>
      </p:sp>
      <p:sp>
        <p:nvSpPr>
          <p:cNvPr id="9" name="Rectangle 8"/>
          <p:cNvSpPr/>
          <p:nvPr/>
        </p:nvSpPr>
        <p:spPr>
          <a:xfrm>
            <a:off x="500034" y="857232"/>
            <a:ext cx="8143932" cy="5857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2000"/>
                                        <p:tgtEl>
                                          <p:spTgt spid="30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2000"/>
                                        <p:tgtEl>
                                          <p:spTgt spid="30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2000"/>
                                        <p:tgtEl>
                                          <p:spTgt spid="30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5" grpId="0" animBg="1"/>
      <p:bldP spid="3076" grpId="0" animBg="1"/>
      <p:bldP spid="3077"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Scan0221"/>
          <p:cNvPicPr>
            <a:picLocks noChangeAspect="1" noChangeArrowheads="1"/>
          </p:cNvPicPr>
          <p:nvPr/>
        </p:nvPicPr>
        <p:blipFill>
          <a:blip r:embed="rId3"/>
          <a:srcRect/>
          <a:stretch>
            <a:fillRect/>
          </a:stretch>
        </p:blipFill>
        <p:spPr bwMode="auto">
          <a:xfrm>
            <a:off x="357158" y="0"/>
            <a:ext cx="8429684" cy="5177353"/>
          </a:xfrm>
          <a:prstGeom prst="rect">
            <a:avLst/>
          </a:prstGeom>
          <a:noFill/>
          <a:ln w="9525">
            <a:noFill/>
            <a:miter lim="800000"/>
            <a:headEnd/>
            <a:tailEnd/>
          </a:ln>
        </p:spPr>
      </p:pic>
      <p:pic>
        <p:nvPicPr>
          <p:cNvPr id="91139" name="Picture 3" descr="Echelle à pirogue ouvrage 3 polder 4"/>
          <p:cNvPicPr>
            <a:picLocks noChangeAspect="1" noChangeArrowheads="1"/>
          </p:cNvPicPr>
          <p:nvPr/>
        </p:nvPicPr>
        <p:blipFill>
          <a:blip r:embed="rId4" cstate="email"/>
          <a:srcRect/>
          <a:stretch>
            <a:fillRect/>
          </a:stretch>
        </p:blipFill>
        <p:spPr bwMode="auto">
          <a:xfrm>
            <a:off x="5643570" y="4929198"/>
            <a:ext cx="2603883" cy="1928802"/>
          </a:xfrm>
          <a:prstGeom prst="rect">
            <a:avLst/>
          </a:prstGeom>
          <a:noFill/>
          <a:ln w="9525">
            <a:noFill/>
            <a:miter lim="800000"/>
            <a:headEnd/>
            <a:tailEnd/>
          </a:ln>
        </p:spPr>
      </p:pic>
      <p:pic>
        <p:nvPicPr>
          <p:cNvPr id="91140" name="Picture 4" descr="Echelle à piorogue à coté ouvrage 1 le 6 oct 2004 n° 4"/>
          <p:cNvPicPr>
            <a:picLocks noChangeAspect="1" noChangeArrowheads="1"/>
          </p:cNvPicPr>
          <p:nvPr/>
        </p:nvPicPr>
        <p:blipFill>
          <a:blip r:embed="rId5" cstate="email"/>
          <a:srcRect/>
          <a:stretch>
            <a:fillRect/>
          </a:stretch>
        </p:blipFill>
        <p:spPr bwMode="auto">
          <a:xfrm>
            <a:off x="642910" y="4908575"/>
            <a:ext cx="2598753" cy="1949425"/>
          </a:xfrm>
          <a:prstGeom prst="rect">
            <a:avLst/>
          </a:prstGeom>
          <a:noFill/>
          <a:ln w="9525">
            <a:noFill/>
            <a:miter lim="800000"/>
            <a:headEnd/>
            <a:tailEnd/>
          </a:ln>
        </p:spPr>
      </p:pic>
      <p:sp>
        <p:nvSpPr>
          <p:cNvPr id="91141" name="Text Box 5"/>
          <p:cNvSpPr txBox="1">
            <a:spLocks noChangeArrowheads="1"/>
          </p:cNvSpPr>
          <p:nvPr/>
        </p:nvSpPr>
        <p:spPr bwMode="auto">
          <a:xfrm>
            <a:off x="3000364" y="5357826"/>
            <a:ext cx="3048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1" u="none" strike="noStrike" cap="none" normalizeH="0" baseline="0" smtClean="0">
                <a:ln>
                  <a:noFill/>
                </a:ln>
                <a:solidFill>
                  <a:schemeClr val="bg1"/>
                </a:solidFill>
                <a:effectLst/>
                <a:latin typeface="Arial" pitchFamily="34" charset="0"/>
                <a:cs typeface="Arial" pitchFamily="34" charset="0"/>
              </a:rPr>
              <a:t>Echelle à pirogues </a:t>
            </a:r>
            <a:endParaRPr kumimoji="0" lang="fr-FR" sz="1100" b="0" i="0" u="none" strike="noStrike" cap="none" normalizeH="0" baseline="0" smtClean="0">
              <a:ln>
                <a:noFill/>
              </a:ln>
              <a:solidFill>
                <a:schemeClr val="bg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771084"/>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smtClean="0">
                <a:solidFill>
                  <a:srgbClr val="002060"/>
                </a:solidFill>
                <a:latin typeface="Arial" pitchFamily="34" charset="0"/>
                <a:cs typeface="Arial" pitchFamily="34" charset="0"/>
              </a:rPr>
              <a:t>Sur l’ensemble des 6 polders il y 39 échelles à pirogues. Ces échelles ont pour but de permettre aux pirogues de passer du polder à la mer et inversement.</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Elles constituées de :</a:t>
            </a:r>
          </a:p>
          <a:p>
            <a:pPr lvl="0" algn="just"/>
            <a:r>
              <a:rPr lang="fr-FR" sz="1400" dirty="0" smtClean="0">
                <a:solidFill>
                  <a:srgbClr val="002060"/>
                </a:solidFill>
                <a:latin typeface="Arial" pitchFamily="34" charset="0"/>
                <a:cs typeface="Arial" pitchFamily="34" charset="0"/>
              </a:rPr>
              <a:t>Plus de soixante pieux battus en </a:t>
            </a:r>
            <a:r>
              <a:rPr lang="fr-FR" sz="1400" dirty="0" err="1" smtClean="0">
                <a:solidFill>
                  <a:srgbClr val="002060"/>
                </a:solidFill>
                <a:latin typeface="Arial" pitchFamily="34" charset="0"/>
                <a:cs typeface="Arial" pitchFamily="34" charset="0"/>
              </a:rPr>
              <a:t>smac</a:t>
            </a:r>
            <a:r>
              <a:rPr lang="fr-FR" sz="1400" dirty="0" smtClean="0">
                <a:solidFill>
                  <a:srgbClr val="002060"/>
                </a:solidFill>
                <a:latin typeface="Arial" pitchFamily="34" charset="0"/>
                <a:cs typeface="Arial" pitchFamily="34" charset="0"/>
              </a:rPr>
              <a:t>,</a:t>
            </a:r>
          </a:p>
          <a:p>
            <a:pPr lvl="0" algn="just"/>
            <a:r>
              <a:rPr lang="fr-FR" sz="1400" dirty="0" smtClean="0">
                <a:solidFill>
                  <a:srgbClr val="002060"/>
                </a:solidFill>
                <a:latin typeface="Arial" pitchFamily="34" charset="0"/>
                <a:cs typeface="Arial" pitchFamily="34" charset="0"/>
              </a:rPr>
              <a:t>Un remblai de terre latéritique de 40 cm compacté,</a:t>
            </a:r>
          </a:p>
          <a:p>
            <a:pPr lvl="0" algn="just"/>
            <a:r>
              <a:rPr lang="fr-FR" sz="1400" dirty="0" smtClean="0">
                <a:solidFill>
                  <a:srgbClr val="002060"/>
                </a:solidFill>
                <a:latin typeface="Arial" pitchFamily="34" charset="0"/>
                <a:cs typeface="Arial" pitchFamily="34" charset="0"/>
              </a:rPr>
              <a:t>Une couche de pierre 4x6 de 15 cm tassée,</a:t>
            </a:r>
          </a:p>
          <a:p>
            <a:pPr lvl="0" algn="just"/>
            <a:r>
              <a:rPr lang="fr-FR" sz="1400" dirty="0" smtClean="0">
                <a:solidFill>
                  <a:srgbClr val="002060"/>
                </a:solidFill>
                <a:latin typeface="Arial" pitchFamily="34" charset="0"/>
                <a:cs typeface="Arial" pitchFamily="34" charset="0"/>
              </a:rPr>
              <a:t>Une dalle en béton armé de 10 cm d’épaisseur au ciment marin type 5,</a:t>
            </a:r>
          </a:p>
          <a:p>
            <a:pPr lvl="0" algn="just"/>
            <a:r>
              <a:rPr lang="fr-FR" sz="1400" dirty="0" smtClean="0">
                <a:solidFill>
                  <a:srgbClr val="002060"/>
                </a:solidFill>
                <a:latin typeface="Arial" pitchFamily="34" charset="0"/>
                <a:cs typeface="Arial" pitchFamily="34" charset="0"/>
              </a:rPr>
              <a:t>De au moins 42 pièces de métal permettant la fixation des bois de glissement,</a:t>
            </a:r>
          </a:p>
          <a:p>
            <a:pPr lvl="0" algn="just"/>
            <a:r>
              <a:rPr lang="fr-FR" sz="1400" dirty="0" smtClean="0">
                <a:solidFill>
                  <a:srgbClr val="002060"/>
                </a:solidFill>
                <a:latin typeface="Arial" pitchFamily="34" charset="0"/>
                <a:cs typeface="Arial" pitchFamily="34" charset="0"/>
              </a:rPr>
              <a:t>21 ronds en bois dur  de diamètres 0,10 m et de 2 m de longueur</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Les principaux désordres qui ont été constatés durant au moins 5 ans sont :</a:t>
            </a:r>
          </a:p>
          <a:p>
            <a:pPr lvl="0" algn="just"/>
            <a:r>
              <a:rPr lang="fr-FR" sz="1400" dirty="0" smtClean="0">
                <a:solidFill>
                  <a:srgbClr val="002060"/>
                </a:solidFill>
                <a:latin typeface="Arial" pitchFamily="34" charset="0"/>
                <a:cs typeface="Arial" pitchFamily="34" charset="0"/>
              </a:rPr>
              <a:t>Le vol des bois de glissement,</a:t>
            </a:r>
          </a:p>
          <a:p>
            <a:pPr lvl="0" algn="just"/>
            <a:r>
              <a:rPr lang="fr-FR" sz="1400" dirty="0" smtClean="0">
                <a:solidFill>
                  <a:srgbClr val="002060"/>
                </a:solidFill>
                <a:latin typeface="Arial" pitchFamily="34" charset="0"/>
                <a:cs typeface="Arial" pitchFamily="34" charset="0"/>
              </a:rPr>
              <a:t>La coupe d’une partie de ces bois,</a:t>
            </a:r>
          </a:p>
          <a:p>
            <a:pPr lvl="0" algn="just"/>
            <a:r>
              <a:rPr lang="fr-FR" sz="1400" dirty="0" smtClean="0">
                <a:solidFill>
                  <a:srgbClr val="002060"/>
                </a:solidFill>
                <a:latin typeface="Arial" pitchFamily="34" charset="0"/>
                <a:cs typeface="Arial" pitchFamily="34" charset="0"/>
              </a:rPr>
              <a:t>L’écrasement par le passage des bull ou des niveleuses et non changés après les travaux,</a:t>
            </a:r>
          </a:p>
          <a:p>
            <a:pPr lvl="0" algn="just"/>
            <a:r>
              <a:rPr lang="fr-FR" sz="1400" dirty="0" smtClean="0">
                <a:solidFill>
                  <a:srgbClr val="002060"/>
                </a:solidFill>
                <a:latin typeface="Arial" pitchFamily="34" charset="0"/>
                <a:cs typeface="Arial" pitchFamily="34" charset="0"/>
              </a:rPr>
              <a:t>Du faite des intempéries, la pourriture des bois,</a:t>
            </a:r>
          </a:p>
          <a:p>
            <a:pPr lvl="0" algn="just"/>
            <a:r>
              <a:rPr lang="fr-FR" sz="1400" dirty="0" smtClean="0">
                <a:solidFill>
                  <a:srgbClr val="002060"/>
                </a:solidFill>
                <a:latin typeface="Arial" pitchFamily="34" charset="0"/>
                <a:cs typeface="Arial" pitchFamily="34" charset="0"/>
              </a:rPr>
              <a:t>L’écrasement des fixations métalliques,</a:t>
            </a:r>
          </a:p>
          <a:p>
            <a:pPr lvl="0" algn="just"/>
            <a:r>
              <a:rPr lang="fr-FR" sz="1400" dirty="0" smtClean="0">
                <a:solidFill>
                  <a:srgbClr val="002060"/>
                </a:solidFill>
                <a:latin typeface="Arial" pitchFamily="34" charset="0"/>
                <a:cs typeface="Arial" pitchFamily="34" charset="0"/>
              </a:rPr>
              <a:t>La végétation exubérant qui envahie la dalle,</a:t>
            </a:r>
          </a:p>
          <a:p>
            <a:pPr lvl="0" algn="just"/>
            <a:r>
              <a:rPr lang="fr-FR" sz="1400" dirty="0" smtClean="0">
                <a:solidFill>
                  <a:srgbClr val="002060"/>
                </a:solidFill>
                <a:latin typeface="Arial" pitchFamily="34" charset="0"/>
                <a:cs typeface="Arial" pitchFamily="34" charset="0"/>
              </a:rPr>
              <a:t>Très rarement des problèmes sur les bouts de la dalle de béton.</a:t>
            </a:r>
          </a:p>
          <a:p>
            <a:pPr lvl="0" algn="just"/>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La méthodologie de maintenance des échelles à pirogues :</a:t>
            </a:r>
          </a:p>
          <a:p>
            <a:pPr lvl="0" algn="just"/>
            <a:r>
              <a:rPr lang="fr-FR" sz="1400" dirty="0" smtClean="0">
                <a:solidFill>
                  <a:srgbClr val="002060"/>
                </a:solidFill>
                <a:latin typeface="Arial" pitchFamily="34" charset="0"/>
                <a:cs typeface="Arial" pitchFamily="34" charset="0"/>
              </a:rPr>
              <a:t>Démontage des bois cassés ou pourris,</a:t>
            </a:r>
          </a:p>
          <a:p>
            <a:pPr lvl="0" algn="just"/>
            <a:r>
              <a:rPr lang="fr-FR" sz="1400" dirty="0" smtClean="0">
                <a:solidFill>
                  <a:srgbClr val="002060"/>
                </a:solidFill>
                <a:latin typeface="Arial" pitchFamily="34" charset="0"/>
                <a:cs typeface="Arial" pitchFamily="34" charset="0"/>
              </a:rPr>
              <a:t>Nettoyage de la dalle de béton,</a:t>
            </a:r>
          </a:p>
          <a:p>
            <a:pPr lvl="0" algn="just"/>
            <a:r>
              <a:rPr lang="fr-FR" sz="1400" dirty="0" smtClean="0">
                <a:solidFill>
                  <a:srgbClr val="002060"/>
                </a:solidFill>
                <a:latin typeface="Arial" pitchFamily="34" charset="0"/>
                <a:cs typeface="Arial" pitchFamily="34" charset="0"/>
              </a:rPr>
              <a:t>Coupe des végétations sur au moins 2 mètres de parts et d’autre de la dalle en béton armé,</a:t>
            </a:r>
          </a:p>
          <a:p>
            <a:pPr lvl="0" algn="just"/>
            <a:r>
              <a:rPr lang="fr-FR" sz="1400" dirty="0" smtClean="0">
                <a:solidFill>
                  <a:srgbClr val="002060"/>
                </a:solidFill>
                <a:latin typeface="Arial" pitchFamily="34" charset="0"/>
                <a:cs typeface="Arial" pitchFamily="34" charset="0"/>
              </a:rPr>
              <a:t>Descellement des fixations métalliques écrasées,</a:t>
            </a:r>
          </a:p>
          <a:p>
            <a:pPr lvl="0" algn="just"/>
            <a:r>
              <a:rPr lang="fr-FR" sz="1400" dirty="0" smtClean="0">
                <a:solidFill>
                  <a:srgbClr val="002060"/>
                </a:solidFill>
                <a:latin typeface="Arial" pitchFamily="34" charset="0"/>
                <a:cs typeface="Arial" pitchFamily="34" charset="0"/>
              </a:rPr>
              <a:t>Réaliser de nouvelles pièces fixations, poncées et peintes avec la peinture marine,</a:t>
            </a:r>
          </a:p>
          <a:p>
            <a:pPr lvl="0" algn="just"/>
            <a:r>
              <a:rPr lang="fr-FR" sz="1400" dirty="0" smtClean="0">
                <a:solidFill>
                  <a:srgbClr val="002060"/>
                </a:solidFill>
                <a:latin typeface="Arial" pitchFamily="34" charset="0"/>
                <a:cs typeface="Arial" pitchFamily="34" charset="0"/>
              </a:rPr>
              <a:t>Au burin préparer la fixation des pièces métalliques,</a:t>
            </a:r>
          </a:p>
          <a:p>
            <a:pPr lvl="0" algn="just"/>
            <a:r>
              <a:rPr lang="fr-FR" sz="1400" dirty="0" smtClean="0">
                <a:solidFill>
                  <a:srgbClr val="002060"/>
                </a:solidFill>
                <a:latin typeface="Arial" pitchFamily="34" charset="0"/>
                <a:cs typeface="Arial" pitchFamily="34" charset="0"/>
              </a:rPr>
              <a:t>Scellement des nouvelles pièces de fixation,</a:t>
            </a:r>
          </a:p>
          <a:p>
            <a:pPr lvl="0" algn="just"/>
            <a:r>
              <a:rPr lang="fr-FR" sz="1400" dirty="0" smtClean="0">
                <a:solidFill>
                  <a:srgbClr val="002060"/>
                </a:solidFill>
                <a:latin typeface="Arial" pitchFamily="34" charset="0"/>
                <a:cs typeface="Arial" pitchFamily="34" charset="0"/>
              </a:rPr>
              <a:t>Remplacement des bois obsolètes, et les fixer avec des vis inox,</a:t>
            </a:r>
          </a:p>
          <a:p>
            <a:pPr lvl="0" algn="just"/>
            <a:r>
              <a:rPr lang="fr-FR" sz="1400" dirty="0" smtClean="0">
                <a:solidFill>
                  <a:srgbClr val="002060"/>
                </a:solidFill>
                <a:latin typeface="Arial" pitchFamily="34" charset="0"/>
                <a:cs typeface="Arial" pitchFamily="34" charset="0"/>
              </a:rPr>
              <a:t>Vérifier.</a:t>
            </a:r>
          </a:p>
          <a:p>
            <a:pPr lvl="0" algn="just"/>
            <a:endParaRPr lang="fr-FR" sz="1400" dirty="0" smtClean="0">
              <a:solidFill>
                <a:srgbClr val="002060"/>
              </a:solidFill>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42876"/>
            <a:ext cx="9144000" cy="6572272"/>
          </a:xfrm>
          <a:prstGeom prst="rect">
            <a:avLst/>
          </a:prstGeom>
          <a:solidFill>
            <a:schemeClr val="accent5">
              <a:lumMod val="40000"/>
              <a:lumOff val="60000"/>
            </a:schemeClr>
          </a:solidFill>
          <a:ln w="28575">
            <a:solidFill>
              <a:srgbClr val="FF0000"/>
            </a:solidFill>
          </a:ln>
        </p:spPr>
        <p:txBody>
          <a:bodyPr wrap="square" rtlCol="0">
            <a:spAutoFit/>
          </a:bodyPr>
          <a:lstStyle/>
          <a:p>
            <a:pPr algn="ctr"/>
            <a:r>
              <a:rPr lang="fr-FR" sz="1400" b="1" dirty="0" smtClean="0"/>
              <a:t> </a:t>
            </a:r>
            <a:r>
              <a:rPr lang="fr-FR" sz="1400" b="1" u="sng" dirty="0" smtClean="0">
                <a:solidFill>
                  <a:srgbClr val="002060"/>
                </a:solidFill>
                <a:latin typeface="Arial" pitchFamily="34" charset="0"/>
                <a:cs typeface="Arial" pitchFamily="34" charset="0"/>
              </a:rPr>
              <a:t>FICHE DE TRAVAIL</a:t>
            </a:r>
            <a:endParaRPr lang="fr-FR" sz="1400" dirty="0" smtClean="0">
              <a:solidFill>
                <a:srgbClr val="002060"/>
              </a:solidFill>
              <a:latin typeface="Arial" pitchFamily="34" charset="0"/>
              <a:cs typeface="Arial" pitchFamily="34" charset="0"/>
            </a:endParaRPr>
          </a:p>
          <a:p>
            <a:pPr algn="just"/>
            <a:r>
              <a:rPr lang="fr-FR" sz="1400" b="1" dirty="0" smtClean="0">
                <a:solidFill>
                  <a:srgbClr val="002060"/>
                </a:solidFill>
                <a:latin typeface="Arial" pitchFamily="34" charset="0"/>
                <a:cs typeface="Arial" pitchFamily="34" charset="0"/>
              </a:rPr>
              <a:t> </a:t>
            </a:r>
            <a:r>
              <a:rPr lang="fr-FR" sz="1400" b="1" u="sng" dirty="0" smtClean="0">
                <a:solidFill>
                  <a:srgbClr val="002060"/>
                </a:solidFill>
                <a:latin typeface="Arial" pitchFamily="34" charset="0"/>
                <a:cs typeface="Arial" pitchFamily="34" charset="0"/>
              </a:rPr>
              <a:t>MAINTENANCE DES PROTECTIONS AMONT AVAL D’OUVRAGES  DU POLDER 1</a:t>
            </a:r>
            <a:endParaRPr lang="fr-FR" sz="1400" dirty="0" smtClean="0">
              <a:solidFill>
                <a:srgbClr val="002060"/>
              </a:solidFill>
              <a:latin typeface="Arial" pitchFamily="34" charset="0"/>
              <a:cs typeface="Arial" pitchFamily="34" charset="0"/>
            </a:endParaRPr>
          </a:p>
          <a:p>
            <a:pPr algn="just"/>
            <a:r>
              <a:rPr lang="fr-FR" sz="1400" b="1" dirty="0" smtClean="0">
                <a:solidFill>
                  <a:srgbClr val="002060"/>
                </a:solidFill>
                <a:latin typeface="Arial" pitchFamily="34" charset="0"/>
                <a:cs typeface="Arial" pitchFamily="34" charset="0"/>
              </a:rPr>
              <a:t> </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Fiche de travail n° 43………………………………….Date : 15 novembre 2006                JJ/MM/AA</a:t>
            </a:r>
          </a:p>
          <a:p>
            <a:pPr algn="just"/>
            <a:r>
              <a:rPr lang="fr-FR" sz="1400" dirty="0" smtClean="0">
                <a:solidFill>
                  <a:srgbClr val="002060"/>
                </a:solidFill>
                <a:latin typeface="Arial" pitchFamily="34" charset="0"/>
                <a:cs typeface="Arial" pitchFamily="34" charset="0"/>
              </a:rPr>
              <a:t>DIGUE n° 1 Principale</a:t>
            </a:r>
          </a:p>
          <a:p>
            <a:pPr algn="just"/>
            <a:r>
              <a:rPr lang="fr-FR" sz="1400" dirty="0" smtClean="0">
                <a:solidFill>
                  <a:srgbClr val="002060"/>
                </a:solidFill>
                <a:latin typeface="Arial" pitchFamily="34" charset="0"/>
                <a:cs typeface="Arial" pitchFamily="34" charset="0"/>
              </a:rPr>
              <a:t>Situation : A côté de l’ouvrage n° 2  </a:t>
            </a:r>
          </a:p>
          <a:p>
            <a:pPr algn="just"/>
            <a:r>
              <a:rPr lang="fr-FR" sz="1400" dirty="0" smtClean="0">
                <a:solidFill>
                  <a:srgbClr val="002060"/>
                </a:solidFill>
                <a:latin typeface="Arial" pitchFamily="34" charset="0"/>
                <a:cs typeface="Arial" pitchFamily="34" charset="0"/>
              </a:rPr>
              <a:t>Zone : Fin de l digue au pied de Phnom </a:t>
            </a:r>
            <a:r>
              <a:rPr lang="fr-FR" sz="1400" dirty="0" err="1" smtClean="0">
                <a:solidFill>
                  <a:srgbClr val="002060"/>
                </a:solidFill>
                <a:latin typeface="Arial" pitchFamily="34" charset="0"/>
                <a:cs typeface="Arial" pitchFamily="34" charset="0"/>
              </a:rPr>
              <a:t>Srey</a:t>
            </a:r>
            <a:r>
              <a:rPr lang="fr-FR" sz="1400" dirty="0" smtClean="0">
                <a:solidFill>
                  <a:srgbClr val="002060"/>
                </a:solidFill>
                <a:latin typeface="Arial" pitchFamily="34" charset="0"/>
                <a:cs typeface="Arial" pitchFamily="34" charset="0"/>
              </a:rPr>
              <a:t> Cham</a:t>
            </a:r>
          </a:p>
          <a:p>
            <a:pPr algn="just"/>
            <a:r>
              <a:rPr lang="fr-FR" sz="1400" dirty="0" smtClean="0">
                <a:solidFill>
                  <a:srgbClr val="002060"/>
                </a:solidFill>
                <a:latin typeface="Arial" pitchFamily="34" charset="0"/>
                <a:cs typeface="Arial" pitchFamily="34" charset="0"/>
              </a:rPr>
              <a:t>De pk 10+500</a:t>
            </a:r>
          </a:p>
          <a:p>
            <a:pPr algn="just"/>
            <a:r>
              <a:rPr lang="fr-FR" sz="1400" dirty="0" smtClean="0">
                <a:solidFill>
                  <a:srgbClr val="002060"/>
                </a:solidFill>
                <a:latin typeface="Arial" pitchFamily="34" charset="0"/>
                <a:cs typeface="Arial" pitchFamily="34" charset="0"/>
              </a:rPr>
              <a:t> </a:t>
            </a:r>
          </a:p>
          <a:p>
            <a:pPr algn="just"/>
            <a:r>
              <a:rPr lang="fr-FR" sz="1400" b="1" u="sng" dirty="0" smtClean="0">
                <a:solidFill>
                  <a:srgbClr val="002060"/>
                </a:solidFill>
                <a:latin typeface="Arial" pitchFamily="34" charset="0"/>
                <a:cs typeface="Arial" pitchFamily="34" charset="0"/>
              </a:rPr>
              <a:t>TRAVAUX A REALISER</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Démonter les bois défectueux: </a:t>
            </a:r>
          </a:p>
          <a:p>
            <a:pPr algn="just"/>
            <a:r>
              <a:rPr lang="fr-FR" sz="1400" dirty="0" smtClean="0">
                <a:solidFill>
                  <a:srgbClr val="002060"/>
                </a:solidFill>
                <a:latin typeface="Arial" pitchFamily="34" charset="0"/>
                <a:cs typeface="Arial" pitchFamily="34" charset="0"/>
              </a:rPr>
              <a:t>Nettoyage de la dalle béton armé : </a:t>
            </a:r>
          </a:p>
          <a:p>
            <a:pPr algn="just"/>
            <a:r>
              <a:rPr lang="fr-FR" sz="1400" dirty="0" smtClean="0">
                <a:solidFill>
                  <a:srgbClr val="002060"/>
                </a:solidFill>
                <a:latin typeface="Arial" pitchFamily="34" charset="0"/>
                <a:cs typeface="Arial" pitchFamily="34" charset="0"/>
              </a:rPr>
              <a:t>Coupe des végétaux  </a:t>
            </a:r>
          </a:p>
          <a:p>
            <a:pPr algn="just"/>
            <a:r>
              <a:rPr lang="fr-FR" sz="1400" dirty="0" smtClean="0">
                <a:solidFill>
                  <a:srgbClr val="002060"/>
                </a:solidFill>
                <a:latin typeface="Arial" pitchFamily="34" charset="0"/>
                <a:cs typeface="Arial" pitchFamily="34" charset="0"/>
              </a:rPr>
              <a:t>Descellement des pièces de fixation</a:t>
            </a:r>
          </a:p>
          <a:p>
            <a:pPr algn="just"/>
            <a:r>
              <a:rPr lang="fr-FR" sz="1400" dirty="0" smtClean="0">
                <a:solidFill>
                  <a:srgbClr val="002060"/>
                </a:solidFill>
                <a:latin typeface="Arial" pitchFamily="34" charset="0"/>
                <a:cs typeface="Arial" pitchFamily="34" charset="0"/>
              </a:rPr>
              <a:t>Préparation et mise en place des pièces de fixation :</a:t>
            </a:r>
          </a:p>
          <a:p>
            <a:pPr algn="just"/>
            <a:r>
              <a:rPr lang="fr-FR" sz="1400" dirty="0" smtClean="0">
                <a:solidFill>
                  <a:srgbClr val="002060"/>
                </a:solidFill>
                <a:latin typeface="Arial" pitchFamily="34" charset="0"/>
                <a:cs typeface="Arial" pitchFamily="34" charset="0"/>
              </a:rPr>
              <a:t>Scellement des nouvelles pièces :</a:t>
            </a:r>
          </a:p>
          <a:p>
            <a:pPr algn="just"/>
            <a:r>
              <a:rPr lang="fr-FR" sz="1400" dirty="0" smtClean="0">
                <a:solidFill>
                  <a:srgbClr val="002060"/>
                </a:solidFill>
                <a:latin typeface="Arial" pitchFamily="34" charset="0"/>
                <a:cs typeface="Arial" pitchFamily="34" charset="0"/>
              </a:rPr>
              <a:t>Remise en place de nouveaux bois et fixation :</a:t>
            </a:r>
          </a:p>
          <a:p>
            <a:pPr algn="just"/>
            <a:r>
              <a:rPr lang="fr-FR" sz="1400" b="1" dirty="0" smtClean="0">
                <a:solidFill>
                  <a:srgbClr val="002060"/>
                </a:solidFill>
                <a:latin typeface="Arial" pitchFamily="34" charset="0"/>
                <a:cs typeface="Arial" pitchFamily="34" charset="0"/>
              </a:rPr>
              <a:t> </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Nombre de vacataires nécessaires aux travaux de maintenance : </a:t>
            </a:r>
            <a:r>
              <a:rPr lang="fr-FR" sz="1400" b="1" dirty="0" smtClean="0">
                <a:solidFill>
                  <a:srgbClr val="002060"/>
                </a:solidFill>
                <a:latin typeface="Arial" pitchFamily="34" charset="0"/>
                <a:cs typeface="Arial" pitchFamily="34" charset="0"/>
              </a:rPr>
              <a:t>2 personnes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Nombre de jours de travail : </a:t>
            </a:r>
            <a:r>
              <a:rPr lang="fr-FR" sz="1400" b="1" dirty="0" smtClean="0">
                <a:solidFill>
                  <a:srgbClr val="002060"/>
                </a:solidFill>
                <a:latin typeface="Arial" pitchFamily="34" charset="0"/>
                <a:cs typeface="Arial" pitchFamily="34" charset="0"/>
              </a:rPr>
              <a:t>2 jours</a:t>
            </a:r>
            <a:endParaRPr lang="fr-FR" sz="1400" dirty="0" smtClean="0">
              <a:solidFill>
                <a:srgbClr val="002060"/>
              </a:solidFill>
              <a:latin typeface="Arial" pitchFamily="34" charset="0"/>
              <a:cs typeface="Arial" pitchFamily="34" charset="0"/>
            </a:endParaRP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Outillages : Marteau, scie, barre à mine, pied de biche, hache, moto remorque, tourne vis, pinces, truelle, ciment, sable, eau, etc.</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Remarque : </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Nom du chef de chantier :   M. HAM </a:t>
            </a:r>
            <a:r>
              <a:rPr lang="fr-FR" sz="1400" dirty="0" err="1" smtClean="0">
                <a:solidFill>
                  <a:srgbClr val="002060"/>
                </a:solidFill>
                <a:latin typeface="Arial" pitchFamily="34" charset="0"/>
                <a:cs typeface="Arial" pitchFamily="34" charset="0"/>
              </a:rPr>
              <a:t>Samnang</a:t>
            </a:r>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Signature du chef de chantier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448648"/>
            <a:ext cx="9144000" cy="5909310"/>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smtClean="0">
                <a:solidFill>
                  <a:srgbClr val="002060"/>
                </a:solidFill>
                <a:latin typeface="Arial" pitchFamily="34" charset="0"/>
                <a:cs typeface="Arial" pitchFamily="34" charset="0"/>
              </a:rPr>
              <a:t>Les digues intermédiaires</a:t>
            </a:r>
            <a:r>
              <a:rPr lang="fr-FR" sz="1400" dirty="0" smtClean="0">
                <a:solidFill>
                  <a:srgbClr val="002060"/>
                </a:solidFill>
                <a:latin typeface="Arial" pitchFamily="34" charset="0"/>
                <a:cs typeface="Arial" pitchFamily="34" charset="0"/>
              </a:rPr>
              <a:t>:</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On vu plus haut que la CUP a en charge la maintenance de 4 digues intermédiaires qui sont :</a:t>
            </a:r>
          </a:p>
          <a:p>
            <a:pPr lvl="0" algn="just"/>
            <a:r>
              <a:rPr lang="fr-FR" sz="1400" dirty="0" smtClean="0">
                <a:solidFill>
                  <a:srgbClr val="002060"/>
                </a:solidFill>
                <a:latin typeface="Arial" pitchFamily="34" charset="0"/>
                <a:cs typeface="Arial" pitchFamily="34" charset="0"/>
              </a:rPr>
              <a:t>Digue Française au Polder 1 longueur  3 820 m</a:t>
            </a:r>
          </a:p>
          <a:p>
            <a:pPr lvl="0" algn="just"/>
            <a:r>
              <a:rPr lang="fr-FR" sz="1400" dirty="0" smtClean="0">
                <a:solidFill>
                  <a:srgbClr val="002060"/>
                </a:solidFill>
                <a:latin typeface="Arial" pitchFamily="34" charset="0"/>
                <a:cs typeface="Arial" pitchFamily="34" charset="0"/>
              </a:rPr>
              <a:t>Digue Prey </a:t>
            </a:r>
            <a:r>
              <a:rPr lang="fr-FR" sz="1400" dirty="0" err="1" smtClean="0">
                <a:solidFill>
                  <a:srgbClr val="002060"/>
                </a:solidFill>
                <a:latin typeface="Arial" pitchFamily="34" charset="0"/>
                <a:cs typeface="Arial" pitchFamily="34" charset="0"/>
              </a:rPr>
              <a:t>Nup</a:t>
            </a:r>
            <a:r>
              <a:rPr lang="fr-FR" sz="1400" dirty="0" smtClean="0">
                <a:solidFill>
                  <a:srgbClr val="002060"/>
                </a:solidFill>
                <a:latin typeface="Arial" pitchFamily="34" charset="0"/>
                <a:cs typeface="Arial" pitchFamily="34" charset="0"/>
              </a:rPr>
              <a:t> au Polder 2 longueur 7 439 m</a:t>
            </a:r>
          </a:p>
          <a:p>
            <a:pPr lvl="0" algn="just"/>
            <a:r>
              <a:rPr lang="fr-FR" sz="1400" dirty="0" smtClean="0">
                <a:solidFill>
                  <a:srgbClr val="002060"/>
                </a:solidFill>
                <a:latin typeface="Arial" pitchFamily="34" charset="0"/>
                <a:cs typeface="Arial" pitchFamily="34" charset="0"/>
              </a:rPr>
              <a:t>Digue </a:t>
            </a:r>
            <a:r>
              <a:rPr lang="fr-FR" sz="1400" dirty="0" err="1" smtClean="0">
                <a:solidFill>
                  <a:srgbClr val="002060"/>
                </a:solidFill>
                <a:latin typeface="Arial" pitchFamily="34" charset="0"/>
                <a:cs typeface="Arial" pitchFamily="34" charset="0"/>
              </a:rPr>
              <a:t>Samrong</a:t>
            </a:r>
            <a:r>
              <a:rPr lang="fr-FR" sz="1400" dirty="0" smtClean="0">
                <a:solidFill>
                  <a:srgbClr val="002060"/>
                </a:solidFill>
                <a:latin typeface="Arial" pitchFamily="34" charset="0"/>
                <a:cs typeface="Arial" pitchFamily="34" charset="0"/>
              </a:rPr>
              <a:t> Leu Polder 3 longueur 5 265 m</a:t>
            </a:r>
          </a:p>
          <a:p>
            <a:pPr lvl="0" algn="just"/>
            <a:r>
              <a:rPr lang="fr-FR" sz="1400" dirty="0" smtClean="0">
                <a:solidFill>
                  <a:srgbClr val="002060"/>
                </a:solidFill>
                <a:latin typeface="Arial" pitchFamily="34" charset="0"/>
                <a:cs typeface="Arial" pitchFamily="34" charset="0"/>
              </a:rPr>
              <a:t>Digue </a:t>
            </a:r>
            <a:r>
              <a:rPr lang="fr-FR" sz="1400" dirty="0" err="1" smtClean="0">
                <a:solidFill>
                  <a:srgbClr val="002060"/>
                </a:solidFill>
                <a:latin typeface="Arial" pitchFamily="34" charset="0"/>
                <a:cs typeface="Arial" pitchFamily="34" charset="0"/>
              </a:rPr>
              <a:t>Choeung</a:t>
            </a:r>
            <a:r>
              <a:rPr lang="fr-FR" sz="1400" dirty="0" smtClean="0">
                <a:solidFill>
                  <a:srgbClr val="002060"/>
                </a:solidFill>
                <a:latin typeface="Arial" pitchFamily="34" charset="0"/>
                <a:cs typeface="Arial" pitchFamily="34" charset="0"/>
              </a:rPr>
              <a:t> </a:t>
            </a:r>
            <a:r>
              <a:rPr lang="fr-FR" sz="1400" dirty="0" err="1" smtClean="0">
                <a:solidFill>
                  <a:srgbClr val="002060"/>
                </a:solidFill>
                <a:latin typeface="Arial" pitchFamily="34" charset="0"/>
                <a:cs typeface="Arial" pitchFamily="34" charset="0"/>
              </a:rPr>
              <a:t>Koh</a:t>
            </a:r>
            <a:r>
              <a:rPr lang="fr-FR" sz="1400" dirty="0" smtClean="0">
                <a:solidFill>
                  <a:srgbClr val="002060"/>
                </a:solidFill>
                <a:latin typeface="Arial" pitchFamily="34" charset="0"/>
                <a:cs typeface="Arial" pitchFamily="34" charset="0"/>
              </a:rPr>
              <a:t> Polder 5 longueur 2 470 m</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Dans la pratique et pour des raisons purement financières la Communauté des Usagers des Polders (CUP) maintient une différente chaque année. Par exemple pour Saison sèche 2007-2008 elle a procédé à la maintenance de la digue Prey </a:t>
            </a:r>
            <a:r>
              <a:rPr lang="fr-FR" sz="1400" dirty="0" err="1" smtClean="0">
                <a:solidFill>
                  <a:srgbClr val="002060"/>
                </a:solidFill>
                <a:latin typeface="Arial" pitchFamily="34" charset="0"/>
                <a:cs typeface="Arial" pitchFamily="34" charset="0"/>
              </a:rPr>
              <a:t>Nup</a:t>
            </a:r>
            <a:r>
              <a:rPr lang="fr-FR" sz="1400" dirty="0" smtClean="0">
                <a:solidFill>
                  <a:srgbClr val="002060"/>
                </a:solidFill>
                <a:latin typeface="Arial" pitchFamily="34" charset="0"/>
                <a:cs typeface="Arial" pitchFamily="34" charset="0"/>
              </a:rPr>
              <a:t> et </a:t>
            </a:r>
            <a:r>
              <a:rPr lang="fr-FR" sz="1400" dirty="0" err="1" smtClean="0">
                <a:solidFill>
                  <a:srgbClr val="002060"/>
                </a:solidFill>
                <a:latin typeface="Arial" pitchFamily="34" charset="0"/>
                <a:cs typeface="Arial" pitchFamily="34" charset="0"/>
              </a:rPr>
              <a:t>Choeung</a:t>
            </a:r>
            <a:r>
              <a:rPr lang="fr-FR" sz="1400" dirty="0" smtClean="0">
                <a:solidFill>
                  <a:srgbClr val="002060"/>
                </a:solidFill>
                <a:latin typeface="Arial" pitchFamily="34" charset="0"/>
                <a:cs typeface="Arial" pitchFamily="34" charset="0"/>
              </a:rPr>
              <a:t> </a:t>
            </a:r>
            <a:r>
              <a:rPr lang="fr-FR" sz="1400" dirty="0" err="1" smtClean="0">
                <a:solidFill>
                  <a:srgbClr val="002060"/>
                </a:solidFill>
                <a:latin typeface="Arial" pitchFamily="34" charset="0"/>
                <a:cs typeface="Arial" pitchFamily="34" charset="0"/>
              </a:rPr>
              <a:t>Koh</a:t>
            </a:r>
            <a:r>
              <a:rPr lang="fr-FR" sz="1400" dirty="0" smtClean="0">
                <a:solidFill>
                  <a:srgbClr val="002060"/>
                </a:solidFill>
                <a:latin typeface="Arial" pitchFamily="34" charset="0"/>
                <a:cs typeface="Arial" pitchFamily="34" charset="0"/>
              </a:rPr>
              <a:t>, pour la saison sèche 2008-2009 elle a procédé à la maintenance de la digue </a:t>
            </a:r>
            <a:r>
              <a:rPr lang="fr-FR" sz="1400" dirty="0" err="1" smtClean="0">
                <a:solidFill>
                  <a:srgbClr val="002060"/>
                </a:solidFill>
                <a:latin typeface="Arial" pitchFamily="34" charset="0"/>
                <a:cs typeface="Arial" pitchFamily="34" charset="0"/>
              </a:rPr>
              <a:t>Samrong</a:t>
            </a:r>
            <a:r>
              <a:rPr lang="fr-FR" sz="1400" dirty="0" smtClean="0">
                <a:solidFill>
                  <a:srgbClr val="002060"/>
                </a:solidFill>
                <a:latin typeface="Arial" pitchFamily="34" charset="0"/>
                <a:cs typeface="Arial" pitchFamily="34" charset="0"/>
              </a:rPr>
              <a:t> Leu, et pour la Saison sèche 2009-2010 elle procèdera à la maintenance de la digue Française.</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Nous ne rentrerons pas dans les travaux de rechargement des ces digues, il suffit de se rapporter à ceux des digues principales en charge du MREM (Ministère des Ressources en Eau et de la Météorologie).</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g- </a:t>
            </a:r>
            <a:r>
              <a:rPr lang="fr-FR" sz="1400" u="sng" dirty="0" smtClean="0">
                <a:solidFill>
                  <a:srgbClr val="002060"/>
                </a:solidFill>
                <a:latin typeface="Arial" pitchFamily="34" charset="0"/>
                <a:cs typeface="Arial" pitchFamily="34" charset="0"/>
              </a:rPr>
              <a:t>Les canaux de drainage</a:t>
            </a:r>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L’ensemble des canaux est à la charge de la CUP. La nécessité de curage peut s’imposer dans les zones sableuses (500 m à partir de la RN4), pour les canaux en pied de digues, au contraire, pour assurer la stabilité de la digue, il ne faut en aucun cas les curer. Pour information, les calculs de stabilité ont donné une hauteur maximale entre sommet de digue et fond de canal de 2 à 2,20 m.</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Les travaux de maintenance se limiteront à la coupe des végétaux encombrant les cavaliers des canaux et au faucardage des herbes aquatiques.</a:t>
            </a:r>
          </a:p>
          <a:p>
            <a:pPr algn="just"/>
            <a:r>
              <a:rPr lang="fr-FR" sz="1400" dirty="0" smtClean="0">
                <a:solidFill>
                  <a:srgbClr val="002060"/>
                </a:solidFill>
                <a:latin typeface="Arial" pitchFamily="34" charset="0"/>
                <a:cs typeface="Arial" pitchFamily="34" charset="0"/>
              </a:rPr>
              <a:t> </a:t>
            </a:r>
          </a:p>
          <a:p>
            <a:pPr algn="just"/>
            <a:r>
              <a:rPr lang="fr-FR" sz="1400" dirty="0" smtClean="0">
                <a:solidFill>
                  <a:srgbClr val="002060"/>
                </a:solidFill>
                <a:latin typeface="Arial" pitchFamily="34" charset="0"/>
                <a:cs typeface="Arial" pitchFamily="34" charset="0"/>
              </a:rPr>
              <a:t>La longueur cumulée de canaux est de 160 km, il est évident qu’il faut procéder aux coupes par tranches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1000108"/>
            <a:ext cx="8358214" cy="523220"/>
          </a:xfrm>
          <a:prstGeom prst="rect">
            <a:avLst/>
          </a:prstGeom>
          <a:noFill/>
          <a:ln w="28575">
            <a:noFill/>
          </a:ln>
        </p:spPr>
        <p:txBody>
          <a:bodyPr wrap="square" rtlCol="0">
            <a:spAutoFit/>
          </a:bodyPr>
          <a:lstStyle/>
          <a:p>
            <a:pPr algn="just"/>
            <a:r>
              <a:rPr lang="fr-FR" sz="1400" u="sng" dirty="0" smtClean="0">
                <a:solidFill>
                  <a:srgbClr val="002060"/>
                </a:solidFill>
                <a:latin typeface="Arial" pitchFamily="34" charset="0"/>
                <a:cs typeface="Arial" pitchFamily="34" charset="0"/>
              </a:rPr>
              <a:t>Le coût estimatif de la maintenance de Prey </a:t>
            </a:r>
            <a:r>
              <a:rPr lang="fr-FR" sz="1400" u="sng" dirty="0" err="1" smtClean="0">
                <a:solidFill>
                  <a:srgbClr val="002060"/>
                </a:solidFill>
                <a:latin typeface="Arial" pitchFamily="34" charset="0"/>
                <a:cs typeface="Arial" pitchFamily="34" charset="0"/>
              </a:rPr>
              <a:t>Nup</a:t>
            </a:r>
            <a:r>
              <a:rPr lang="fr-FR" sz="1400" dirty="0" smtClean="0">
                <a:solidFill>
                  <a:srgbClr val="002060"/>
                </a:solidFill>
                <a:latin typeface="Arial" pitchFamily="34" charset="0"/>
                <a:cs typeface="Arial" pitchFamily="34" charset="0"/>
              </a:rPr>
              <a:t> </a:t>
            </a:r>
          </a:p>
          <a:p>
            <a:pPr algn="just"/>
            <a:r>
              <a:rPr lang="fr-FR" sz="1400" b="1" dirty="0" smtClean="0">
                <a:solidFill>
                  <a:srgbClr val="002060"/>
                </a:solidFill>
                <a:latin typeface="Arial" pitchFamily="34" charset="0"/>
                <a:cs typeface="Arial" pitchFamily="34" charset="0"/>
              </a:rPr>
              <a:t>Les travaux en charge du Ministère des Ressources en Eaux </a:t>
            </a:r>
            <a:r>
              <a:rPr lang="fr-FR" sz="1400" dirty="0" smtClean="0">
                <a:solidFill>
                  <a:srgbClr val="002060"/>
                </a:solidFill>
                <a:latin typeface="Arial" pitchFamily="34" charset="0"/>
                <a:cs typeface="Arial" pitchFamily="34" charset="0"/>
              </a:rPr>
              <a:t>:</a:t>
            </a:r>
          </a:p>
        </p:txBody>
      </p:sp>
      <p:graphicFrame>
        <p:nvGraphicFramePr>
          <p:cNvPr id="3" name="Tableau 2"/>
          <p:cNvGraphicFramePr>
            <a:graphicFrameLocks noGrp="1"/>
          </p:cNvGraphicFramePr>
          <p:nvPr/>
        </p:nvGraphicFramePr>
        <p:xfrm>
          <a:off x="428596" y="1714488"/>
          <a:ext cx="8215369" cy="4284526"/>
        </p:xfrm>
        <a:graphic>
          <a:graphicData uri="http://schemas.openxmlformats.org/drawingml/2006/table">
            <a:tbl>
              <a:tblPr/>
              <a:tblGrid>
                <a:gridCol w="483451"/>
                <a:gridCol w="2861236"/>
                <a:gridCol w="887970"/>
                <a:gridCol w="995678"/>
                <a:gridCol w="995678"/>
                <a:gridCol w="995678"/>
                <a:gridCol w="995678"/>
              </a:tblGrid>
              <a:tr h="409979">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NIV.</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TRAVAUX</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UNITE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Quantité / an</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Unitaire</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Total</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Fréquence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b="1">
                          <a:solidFill>
                            <a:srgbClr val="002060"/>
                          </a:solidFill>
                          <a:latin typeface="Arial"/>
                          <a:ea typeface="Times New Roman"/>
                        </a:rPr>
                        <a:t>LES DIGUES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Coupe des herbes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Km</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64x2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12800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Annuelle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Débroussaillage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Km</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64x2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12800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Annuelle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zones sableuses remblai</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Km</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Annuelle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Talus fascines horizontales (Sableux)</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Km</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250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Annuelle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Topographie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Km</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64x2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80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10240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Annuelle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du sommet de digues (Reprofilage)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Km</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64</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12800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Annuelle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Rechargement du sommet de digues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m3</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17 000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170000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Annuelle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Interfaces Ouvrage à digue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1600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Annuelle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17137">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b="1">
                          <a:solidFill>
                            <a:srgbClr val="002060"/>
                          </a:solidFill>
                          <a:latin typeface="Arial"/>
                          <a:ea typeface="Times New Roman"/>
                        </a:rPr>
                        <a:t>LES FASCINES DE PIEDS DE DIGUES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des fascines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m</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40000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Annuelle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22126">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fr-FR" sz="1000">
                        <a:solidFill>
                          <a:srgbClr val="002060"/>
                        </a:solidFill>
                        <a:latin typeface="Times New Roman"/>
                        <a:ea typeface="Times New Roman"/>
                      </a:endParaRPr>
                    </a:p>
                    <a:p>
                      <a:pPr>
                        <a:spcAft>
                          <a:spcPts val="0"/>
                        </a:spcAft>
                      </a:pPr>
                      <a:r>
                        <a:rPr lang="fr-FR" sz="1000" b="1">
                          <a:solidFill>
                            <a:srgbClr val="002060"/>
                          </a:solidFill>
                          <a:latin typeface="Arial"/>
                          <a:ea typeface="Times New Roman"/>
                        </a:rPr>
                        <a:t>TOTAL (Estimatif)</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262 440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endParaRPr lang="fr-FR" sz="10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85720" y="857232"/>
            <a:ext cx="8358214" cy="954107"/>
          </a:xfrm>
          <a:prstGeom prst="rect">
            <a:avLst/>
          </a:prstGeom>
          <a:noFill/>
          <a:ln w="28575">
            <a:noFill/>
          </a:ln>
        </p:spPr>
        <p:txBody>
          <a:bodyPr wrap="square" rtlCol="0">
            <a:spAutoFit/>
          </a:bodyPr>
          <a:lstStyle/>
          <a:p>
            <a:pPr algn="just"/>
            <a:r>
              <a:rPr lang="fr-FR" sz="1400" u="sng" dirty="0" smtClean="0">
                <a:solidFill>
                  <a:srgbClr val="002060"/>
                </a:solidFill>
                <a:latin typeface="Arial" pitchFamily="34" charset="0"/>
                <a:cs typeface="Arial" pitchFamily="34" charset="0"/>
              </a:rPr>
              <a:t>Le coût estimatif de la maintenance de Prey </a:t>
            </a:r>
            <a:r>
              <a:rPr lang="fr-FR" sz="1400" u="sng" dirty="0" err="1" smtClean="0">
                <a:solidFill>
                  <a:srgbClr val="002060"/>
                </a:solidFill>
                <a:latin typeface="Arial" pitchFamily="34" charset="0"/>
                <a:cs typeface="Arial" pitchFamily="34" charset="0"/>
              </a:rPr>
              <a:t>Nup</a:t>
            </a:r>
            <a:r>
              <a:rPr lang="fr-FR" sz="1400" dirty="0" smtClean="0">
                <a:solidFill>
                  <a:srgbClr val="002060"/>
                </a:solidFill>
                <a:latin typeface="Arial" pitchFamily="34" charset="0"/>
                <a:cs typeface="Arial" pitchFamily="34" charset="0"/>
              </a:rPr>
              <a:t> </a:t>
            </a:r>
          </a:p>
          <a:p>
            <a:r>
              <a:rPr lang="fr-FR" sz="1400" b="1" dirty="0" smtClean="0">
                <a:solidFill>
                  <a:srgbClr val="002060"/>
                </a:solidFill>
                <a:latin typeface="Arial" pitchFamily="34" charset="0"/>
                <a:cs typeface="Arial" pitchFamily="34" charset="0"/>
              </a:rPr>
              <a:t>Les travaux en charge de la Communauté des Usagers des Polders </a:t>
            </a:r>
            <a:r>
              <a:rPr lang="fr-FR" sz="1400" dirty="0" smtClean="0">
                <a:solidFill>
                  <a:srgbClr val="002060"/>
                </a:solidFill>
                <a:latin typeface="Arial" pitchFamily="34" charset="0"/>
                <a:cs typeface="Arial" pitchFamily="34" charset="0"/>
              </a:rPr>
              <a:t>:</a:t>
            </a:r>
          </a:p>
          <a:p>
            <a:r>
              <a:rPr lang="fr-FR" sz="1400" dirty="0" smtClean="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a- les digues</a:t>
            </a:r>
            <a:r>
              <a:rPr lang="fr-FR" sz="1400" dirty="0" smtClean="0"/>
              <a:t> </a:t>
            </a:r>
            <a:endParaRPr lang="fr-FR" sz="1400" dirty="0" smtClean="0">
              <a:solidFill>
                <a:srgbClr val="002060"/>
              </a:solidFill>
              <a:latin typeface="Arial" pitchFamily="34" charset="0"/>
              <a:cs typeface="Arial" pitchFamily="34" charset="0"/>
            </a:endParaRPr>
          </a:p>
        </p:txBody>
      </p:sp>
      <p:graphicFrame>
        <p:nvGraphicFramePr>
          <p:cNvPr id="7" name="Tableau 6"/>
          <p:cNvGraphicFramePr>
            <a:graphicFrameLocks noGrp="1"/>
          </p:cNvGraphicFramePr>
          <p:nvPr/>
        </p:nvGraphicFramePr>
        <p:xfrm>
          <a:off x="285720" y="1857364"/>
          <a:ext cx="8501120" cy="4590522"/>
        </p:xfrm>
        <a:graphic>
          <a:graphicData uri="http://schemas.openxmlformats.org/drawingml/2006/table">
            <a:tbl>
              <a:tblPr/>
              <a:tblGrid>
                <a:gridCol w="500266"/>
                <a:gridCol w="2960758"/>
                <a:gridCol w="918856"/>
                <a:gridCol w="1030310"/>
                <a:gridCol w="1030310"/>
                <a:gridCol w="1030310"/>
                <a:gridCol w="1030310"/>
              </a:tblGrid>
              <a:tr h="409979">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NIV.</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TRAVAUX</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UNITE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Quantité / an</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Unitaire</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Total</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Fréquence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9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dirty="0">
                        <a:solidFill>
                          <a:srgbClr val="002060"/>
                        </a:solidFill>
                        <a:latin typeface="Arial"/>
                        <a:ea typeface="Times New Roman"/>
                      </a:endParaRPr>
                    </a:p>
                    <a:p>
                      <a:pPr>
                        <a:spcAft>
                          <a:spcPts val="0"/>
                        </a:spcAft>
                      </a:pPr>
                      <a:r>
                        <a:rPr lang="fr-FR" sz="900" b="1" dirty="0">
                          <a:solidFill>
                            <a:srgbClr val="002060"/>
                          </a:solidFill>
                          <a:latin typeface="Arial"/>
                          <a:ea typeface="Times New Roman"/>
                        </a:rPr>
                        <a:t>LES DIGUES</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dirty="0">
                        <a:solidFill>
                          <a:srgbClr val="002060"/>
                        </a:solidFill>
                        <a:latin typeface="Arial"/>
                        <a:ea typeface="Times New Roman"/>
                      </a:endParaRPr>
                    </a:p>
                    <a:p>
                      <a:pPr>
                        <a:spcAft>
                          <a:spcPts val="0"/>
                        </a:spcAft>
                      </a:pPr>
                      <a:r>
                        <a:rPr lang="fr-FR" sz="900" dirty="0">
                          <a:solidFill>
                            <a:srgbClr val="002060"/>
                          </a:solidFill>
                          <a:latin typeface="Arial"/>
                          <a:ea typeface="Times New Roman"/>
                        </a:rPr>
                        <a:t>Coupe des herbes</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Km</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22x2</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100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4400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Annuelle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dirty="0">
                        <a:solidFill>
                          <a:srgbClr val="002060"/>
                        </a:solidFill>
                        <a:latin typeface="Arial"/>
                        <a:ea typeface="Times New Roman"/>
                      </a:endParaRPr>
                    </a:p>
                    <a:p>
                      <a:pPr>
                        <a:spcAft>
                          <a:spcPts val="0"/>
                        </a:spcAft>
                      </a:pPr>
                      <a:r>
                        <a:rPr lang="fr-FR" sz="900" dirty="0">
                          <a:solidFill>
                            <a:srgbClr val="002060"/>
                          </a:solidFill>
                          <a:latin typeface="Arial"/>
                          <a:ea typeface="Times New Roman"/>
                        </a:rPr>
                        <a:t>Débroussaillage</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Km</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22x2</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100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4400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Annuelle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dirty="0">
                        <a:solidFill>
                          <a:srgbClr val="002060"/>
                        </a:solidFill>
                        <a:latin typeface="Arial"/>
                        <a:ea typeface="Times New Roman"/>
                      </a:endParaRPr>
                    </a:p>
                    <a:p>
                      <a:pPr>
                        <a:spcAft>
                          <a:spcPts val="0"/>
                        </a:spcAft>
                      </a:pPr>
                      <a:r>
                        <a:rPr lang="fr-FR" sz="900" dirty="0">
                          <a:solidFill>
                            <a:srgbClr val="002060"/>
                          </a:solidFill>
                          <a:latin typeface="Arial"/>
                          <a:ea typeface="Times New Roman"/>
                        </a:rPr>
                        <a:t>Entretien zones sableuses remblai</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Km</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P.M.</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dirty="0">
                        <a:solidFill>
                          <a:srgbClr val="002060"/>
                        </a:solidFill>
                        <a:latin typeface="Arial"/>
                        <a:ea typeface="Times New Roman"/>
                      </a:endParaRPr>
                    </a:p>
                    <a:p>
                      <a:pPr>
                        <a:spcAft>
                          <a:spcPts val="0"/>
                        </a:spcAft>
                      </a:pPr>
                      <a:r>
                        <a:rPr lang="fr-FR" sz="900" dirty="0">
                          <a:solidFill>
                            <a:srgbClr val="002060"/>
                          </a:solidFill>
                          <a:latin typeface="Arial"/>
                          <a:ea typeface="Times New Roman"/>
                        </a:rPr>
                        <a:t>Talus fascines horizontales (Sableux)</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Km</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3,5</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250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875</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Annuelle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dirty="0">
                        <a:solidFill>
                          <a:srgbClr val="002060"/>
                        </a:solidFill>
                        <a:latin typeface="Arial"/>
                        <a:ea typeface="Times New Roman"/>
                      </a:endParaRPr>
                    </a:p>
                    <a:p>
                      <a:pPr>
                        <a:spcAft>
                          <a:spcPts val="0"/>
                        </a:spcAft>
                      </a:pPr>
                      <a:r>
                        <a:rPr lang="fr-FR" sz="900" dirty="0">
                          <a:solidFill>
                            <a:srgbClr val="002060"/>
                          </a:solidFill>
                          <a:latin typeface="Arial"/>
                          <a:ea typeface="Times New Roman"/>
                        </a:rPr>
                        <a:t>Topographie</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Km</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22x2</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80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3520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Annuelle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dirty="0">
                        <a:solidFill>
                          <a:srgbClr val="002060"/>
                        </a:solidFill>
                        <a:latin typeface="Arial"/>
                        <a:ea typeface="Times New Roman"/>
                      </a:endParaRPr>
                    </a:p>
                    <a:p>
                      <a:pPr>
                        <a:spcAft>
                          <a:spcPts val="0"/>
                        </a:spcAft>
                      </a:pPr>
                      <a:r>
                        <a:rPr lang="fr-FR" sz="900" dirty="0">
                          <a:solidFill>
                            <a:srgbClr val="002060"/>
                          </a:solidFill>
                          <a:latin typeface="Arial"/>
                          <a:ea typeface="Times New Roman"/>
                        </a:rPr>
                        <a:t>Entretien du sommet de digues (</a:t>
                      </a:r>
                      <a:r>
                        <a:rPr lang="fr-FR" sz="900" dirty="0" err="1">
                          <a:solidFill>
                            <a:srgbClr val="002060"/>
                          </a:solidFill>
                          <a:latin typeface="Arial"/>
                          <a:ea typeface="Times New Roman"/>
                        </a:rPr>
                        <a:t>Reprofilage</a:t>
                      </a:r>
                      <a:r>
                        <a:rPr lang="fr-FR" sz="900" dirty="0">
                          <a:solidFill>
                            <a:srgbClr val="002060"/>
                          </a:solidFill>
                          <a:latin typeface="Arial"/>
                          <a:ea typeface="Times New Roman"/>
                        </a:rPr>
                        <a:t>)</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p>
                      <a:pPr algn="ctr">
                        <a:spcAft>
                          <a:spcPts val="0"/>
                        </a:spcAft>
                      </a:pPr>
                      <a:r>
                        <a:rPr lang="fr-FR" sz="900" dirty="0">
                          <a:solidFill>
                            <a:srgbClr val="002060"/>
                          </a:solidFill>
                          <a:latin typeface="Arial"/>
                          <a:ea typeface="Times New Roman"/>
                        </a:rPr>
                        <a:t>Km</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22</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200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4400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Annuelle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dirty="0">
                        <a:solidFill>
                          <a:srgbClr val="002060"/>
                        </a:solidFill>
                        <a:latin typeface="Arial"/>
                        <a:ea typeface="Times New Roman"/>
                      </a:endParaRPr>
                    </a:p>
                    <a:p>
                      <a:pPr>
                        <a:spcAft>
                          <a:spcPts val="0"/>
                        </a:spcAft>
                      </a:pPr>
                      <a:r>
                        <a:rPr lang="fr-FR" sz="900" dirty="0">
                          <a:solidFill>
                            <a:srgbClr val="002060"/>
                          </a:solidFill>
                          <a:latin typeface="Arial"/>
                          <a:ea typeface="Times New Roman"/>
                        </a:rPr>
                        <a:t>Rechargement du sommet de digues</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p>
                      <a:pPr algn="ctr">
                        <a:spcAft>
                          <a:spcPts val="0"/>
                        </a:spcAft>
                      </a:pPr>
                      <a:r>
                        <a:rPr lang="fr-FR" sz="900" dirty="0">
                          <a:solidFill>
                            <a:srgbClr val="002060"/>
                          </a:solidFill>
                          <a:latin typeface="Arial"/>
                          <a:ea typeface="Times New Roman"/>
                        </a:rPr>
                        <a:t>m3</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1 700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17000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Annuelle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a:solidFill>
                          <a:srgbClr val="002060"/>
                        </a:solidFill>
                        <a:latin typeface="Arial"/>
                        <a:ea typeface="Times New Roman"/>
                      </a:endParaRPr>
                    </a:p>
                    <a:p>
                      <a:pPr>
                        <a:spcAft>
                          <a:spcPts val="0"/>
                        </a:spcAft>
                      </a:pPr>
                      <a:r>
                        <a:rPr lang="fr-FR" sz="900">
                          <a:solidFill>
                            <a:srgbClr val="002060"/>
                          </a:solidFill>
                          <a:latin typeface="Arial"/>
                          <a:ea typeface="Times New Roman"/>
                        </a:rPr>
                        <a:t>Interfaces Ouvrage à digue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p>
                      <a:pPr algn="ctr">
                        <a:spcAft>
                          <a:spcPts val="0"/>
                        </a:spcAft>
                      </a:pPr>
                      <a:r>
                        <a:rPr lang="fr-FR" sz="900" dirty="0">
                          <a:solidFill>
                            <a:srgbClr val="002060"/>
                          </a:solidFill>
                          <a:latin typeface="Arial"/>
                          <a:ea typeface="Times New Roman"/>
                        </a:rPr>
                        <a:t>Unité</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p>
                      <a:pPr algn="ctr">
                        <a:spcAft>
                          <a:spcPts val="0"/>
                        </a:spcAft>
                      </a:pPr>
                      <a:r>
                        <a:rPr lang="fr-FR" sz="900" dirty="0">
                          <a:solidFill>
                            <a:srgbClr val="002060"/>
                          </a:solidFill>
                          <a:latin typeface="Arial"/>
                          <a:ea typeface="Times New Roman"/>
                        </a:rPr>
                        <a:t>4</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40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160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Annuelle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117137">
                <a:tc>
                  <a:txBody>
                    <a:bodyPr/>
                    <a:lstStyle/>
                    <a:p>
                      <a:pP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a:solidFill>
                          <a:srgbClr val="002060"/>
                        </a:solidFill>
                        <a:latin typeface="Arial"/>
                        <a:ea typeface="Times New Roman"/>
                      </a:endParaRPr>
                    </a:p>
                    <a:p>
                      <a:pPr>
                        <a:spcAft>
                          <a:spcPts val="0"/>
                        </a:spcAft>
                      </a:pPr>
                      <a:r>
                        <a:rPr lang="fr-FR" sz="900" b="1">
                          <a:solidFill>
                            <a:srgbClr val="002060"/>
                          </a:solidFill>
                          <a:latin typeface="Arial"/>
                          <a:ea typeface="Times New Roman"/>
                        </a:rPr>
                        <a:t>LES FASCINES</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a:solidFill>
                          <a:srgbClr val="002060"/>
                        </a:solidFill>
                        <a:latin typeface="Arial"/>
                        <a:ea typeface="Times New Roman"/>
                      </a:endParaRPr>
                    </a:p>
                    <a:p>
                      <a:pPr>
                        <a:spcAft>
                          <a:spcPts val="0"/>
                        </a:spcAft>
                      </a:pPr>
                      <a:r>
                        <a:rPr lang="fr-FR" sz="900">
                          <a:solidFill>
                            <a:srgbClr val="002060"/>
                          </a:solidFill>
                          <a:latin typeface="Arial"/>
                          <a:ea typeface="Times New Roman"/>
                        </a:rPr>
                        <a:t>Entretien fascines</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m</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p>
                      <a:pPr algn="ctr">
                        <a:spcAft>
                          <a:spcPts val="0"/>
                        </a:spcAft>
                      </a:pPr>
                      <a:r>
                        <a:rPr lang="fr-FR" sz="900" dirty="0">
                          <a:solidFill>
                            <a:srgbClr val="002060"/>
                          </a:solidFill>
                          <a:latin typeface="Arial"/>
                          <a:ea typeface="Times New Roman"/>
                        </a:rPr>
                        <a:t>400</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p>
                      <a:pPr algn="ctr">
                        <a:spcAft>
                          <a:spcPts val="0"/>
                        </a:spcAft>
                      </a:pPr>
                      <a:r>
                        <a:rPr lang="fr-FR" sz="900" dirty="0">
                          <a:solidFill>
                            <a:srgbClr val="002060"/>
                          </a:solidFill>
                          <a:latin typeface="Arial"/>
                          <a:ea typeface="Times New Roman"/>
                        </a:rPr>
                        <a:t>10</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p>
                      <a:pPr algn="ctr">
                        <a:spcAft>
                          <a:spcPts val="0"/>
                        </a:spcAft>
                      </a:pPr>
                      <a:r>
                        <a:rPr lang="fr-FR" sz="900" dirty="0">
                          <a:solidFill>
                            <a:srgbClr val="002060"/>
                          </a:solidFill>
                          <a:latin typeface="Arial"/>
                          <a:ea typeface="Times New Roman"/>
                        </a:rPr>
                        <a:t>4000</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Annuelle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117137">
                <a:tc>
                  <a:txBody>
                    <a:bodyPr/>
                    <a:lstStyle/>
                    <a:p>
                      <a:pP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a:solidFill>
                          <a:srgbClr val="002060"/>
                        </a:solidFill>
                        <a:latin typeface="Arial"/>
                        <a:ea typeface="Times New Roman"/>
                      </a:endParaRPr>
                    </a:p>
                    <a:p>
                      <a:pPr>
                        <a:spcAft>
                          <a:spcPts val="0"/>
                        </a:spcAft>
                      </a:pPr>
                      <a:r>
                        <a:rPr lang="fr-FR" sz="900" b="1">
                          <a:solidFill>
                            <a:srgbClr val="002060"/>
                          </a:solidFill>
                          <a:latin typeface="Arial"/>
                          <a:ea typeface="Times New Roman"/>
                        </a:rPr>
                        <a:t>LES PETITS OUVRAGES</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1</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a:solidFill>
                          <a:srgbClr val="002060"/>
                        </a:solidFill>
                        <a:latin typeface="Arial"/>
                        <a:ea typeface="Times New Roman"/>
                      </a:endParaRPr>
                    </a:p>
                    <a:p>
                      <a:pPr>
                        <a:spcAft>
                          <a:spcPts val="0"/>
                        </a:spcAft>
                      </a:pPr>
                      <a:r>
                        <a:rPr lang="fr-FR" sz="900">
                          <a:solidFill>
                            <a:srgbClr val="002060"/>
                          </a:solidFill>
                          <a:latin typeface="Arial"/>
                          <a:ea typeface="Times New Roman"/>
                        </a:rPr>
                        <a:t>Entretien Dalots </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Unité</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6</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80</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p>
                      <a:pPr algn="ctr">
                        <a:spcAft>
                          <a:spcPts val="0"/>
                        </a:spcAft>
                      </a:pPr>
                      <a:r>
                        <a:rPr lang="fr-FR" sz="900" dirty="0">
                          <a:solidFill>
                            <a:srgbClr val="002060"/>
                          </a:solidFill>
                          <a:latin typeface="Arial"/>
                          <a:ea typeface="Times New Roman"/>
                        </a:rPr>
                        <a:t>480</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p>
                      <a:pPr algn="ctr">
                        <a:spcAft>
                          <a:spcPts val="0"/>
                        </a:spcAft>
                      </a:pPr>
                      <a:r>
                        <a:rPr lang="fr-FR" sz="900">
                          <a:solidFill>
                            <a:srgbClr val="002060"/>
                          </a:solidFill>
                          <a:latin typeface="Arial"/>
                          <a:ea typeface="Times New Roman"/>
                        </a:rPr>
                        <a:t>Annuelle</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92842">
                <a:tc>
                  <a:txBody>
                    <a:bodyPr/>
                    <a:lstStyle/>
                    <a:p>
                      <a:pP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900">
                        <a:solidFill>
                          <a:srgbClr val="002060"/>
                        </a:solidFill>
                        <a:latin typeface="Arial"/>
                        <a:ea typeface="Times New Roman"/>
                      </a:endParaRPr>
                    </a:p>
                    <a:p>
                      <a:pPr>
                        <a:spcAft>
                          <a:spcPts val="0"/>
                        </a:spcAft>
                      </a:pPr>
                      <a:r>
                        <a:rPr lang="fr-FR" sz="900" b="1">
                          <a:solidFill>
                            <a:srgbClr val="002060"/>
                          </a:solidFill>
                          <a:latin typeface="Arial"/>
                          <a:ea typeface="Times New Roman"/>
                        </a:rPr>
                        <a:t>TOTAL</a:t>
                      </a:r>
                      <a:endParaRPr lang="fr-FR" sz="9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p>
                      <a:pPr algn="ctr">
                        <a:spcAft>
                          <a:spcPts val="0"/>
                        </a:spcAft>
                      </a:pPr>
                      <a:r>
                        <a:rPr lang="fr-FR" sz="900" b="1" dirty="0">
                          <a:solidFill>
                            <a:srgbClr val="002060"/>
                          </a:solidFill>
                          <a:latin typeface="Arial"/>
                          <a:ea typeface="Times New Roman"/>
                        </a:rPr>
                        <a:t>39 235</a:t>
                      </a:r>
                      <a:endParaRPr lang="fr-FR" sz="9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9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85728"/>
            <a:ext cx="8358214" cy="954107"/>
          </a:xfrm>
          <a:prstGeom prst="rect">
            <a:avLst/>
          </a:prstGeom>
          <a:noFill/>
          <a:ln w="28575">
            <a:noFill/>
          </a:ln>
        </p:spPr>
        <p:txBody>
          <a:bodyPr wrap="square" rtlCol="0">
            <a:spAutoFit/>
          </a:bodyPr>
          <a:lstStyle/>
          <a:p>
            <a:pPr algn="just"/>
            <a:r>
              <a:rPr lang="fr-FR" sz="1400" u="sng" dirty="0" smtClean="0">
                <a:solidFill>
                  <a:srgbClr val="002060"/>
                </a:solidFill>
                <a:latin typeface="Arial" pitchFamily="34" charset="0"/>
                <a:cs typeface="Arial" pitchFamily="34" charset="0"/>
              </a:rPr>
              <a:t>Le coût estimatif de la maintenance de Prey </a:t>
            </a:r>
            <a:r>
              <a:rPr lang="fr-FR" sz="1400" u="sng" dirty="0" err="1" smtClean="0">
                <a:solidFill>
                  <a:srgbClr val="002060"/>
                </a:solidFill>
                <a:latin typeface="Arial" pitchFamily="34" charset="0"/>
                <a:cs typeface="Arial" pitchFamily="34" charset="0"/>
              </a:rPr>
              <a:t>Nup</a:t>
            </a:r>
            <a:r>
              <a:rPr lang="fr-FR" sz="1400" dirty="0" smtClean="0">
                <a:solidFill>
                  <a:srgbClr val="002060"/>
                </a:solidFill>
                <a:latin typeface="Arial" pitchFamily="34" charset="0"/>
                <a:cs typeface="Arial" pitchFamily="34" charset="0"/>
              </a:rPr>
              <a:t> </a:t>
            </a:r>
          </a:p>
          <a:p>
            <a:r>
              <a:rPr lang="fr-FR" sz="1400" b="1" dirty="0" smtClean="0">
                <a:solidFill>
                  <a:srgbClr val="002060"/>
                </a:solidFill>
                <a:latin typeface="Arial" pitchFamily="34" charset="0"/>
                <a:cs typeface="Arial" pitchFamily="34" charset="0"/>
              </a:rPr>
              <a:t>Les travaux en charge de la Communauté des Usagers des Polders </a:t>
            </a:r>
            <a:r>
              <a:rPr lang="fr-FR" sz="1400" dirty="0" smtClean="0">
                <a:solidFill>
                  <a:srgbClr val="002060"/>
                </a:solidFill>
                <a:latin typeface="Arial" pitchFamily="34" charset="0"/>
                <a:cs typeface="Arial" pitchFamily="34" charset="0"/>
              </a:rPr>
              <a:t>:</a:t>
            </a:r>
          </a:p>
          <a:p>
            <a:r>
              <a:rPr lang="fr-FR" sz="1400" dirty="0" smtClean="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b- les ouvrages année 1</a:t>
            </a:r>
            <a:r>
              <a:rPr lang="fr-FR" sz="1400" dirty="0" smtClean="0"/>
              <a:t> </a:t>
            </a:r>
            <a:endParaRPr lang="fr-FR" sz="1400" dirty="0" smtClean="0">
              <a:solidFill>
                <a:srgbClr val="002060"/>
              </a:solidFill>
              <a:latin typeface="Arial" pitchFamily="34" charset="0"/>
              <a:cs typeface="Arial" pitchFamily="34" charset="0"/>
            </a:endParaRPr>
          </a:p>
        </p:txBody>
      </p:sp>
      <p:graphicFrame>
        <p:nvGraphicFramePr>
          <p:cNvPr id="3" name="Tableau 2"/>
          <p:cNvGraphicFramePr>
            <a:graphicFrameLocks noGrp="1"/>
          </p:cNvGraphicFramePr>
          <p:nvPr/>
        </p:nvGraphicFramePr>
        <p:xfrm>
          <a:off x="285720" y="1428736"/>
          <a:ext cx="8501120" cy="4114800"/>
        </p:xfrm>
        <a:graphic>
          <a:graphicData uri="http://schemas.openxmlformats.org/drawingml/2006/table">
            <a:tbl>
              <a:tblPr/>
              <a:tblGrid>
                <a:gridCol w="500266"/>
                <a:gridCol w="2960758"/>
                <a:gridCol w="918856"/>
                <a:gridCol w="1030310"/>
                <a:gridCol w="1030310"/>
                <a:gridCol w="1030310"/>
                <a:gridCol w="1030310"/>
              </a:tblGrid>
              <a:tr h="409979">
                <a:tc>
                  <a:txBody>
                    <a:bodyPr/>
                    <a:lstStyle/>
                    <a:p>
                      <a:pPr algn="ctr">
                        <a:spcAft>
                          <a:spcPts val="0"/>
                        </a:spcAft>
                      </a:pPr>
                      <a:endParaRPr lang="fr-FR" sz="1000" dirty="0">
                        <a:solidFill>
                          <a:srgbClr val="002060"/>
                        </a:solidFill>
                        <a:latin typeface="Times New Roman"/>
                        <a:ea typeface="Times New Roman"/>
                      </a:endParaRPr>
                    </a:p>
                    <a:p>
                      <a:pPr algn="ctr">
                        <a:spcAft>
                          <a:spcPts val="0"/>
                        </a:spcAft>
                      </a:pPr>
                      <a:r>
                        <a:rPr lang="fr-FR" sz="1000" b="1" dirty="0">
                          <a:solidFill>
                            <a:srgbClr val="002060"/>
                          </a:solidFill>
                          <a:latin typeface="Arial"/>
                          <a:ea typeface="Times New Roman"/>
                        </a:rPr>
                        <a:t>NIV.</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dirty="0">
                        <a:solidFill>
                          <a:srgbClr val="002060"/>
                        </a:solidFill>
                        <a:latin typeface="Times New Roman"/>
                        <a:ea typeface="Times New Roman"/>
                      </a:endParaRPr>
                    </a:p>
                    <a:p>
                      <a:pPr algn="ctr">
                        <a:spcAft>
                          <a:spcPts val="0"/>
                        </a:spcAft>
                      </a:pPr>
                      <a:r>
                        <a:rPr lang="fr-FR" sz="1000" b="1" dirty="0">
                          <a:solidFill>
                            <a:srgbClr val="002060"/>
                          </a:solidFill>
                          <a:latin typeface="Arial"/>
                          <a:ea typeface="Times New Roman"/>
                        </a:rPr>
                        <a:t>TRAVAUX</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UNITE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Quantité / an</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Unitaire</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Total</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Fréquence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dirty="0">
                        <a:solidFill>
                          <a:srgbClr val="002060"/>
                        </a:solidFill>
                        <a:latin typeface="Arial"/>
                        <a:ea typeface="Times New Roman"/>
                      </a:endParaRPr>
                    </a:p>
                    <a:p>
                      <a:pPr>
                        <a:spcAft>
                          <a:spcPts val="0"/>
                        </a:spcAft>
                      </a:pPr>
                      <a:r>
                        <a:rPr lang="fr-FR" sz="1000" b="1" dirty="0">
                          <a:solidFill>
                            <a:srgbClr val="002060"/>
                          </a:solidFill>
                          <a:latin typeface="Arial"/>
                          <a:ea typeface="Times New Roman"/>
                        </a:rPr>
                        <a:t>LES OUVRAGES</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dirty="0">
                        <a:solidFill>
                          <a:srgbClr val="002060"/>
                        </a:solidFill>
                        <a:latin typeface="Arial"/>
                        <a:ea typeface="Times New Roman"/>
                      </a:endParaRPr>
                    </a:p>
                    <a:p>
                      <a:pPr>
                        <a:spcAft>
                          <a:spcPts val="0"/>
                        </a:spcAft>
                      </a:pPr>
                      <a:r>
                        <a:rPr lang="fr-FR" sz="1000" dirty="0">
                          <a:solidFill>
                            <a:srgbClr val="002060"/>
                          </a:solidFill>
                          <a:latin typeface="Arial"/>
                          <a:ea typeface="Times New Roman"/>
                        </a:rPr>
                        <a:t>Entretien mécanique année 1</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dirty="0">
                        <a:solidFill>
                          <a:srgbClr val="002060"/>
                        </a:solidFill>
                        <a:latin typeface="Arial"/>
                        <a:ea typeface="Times New Roman"/>
                      </a:endParaRPr>
                    </a:p>
                    <a:p>
                      <a:pPr>
                        <a:spcAft>
                          <a:spcPts val="0"/>
                        </a:spcAft>
                      </a:pPr>
                      <a:r>
                        <a:rPr lang="fr-FR" sz="1000" dirty="0">
                          <a:solidFill>
                            <a:srgbClr val="002060"/>
                          </a:solidFill>
                          <a:latin typeface="Arial"/>
                          <a:ea typeface="Times New Roman"/>
                        </a:rPr>
                        <a:t>Ouvrages 4 portes (polders 1, 3, 4)</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1500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dirty="0">
                        <a:solidFill>
                          <a:srgbClr val="002060"/>
                        </a:solidFill>
                        <a:latin typeface="Arial"/>
                        <a:ea typeface="Times New Roman"/>
                      </a:endParaRPr>
                    </a:p>
                    <a:p>
                      <a:pPr>
                        <a:spcAft>
                          <a:spcPts val="0"/>
                        </a:spcAft>
                      </a:pPr>
                      <a:r>
                        <a:rPr lang="fr-FR" sz="1000" dirty="0">
                          <a:solidFill>
                            <a:srgbClr val="002060"/>
                          </a:solidFill>
                          <a:latin typeface="Arial"/>
                          <a:ea typeface="Times New Roman"/>
                        </a:rPr>
                        <a:t>Ouvrages 3 portes (polders 1, 2, 4)</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1250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6250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2 portes (polders 1, 2, 4)</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p>
                      <a:pPr algn="ctr">
                        <a:spcAft>
                          <a:spcPts val="0"/>
                        </a:spcAft>
                      </a:pPr>
                      <a:r>
                        <a:rPr lang="fr-FR" sz="1000" dirty="0">
                          <a:solidFill>
                            <a:srgbClr val="002060"/>
                          </a:solidFill>
                          <a:latin typeface="Arial"/>
                          <a:ea typeface="Times New Roman"/>
                        </a:rPr>
                        <a:t>Unité</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bétons 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4 portes (polders 1, 3, 4)</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p>
                      <a:pPr algn="ctr">
                        <a:spcAft>
                          <a:spcPts val="0"/>
                        </a:spcAft>
                      </a:pPr>
                      <a:r>
                        <a:rPr lang="fr-FR" sz="1000" dirty="0">
                          <a:solidFill>
                            <a:srgbClr val="002060"/>
                          </a:solidFill>
                          <a:latin typeface="Arial"/>
                          <a:ea typeface="Times New Roman"/>
                        </a:rPr>
                        <a:t>2</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320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640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3 portes (polders 1, 2, 4)</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p>
                      <a:pPr algn="ctr">
                        <a:spcAft>
                          <a:spcPts val="0"/>
                        </a:spcAft>
                      </a:pPr>
                      <a:r>
                        <a:rPr lang="fr-FR" sz="1000" dirty="0">
                          <a:solidFill>
                            <a:srgbClr val="002060"/>
                          </a:solidFill>
                          <a:latin typeface="Arial"/>
                          <a:ea typeface="Times New Roman"/>
                        </a:rPr>
                        <a:t>5</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250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1250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2 portes (polders 1, 2, 4)</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p>
                      <a:pPr algn="ctr">
                        <a:spcAft>
                          <a:spcPts val="0"/>
                        </a:spcAft>
                      </a:pPr>
                      <a:r>
                        <a:rPr lang="fr-FR" sz="1000" dirty="0">
                          <a:solidFill>
                            <a:srgbClr val="002060"/>
                          </a:solidFill>
                          <a:latin typeface="Arial"/>
                          <a:ea typeface="Times New Roman"/>
                        </a:rPr>
                        <a:t>200</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Perrés 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92842">
                <a:tc>
                  <a:txBody>
                    <a:bodyPr/>
                    <a:lstStyle/>
                    <a:p>
                      <a:pP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spcAft>
                          <a:spcPts val="0"/>
                        </a:spcAft>
                      </a:pPr>
                      <a:r>
                        <a:rPr lang="fr-FR" sz="1000">
                          <a:solidFill>
                            <a:srgbClr val="002060"/>
                          </a:solidFill>
                          <a:latin typeface="Arial"/>
                          <a:ea typeface="Times New Roman"/>
                        </a:rPr>
                        <a:t>Entretien perrés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48</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p>
                      <a:pPr algn="ctr">
                        <a:spcAft>
                          <a:spcPts val="0"/>
                        </a:spcAft>
                      </a:pPr>
                      <a:r>
                        <a:rPr lang="fr-FR" sz="1000" dirty="0">
                          <a:solidFill>
                            <a:srgbClr val="002060"/>
                          </a:solidFill>
                          <a:latin typeface="Arial"/>
                          <a:ea typeface="Times New Roman"/>
                        </a:rPr>
                        <a:t>2880</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92842">
                <a:tc>
                  <a:txBody>
                    <a:bodyPr/>
                    <a:lstStyle/>
                    <a:p>
                      <a:pP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b="1">
                          <a:solidFill>
                            <a:srgbClr val="002060"/>
                          </a:solidFill>
                          <a:latin typeface="Arial"/>
                          <a:ea typeface="Times New Roman"/>
                        </a:rPr>
                        <a:t>TOTAL</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p>
                      <a:pPr algn="ctr">
                        <a:spcAft>
                          <a:spcPts val="0"/>
                        </a:spcAft>
                      </a:pPr>
                      <a:r>
                        <a:rPr lang="fr-FR" sz="1000" b="1" dirty="0">
                          <a:solidFill>
                            <a:srgbClr val="002060"/>
                          </a:solidFill>
                          <a:latin typeface="Arial"/>
                          <a:ea typeface="Times New Roman"/>
                        </a:rPr>
                        <a:t>20020</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85728"/>
            <a:ext cx="8358214" cy="954107"/>
          </a:xfrm>
          <a:prstGeom prst="rect">
            <a:avLst/>
          </a:prstGeom>
          <a:noFill/>
          <a:ln w="28575">
            <a:noFill/>
          </a:ln>
        </p:spPr>
        <p:txBody>
          <a:bodyPr wrap="square" rtlCol="0">
            <a:spAutoFit/>
          </a:bodyPr>
          <a:lstStyle/>
          <a:p>
            <a:pPr algn="just"/>
            <a:r>
              <a:rPr lang="fr-FR" sz="1400" u="sng" dirty="0" smtClean="0">
                <a:solidFill>
                  <a:srgbClr val="002060"/>
                </a:solidFill>
                <a:latin typeface="Arial" pitchFamily="34" charset="0"/>
                <a:cs typeface="Arial" pitchFamily="34" charset="0"/>
              </a:rPr>
              <a:t>Le coût estimatif de la maintenance de Prey </a:t>
            </a:r>
            <a:r>
              <a:rPr lang="fr-FR" sz="1400" u="sng" dirty="0" err="1" smtClean="0">
                <a:solidFill>
                  <a:srgbClr val="002060"/>
                </a:solidFill>
                <a:latin typeface="Arial" pitchFamily="34" charset="0"/>
                <a:cs typeface="Arial" pitchFamily="34" charset="0"/>
              </a:rPr>
              <a:t>Nup</a:t>
            </a:r>
            <a:r>
              <a:rPr lang="fr-FR" sz="1400" dirty="0" smtClean="0">
                <a:solidFill>
                  <a:srgbClr val="002060"/>
                </a:solidFill>
                <a:latin typeface="Arial" pitchFamily="34" charset="0"/>
                <a:cs typeface="Arial" pitchFamily="34" charset="0"/>
              </a:rPr>
              <a:t> </a:t>
            </a:r>
          </a:p>
          <a:p>
            <a:r>
              <a:rPr lang="fr-FR" sz="1400" b="1" dirty="0" smtClean="0">
                <a:solidFill>
                  <a:srgbClr val="002060"/>
                </a:solidFill>
                <a:latin typeface="Arial" pitchFamily="34" charset="0"/>
                <a:cs typeface="Arial" pitchFamily="34" charset="0"/>
              </a:rPr>
              <a:t>Les travaux en charge de la Communauté des Usagers des Polders </a:t>
            </a:r>
            <a:r>
              <a:rPr lang="fr-FR" sz="1400" dirty="0" smtClean="0">
                <a:solidFill>
                  <a:srgbClr val="002060"/>
                </a:solidFill>
                <a:latin typeface="Arial" pitchFamily="34" charset="0"/>
                <a:cs typeface="Arial" pitchFamily="34" charset="0"/>
              </a:rPr>
              <a:t>:</a:t>
            </a:r>
          </a:p>
          <a:p>
            <a:r>
              <a:rPr lang="fr-FR" sz="1400" dirty="0" smtClean="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c- les ouvrages année 2</a:t>
            </a:r>
            <a:r>
              <a:rPr lang="fr-FR" sz="1400" dirty="0" smtClean="0"/>
              <a:t> </a:t>
            </a:r>
            <a:endParaRPr lang="fr-FR" sz="1400" dirty="0" smtClean="0">
              <a:solidFill>
                <a:srgbClr val="002060"/>
              </a:solidFill>
              <a:latin typeface="Arial" pitchFamily="34" charset="0"/>
              <a:cs typeface="Arial" pitchFamily="34" charset="0"/>
            </a:endParaRPr>
          </a:p>
        </p:txBody>
      </p:sp>
      <p:graphicFrame>
        <p:nvGraphicFramePr>
          <p:cNvPr id="3" name="Tableau 2"/>
          <p:cNvGraphicFramePr>
            <a:graphicFrameLocks noGrp="1"/>
          </p:cNvGraphicFramePr>
          <p:nvPr/>
        </p:nvGraphicFramePr>
        <p:xfrm>
          <a:off x="285721" y="1357298"/>
          <a:ext cx="8501121" cy="5334000"/>
        </p:xfrm>
        <a:graphic>
          <a:graphicData uri="http://schemas.openxmlformats.org/drawingml/2006/table">
            <a:tbl>
              <a:tblPr/>
              <a:tblGrid>
                <a:gridCol w="569258"/>
                <a:gridCol w="3369083"/>
                <a:gridCol w="1045577"/>
                <a:gridCol w="1172401"/>
                <a:gridCol w="1172401"/>
                <a:gridCol w="1172401"/>
              </a:tblGrid>
              <a:tr h="389699">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NIV.</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TRAVAUX</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UNITE</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Quantité / an</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Unitaire</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Total</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b="1">
                          <a:solidFill>
                            <a:srgbClr val="002060"/>
                          </a:solidFill>
                          <a:latin typeface="Arial"/>
                          <a:ea typeface="Times New Roman"/>
                        </a:rPr>
                        <a:t>LES OUVRAGES</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mécanique année 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busés 2 rangs (Polders 1, 3, 4)</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600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1800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busés 1 rangs (polder 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P.M.</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 4 portes (polders 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1500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1500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 3 portes (polder 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1250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1250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2 portes (polder 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3000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bétons année 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4 portes (polder 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320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320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3 portes (polder 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250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250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2 portes (polder 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200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200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busés 2 rangs (Polders 1, 3, 4)</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150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450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busés 1 rangs (polder 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80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160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22685">
                <a:tc>
                  <a:txBody>
                    <a:bodyPr/>
                    <a:lstStyle/>
                    <a:p>
                      <a:pP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Perrés année 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78356">
                <a:tc>
                  <a:txBody>
                    <a:bodyPr/>
                    <a:lstStyle/>
                    <a:p>
                      <a:pP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spcAft>
                          <a:spcPts val="0"/>
                        </a:spcAft>
                      </a:pPr>
                      <a:r>
                        <a:rPr lang="fr-FR" sz="1000">
                          <a:solidFill>
                            <a:srgbClr val="002060"/>
                          </a:solidFill>
                          <a:latin typeface="Arial"/>
                          <a:ea typeface="Times New Roman"/>
                        </a:rPr>
                        <a:t>Entretien perrés</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32</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1920</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78356">
                <a:tc>
                  <a:txBody>
                    <a:bodyPr/>
                    <a:lstStyle/>
                    <a:p>
                      <a:pP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b="1">
                          <a:solidFill>
                            <a:srgbClr val="002060"/>
                          </a:solidFill>
                          <a:latin typeface="Arial"/>
                          <a:ea typeface="Times New Roman"/>
                        </a:rPr>
                        <a:t>TOTAL</a:t>
                      </a:r>
                      <a:endParaRPr lang="fr-FR" sz="100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p>
                      <a:pPr algn="ctr">
                        <a:spcAft>
                          <a:spcPts val="0"/>
                        </a:spcAft>
                      </a:pPr>
                      <a:r>
                        <a:rPr lang="fr-FR" sz="1000" b="1" dirty="0">
                          <a:solidFill>
                            <a:srgbClr val="002060"/>
                          </a:solidFill>
                          <a:latin typeface="Arial"/>
                          <a:ea typeface="Times New Roman"/>
                        </a:rPr>
                        <a:t>10850</a:t>
                      </a:r>
                      <a:endParaRPr lang="fr-FR" sz="1000" dirty="0">
                        <a:solidFill>
                          <a:srgbClr val="002060"/>
                        </a:solidFill>
                        <a:latin typeface="Times New Roman"/>
                        <a:ea typeface="Times New Roman"/>
                      </a:endParaRPr>
                    </a:p>
                  </a:txBody>
                  <a:tcPr marL="62630" marR="626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85728"/>
            <a:ext cx="8358214" cy="861774"/>
          </a:xfrm>
          <a:prstGeom prst="rect">
            <a:avLst/>
          </a:prstGeom>
          <a:noFill/>
          <a:ln w="28575">
            <a:noFill/>
          </a:ln>
        </p:spPr>
        <p:txBody>
          <a:bodyPr wrap="square" rtlCol="0">
            <a:spAutoFit/>
          </a:bodyPr>
          <a:lstStyle/>
          <a:p>
            <a:pPr algn="just"/>
            <a:r>
              <a:rPr lang="fr-FR" sz="1400" u="sng" dirty="0" smtClean="0">
                <a:solidFill>
                  <a:srgbClr val="002060"/>
                </a:solidFill>
                <a:latin typeface="Arial" pitchFamily="34" charset="0"/>
                <a:cs typeface="Arial" pitchFamily="34" charset="0"/>
              </a:rPr>
              <a:t>Le coût estimatif de la maintenance de Prey </a:t>
            </a:r>
            <a:r>
              <a:rPr lang="fr-FR" sz="1400" u="sng" dirty="0" err="1" smtClean="0">
                <a:solidFill>
                  <a:srgbClr val="002060"/>
                </a:solidFill>
                <a:latin typeface="Arial" pitchFamily="34" charset="0"/>
                <a:cs typeface="Arial" pitchFamily="34" charset="0"/>
              </a:rPr>
              <a:t>Nup</a:t>
            </a:r>
            <a:r>
              <a:rPr lang="fr-FR" sz="1400" dirty="0" smtClean="0">
                <a:solidFill>
                  <a:srgbClr val="002060"/>
                </a:solidFill>
                <a:latin typeface="Arial" pitchFamily="34" charset="0"/>
                <a:cs typeface="Arial" pitchFamily="34" charset="0"/>
              </a:rPr>
              <a:t> </a:t>
            </a:r>
          </a:p>
          <a:p>
            <a:r>
              <a:rPr lang="fr-FR" sz="1400" b="1" dirty="0" smtClean="0">
                <a:solidFill>
                  <a:srgbClr val="002060"/>
                </a:solidFill>
                <a:latin typeface="Arial" pitchFamily="34" charset="0"/>
                <a:cs typeface="Arial" pitchFamily="34" charset="0"/>
              </a:rPr>
              <a:t>Les travaux en charge de la Communauté des Usagers des Polders </a:t>
            </a:r>
            <a:r>
              <a:rPr lang="fr-FR" sz="1400" dirty="0" smtClean="0">
                <a:solidFill>
                  <a:srgbClr val="002060"/>
                </a:solidFill>
                <a:latin typeface="Arial" pitchFamily="34" charset="0"/>
                <a:cs typeface="Arial" pitchFamily="34" charset="0"/>
              </a:rPr>
              <a:t>:</a:t>
            </a:r>
          </a:p>
          <a:p>
            <a:endParaRPr lang="fr-FR" sz="800" dirty="0" smtClean="0">
              <a:solidFill>
                <a:srgbClr val="002060"/>
              </a:solidFill>
              <a:latin typeface="Arial" pitchFamily="34" charset="0"/>
              <a:cs typeface="Arial" pitchFamily="34" charset="0"/>
            </a:endParaRPr>
          </a:p>
          <a:p>
            <a:r>
              <a:rPr lang="fr-FR" sz="1400" dirty="0" smtClean="0">
                <a:solidFill>
                  <a:srgbClr val="002060"/>
                </a:solidFill>
                <a:latin typeface="Arial" pitchFamily="34" charset="0"/>
                <a:cs typeface="Arial" pitchFamily="34" charset="0"/>
              </a:rPr>
              <a:t>d- les ouvrages année 3</a:t>
            </a:r>
            <a:r>
              <a:rPr lang="fr-FR" sz="1400" dirty="0" smtClean="0"/>
              <a:t> </a:t>
            </a:r>
            <a:endParaRPr lang="fr-FR" sz="1400" dirty="0" smtClean="0">
              <a:solidFill>
                <a:srgbClr val="002060"/>
              </a:solidFill>
              <a:latin typeface="Arial" pitchFamily="34" charset="0"/>
              <a:cs typeface="Arial" pitchFamily="34" charset="0"/>
            </a:endParaRPr>
          </a:p>
        </p:txBody>
      </p:sp>
      <p:graphicFrame>
        <p:nvGraphicFramePr>
          <p:cNvPr id="3" name="Tableau 2"/>
          <p:cNvGraphicFramePr>
            <a:graphicFrameLocks noGrp="1"/>
          </p:cNvGraphicFramePr>
          <p:nvPr/>
        </p:nvGraphicFramePr>
        <p:xfrm>
          <a:off x="357158" y="1071546"/>
          <a:ext cx="8501122" cy="5638800"/>
        </p:xfrm>
        <a:graphic>
          <a:graphicData uri="http://schemas.openxmlformats.org/drawingml/2006/table">
            <a:tbl>
              <a:tblPr/>
              <a:tblGrid>
                <a:gridCol w="500267"/>
                <a:gridCol w="2960759"/>
                <a:gridCol w="918856"/>
                <a:gridCol w="1030310"/>
                <a:gridCol w="1030310"/>
                <a:gridCol w="1030310"/>
                <a:gridCol w="1030310"/>
              </a:tblGrid>
              <a:tr h="369455">
                <a:tc>
                  <a:txBody>
                    <a:bodyPr/>
                    <a:lstStyle/>
                    <a:p>
                      <a:pPr algn="ctr">
                        <a:spcAft>
                          <a:spcPts val="0"/>
                        </a:spcAft>
                      </a:pPr>
                      <a:endParaRPr lang="fr-FR" sz="1000" dirty="0">
                        <a:solidFill>
                          <a:srgbClr val="002060"/>
                        </a:solidFill>
                        <a:latin typeface="Times New Roman"/>
                        <a:ea typeface="Times New Roman"/>
                      </a:endParaRPr>
                    </a:p>
                    <a:p>
                      <a:pPr algn="ctr">
                        <a:spcAft>
                          <a:spcPts val="0"/>
                        </a:spcAft>
                      </a:pPr>
                      <a:r>
                        <a:rPr lang="fr-FR" sz="1000" b="1" dirty="0">
                          <a:solidFill>
                            <a:srgbClr val="002060"/>
                          </a:solidFill>
                          <a:latin typeface="Arial"/>
                          <a:ea typeface="Times New Roman"/>
                        </a:rPr>
                        <a:t>NIV.</a:t>
                      </a:r>
                      <a:endParaRPr lang="fr-FR" sz="1000" dirty="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dirty="0">
                        <a:solidFill>
                          <a:srgbClr val="002060"/>
                        </a:solidFill>
                        <a:latin typeface="Times New Roman"/>
                        <a:ea typeface="Times New Roman"/>
                      </a:endParaRPr>
                    </a:p>
                    <a:p>
                      <a:pPr algn="ctr">
                        <a:spcAft>
                          <a:spcPts val="0"/>
                        </a:spcAft>
                      </a:pPr>
                      <a:r>
                        <a:rPr lang="fr-FR" sz="1000" b="1" dirty="0">
                          <a:solidFill>
                            <a:srgbClr val="002060"/>
                          </a:solidFill>
                          <a:latin typeface="Arial"/>
                          <a:ea typeface="Times New Roman"/>
                        </a:rPr>
                        <a:t>TRAVAUX</a:t>
                      </a:r>
                      <a:endParaRPr lang="fr-FR" sz="1000" dirty="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UNITE</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Quantité / an</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Unitaire</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Total</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Fréquence</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b="1">
                          <a:solidFill>
                            <a:srgbClr val="002060"/>
                          </a:solidFill>
                          <a:latin typeface="Arial"/>
                          <a:ea typeface="Times New Roman"/>
                        </a:rPr>
                        <a:t>LES OUVRAGES</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mécanique 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busés 2 rangs (Polder 5 et 6)</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600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3000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busés 1 rang (polder 5)</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450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1350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 4 portes (polders 5 et 6)</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1500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1500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 3 portes (polders 5 et 6)</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1250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1250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2 portes (polders 5 et 6))</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4000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bétons 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4 portes (polder 5)</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320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320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3 portes (polder 6)</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250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250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2 portes (polder 2)</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4</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200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800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busés 2 rangs (Polders 1, 3, 4)</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150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750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Ouvrages busés 1 rangs (polder 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80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240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Petits dalots</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11117">
                <a:tc>
                  <a:txBody>
                    <a:bodyPr/>
                    <a:lstStyle/>
                    <a:p>
                      <a:pP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Perrés 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63896">
                <a:tc>
                  <a:txBody>
                    <a:bodyPr/>
                    <a:lstStyle/>
                    <a:p>
                      <a:pP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spcAft>
                          <a:spcPts val="0"/>
                        </a:spcAft>
                      </a:pPr>
                      <a:r>
                        <a:rPr lang="fr-FR" sz="1000">
                          <a:solidFill>
                            <a:srgbClr val="002060"/>
                          </a:solidFill>
                          <a:latin typeface="Arial"/>
                          <a:ea typeface="Times New Roman"/>
                        </a:rPr>
                        <a:t>Entretien perrés</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Unité</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56</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60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3360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3</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63896">
                <a:tc>
                  <a:txBody>
                    <a:bodyPr/>
                    <a:lstStyle/>
                    <a:p>
                      <a:pPr>
                        <a:spcAft>
                          <a:spcPts val="0"/>
                        </a:spcAft>
                      </a:pPr>
                      <a:endParaRPr lang="fr-FR" sz="1000" dirty="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b="1">
                          <a:solidFill>
                            <a:srgbClr val="002060"/>
                          </a:solidFill>
                          <a:latin typeface="Arial"/>
                          <a:ea typeface="Times New Roman"/>
                        </a:rPr>
                        <a:t>TOTAL</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b="1">
                          <a:solidFill>
                            <a:srgbClr val="002060"/>
                          </a:solidFill>
                          <a:latin typeface="Arial"/>
                          <a:ea typeface="Times New Roman"/>
                        </a:rPr>
                        <a:t>16920</a:t>
                      </a:r>
                      <a:endParaRPr lang="fr-FR" sz="1000">
                        <a:solidFill>
                          <a:srgbClr val="002060"/>
                        </a:solidFill>
                        <a:latin typeface="Times New Roman"/>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1136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285728"/>
            <a:ext cx="8358214" cy="738664"/>
          </a:xfrm>
          <a:prstGeom prst="rect">
            <a:avLst/>
          </a:prstGeom>
          <a:noFill/>
          <a:ln w="28575">
            <a:noFill/>
          </a:ln>
        </p:spPr>
        <p:txBody>
          <a:bodyPr wrap="square" rtlCol="0">
            <a:spAutoFit/>
          </a:bodyPr>
          <a:lstStyle/>
          <a:p>
            <a:pPr algn="just"/>
            <a:r>
              <a:rPr lang="fr-FR" sz="1400" u="sng" dirty="0" smtClean="0">
                <a:solidFill>
                  <a:srgbClr val="002060"/>
                </a:solidFill>
                <a:latin typeface="Arial" pitchFamily="34" charset="0"/>
                <a:cs typeface="Arial" pitchFamily="34" charset="0"/>
              </a:rPr>
              <a:t>Le coût estimatif de la maintenance de Prey </a:t>
            </a:r>
            <a:r>
              <a:rPr lang="fr-FR" sz="1400" u="sng" dirty="0" err="1" smtClean="0">
                <a:solidFill>
                  <a:srgbClr val="002060"/>
                </a:solidFill>
                <a:latin typeface="Arial" pitchFamily="34" charset="0"/>
                <a:cs typeface="Arial" pitchFamily="34" charset="0"/>
              </a:rPr>
              <a:t>Nup</a:t>
            </a:r>
            <a:r>
              <a:rPr lang="fr-FR" sz="1400" dirty="0" smtClean="0">
                <a:solidFill>
                  <a:srgbClr val="002060"/>
                </a:solidFill>
                <a:latin typeface="Arial" pitchFamily="34" charset="0"/>
                <a:cs typeface="Arial" pitchFamily="34" charset="0"/>
              </a:rPr>
              <a:t> </a:t>
            </a:r>
          </a:p>
          <a:p>
            <a:r>
              <a:rPr lang="fr-FR" sz="1400" b="1" dirty="0" smtClean="0">
                <a:solidFill>
                  <a:srgbClr val="002060"/>
                </a:solidFill>
                <a:latin typeface="Arial" pitchFamily="34" charset="0"/>
                <a:cs typeface="Arial" pitchFamily="34" charset="0"/>
              </a:rPr>
              <a:t>Les travaux en charge de la Communauté des Usagers des Polders </a:t>
            </a:r>
            <a:r>
              <a:rPr lang="fr-FR" sz="1400" dirty="0" smtClean="0">
                <a:solidFill>
                  <a:srgbClr val="002060"/>
                </a:solidFill>
                <a:latin typeface="Arial" pitchFamily="34" charset="0"/>
                <a:cs typeface="Arial" pitchFamily="34" charset="0"/>
              </a:rPr>
              <a:t>:</a:t>
            </a:r>
            <a:endParaRPr lang="fr-FR" sz="800" dirty="0" smtClean="0">
              <a:solidFill>
                <a:srgbClr val="002060"/>
              </a:solidFill>
              <a:latin typeface="Arial" pitchFamily="34" charset="0"/>
              <a:cs typeface="Arial" pitchFamily="34" charset="0"/>
            </a:endParaRPr>
          </a:p>
          <a:p>
            <a:r>
              <a:rPr lang="fr-FR" sz="1400" dirty="0" smtClean="0">
                <a:solidFill>
                  <a:srgbClr val="002060"/>
                </a:solidFill>
                <a:latin typeface="Arial" pitchFamily="34" charset="0"/>
                <a:cs typeface="Arial" pitchFamily="34" charset="0"/>
              </a:rPr>
              <a:t>e- les canaux année 1</a:t>
            </a:r>
            <a:r>
              <a:rPr lang="fr-FR" sz="1400" dirty="0" smtClean="0"/>
              <a:t> </a:t>
            </a:r>
            <a:endParaRPr lang="fr-FR" sz="1400" dirty="0" smtClean="0">
              <a:solidFill>
                <a:srgbClr val="002060"/>
              </a:solidFill>
              <a:latin typeface="Arial" pitchFamily="34" charset="0"/>
              <a:cs typeface="Arial" pitchFamily="34" charset="0"/>
            </a:endParaRPr>
          </a:p>
        </p:txBody>
      </p:sp>
      <p:sp>
        <p:nvSpPr>
          <p:cNvPr id="1116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f- les canaux : Année 2</a:t>
            </a:r>
            <a:endParaRPr kumimoji="0" lang="fr-F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e- les échelles à pirogues : Annuelle</a:t>
            </a:r>
            <a:endParaRPr kumimoji="0" lang="fr-F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au 6"/>
          <p:cNvGraphicFramePr>
            <a:graphicFrameLocks noGrp="1"/>
          </p:cNvGraphicFramePr>
          <p:nvPr/>
        </p:nvGraphicFramePr>
        <p:xfrm>
          <a:off x="0" y="1428736"/>
          <a:ext cx="8858312" cy="1998526"/>
        </p:xfrm>
        <a:graphic>
          <a:graphicData uri="http://schemas.openxmlformats.org/drawingml/2006/table">
            <a:tbl>
              <a:tblPr/>
              <a:tblGrid>
                <a:gridCol w="521286"/>
                <a:gridCol w="3085159"/>
                <a:gridCol w="957463"/>
                <a:gridCol w="1073601"/>
                <a:gridCol w="1073601"/>
                <a:gridCol w="1073601"/>
                <a:gridCol w="1073601"/>
              </a:tblGrid>
              <a:tr h="409979">
                <a:tc>
                  <a:txBody>
                    <a:bodyPr/>
                    <a:lstStyle/>
                    <a:p>
                      <a:pPr algn="ctr">
                        <a:spcAft>
                          <a:spcPts val="0"/>
                        </a:spcAft>
                      </a:pPr>
                      <a:endParaRPr lang="fr-FR" sz="1000" dirty="0">
                        <a:solidFill>
                          <a:srgbClr val="002060"/>
                        </a:solidFill>
                        <a:latin typeface="Times New Roman"/>
                        <a:ea typeface="Times New Roman"/>
                      </a:endParaRPr>
                    </a:p>
                    <a:p>
                      <a:pPr algn="ctr">
                        <a:spcAft>
                          <a:spcPts val="0"/>
                        </a:spcAft>
                      </a:pPr>
                      <a:r>
                        <a:rPr lang="fr-FR" sz="1000" b="1" dirty="0">
                          <a:solidFill>
                            <a:srgbClr val="002060"/>
                          </a:solidFill>
                          <a:latin typeface="Arial"/>
                          <a:ea typeface="Times New Roman"/>
                        </a:rPr>
                        <a:t>NIV.</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TRAVAUX</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UNITE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Quantité / an</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Unitaire</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Total</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Fréquence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b="1">
                          <a:solidFill>
                            <a:srgbClr val="002060"/>
                          </a:solidFill>
                          <a:latin typeface="Arial"/>
                          <a:ea typeface="Times New Roman"/>
                        </a:rPr>
                        <a:t>LES CANAUX </a:t>
                      </a: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des canaux polders 1 à 4</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Canaux (talus et cavaliers)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Km</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Canaux (curage)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m3</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9000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18000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22126">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dirty="0">
                        <a:solidFill>
                          <a:srgbClr val="002060"/>
                        </a:solidFill>
                        <a:latin typeface="Times New Roman"/>
                        <a:ea typeface="Times New Roman"/>
                      </a:endParaRPr>
                    </a:p>
                    <a:p>
                      <a:pPr>
                        <a:spcAft>
                          <a:spcPts val="0"/>
                        </a:spcAft>
                      </a:pPr>
                      <a:r>
                        <a:rPr lang="fr-FR" sz="1000" b="1" dirty="0">
                          <a:solidFill>
                            <a:srgbClr val="002060"/>
                          </a:solidFill>
                          <a:latin typeface="Arial"/>
                          <a:ea typeface="Times New Roman"/>
                        </a:rPr>
                        <a:t>TOTAL</a:t>
                      </a: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b="1">
                          <a:solidFill>
                            <a:srgbClr val="002060"/>
                          </a:solidFill>
                          <a:latin typeface="Arial"/>
                          <a:ea typeface="Times New Roman"/>
                        </a:rPr>
                        <a:t>28000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oneTexte 8"/>
          <p:cNvSpPr txBox="1"/>
          <p:nvPr/>
        </p:nvSpPr>
        <p:spPr>
          <a:xfrm>
            <a:off x="142844" y="3643314"/>
            <a:ext cx="8358214" cy="307777"/>
          </a:xfrm>
          <a:prstGeom prst="rect">
            <a:avLst/>
          </a:prstGeom>
          <a:noFill/>
          <a:ln w="28575">
            <a:noFill/>
          </a:ln>
        </p:spPr>
        <p:txBody>
          <a:bodyPr wrap="square" rtlCol="0">
            <a:spAutoFit/>
          </a:bodyPr>
          <a:lstStyle/>
          <a:p>
            <a:r>
              <a:rPr lang="fr-FR" sz="1400" dirty="0" smtClean="0">
                <a:solidFill>
                  <a:srgbClr val="002060"/>
                </a:solidFill>
                <a:latin typeface="Arial" pitchFamily="34" charset="0"/>
                <a:cs typeface="Arial" pitchFamily="34" charset="0"/>
              </a:rPr>
              <a:t>f- les canaux année 2</a:t>
            </a:r>
            <a:r>
              <a:rPr lang="fr-FR" sz="1400" dirty="0" smtClean="0"/>
              <a:t> </a:t>
            </a:r>
            <a:endParaRPr lang="fr-FR" sz="1400" dirty="0" smtClean="0">
              <a:solidFill>
                <a:srgbClr val="002060"/>
              </a:solidFill>
              <a:latin typeface="Arial" pitchFamily="34" charset="0"/>
              <a:cs typeface="Arial" pitchFamily="34" charset="0"/>
            </a:endParaRPr>
          </a:p>
        </p:txBody>
      </p:sp>
      <p:graphicFrame>
        <p:nvGraphicFramePr>
          <p:cNvPr id="10" name="Tableau 9"/>
          <p:cNvGraphicFramePr>
            <a:graphicFrameLocks noGrp="1"/>
          </p:cNvGraphicFramePr>
          <p:nvPr/>
        </p:nvGraphicFramePr>
        <p:xfrm>
          <a:off x="142844" y="4000504"/>
          <a:ext cx="8858312" cy="1998526"/>
        </p:xfrm>
        <a:graphic>
          <a:graphicData uri="http://schemas.openxmlformats.org/drawingml/2006/table">
            <a:tbl>
              <a:tblPr/>
              <a:tblGrid>
                <a:gridCol w="521286"/>
                <a:gridCol w="3085159"/>
                <a:gridCol w="957463"/>
                <a:gridCol w="1073601"/>
                <a:gridCol w="1073601"/>
                <a:gridCol w="1073601"/>
                <a:gridCol w="1073601"/>
              </a:tblGrid>
              <a:tr h="385762">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NIV.</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TRAVAUX</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UNITE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Quantité / an</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Unitaire</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Total</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Fréquence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b="1">
                          <a:solidFill>
                            <a:srgbClr val="002060"/>
                          </a:solidFill>
                          <a:latin typeface="Arial"/>
                          <a:ea typeface="Times New Roman"/>
                        </a:rPr>
                        <a:t>LES CANAUX </a:t>
                      </a:r>
                      <a:r>
                        <a:rPr lang="fr-FR" sz="1000">
                          <a:solidFill>
                            <a:srgbClr val="002060"/>
                          </a:solidFill>
                          <a:latin typeface="Arial"/>
                          <a:ea typeface="Times New Roman"/>
                        </a:rPr>
                        <a:t>Année 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Entretien des canaux polders 5 et 6</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Canaux (talus et cavaliers)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Km</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Arial"/>
                        <a:ea typeface="Times New Roman"/>
                      </a:endParaRPr>
                    </a:p>
                    <a:p>
                      <a:pPr>
                        <a:spcAft>
                          <a:spcPts val="0"/>
                        </a:spcAft>
                      </a:pPr>
                      <a:r>
                        <a:rPr lang="fr-FR" sz="1000">
                          <a:solidFill>
                            <a:srgbClr val="002060"/>
                          </a:solidFill>
                          <a:latin typeface="Arial"/>
                          <a:ea typeface="Times New Roman"/>
                        </a:rPr>
                        <a:t>Canaux (curage)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m3</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5000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10000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a:solidFill>
                            <a:srgbClr val="002060"/>
                          </a:solidFill>
                          <a:latin typeface="Arial"/>
                          <a:ea typeface="Times New Roman"/>
                        </a:rPr>
                        <a:t>Année 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22126">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spcAft>
                          <a:spcPts val="0"/>
                        </a:spcAft>
                      </a:pPr>
                      <a:r>
                        <a:rPr lang="fr-FR" sz="1000" b="1">
                          <a:solidFill>
                            <a:srgbClr val="002060"/>
                          </a:solidFill>
                          <a:latin typeface="Arial"/>
                          <a:ea typeface="Times New Roman"/>
                        </a:rPr>
                        <a:t>TOTAL</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p>
                      <a:pPr algn="ctr">
                        <a:spcAft>
                          <a:spcPts val="0"/>
                        </a:spcAft>
                      </a:pPr>
                      <a:r>
                        <a:rPr lang="fr-FR" sz="1000" b="1">
                          <a:solidFill>
                            <a:srgbClr val="002060"/>
                          </a:solidFill>
                          <a:latin typeface="Arial"/>
                          <a:ea typeface="Times New Roman"/>
                        </a:rPr>
                        <a:t>15000</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383B0F3-6310-41F4-8E99-6C708287A05B}" type="slidenum">
              <a:rPr lang="en-US" smtClean="0"/>
              <a:pPr>
                <a:defRPr/>
              </a:pPr>
              <a:t>5</a:t>
            </a:fld>
            <a:endParaRPr lang="en-US" dirty="0"/>
          </a:p>
        </p:txBody>
      </p:sp>
      <p:sp>
        <p:nvSpPr>
          <p:cNvPr id="3" name="ZoneTexte 2"/>
          <p:cNvSpPr txBox="1"/>
          <p:nvPr/>
        </p:nvSpPr>
        <p:spPr>
          <a:xfrm>
            <a:off x="0" y="232075"/>
            <a:ext cx="9144000" cy="6340197"/>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a:solidFill>
                  <a:srgbClr val="002060"/>
                </a:solidFill>
                <a:latin typeface="Arial" pitchFamily="34" charset="0"/>
                <a:cs typeface="Arial" pitchFamily="34" charset="0"/>
              </a:rPr>
              <a:t>Description du projet</a:t>
            </a:r>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La réhabilitation des 6 polders de Prey </a:t>
            </a:r>
            <a:r>
              <a:rPr lang="fr-FR" sz="1400" dirty="0" err="1">
                <a:solidFill>
                  <a:srgbClr val="002060"/>
                </a:solidFill>
                <a:latin typeface="Arial" pitchFamily="34" charset="0"/>
                <a:cs typeface="Arial" pitchFamily="34" charset="0"/>
              </a:rPr>
              <a:t>Nup</a:t>
            </a:r>
            <a:r>
              <a:rPr lang="fr-FR" sz="1400" dirty="0">
                <a:solidFill>
                  <a:srgbClr val="002060"/>
                </a:solidFill>
                <a:latin typeface="Arial" pitchFamily="34" charset="0"/>
                <a:cs typeface="Arial" pitchFamily="34" charset="0"/>
              </a:rPr>
              <a:t> a consisté principalement en la reconstruction des digues front de mer, des digues intérieures de séparation des polders et de liaison, le curage ou la création de canaux, la construction ou la réhabilitation d’ouvrages de régulation busés 1 ou 2 rangs ou dalots 2 à 4 portes, la création d’échelles à pirogues, de fascinage de pieds de digues, de bornes topographiques forées fiables, de signalisations kilométriques et bi-hectométriques, de barrières de pluies et des bornes de limitation de capacité, d’échelles à pirogues, etc.</a:t>
            </a:r>
          </a:p>
          <a:p>
            <a:pPr algn="just"/>
            <a:r>
              <a:rPr lang="fr-FR" sz="1400" dirty="0">
                <a:solidFill>
                  <a:srgbClr val="002060"/>
                </a:solidFill>
                <a:latin typeface="Arial" pitchFamily="34" charset="0"/>
                <a:cs typeface="Arial" pitchFamily="34" charset="0"/>
              </a:rPr>
              <a:t>L’ensemble des infrastructures est construit dans la mangrove, sur un sol et un sous-sol composés principalement d’argiles compressibles à fort pourcentage d’eau et très organiques. Ceci a entraîné à plusieurs reprises des ruptures de digues dues principalement au faible tenu au cisaillement de ce type de terre</a:t>
            </a:r>
            <a:r>
              <a:rPr lang="fr-FR" sz="1400" dirty="0" smtClean="0">
                <a:solidFill>
                  <a:srgbClr val="002060"/>
                </a:solidFill>
                <a:latin typeface="Arial" pitchFamily="34" charset="0"/>
                <a:cs typeface="Arial" pitchFamily="34" charset="0"/>
              </a:rPr>
              <a:t>.</a:t>
            </a:r>
          </a:p>
          <a:p>
            <a:pPr algn="just"/>
            <a:endParaRPr lang="fr-FR" sz="1400" dirty="0">
              <a:solidFill>
                <a:srgbClr val="002060"/>
              </a:solidFill>
              <a:latin typeface="Arial" pitchFamily="34" charset="0"/>
              <a:cs typeface="Arial" pitchFamily="34" charset="0"/>
            </a:endParaRPr>
          </a:p>
          <a:p>
            <a:r>
              <a:rPr lang="fr-FR" sz="1400" u="sng" dirty="0">
                <a:solidFill>
                  <a:srgbClr val="002060"/>
                </a:solidFill>
                <a:latin typeface="Arial" pitchFamily="34" charset="0"/>
                <a:cs typeface="Arial" pitchFamily="34" charset="0"/>
              </a:rPr>
              <a:t>Description des travaux</a:t>
            </a:r>
            <a:r>
              <a:rPr lang="fr-FR" sz="1400" dirty="0">
                <a:solidFill>
                  <a:srgbClr val="002060"/>
                </a:solidFill>
                <a:latin typeface="Arial" pitchFamily="34" charset="0"/>
                <a:cs typeface="Arial" pitchFamily="34" charset="0"/>
              </a:rPr>
              <a:t> :  </a:t>
            </a:r>
          </a:p>
          <a:p>
            <a:r>
              <a:rPr lang="fr-FR" sz="1400" dirty="0">
                <a:solidFill>
                  <a:srgbClr val="002060"/>
                </a:solidFill>
                <a:latin typeface="Arial" pitchFamily="34" charset="0"/>
                <a:cs typeface="Arial" pitchFamily="34" charset="0"/>
              </a:rPr>
              <a:t>	A-Polder 1  les infrastructures :</a:t>
            </a:r>
          </a:p>
          <a:p>
            <a:r>
              <a:rPr lang="fr-FR" sz="1400" b="1" dirty="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a-1 Les digues : 		(Entretien M.R.EM.)</a:t>
            </a:r>
          </a:p>
          <a:p>
            <a:r>
              <a:rPr lang="fr-FR" sz="1400" b="1" dirty="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Digue principale :	11 300 m</a:t>
            </a:r>
          </a:p>
          <a:p>
            <a:r>
              <a:rPr lang="fr-FR" sz="1400" dirty="0">
                <a:solidFill>
                  <a:srgbClr val="002060"/>
                </a:solidFill>
                <a:latin typeface="Arial" pitchFamily="34" charset="0"/>
                <a:cs typeface="Arial" pitchFamily="34" charset="0"/>
              </a:rPr>
              <a:t>			Digue </a:t>
            </a:r>
            <a:r>
              <a:rPr lang="fr-FR" sz="1400" dirty="0" err="1">
                <a:solidFill>
                  <a:srgbClr val="002060"/>
                </a:solidFill>
                <a:latin typeface="Arial" pitchFamily="34" charset="0"/>
                <a:cs typeface="Arial" pitchFamily="34" charset="0"/>
              </a:rPr>
              <a:t>O’Chamnar</a:t>
            </a:r>
            <a:r>
              <a:rPr lang="fr-FR" sz="1400" dirty="0">
                <a:solidFill>
                  <a:srgbClr val="002060"/>
                </a:solidFill>
                <a:latin typeface="Arial" pitchFamily="34" charset="0"/>
                <a:cs typeface="Arial" pitchFamily="34" charset="0"/>
              </a:rPr>
              <a:t> :	  4 700 m	</a:t>
            </a:r>
          </a:p>
          <a:p>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a:t>
            </a:r>
            <a:r>
              <a:rPr lang="fr-FR" sz="1400" dirty="0">
                <a:solidFill>
                  <a:srgbClr val="002060"/>
                </a:solidFill>
                <a:latin typeface="Arial" pitchFamily="34" charset="0"/>
                <a:cs typeface="Arial" pitchFamily="34" charset="0"/>
              </a:rPr>
              <a:t>Entretien C.U.P</a:t>
            </a:r>
            <a:r>
              <a:rPr lang="fr-FR" sz="1400" dirty="0" smtClean="0">
                <a:solidFill>
                  <a:srgbClr val="002060"/>
                </a:solidFill>
                <a:latin typeface="Arial" pitchFamily="34" charset="0"/>
                <a:cs typeface="Arial" pitchFamily="34" charset="0"/>
              </a:rPr>
              <a:t>.)</a:t>
            </a:r>
          </a:p>
          <a:p>
            <a:r>
              <a:rPr lang="en-US" sz="1400" dirty="0" smtClean="0">
                <a:solidFill>
                  <a:srgbClr val="002060"/>
                </a:solidFill>
                <a:latin typeface="Arial" pitchFamily="34" charset="0"/>
                <a:cs typeface="Arial" pitchFamily="34" charset="0"/>
              </a:rPr>
              <a:t>			</a:t>
            </a:r>
            <a:r>
              <a:rPr lang="en-US" sz="1400" dirty="0" err="1" smtClean="0">
                <a:solidFill>
                  <a:srgbClr val="002060"/>
                </a:solidFill>
                <a:latin typeface="Arial" pitchFamily="34" charset="0"/>
                <a:cs typeface="Arial" pitchFamily="34" charset="0"/>
              </a:rPr>
              <a:t>Digue</a:t>
            </a:r>
            <a:r>
              <a:rPr lang="en-US" sz="1400" dirty="0" smtClean="0">
                <a:solidFill>
                  <a:srgbClr val="002060"/>
                </a:solidFill>
                <a:latin typeface="Arial" pitchFamily="34" charset="0"/>
                <a:cs typeface="Arial" pitchFamily="34" charset="0"/>
              </a:rPr>
              <a:t> </a:t>
            </a:r>
            <a:r>
              <a:rPr lang="en-US" sz="1400" dirty="0" err="1">
                <a:solidFill>
                  <a:srgbClr val="002060"/>
                </a:solidFill>
                <a:latin typeface="Arial" pitchFamily="34" charset="0"/>
                <a:cs typeface="Arial" pitchFamily="34" charset="0"/>
              </a:rPr>
              <a:t>française</a:t>
            </a:r>
            <a:r>
              <a:rPr lang="en-US" sz="1400" dirty="0">
                <a:solidFill>
                  <a:srgbClr val="002060"/>
                </a:solidFill>
                <a:latin typeface="Arial" pitchFamily="34" charset="0"/>
                <a:cs typeface="Arial" pitchFamily="34" charset="0"/>
              </a:rPr>
              <a:t> :	 3 820 </a:t>
            </a:r>
            <a:r>
              <a:rPr lang="en-US" sz="1400" dirty="0" smtClean="0">
                <a:solidFill>
                  <a:srgbClr val="002060"/>
                </a:solidFill>
                <a:latin typeface="Arial" pitchFamily="34" charset="0"/>
                <a:cs typeface="Arial" pitchFamily="34" charset="0"/>
              </a:rPr>
              <a:t>m</a:t>
            </a:r>
          </a:p>
          <a:p>
            <a:r>
              <a:rPr lang="fr-FR" sz="1400" dirty="0" smtClean="0"/>
              <a:t>		</a:t>
            </a:r>
            <a:r>
              <a:rPr lang="fr-FR" sz="1400" dirty="0" smtClean="0">
                <a:solidFill>
                  <a:srgbClr val="002060"/>
                </a:solidFill>
                <a:latin typeface="Arial" pitchFamily="34" charset="0"/>
                <a:cs typeface="Arial" pitchFamily="34" charset="0"/>
              </a:rPr>
              <a:t>a-2- </a:t>
            </a:r>
            <a:r>
              <a:rPr lang="fr-FR" sz="1400" dirty="0">
                <a:solidFill>
                  <a:srgbClr val="002060"/>
                </a:solidFill>
                <a:latin typeface="Arial" pitchFamily="34" charset="0"/>
                <a:cs typeface="Arial" pitchFamily="34" charset="0"/>
              </a:rPr>
              <a:t>Les ouvrages :		(Entretien C.U.P.)	</a:t>
            </a:r>
          </a:p>
          <a:p>
            <a:r>
              <a:rPr lang="fr-FR" sz="1400" dirty="0">
                <a:solidFill>
                  <a:srgbClr val="002060"/>
                </a:solidFill>
                <a:latin typeface="Arial" pitchFamily="34" charset="0"/>
                <a:cs typeface="Arial" pitchFamily="34" charset="0"/>
              </a:rPr>
              <a:t>			Ouvrage 1 :	4 passes sur digue </a:t>
            </a:r>
            <a:r>
              <a:rPr lang="fr-FR" sz="1400" dirty="0" err="1">
                <a:solidFill>
                  <a:srgbClr val="002060"/>
                </a:solidFill>
                <a:latin typeface="Arial" pitchFamily="34" charset="0"/>
                <a:cs typeface="Arial" pitchFamily="34" charset="0"/>
              </a:rPr>
              <a:t>O’Chamnar</a:t>
            </a:r>
            <a:r>
              <a:rPr lang="fr-FR" sz="1400" dirty="0">
                <a:solidFill>
                  <a:srgbClr val="002060"/>
                </a:solidFill>
                <a:latin typeface="Arial" pitchFamily="34" charset="0"/>
                <a:cs typeface="Arial" pitchFamily="34" charset="0"/>
              </a:rPr>
              <a:t> à pk 4+700,</a:t>
            </a:r>
          </a:p>
          <a:p>
            <a:r>
              <a:rPr lang="fr-FR" sz="1400" dirty="0">
                <a:solidFill>
                  <a:srgbClr val="002060"/>
                </a:solidFill>
                <a:latin typeface="Arial" pitchFamily="34" charset="0"/>
                <a:cs typeface="Arial" pitchFamily="34" charset="0"/>
              </a:rPr>
              <a:t>			Ouvrage 2 :	3 passes sur digue principale à pk 10+500,</a:t>
            </a:r>
          </a:p>
          <a:p>
            <a:r>
              <a:rPr lang="fr-FR" sz="1400" dirty="0">
                <a:solidFill>
                  <a:srgbClr val="002060"/>
                </a:solidFill>
                <a:latin typeface="Arial" pitchFamily="34" charset="0"/>
                <a:cs typeface="Arial" pitchFamily="34" charset="0"/>
              </a:rPr>
              <a:t>			Ouvrage 3 :	3 passes sur digue principale à pk   9+450,</a:t>
            </a:r>
          </a:p>
          <a:p>
            <a:r>
              <a:rPr lang="fr-FR" sz="1400" dirty="0">
                <a:solidFill>
                  <a:srgbClr val="002060"/>
                </a:solidFill>
                <a:latin typeface="Arial" pitchFamily="34" charset="0"/>
                <a:cs typeface="Arial" pitchFamily="34" charset="0"/>
              </a:rPr>
              <a:t>			Ouvrage 4 :	Double buses de 1m sur digue principale à pk 7+800.</a:t>
            </a:r>
          </a:p>
          <a:p>
            <a:r>
              <a:rPr lang="fr-FR" sz="1400" dirty="0">
                <a:solidFill>
                  <a:srgbClr val="002060"/>
                </a:solidFill>
                <a:latin typeface="Arial" pitchFamily="34" charset="0"/>
                <a:cs typeface="Arial" pitchFamily="34" charset="0"/>
              </a:rPr>
              <a:t>		a-3- Le fascinage de pied de digues</a:t>
            </a:r>
            <a:r>
              <a:rPr lang="fr-FR" sz="1400" b="1" dirty="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 (8 pieux de diam. 10 cm par mètre de fascines)</a:t>
            </a:r>
          </a:p>
          <a:p>
            <a:r>
              <a:rPr lang="fr-FR" sz="1400" dirty="0">
                <a:solidFill>
                  <a:srgbClr val="002060"/>
                </a:solidFill>
                <a:latin typeface="Arial" pitchFamily="34" charset="0"/>
                <a:cs typeface="Arial" pitchFamily="34" charset="0"/>
              </a:rPr>
              <a:t>			Digue principale :	8 300 m (Entretien M.R.E.M.)</a:t>
            </a:r>
          </a:p>
          <a:p>
            <a:r>
              <a:rPr lang="fr-FR" sz="1400" dirty="0">
                <a:solidFill>
                  <a:srgbClr val="002060"/>
                </a:solidFill>
                <a:latin typeface="Arial" pitchFamily="34" charset="0"/>
                <a:cs typeface="Arial" pitchFamily="34" charset="0"/>
              </a:rPr>
              <a:t>			Digue </a:t>
            </a:r>
            <a:r>
              <a:rPr lang="fr-FR" sz="1400" dirty="0" err="1">
                <a:solidFill>
                  <a:srgbClr val="002060"/>
                </a:solidFill>
                <a:latin typeface="Arial" pitchFamily="34" charset="0"/>
                <a:cs typeface="Arial" pitchFamily="34" charset="0"/>
              </a:rPr>
              <a:t>O’Chamnar</a:t>
            </a:r>
            <a:r>
              <a:rPr lang="fr-FR" sz="1400" dirty="0">
                <a:solidFill>
                  <a:srgbClr val="002060"/>
                </a:solidFill>
                <a:latin typeface="Arial" pitchFamily="34" charset="0"/>
                <a:cs typeface="Arial" pitchFamily="34" charset="0"/>
              </a:rPr>
              <a:t> :	3 000 m (Entretien M.R.E.M.)</a:t>
            </a:r>
          </a:p>
          <a:p>
            <a:r>
              <a:rPr lang="fr-FR" sz="1400" dirty="0">
                <a:solidFill>
                  <a:srgbClr val="002060"/>
                </a:solidFill>
                <a:latin typeface="Arial" pitchFamily="34" charset="0"/>
                <a:cs typeface="Arial" pitchFamily="34" charset="0"/>
              </a:rPr>
              <a:t>			Digue française :		Pas de </a:t>
            </a:r>
            <a:r>
              <a:rPr lang="fr-FR" sz="1400" dirty="0" smtClean="0">
                <a:solidFill>
                  <a:srgbClr val="002060"/>
                </a:solidFill>
                <a:latin typeface="Arial" pitchFamily="34" charset="0"/>
                <a:cs typeface="Arial" pitchFamily="34" charset="0"/>
              </a:rPr>
              <a:t>fascines</a:t>
            </a:r>
          </a:p>
          <a:p>
            <a:r>
              <a:rPr lang="fr-FR" sz="1400" dirty="0" smtClean="0"/>
              <a:t>		</a:t>
            </a:r>
            <a:r>
              <a:rPr lang="fr-FR" sz="1400" dirty="0" smtClean="0">
                <a:solidFill>
                  <a:srgbClr val="002060"/>
                </a:solidFill>
                <a:latin typeface="Arial" pitchFamily="34" charset="0"/>
                <a:cs typeface="Arial" pitchFamily="34" charset="0"/>
              </a:rPr>
              <a:t>a-4- </a:t>
            </a:r>
            <a:r>
              <a:rPr lang="fr-FR" sz="1400" dirty="0">
                <a:solidFill>
                  <a:srgbClr val="002060"/>
                </a:solidFill>
                <a:latin typeface="Arial" pitchFamily="34" charset="0"/>
                <a:cs typeface="Arial" pitchFamily="34" charset="0"/>
              </a:rPr>
              <a:t>Les échelles à pirogues :  	(Entretien C.U.P.)</a:t>
            </a:r>
          </a:p>
          <a:p>
            <a:r>
              <a:rPr lang="fr-FR" sz="1400" dirty="0">
                <a:solidFill>
                  <a:srgbClr val="002060"/>
                </a:solidFill>
                <a:latin typeface="Arial" pitchFamily="34" charset="0"/>
                <a:cs typeface="Arial" pitchFamily="34" charset="0"/>
              </a:rPr>
              <a:t>			Echelles à pirogues :	7 </a:t>
            </a:r>
            <a:r>
              <a:rPr lang="fr-FR" sz="1400" dirty="0" smtClean="0">
                <a:solidFill>
                  <a:srgbClr val="002060"/>
                </a:solidFill>
                <a:latin typeface="Arial" pitchFamily="34" charset="0"/>
                <a:cs typeface="Arial" pitchFamily="34" charset="0"/>
              </a:rPr>
              <a:t>unités</a:t>
            </a:r>
            <a:endParaRPr lang="fr-FR" sz="1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2000"/>
                                        <p:tgtEl>
                                          <p:spTgt spid="3">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2000"/>
                                        <p:tgtEl>
                                          <p:spTgt spid="3">
                                            <p:txEl>
                                              <p:pRg st="13" end="1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2000"/>
                                        <p:tgtEl>
                                          <p:spTgt spid="3">
                                            <p:txEl>
                                              <p:pRg st="14" end="1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2000"/>
                                        <p:tgtEl>
                                          <p:spTgt spid="3">
                                            <p:txEl>
                                              <p:pRg st="15" end="15"/>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fade">
                                      <p:cBhvr>
                                        <p:cTn id="55" dur="2000"/>
                                        <p:tgtEl>
                                          <p:spTgt spid="3">
                                            <p:txEl>
                                              <p:pRg st="16" end="16"/>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Effect transition="in" filter="fade">
                                      <p:cBhvr>
                                        <p:cTn id="58" dur="2000"/>
                                        <p:tgtEl>
                                          <p:spTgt spid="3">
                                            <p:txEl>
                                              <p:pRg st="17" end="17"/>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Effect transition="in" filter="fade">
                                      <p:cBhvr>
                                        <p:cTn id="61" dur="2000"/>
                                        <p:tgtEl>
                                          <p:spTgt spid="3">
                                            <p:txEl>
                                              <p:pRg st="18" end="18"/>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xEl>
                                              <p:pRg st="19" end="19"/>
                                            </p:txEl>
                                          </p:spTgt>
                                        </p:tgtEl>
                                        <p:attrNameLst>
                                          <p:attrName>style.visibility</p:attrName>
                                        </p:attrNameLst>
                                      </p:cBhvr>
                                      <p:to>
                                        <p:strVal val="visible"/>
                                      </p:to>
                                    </p:set>
                                    <p:animEffect transition="in" filter="fade">
                                      <p:cBhvr>
                                        <p:cTn id="64" dur="2000"/>
                                        <p:tgtEl>
                                          <p:spTgt spid="3">
                                            <p:txEl>
                                              <p:pRg st="19" end="19"/>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xEl>
                                              <p:pRg st="20" end="20"/>
                                            </p:txEl>
                                          </p:spTgt>
                                        </p:tgtEl>
                                        <p:attrNameLst>
                                          <p:attrName>style.visibility</p:attrName>
                                        </p:attrNameLst>
                                      </p:cBhvr>
                                      <p:to>
                                        <p:strVal val="visible"/>
                                      </p:to>
                                    </p:set>
                                    <p:animEffect transition="in" filter="fade">
                                      <p:cBhvr>
                                        <p:cTn id="67" dur="2000"/>
                                        <p:tgtEl>
                                          <p:spTgt spid="3">
                                            <p:txEl>
                                              <p:pRg st="20" end="2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xEl>
                                              <p:pRg st="21" end="21"/>
                                            </p:txEl>
                                          </p:spTgt>
                                        </p:tgtEl>
                                        <p:attrNameLst>
                                          <p:attrName>style.visibility</p:attrName>
                                        </p:attrNameLst>
                                      </p:cBhvr>
                                      <p:to>
                                        <p:strVal val="visible"/>
                                      </p:to>
                                    </p:set>
                                    <p:animEffect transition="in" filter="fade">
                                      <p:cBhvr>
                                        <p:cTn id="70" dur="20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142852"/>
            <a:ext cx="8358214" cy="307777"/>
          </a:xfrm>
          <a:prstGeom prst="rect">
            <a:avLst/>
          </a:prstGeom>
          <a:noFill/>
          <a:ln w="28575">
            <a:noFill/>
          </a:ln>
        </p:spPr>
        <p:txBody>
          <a:bodyPr wrap="square" rtlCol="0">
            <a:spAutoFit/>
          </a:bodyPr>
          <a:lstStyle/>
          <a:p>
            <a:r>
              <a:rPr lang="fr-FR" sz="1400" dirty="0" smtClean="0">
                <a:solidFill>
                  <a:srgbClr val="002060"/>
                </a:solidFill>
                <a:latin typeface="Arial" pitchFamily="34" charset="0"/>
                <a:cs typeface="Arial" pitchFamily="34" charset="0"/>
              </a:rPr>
              <a:t>g- les échelles à pirogues</a:t>
            </a:r>
            <a:r>
              <a:rPr lang="fr-FR" sz="1400" dirty="0" smtClean="0"/>
              <a:t> </a:t>
            </a:r>
            <a:endParaRPr lang="fr-FR" sz="1400" dirty="0" smtClean="0">
              <a:solidFill>
                <a:srgbClr val="002060"/>
              </a:solidFill>
              <a:latin typeface="Arial" pitchFamily="34" charset="0"/>
              <a:cs typeface="Arial" pitchFamily="34" charset="0"/>
            </a:endParaRPr>
          </a:p>
        </p:txBody>
      </p:sp>
      <p:graphicFrame>
        <p:nvGraphicFramePr>
          <p:cNvPr id="3" name="Tableau 2"/>
          <p:cNvGraphicFramePr>
            <a:graphicFrameLocks noGrp="1"/>
          </p:cNvGraphicFramePr>
          <p:nvPr/>
        </p:nvGraphicFramePr>
        <p:xfrm>
          <a:off x="214282" y="642918"/>
          <a:ext cx="8644000" cy="1762306"/>
        </p:xfrm>
        <a:graphic>
          <a:graphicData uri="http://schemas.openxmlformats.org/drawingml/2006/table">
            <a:tbl>
              <a:tblPr/>
              <a:tblGrid>
                <a:gridCol w="508674"/>
                <a:gridCol w="3010519"/>
                <a:gridCol w="934299"/>
                <a:gridCol w="1047627"/>
                <a:gridCol w="1047627"/>
                <a:gridCol w="1047627"/>
                <a:gridCol w="1047627"/>
              </a:tblGrid>
              <a:tr h="409979">
                <a:tc>
                  <a:txBody>
                    <a:bodyPr/>
                    <a:lstStyle/>
                    <a:p>
                      <a:pPr algn="ctr">
                        <a:spcAft>
                          <a:spcPts val="0"/>
                        </a:spcAft>
                      </a:pPr>
                      <a:endParaRPr lang="fr-FR" sz="1050">
                        <a:solidFill>
                          <a:srgbClr val="002060"/>
                        </a:solidFill>
                        <a:latin typeface="Times New Roman"/>
                        <a:ea typeface="Times New Roman"/>
                      </a:endParaRPr>
                    </a:p>
                    <a:p>
                      <a:pPr algn="ctr">
                        <a:spcAft>
                          <a:spcPts val="0"/>
                        </a:spcAft>
                      </a:pPr>
                      <a:r>
                        <a:rPr lang="fr-FR" sz="1050" b="1">
                          <a:solidFill>
                            <a:srgbClr val="002060"/>
                          </a:solidFill>
                          <a:latin typeface="Arial"/>
                          <a:ea typeface="Times New Roman"/>
                        </a:rPr>
                        <a:t>NIV.</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50">
                        <a:solidFill>
                          <a:srgbClr val="002060"/>
                        </a:solidFill>
                        <a:latin typeface="Times New Roman"/>
                        <a:ea typeface="Times New Roman"/>
                      </a:endParaRPr>
                    </a:p>
                    <a:p>
                      <a:pPr algn="ctr">
                        <a:spcAft>
                          <a:spcPts val="0"/>
                        </a:spcAft>
                      </a:pPr>
                      <a:r>
                        <a:rPr lang="fr-FR" sz="1050" b="1">
                          <a:solidFill>
                            <a:srgbClr val="002060"/>
                          </a:solidFill>
                          <a:latin typeface="Arial"/>
                          <a:ea typeface="Times New Roman"/>
                        </a:rPr>
                        <a:t>TRAVAUX</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Times New Roman"/>
                        <a:ea typeface="Times New Roman"/>
                      </a:endParaRPr>
                    </a:p>
                    <a:p>
                      <a:pPr algn="ctr">
                        <a:spcAft>
                          <a:spcPts val="0"/>
                        </a:spcAft>
                      </a:pPr>
                      <a:r>
                        <a:rPr lang="fr-FR" sz="1050" b="1">
                          <a:solidFill>
                            <a:srgbClr val="002060"/>
                          </a:solidFill>
                          <a:latin typeface="Arial"/>
                          <a:ea typeface="Times New Roman"/>
                        </a:rPr>
                        <a:t>UNITE</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Times New Roman"/>
                        <a:ea typeface="Times New Roman"/>
                      </a:endParaRPr>
                    </a:p>
                    <a:p>
                      <a:pPr algn="ctr">
                        <a:spcAft>
                          <a:spcPts val="0"/>
                        </a:spcAft>
                      </a:pPr>
                      <a:r>
                        <a:rPr lang="fr-FR" sz="1050" b="1">
                          <a:solidFill>
                            <a:srgbClr val="002060"/>
                          </a:solidFill>
                          <a:latin typeface="Arial"/>
                          <a:ea typeface="Times New Roman"/>
                        </a:rPr>
                        <a:t>Quantité / an</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Times New Roman"/>
                        <a:ea typeface="Times New Roman"/>
                      </a:endParaRPr>
                    </a:p>
                    <a:p>
                      <a:pPr algn="ctr">
                        <a:spcAft>
                          <a:spcPts val="0"/>
                        </a:spcAft>
                      </a:pPr>
                      <a:r>
                        <a:rPr lang="fr-FR" sz="1050" b="1">
                          <a:solidFill>
                            <a:srgbClr val="002060"/>
                          </a:solidFill>
                          <a:latin typeface="Arial"/>
                          <a:ea typeface="Times New Roman"/>
                        </a:rPr>
                        <a:t>Prix Unitaire</a:t>
                      </a:r>
                      <a:endParaRPr lang="fr-FR" sz="1050">
                        <a:solidFill>
                          <a:srgbClr val="002060"/>
                        </a:solidFill>
                        <a:latin typeface="Times New Roman"/>
                        <a:ea typeface="Times New Roman"/>
                      </a:endParaRPr>
                    </a:p>
                    <a:p>
                      <a:pPr algn="ctr">
                        <a:spcAft>
                          <a:spcPts val="0"/>
                        </a:spcAft>
                      </a:pPr>
                      <a:r>
                        <a:rPr lang="fr-FR" sz="1050">
                          <a:solidFill>
                            <a:srgbClr val="002060"/>
                          </a:solidFill>
                          <a:latin typeface="Arial"/>
                          <a:ea typeface="Times New Roman"/>
                        </a:rPr>
                        <a:t>US$</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Times New Roman"/>
                        <a:ea typeface="Times New Roman"/>
                      </a:endParaRPr>
                    </a:p>
                    <a:p>
                      <a:pPr algn="ctr">
                        <a:spcAft>
                          <a:spcPts val="0"/>
                        </a:spcAft>
                      </a:pPr>
                      <a:r>
                        <a:rPr lang="fr-FR" sz="1050" b="1">
                          <a:solidFill>
                            <a:srgbClr val="002060"/>
                          </a:solidFill>
                          <a:latin typeface="Arial"/>
                          <a:ea typeface="Times New Roman"/>
                        </a:rPr>
                        <a:t>Prix Total</a:t>
                      </a:r>
                      <a:endParaRPr lang="fr-FR" sz="1050">
                        <a:solidFill>
                          <a:srgbClr val="002060"/>
                        </a:solidFill>
                        <a:latin typeface="Times New Roman"/>
                        <a:ea typeface="Times New Roman"/>
                      </a:endParaRPr>
                    </a:p>
                    <a:p>
                      <a:pPr algn="ctr">
                        <a:spcAft>
                          <a:spcPts val="0"/>
                        </a:spcAft>
                      </a:pPr>
                      <a:r>
                        <a:rPr lang="fr-FR" sz="1050">
                          <a:solidFill>
                            <a:srgbClr val="002060"/>
                          </a:solidFill>
                          <a:latin typeface="Arial"/>
                          <a:ea typeface="Times New Roman"/>
                        </a:rPr>
                        <a:t>US$</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Times New Roman"/>
                        <a:ea typeface="Times New Roman"/>
                      </a:endParaRPr>
                    </a:p>
                    <a:p>
                      <a:pPr algn="ctr">
                        <a:spcAft>
                          <a:spcPts val="0"/>
                        </a:spcAft>
                      </a:pPr>
                      <a:r>
                        <a:rPr lang="fr-FR" sz="1050" b="1">
                          <a:solidFill>
                            <a:srgbClr val="002060"/>
                          </a:solidFill>
                          <a:latin typeface="Arial"/>
                          <a:ea typeface="Times New Roman"/>
                        </a:rPr>
                        <a:t>Fréquence</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50">
                        <a:solidFill>
                          <a:srgbClr val="002060"/>
                        </a:solidFill>
                        <a:latin typeface="Arial"/>
                        <a:ea typeface="Times New Roman"/>
                      </a:endParaRPr>
                    </a:p>
                    <a:p>
                      <a:pPr>
                        <a:spcAft>
                          <a:spcPts val="0"/>
                        </a:spcAft>
                      </a:pPr>
                      <a:r>
                        <a:rPr lang="fr-FR" sz="1050" b="1">
                          <a:solidFill>
                            <a:srgbClr val="002060"/>
                          </a:solidFill>
                          <a:latin typeface="Arial"/>
                          <a:ea typeface="Times New Roman"/>
                        </a:rPr>
                        <a:t>LES ECHELLES A PIROGUES</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1</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50">
                        <a:solidFill>
                          <a:srgbClr val="002060"/>
                        </a:solidFill>
                        <a:latin typeface="Arial"/>
                        <a:ea typeface="Times New Roman"/>
                      </a:endParaRPr>
                    </a:p>
                    <a:p>
                      <a:pPr>
                        <a:spcAft>
                          <a:spcPts val="0"/>
                        </a:spcAft>
                      </a:pPr>
                      <a:r>
                        <a:rPr lang="fr-FR" sz="1050">
                          <a:solidFill>
                            <a:srgbClr val="002060"/>
                          </a:solidFill>
                          <a:latin typeface="Arial"/>
                          <a:ea typeface="Times New Roman"/>
                        </a:rPr>
                        <a:t>Entretien courant </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Unité</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39</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30</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1170</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Annuelle</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234274">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1</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50">
                        <a:solidFill>
                          <a:srgbClr val="002060"/>
                        </a:solidFill>
                        <a:latin typeface="Arial"/>
                        <a:ea typeface="Times New Roman"/>
                      </a:endParaRPr>
                    </a:p>
                    <a:p>
                      <a:pPr>
                        <a:spcAft>
                          <a:spcPts val="0"/>
                        </a:spcAft>
                      </a:pPr>
                      <a:r>
                        <a:rPr lang="fr-FR" sz="1050">
                          <a:solidFill>
                            <a:srgbClr val="002060"/>
                          </a:solidFill>
                          <a:latin typeface="Arial"/>
                          <a:ea typeface="Times New Roman"/>
                        </a:rPr>
                        <a:t>Renouvellement échelles à pirogues</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Unité</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2</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2500</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5000</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a:solidFill>
                            <a:srgbClr val="002060"/>
                          </a:solidFill>
                          <a:latin typeface="Arial"/>
                          <a:ea typeface="Times New Roman"/>
                        </a:rPr>
                        <a:t>Annuelle</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22126">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50">
                        <a:solidFill>
                          <a:srgbClr val="002060"/>
                        </a:solidFill>
                        <a:latin typeface="Times New Roman"/>
                        <a:ea typeface="Times New Roman"/>
                      </a:endParaRPr>
                    </a:p>
                    <a:p>
                      <a:pPr>
                        <a:spcAft>
                          <a:spcPts val="0"/>
                        </a:spcAft>
                      </a:pPr>
                      <a:r>
                        <a:rPr lang="fr-FR" sz="1050" b="1">
                          <a:solidFill>
                            <a:srgbClr val="002060"/>
                          </a:solidFill>
                          <a:latin typeface="Arial"/>
                          <a:ea typeface="Times New Roman"/>
                        </a:rPr>
                        <a:t>TOTAL</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a:solidFill>
                          <a:srgbClr val="002060"/>
                        </a:solidFill>
                        <a:latin typeface="Arial"/>
                        <a:ea typeface="Times New Roman"/>
                      </a:endParaRPr>
                    </a:p>
                    <a:p>
                      <a:pPr algn="ctr">
                        <a:spcAft>
                          <a:spcPts val="0"/>
                        </a:spcAft>
                      </a:pPr>
                      <a:r>
                        <a:rPr lang="fr-FR" sz="1050" b="1">
                          <a:solidFill>
                            <a:srgbClr val="002060"/>
                          </a:solidFill>
                          <a:latin typeface="Arial"/>
                          <a:ea typeface="Times New Roman"/>
                        </a:rPr>
                        <a:t>6170</a:t>
                      </a:r>
                      <a:endParaRPr lang="fr-FR" sz="105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50" dirty="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1177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ZoneTexte 4"/>
          <p:cNvSpPr txBox="1"/>
          <p:nvPr/>
        </p:nvSpPr>
        <p:spPr>
          <a:xfrm>
            <a:off x="214282" y="2571744"/>
            <a:ext cx="8358214" cy="307777"/>
          </a:xfrm>
          <a:prstGeom prst="rect">
            <a:avLst/>
          </a:prstGeom>
          <a:noFill/>
          <a:ln w="28575">
            <a:noFill/>
          </a:ln>
        </p:spPr>
        <p:txBody>
          <a:bodyPr wrap="square" rtlCol="0">
            <a:spAutoFit/>
          </a:bodyPr>
          <a:lstStyle/>
          <a:p>
            <a:r>
              <a:rPr lang="fr-FR" sz="1400" dirty="0" smtClean="0">
                <a:solidFill>
                  <a:srgbClr val="002060"/>
                </a:solidFill>
                <a:latin typeface="Arial" pitchFamily="34" charset="0"/>
                <a:cs typeface="Arial" pitchFamily="34" charset="0"/>
              </a:rPr>
              <a:t>h- le tableau récapitulatif</a:t>
            </a:r>
          </a:p>
        </p:txBody>
      </p:sp>
      <p:graphicFrame>
        <p:nvGraphicFramePr>
          <p:cNvPr id="6" name="Tableau 5"/>
          <p:cNvGraphicFramePr>
            <a:graphicFrameLocks noGrp="1"/>
          </p:cNvGraphicFramePr>
          <p:nvPr/>
        </p:nvGraphicFramePr>
        <p:xfrm>
          <a:off x="214282" y="3000372"/>
          <a:ext cx="8644000" cy="1423578"/>
        </p:xfrm>
        <a:graphic>
          <a:graphicData uri="http://schemas.openxmlformats.org/drawingml/2006/table">
            <a:tbl>
              <a:tblPr/>
              <a:tblGrid>
                <a:gridCol w="508674"/>
                <a:gridCol w="3010519"/>
                <a:gridCol w="934299"/>
                <a:gridCol w="1047627"/>
                <a:gridCol w="1047627"/>
                <a:gridCol w="1047627"/>
                <a:gridCol w="1047627"/>
              </a:tblGrid>
              <a:tr h="409979">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NIV.</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TRAVAUX</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Prix Total</a:t>
                      </a:r>
                      <a:endParaRPr lang="fr-FR" sz="1000">
                        <a:solidFill>
                          <a:srgbClr val="002060"/>
                        </a:solidFill>
                        <a:latin typeface="Times New Roman"/>
                        <a:ea typeface="Times New Roman"/>
                      </a:endParaRPr>
                    </a:p>
                    <a:p>
                      <a:pPr algn="ctr">
                        <a:spcAft>
                          <a:spcPts val="0"/>
                        </a:spcAft>
                      </a:pPr>
                      <a:r>
                        <a:rPr lang="fr-FR" sz="1000">
                          <a:solidFill>
                            <a:srgbClr val="002060"/>
                          </a:solidFill>
                          <a:latin typeface="Arial"/>
                          <a:ea typeface="Times New Roman"/>
                        </a:rPr>
                        <a:t>US$</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Fréquence</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22126">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spcAft>
                          <a:spcPts val="0"/>
                        </a:spcAft>
                      </a:pPr>
                      <a:r>
                        <a:rPr lang="fr-FR" sz="1000" b="1">
                          <a:solidFill>
                            <a:srgbClr val="002060"/>
                          </a:solidFill>
                          <a:latin typeface="Arial"/>
                          <a:ea typeface="Times New Roman"/>
                        </a:rPr>
                        <a:t>Année 1</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93 425</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Arial"/>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22126">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spcAft>
                          <a:spcPts val="0"/>
                        </a:spcAft>
                      </a:pPr>
                      <a:r>
                        <a:rPr lang="fr-FR" sz="1000" b="1">
                          <a:solidFill>
                            <a:srgbClr val="002060"/>
                          </a:solidFill>
                          <a:latin typeface="Arial"/>
                          <a:ea typeface="Times New Roman"/>
                        </a:rPr>
                        <a:t>Année 2</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71 255</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322126">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spcAft>
                          <a:spcPts val="0"/>
                        </a:spcAft>
                      </a:pPr>
                      <a:endParaRPr lang="fr-FR" sz="1000">
                        <a:solidFill>
                          <a:srgbClr val="002060"/>
                        </a:solidFill>
                        <a:latin typeface="Times New Roman"/>
                        <a:ea typeface="Times New Roman"/>
                      </a:endParaRPr>
                    </a:p>
                    <a:p>
                      <a:pPr>
                        <a:spcAft>
                          <a:spcPts val="0"/>
                        </a:spcAft>
                      </a:pPr>
                      <a:r>
                        <a:rPr lang="fr-FR" sz="1000" b="1">
                          <a:solidFill>
                            <a:srgbClr val="002060"/>
                          </a:solidFill>
                          <a:latin typeface="Arial"/>
                          <a:ea typeface="Times New Roman"/>
                        </a:rPr>
                        <a:t>Année 3</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a:solidFill>
                          <a:srgbClr val="002060"/>
                        </a:solidFill>
                        <a:latin typeface="Times New Roman"/>
                        <a:ea typeface="Times New Roman"/>
                      </a:endParaRPr>
                    </a:p>
                    <a:p>
                      <a:pPr algn="ctr">
                        <a:spcAft>
                          <a:spcPts val="0"/>
                        </a:spcAft>
                      </a:pPr>
                      <a:r>
                        <a:rPr lang="fr-FR" sz="1000" b="1">
                          <a:solidFill>
                            <a:srgbClr val="002060"/>
                          </a:solidFill>
                          <a:latin typeface="Arial"/>
                          <a:ea typeface="Times New Roman"/>
                        </a:rPr>
                        <a:t>90 325</a:t>
                      </a:r>
                      <a:endParaRPr lang="fr-FR" sz="100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spcAft>
                          <a:spcPts val="0"/>
                        </a:spcAft>
                      </a:pPr>
                      <a:endParaRPr lang="fr-FR" sz="1000" dirty="0">
                        <a:solidFill>
                          <a:srgbClr val="002060"/>
                        </a:solidFill>
                        <a:latin typeface="Times New Roman"/>
                        <a:ea typeface="Times New Roman"/>
                      </a:endParaRPr>
                    </a:p>
                  </a:txBody>
                  <a:tcPr marL="65890" marR="65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1177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43042" y="2428868"/>
            <a:ext cx="5643602" cy="1323439"/>
          </a:xfrm>
          <a:prstGeom prst="rect">
            <a:avLst/>
          </a:prstGeom>
          <a:solidFill>
            <a:schemeClr val="accent4">
              <a:lumMod val="75000"/>
            </a:schemeClr>
          </a:solidFill>
        </p:spPr>
        <p:txBody>
          <a:bodyPr wrap="square" rtlCol="0">
            <a:spAutoFit/>
          </a:bodyPr>
          <a:lstStyle/>
          <a:p>
            <a:pPr algn="ctr"/>
            <a:r>
              <a:rPr lang="fr-FR" sz="8000" b="1" dirty="0" smtClean="0">
                <a:solidFill>
                  <a:schemeClr val="bg1"/>
                </a:solidFill>
                <a:latin typeface="Arial" pitchFamily="34" charset="0"/>
                <a:cs typeface="Arial" pitchFamily="34" charset="0"/>
              </a:rPr>
              <a:t>FIN</a:t>
            </a:r>
            <a:endParaRPr lang="fr-FR" sz="8000" b="1" dirty="0">
              <a:solidFill>
                <a:schemeClr val="bg1"/>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32075"/>
            <a:ext cx="9144000" cy="6340197"/>
          </a:xfrm>
          <a:prstGeom prst="rect">
            <a:avLst/>
          </a:prstGeom>
          <a:solidFill>
            <a:schemeClr val="accent5">
              <a:lumMod val="40000"/>
              <a:lumOff val="60000"/>
            </a:schemeClr>
          </a:solidFill>
          <a:ln w="28575">
            <a:solidFill>
              <a:srgbClr val="FF0000"/>
            </a:solidFill>
          </a:ln>
        </p:spPr>
        <p:txBody>
          <a:bodyPr wrap="square" rtlCol="0">
            <a:spAutoFit/>
          </a:bodyPr>
          <a:lstStyle/>
          <a:p>
            <a:r>
              <a:rPr lang="fr-FR" sz="1400" dirty="0">
                <a:solidFill>
                  <a:srgbClr val="002060"/>
                </a:solidFill>
                <a:latin typeface="Arial" pitchFamily="34" charset="0"/>
                <a:cs typeface="Arial" pitchFamily="34" charset="0"/>
              </a:rPr>
              <a:t>a-5- La signalisation, barrière de pluies et plots de limitation de véhicules : (Entretien C.U.P.)</a:t>
            </a:r>
          </a:p>
          <a:p>
            <a:r>
              <a:rPr lang="fr-FR" sz="1400" dirty="0">
                <a:solidFill>
                  <a:srgbClr val="002060"/>
                </a:solidFill>
                <a:latin typeface="Arial" pitchFamily="34" charset="0"/>
                <a:cs typeface="Arial" pitchFamily="34" charset="0"/>
              </a:rPr>
              <a:t>Entrée digue principale</a:t>
            </a:r>
          </a:p>
          <a:p>
            <a:r>
              <a:rPr lang="fr-FR" sz="1400" dirty="0">
                <a:solidFill>
                  <a:srgbClr val="002060"/>
                </a:solidFill>
                <a:latin typeface="Arial" pitchFamily="34" charset="0"/>
                <a:cs typeface="Arial" pitchFamily="34" charset="0"/>
              </a:rPr>
              <a:t>Sortie digue principale</a:t>
            </a:r>
          </a:p>
          <a:p>
            <a:r>
              <a:rPr lang="fr-FR" sz="1400" dirty="0">
                <a:solidFill>
                  <a:srgbClr val="002060"/>
                </a:solidFill>
                <a:latin typeface="Arial" pitchFamily="34" charset="0"/>
                <a:cs typeface="Arial" pitchFamily="34" charset="0"/>
              </a:rPr>
              <a:t>Entrée digue </a:t>
            </a:r>
            <a:r>
              <a:rPr lang="fr-FR" sz="1400" dirty="0" err="1">
                <a:solidFill>
                  <a:srgbClr val="002060"/>
                </a:solidFill>
                <a:latin typeface="Arial" pitchFamily="34" charset="0"/>
                <a:cs typeface="Arial" pitchFamily="34" charset="0"/>
              </a:rPr>
              <a:t>O’Chamnar</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Sortie digue </a:t>
            </a:r>
            <a:r>
              <a:rPr lang="fr-FR" sz="1400" dirty="0" err="1">
                <a:solidFill>
                  <a:srgbClr val="002060"/>
                </a:solidFill>
                <a:latin typeface="Arial" pitchFamily="34" charset="0"/>
                <a:cs typeface="Arial" pitchFamily="34" charset="0"/>
              </a:rPr>
              <a:t>O’Chamnar</a:t>
            </a:r>
            <a:endParaRPr lang="fr-FR" sz="1400" dirty="0">
              <a:solidFill>
                <a:srgbClr val="002060"/>
              </a:solidFill>
              <a:latin typeface="Arial" pitchFamily="34" charset="0"/>
              <a:cs typeface="Arial" pitchFamily="34" charset="0"/>
            </a:endParaRPr>
          </a:p>
          <a:p>
            <a:r>
              <a:rPr lang="fr-FR" sz="1400" dirty="0">
                <a:solidFill>
                  <a:srgbClr val="002060"/>
                </a:solidFill>
                <a:latin typeface="Arial" pitchFamily="34" charset="0"/>
                <a:cs typeface="Arial" pitchFamily="34" charset="0"/>
              </a:rPr>
              <a:t>Entrée digue française</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a-6- Les bornes et points topographiques :</a:t>
            </a:r>
            <a:r>
              <a:rPr lang="fr-FR" sz="1400" b="1" dirty="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(Entretien C.U.P.)</a:t>
            </a:r>
          </a:p>
          <a:p>
            <a:r>
              <a:rPr lang="fr-FR" sz="1400" dirty="0">
                <a:solidFill>
                  <a:srgbClr val="002060"/>
                </a:solidFill>
                <a:latin typeface="Arial" pitchFamily="34" charset="0"/>
                <a:cs typeface="Arial" pitchFamily="34" charset="0"/>
              </a:rPr>
              <a:t>		Digue principale :	bornes kilométriques  	11 unités (tête rouge)</a:t>
            </a:r>
          </a:p>
          <a:p>
            <a:r>
              <a:rPr lang="fr-FR" sz="1400" dirty="0">
                <a:solidFill>
                  <a:srgbClr val="002060"/>
                </a:solidFill>
                <a:latin typeface="Arial" pitchFamily="34" charset="0"/>
                <a:cs typeface="Arial" pitchFamily="34" charset="0"/>
              </a:rPr>
              <a:t>Bornes bi-hectométriques	 45 unités</a:t>
            </a:r>
          </a:p>
          <a:p>
            <a:r>
              <a:rPr lang="fr-FR" sz="1400" dirty="0">
                <a:solidFill>
                  <a:srgbClr val="002060"/>
                </a:solidFill>
                <a:latin typeface="Arial" pitchFamily="34" charset="0"/>
                <a:cs typeface="Arial" pitchFamily="34" charset="0"/>
              </a:rPr>
              <a:t> Points topographiques  	</a:t>
            </a:r>
            <a:r>
              <a:rPr lang="fr-FR" sz="1400" dirty="0" smtClean="0">
                <a:solidFill>
                  <a:srgbClr val="002060"/>
                </a:solidFill>
                <a:latin typeface="Arial" pitchFamily="34" charset="0"/>
                <a:cs typeface="Arial" pitchFamily="34" charset="0"/>
              </a:rPr>
              <a:t>45 </a:t>
            </a:r>
            <a:r>
              <a:rPr lang="fr-FR" sz="1400" dirty="0">
                <a:solidFill>
                  <a:srgbClr val="002060"/>
                </a:solidFill>
                <a:latin typeface="Arial" pitchFamily="34" charset="0"/>
                <a:cs typeface="Arial" pitchFamily="34" charset="0"/>
              </a:rPr>
              <a:t>unités</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Digue </a:t>
            </a:r>
            <a:r>
              <a:rPr lang="fr-FR" sz="1400" dirty="0" err="1">
                <a:solidFill>
                  <a:srgbClr val="002060"/>
                </a:solidFill>
                <a:latin typeface="Arial" pitchFamily="34" charset="0"/>
                <a:cs typeface="Arial" pitchFamily="34" charset="0"/>
              </a:rPr>
              <a:t>O’Chamnar</a:t>
            </a:r>
            <a:r>
              <a:rPr lang="fr-FR" sz="1400" dirty="0">
                <a:solidFill>
                  <a:srgbClr val="002060"/>
                </a:solidFill>
                <a:latin typeface="Arial" pitchFamily="34" charset="0"/>
                <a:cs typeface="Arial" pitchFamily="34" charset="0"/>
              </a:rPr>
              <a:t> :	Bornes kilométriques  		4 unités (tête jaune)</a:t>
            </a:r>
          </a:p>
          <a:p>
            <a:r>
              <a:rPr lang="fr-FR" sz="1400" dirty="0">
                <a:solidFill>
                  <a:srgbClr val="002060"/>
                </a:solidFill>
                <a:latin typeface="Arial" pitchFamily="34" charset="0"/>
                <a:cs typeface="Arial" pitchFamily="34" charset="0"/>
              </a:rPr>
              <a:t>Bornes bi-hectométriques 	19 unités</a:t>
            </a:r>
          </a:p>
          <a:p>
            <a:r>
              <a:rPr lang="fr-FR" sz="1400" dirty="0">
                <a:solidFill>
                  <a:srgbClr val="002060"/>
                </a:solidFill>
                <a:latin typeface="Arial" pitchFamily="34" charset="0"/>
                <a:cs typeface="Arial" pitchFamily="34" charset="0"/>
              </a:rPr>
              <a:t> Points topographiques  	</a:t>
            </a:r>
            <a:r>
              <a:rPr lang="fr-FR" sz="1400" dirty="0" smtClean="0">
                <a:solidFill>
                  <a:srgbClr val="002060"/>
                </a:solidFill>
                <a:latin typeface="Arial" pitchFamily="34" charset="0"/>
                <a:cs typeface="Arial" pitchFamily="34" charset="0"/>
              </a:rPr>
              <a:t>19 </a:t>
            </a:r>
            <a:r>
              <a:rPr lang="fr-FR" sz="1400" dirty="0">
                <a:solidFill>
                  <a:srgbClr val="002060"/>
                </a:solidFill>
                <a:latin typeface="Arial" pitchFamily="34" charset="0"/>
                <a:cs typeface="Arial" pitchFamily="34" charset="0"/>
              </a:rPr>
              <a:t>unités</a:t>
            </a:r>
          </a:p>
          <a:p>
            <a:r>
              <a:rPr lang="fr-FR" sz="1400" dirty="0">
                <a:solidFill>
                  <a:srgbClr val="002060"/>
                </a:solidFill>
                <a:latin typeface="Arial" pitchFamily="34" charset="0"/>
                <a:cs typeface="Arial" pitchFamily="34" charset="0"/>
              </a:rPr>
              <a:t> </a:t>
            </a:r>
          </a:p>
          <a:p>
            <a:r>
              <a:rPr lang="fr-FR" sz="1400" dirty="0">
                <a:solidFill>
                  <a:srgbClr val="002060"/>
                </a:solidFill>
                <a:latin typeface="Arial" pitchFamily="34" charset="0"/>
                <a:cs typeface="Arial" pitchFamily="34" charset="0"/>
              </a:rPr>
              <a:t>Digue française :	Bornes kilométriques  		3 unités (tête jaune)</a:t>
            </a:r>
          </a:p>
          <a:p>
            <a:r>
              <a:rPr lang="fr-FR" sz="1400" dirty="0">
                <a:solidFill>
                  <a:srgbClr val="002060"/>
                </a:solidFill>
                <a:latin typeface="Arial" pitchFamily="34" charset="0"/>
                <a:cs typeface="Arial" pitchFamily="34" charset="0"/>
              </a:rPr>
              <a:t>Bornes bi-hectométriques 	6 unités</a:t>
            </a:r>
          </a:p>
          <a:p>
            <a:r>
              <a:rPr lang="fr-FR" sz="1400" dirty="0" smtClean="0">
                <a:solidFill>
                  <a:srgbClr val="002060"/>
                </a:solidFill>
                <a:latin typeface="Arial" pitchFamily="34" charset="0"/>
                <a:cs typeface="Arial" pitchFamily="34" charset="0"/>
              </a:rPr>
              <a:t>Points </a:t>
            </a:r>
            <a:r>
              <a:rPr lang="fr-FR" sz="1400" dirty="0">
                <a:solidFill>
                  <a:srgbClr val="002060"/>
                </a:solidFill>
                <a:latin typeface="Arial" pitchFamily="34" charset="0"/>
                <a:cs typeface="Arial" pitchFamily="34" charset="0"/>
              </a:rPr>
              <a:t>topographiques   	</a:t>
            </a:r>
            <a:r>
              <a:rPr lang="fr-FR" sz="1400" dirty="0" smtClean="0">
                <a:solidFill>
                  <a:srgbClr val="002060"/>
                </a:solidFill>
                <a:latin typeface="Arial" pitchFamily="34" charset="0"/>
                <a:cs typeface="Arial" pitchFamily="34" charset="0"/>
              </a:rPr>
              <a:t>6 </a:t>
            </a:r>
            <a:r>
              <a:rPr lang="fr-FR" sz="1400" dirty="0">
                <a:solidFill>
                  <a:srgbClr val="002060"/>
                </a:solidFill>
                <a:latin typeface="Arial" pitchFamily="34" charset="0"/>
                <a:cs typeface="Arial" pitchFamily="34" charset="0"/>
              </a:rPr>
              <a:t>unités</a:t>
            </a:r>
          </a:p>
          <a:p>
            <a:r>
              <a:rPr lang="fr-FR" sz="1400" dirty="0">
                <a:solidFill>
                  <a:srgbClr val="002060"/>
                </a:solidFill>
                <a:latin typeface="Arial" pitchFamily="34" charset="0"/>
                <a:cs typeface="Arial" pitchFamily="34" charset="0"/>
              </a:rPr>
              <a:t> </a:t>
            </a:r>
          </a:p>
          <a:p>
            <a:r>
              <a:rPr lang="fr-FR" sz="1400" dirty="0" smtClean="0">
                <a:solidFill>
                  <a:srgbClr val="002060"/>
                </a:solidFill>
                <a:latin typeface="Arial" pitchFamily="34" charset="0"/>
                <a:cs typeface="Arial" pitchFamily="34" charset="0"/>
              </a:rPr>
              <a:t>a-7- </a:t>
            </a:r>
            <a:r>
              <a:rPr lang="fr-FR" sz="1400" dirty="0">
                <a:solidFill>
                  <a:srgbClr val="002060"/>
                </a:solidFill>
                <a:latin typeface="Arial" pitchFamily="34" charset="0"/>
                <a:cs typeface="Arial" pitchFamily="34" charset="0"/>
              </a:rPr>
              <a:t>Les canaux</a:t>
            </a:r>
            <a:r>
              <a:rPr lang="fr-FR" sz="1400" b="1" dirty="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(Pied de digues et de drainage) </a:t>
            </a:r>
            <a:r>
              <a:rPr lang="fr-FR" sz="1400" dirty="0" smtClean="0">
                <a:solidFill>
                  <a:srgbClr val="002060"/>
                </a:solidFill>
                <a:latin typeface="Arial" pitchFamily="34" charset="0"/>
                <a:cs typeface="Arial" pitchFamily="34" charset="0"/>
              </a:rPr>
              <a:t>(</a:t>
            </a:r>
            <a:r>
              <a:rPr lang="fr-FR" sz="1400" dirty="0">
                <a:solidFill>
                  <a:srgbClr val="002060"/>
                </a:solidFill>
                <a:latin typeface="Arial" pitchFamily="34" charset="0"/>
                <a:cs typeface="Arial" pitchFamily="34" charset="0"/>
              </a:rPr>
              <a:t>Entretien C.U.P.)</a:t>
            </a:r>
          </a:p>
          <a:p>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Canal </a:t>
            </a:r>
            <a:r>
              <a:rPr lang="fr-FR" sz="1400" dirty="0">
                <a:solidFill>
                  <a:srgbClr val="002060"/>
                </a:solidFill>
                <a:latin typeface="Arial" pitchFamily="34" charset="0"/>
                <a:cs typeface="Arial" pitchFamily="34" charset="0"/>
              </a:rPr>
              <a:t>du pied de digue principale :	11 300 m</a:t>
            </a:r>
          </a:p>
          <a:p>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Canal </a:t>
            </a:r>
            <a:r>
              <a:rPr lang="fr-FR" sz="1400" dirty="0">
                <a:solidFill>
                  <a:srgbClr val="002060"/>
                </a:solidFill>
                <a:latin typeface="Arial" pitchFamily="34" charset="0"/>
                <a:cs typeface="Arial" pitchFamily="34" charset="0"/>
              </a:rPr>
              <a:t>de pied de digue </a:t>
            </a:r>
            <a:r>
              <a:rPr lang="fr-FR" sz="1400" dirty="0" err="1">
                <a:solidFill>
                  <a:srgbClr val="002060"/>
                </a:solidFill>
                <a:latin typeface="Arial" pitchFamily="34" charset="0"/>
                <a:cs typeface="Arial" pitchFamily="34" charset="0"/>
              </a:rPr>
              <a:t>O’Chamnar</a:t>
            </a:r>
            <a:r>
              <a:rPr lang="fr-FR" sz="1400" dirty="0">
                <a:solidFill>
                  <a:srgbClr val="002060"/>
                </a:solidFill>
                <a:latin typeface="Arial" pitchFamily="34" charset="0"/>
                <a:cs typeface="Arial" pitchFamily="34" charset="0"/>
              </a:rPr>
              <a:t> :	  4 700 m</a:t>
            </a:r>
          </a:p>
          <a:p>
            <a:r>
              <a:rPr lang="fr-FR" sz="1400" dirty="0">
                <a:solidFill>
                  <a:srgbClr val="002060"/>
                </a:solidFill>
                <a:latin typeface="Arial" pitchFamily="34" charset="0"/>
                <a:cs typeface="Arial" pitchFamily="34" charset="0"/>
              </a:rPr>
              <a:t>		</a:t>
            </a:r>
            <a:r>
              <a:rPr lang="fr-FR" sz="1400" dirty="0" smtClean="0">
                <a:solidFill>
                  <a:srgbClr val="002060"/>
                </a:solidFill>
                <a:latin typeface="Arial" pitchFamily="34" charset="0"/>
                <a:cs typeface="Arial" pitchFamily="34" charset="0"/>
              </a:rPr>
              <a:t>Canal </a:t>
            </a:r>
            <a:r>
              <a:rPr lang="fr-FR" sz="1400" dirty="0">
                <a:solidFill>
                  <a:srgbClr val="002060"/>
                </a:solidFill>
                <a:latin typeface="Arial" pitchFamily="34" charset="0"/>
                <a:cs typeface="Arial" pitchFamily="34" charset="0"/>
              </a:rPr>
              <a:t>de pied de digue française :	  3 820 m</a:t>
            </a:r>
          </a:p>
          <a:p>
            <a:r>
              <a:rPr lang="fr-FR" sz="1400" dirty="0" smtClean="0">
                <a:solidFill>
                  <a:srgbClr val="002060"/>
                </a:solidFill>
                <a:latin typeface="Arial" pitchFamily="34" charset="0"/>
                <a:cs typeface="Arial" pitchFamily="34" charset="0"/>
              </a:rPr>
              <a:t>a-8-Les </a:t>
            </a:r>
            <a:r>
              <a:rPr lang="fr-FR" sz="1400" dirty="0">
                <a:solidFill>
                  <a:srgbClr val="002060"/>
                </a:solidFill>
                <a:latin typeface="Arial" pitchFamily="34" charset="0"/>
                <a:cs typeface="Arial" pitchFamily="34" charset="0"/>
              </a:rPr>
              <a:t>bornes forées</a:t>
            </a:r>
            <a:r>
              <a:rPr lang="fr-FR" sz="1400" b="1" dirty="0">
                <a:solidFill>
                  <a:srgbClr val="002060"/>
                </a:solidFill>
                <a:latin typeface="Arial" pitchFamily="34" charset="0"/>
                <a:cs typeface="Arial" pitchFamily="34" charset="0"/>
              </a:rPr>
              <a:t>			</a:t>
            </a:r>
            <a:r>
              <a:rPr lang="fr-FR" sz="1400" dirty="0">
                <a:solidFill>
                  <a:srgbClr val="002060"/>
                </a:solidFill>
                <a:latin typeface="Arial" pitchFamily="34" charset="0"/>
                <a:cs typeface="Arial" pitchFamily="34" charset="0"/>
              </a:rPr>
              <a:t>(Entretien C.U.P.)</a:t>
            </a:r>
          </a:p>
          <a:p>
            <a:r>
              <a:rPr lang="fr-FR" sz="1400" dirty="0">
                <a:solidFill>
                  <a:srgbClr val="002060"/>
                </a:solidFill>
                <a:latin typeface="Arial" pitchFamily="34" charset="0"/>
                <a:cs typeface="Arial" pitchFamily="34" charset="0"/>
              </a:rPr>
              <a:t>		Borne n° 2		Digue principale  pk 10+500 	Profondeur  - 26 m</a:t>
            </a:r>
          </a:p>
          <a:p>
            <a:r>
              <a:rPr lang="fr-FR" sz="1400" dirty="0">
                <a:solidFill>
                  <a:srgbClr val="002060"/>
                </a:solidFill>
                <a:latin typeface="Arial" pitchFamily="34" charset="0"/>
                <a:cs typeface="Arial" pitchFamily="34" charset="0"/>
              </a:rPr>
              <a:t>Borne n° 3		Digue principale  pk   9+450	Profondeur  - 37 m</a:t>
            </a:r>
          </a:p>
          <a:p>
            <a:r>
              <a:rPr lang="fr-FR" sz="1400" dirty="0">
                <a:solidFill>
                  <a:srgbClr val="002060"/>
                </a:solidFill>
                <a:latin typeface="Arial" pitchFamily="34" charset="0"/>
                <a:cs typeface="Arial" pitchFamily="34" charset="0"/>
              </a:rPr>
              <a:t>Borne n° 4		Digue principale  pk   7+800      Profondeur  - 47 m</a:t>
            </a:r>
          </a:p>
          <a:p>
            <a:r>
              <a:rPr lang="fr-FR" sz="1400" dirty="0">
                <a:solidFill>
                  <a:srgbClr val="002060"/>
                </a:solidFill>
                <a:latin typeface="Arial" pitchFamily="34" charset="0"/>
                <a:cs typeface="Arial" pitchFamily="34" charset="0"/>
              </a:rPr>
              <a:t>Borne n° 5		Digue principale  pk   4+750      Profondeur  - 40 </a:t>
            </a:r>
            <a:r>
              <a:rPr lang="fr-FR" sz="1400" dirty="0" smtClean="0">
                <a:solidFill>
                  <a:srgbClr val="002060"/>
                </a:solidFill>
                <a:latin typeface="Arial" pitchFamily="34" charset="0"/>
                <a:cs typeface="Arial" pitchFamily="34" charset="0"/>
              </a:rPr>
              <a:t>m</a:t>
            </a:r>
            <a:endParaRPr lang="fr-FR" sz="1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2000"/>
                                        <p:tgtEl>
                                          <p:spTgt spid="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2000"/>
                                        <p:tgtEl>
                                          <p:spTgt spid="2">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2000"/>
                                        <p:tgtEl>
                                          <p:spTgt spid="2">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2000"/>
                                        <p:tgtEl>
                                          <p:spTgt spid="2">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2000"/>
                                        <p:tgtEl>
                                          <p:spTgt spid="2">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2000"/>
                                        <p:tgtEl>
                                          <p:spTgt spid="2">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2000"/>
                                        <p:tgtEl>
                                          <p:spTgt spid="2">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12" end="12"/>
                                            </p:txEl>
                                          </p:spTgt>
                                        </p:tgtEl>
                                        <p:attrNameLst>
                                          <p:attrName>style.visibility</p:attrName>
                                        </p:attrNameLst>
                                      </p:cBhvr>
                                      <p:to>
                                        <p:strVal val="visible"/>
                                      </p:to>
                                    </p:set>
                                    <p:animEffect transition="in" filter="fade">
                                      <p:cBhvr>
                                        <p:cTn id="46" dur="2000"/>
                                        <p:tgtEl>
                                          <p:spTgt spid="2">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2000"/>
                                        <p:tgtEl>
                                          <p:spTgt spid="2">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2000"/>
                                        <p:tgtEl>
                                          <p:spTgt spid="2">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animEffect transition="in" filter="fade">
                                      <p:cBhvr>
                                        <p:cTn id="55" dur="2000"/>
                                        <p:tgtEl>
                                          <p:spTgt spid="2">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16" end="16"/>
                                            </p:txEl>
                                          </p:spTgt>
                                        </p:tgtEl>
                                        <p:attrNameLst>
                                          <p:attrName>style.visibility</p:attrName>
                                        </p:attrNameLst>
                                      </p:cBhvr>
                                      <p:to>
                                        <p:strVal val="visible"/>
                                      </p:to>
                                    </p:set>
                                    <p:animEffect transition="in" filter="fade">
                                      <p:cBhvr>
                                        <p:cTn id="58" dur="2000"/>
                                        <p:tgtEl>
                                          <p:spTgt spid="2">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xEl>
                                              <p:pRg st="17" end="17"/>
                                            </p:txEl>
                                          </p:spTgt>
                                        </p:tgtEl>
                                        <p:attrNameLst>
                                          <p:attrName>style.visibility</p:attrName>
                                        </p:attrNameLst>
                                      </p:cBhvr>
                                      <p:to>
                                        <p:strVal val="visible"/>
                                      </p:to>
                                    </p:set>
                                    <p:animEffect transition="in" filter="fade">
                                      <p:cBhvr>
                                        <p:cTn id="61" dur="2000"/>
                                        <p:tgtEl>
                                          <p:spTgt spid="2">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
                                            <p:txEl>
                                              <p:pRg st="18" end="18"/>
                                            </p:txEl>
                                          </p:spTgt>
                                        </p:tgtEl>
                                        <p:attrNameLst>
                                          <p:attrName>style.visibility</p:attrName>
                                        </p:attrNameLst>
                                      </p:cBhvr>
                                      <p:to>
                                        <p:strVal val="visible"/>
                                      </p:to>
                                    </p:set>
                                    <p:animEffect transition="in" filter="fade">
                                      <p:cBhvr>
                                        <p:cTn id="64" dur="2000"/>
                                        <p:tgtEl>
                                          <p:spTgt spid="2">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
                                            <p:txEl>
                                              <p:pRg st="19" end="19"/>
                                            </p:txEl>
                                          </p:spTgt>
                                        </p:tgtEl>
                                        <p:attrNameLst>
                                          <p:attrName>style.visibility</p:attrName>
                                        </p:attrNameLst>
                                      </p:cBhvr>
                                      <p:to>
                                        <p:strVal val="visible"/>
                                      </p:to>
                                    </p:set>
                                    <p:animEffect transition="in" filter="fade">
                                      <p:cBhvr>
                                        <p:cTn id="67" dur="2000"/>
                                        <p:tgtEl>
                                          <p:spTgt spid="2">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
                                            <p:txEl>
                                              <p:pRg st="20" end="20"/>
                                            </p:txEl>
                                          </p:spTgt>
                                        </p:tgtEl>
                                        <p:attrNameLst>
                                          <p:attrName>style.visibility</p:attrName>
                                        </p:attrNameLst>
                                      </p:cBhvr>
                                      <p:to>
                                        <p:strVal val="visible"/>
                                      </p:to>
                                    </p:set>
                                    <p:animEffect transition="in" filter="fade">
                                      <p:cBhvr>
                                        <p:cTn id="70" dur="2000"/>
                                        <p:tgtEl>
                                          <p:spTgt spid="2">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
                                            <p:txEl>
                                              <p:pRg st="21" end="21"/>
                                            </p:txEl>
                                          </p:spTgt>
                                        </p:tgtEl>
                                        <p:attrNameLst>
                                          <p:attrName>style.visibility</p:attrName>
                                        </p:attrNameLst>
                                      </p:cBhvr>
                                      <p:to>
                                        <p:strVal val="visible"/>
                                      </p:to>
                                    </p:set>
                                    <p:animEffect transition="in" filter="fade">
                                      <p:cBhvr>
                                        <p:cTn id="73" dur="2000"/>
                                        <p:tgtEl>
                                          <p:spTgt spid="2">
                                            <p:txEl>
                                              <p:pRg st="21" end="2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
                                            <p:txEl>
                                              <p:pRg st="22" end="22"/>
                                            </p:txEl>
                                          </p:spTgt>
                                        </p:tgtEl>
                                        <p:attrNameLst>
                                          <p:attrName>style.visibility</p:attrName>
                                        </p:attrNameLst>
                                      </p:cBhvr>
                                      <p:to>
                                        <p:strVal val="visible"/>
                                      </p:to>
                                    </p:set>
                                    <p:animEffect transition="in" filter="fade">
                                      <p:cBhvr>
                                        <p:cTn id="76" dur="2000"/>
                                        <p:tgtEl>
                                          <p:spTgt spid="2">
                                            <p:txEl>
                                              <p:pRg st="22" end="2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txEl>
                                              <p:pRg st="23" end="23"/>
                                            </p:txEl>
                                          </p:spTgt>
                                        </p:tgtEl>
                                        <p:attrNameLst>
                                          <p:attrName>style.visibility</p:attrName>
                                        </p:attrNameLst>
                                      </p:cBhvr>
                                      <p:to>
                                        <p:strVal val="visible"/>
                                      </p:to>
                                    </p:set>
                                    <p:animEffect transition="in" filter="fade">
                                      <p:cBhvr>
                                        <p:cTn id="79" dur="2000"/>
                                        <p:tgtEl>
                                          <p:spTgt spid="2">
                                            <p:txEl>
                                              <p:pRg st="23" end="2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
                                            <p:txEl>
                                              <p:pRg st="24" end="24"/>
                                            </p:txEl>
                                          </p:spTgt>
                                        </p:tgtEl>
                                        <p:attrNameLst>
                                          <p:attrName>style.visibility</p:attrName>
                                        </p:attrNameLst>
                                      </p:cBhvr>
                                      <p:to>
                                        <p:strVal val="visible"/>
                                      </p:to>
                                    </p:set>
                                    <p:animEffect transition="in" filter="fade">
                                      <p:cBhvr>
                                        <p:cTn id="82" dur="2000"/>
                                        <p:tgtEl>
                                          <p:spTgt spid="2">
                                            <p:txEl>
                                              <p:pRg st="24" end="24"/>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
                                            <p:txEl>
                                              <p:pRg st="25" end="25"/>
                                            </p:txEl>
                                          </p:spTgt>
                                        </p:tgtEl>
                                        <p:attrNameLst>
                                          <p:attrName>style.visibility</p:attrName>
                                        </p:attrNameLst>
                                      </p:cBhvr>
                                      <p:to>
                                        <p:strVal val="visible"/>
                                      </p:to>
                                    </p:set>
                                    <p:animEffect transition="in" filter="fade">
                                      <p:cBhvr>
                                        <p:cTn id="85" dur="2000"/>
                                        <p:tgtEl>
                                          <p:spTgt spid="2">
                                            <p:txEl>
                                              <p:pRg st="25" end="25"/>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
                                            <p:txEl>
                                              <p:pRg st="26" end="26"/>
                                            </p:txEl>
                                          </p:spTgt>
                                        </p:tgtEl>
                                        <p:attrNameLst>
                                          <p:attrName>style.visibility</p:attrName>
                                        </p:attrNameLst>
                                      </p:cBhvr>
                                      <p:to>
                                        <p:strVal val="visible"/>
                                      </p:to>
                                    </p:set>
                                    <p:animEffect transition="in" filter="fade">
                                      <p:cBhvr>
                                        <p:cTn id="88" dur="2000"/>
                                        <p:tgtEl>
                                          <p:spTgt spid="2">
                                            <p:txEl>
                                              <p:pRg st="26" end="26"/>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
                                            <p:txEl>
                                              <p:pRg st="27" end="27"/>
                                            </p:txEl>
                                          </p:spTgt>
                                        </p:tgtEl>
                                        <p:attrNameLst>
                                          <p:attrName>style.visibility</p:attrName>
                                        </p:attrNameLst>
                                      </p:cBhvr>
                                      <p:to>
                                        <p:strVal val="visible"/>
                                      </p:to>
                                    </p:set>
                                    <p:animEffect transition="in" filter="fade">
                                      <p:cBhvr>
                                        <p:cTn id="91" dur="2000"/>
                                        <p:tgtEl>
                                          <p:spTgt spid="2">
                                            <p:txEl>
                                              <p:pRg st="27" end="27"/>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
                                            <p:txEl>
                                              <p:pRg st="28" end="28"/>
                                            </p:txEl>
                                          </p:spTgt>
                                        </p:tgtEl>
                                        <p:attrNameLst>
                                          <p:attrName>style.visibility</p:attrName>
                                        </p:attrNameLst>
                                      </p:cBhvr>
                                      <p:to>
                                        <p:strVal val="visible"/>
                                      </p:to>
                                    </p:set>
                                    <p:animEffect transition="in" filter="fade">
                                      <p:cBhvr>
                                        <p:cTn id="94" dur="2000"/>
                                        <p:tgtEl>
                                          <p:spTgt spid="2">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85688" y="285728"/>
          <a:ext cx="8858312" cy="4063820"/>
        </p:xfrm>
        <a:graphic>
          <a:graphicData uri="http://schemas.openxmlformats.org/drawingml/2006/table">
            <a:tbl>
              <a:tblPr/>
              <a:tblGrid>
                <a:gridCol w="942374"/>
                <a:gridCol w="3134017"/>
                <a:gridCol w="2520225"/>
                <a:gridCol w="2261696"/>
              </a:tblGrid>
              <a:tr h="393992">
                <a:tc>
                  <a:txBody>
                    <a:bodyPr/>
                    <a:lstStyle/>
                    <a:p>
                      <a:pPr marL="228600" algn="ctr">
                        <a:lnSpc>
                          <a:spcPct val="200000"/>
                        </a:lnSpc>
                        <a:spcAft>
                          <a:spcPts val="600"/>
                        </a:spcAft>
                      </a:pPr>
                      <a:r>
                        <a:rPr lang="fr-FR" sz="1300" b="1" dirty="0" smtClean="0">
                          <a:solidFill>
                            <a:srgbClr val="002060"/>
                          </a:solidFill>
                          <a:latin typeface="Arial" pitchFamily="34" charset="0"/>
                          <a:ea typeface="Times New Roman"/>
                          <a:cs typeface="Arial" pitchFamily="34" charset="0"/>
                        </a:rPr>
                        <a:t>N</a:t>
                      </a:r>
                      <a:r>
                        <a:rPr lang="fr-FR" sz="1300" b="1" dirty="0">
                          <a:solidFill>
                            <a:srgbClr val="002060"/>
                          </a:solidFill>
                          <a:latin typeface="Arial" pitchFamily="34" charset="0"/>
                          <a:ea typeface="Times New Roman"/>
                          <a:cs typeface="Arial" pitchFamily="34" charset="0"/>
                        </a:rPr>
                        <a:t>°</a:t>
                      </a:r>
                      <a:endParaRPr lang="fr-FR" sz="1300" dirty="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b="1" dirty="0" smtClean="0">
                          <a:solidFill>
                            <a:srgbClr val="002060"/>
                          </a:solidFill>
                          <a:latin typeface="Arial" pitchFamily="34" charset="0"/>
                          <a:ea typeface="Times New Roman"/>
                          <a:cs typeface="Arial" pitchFamily="34" charset="0"/>
                        </a:rPr>
                        <a:t>Tâche</a:t>
                      </a:r>
                      <a:endParaRPr lang="fr-FR" sz="1300" dirty="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b="1" dirty="0" smtClean="0">
                          <a:solidFill>
                            <a:srgbClr val="002060"/>
                          </a:solidFill>
                          <a:latin typeface="Arial" pitchFamily="34" charset="0"/>
                          <a:ea typeface="Times New Roman"/>
                          <a:cs typeface="Arial" pitchFamily="34" charset="0"/>
                        </a:rPr>
                        <a:t>C.U.P</a:t>
                      </a:r>
                      <a:r>
                        <a:rPr lang="fr-FR" sz="1300" b="1" dirty="0">
                          <a:solidFill>
                            <a:srgbClr val="002060"/>
                          </a:solidFill>
                          <a:latin typeface="Arial" pitchFamily="34" charset="0"/>
                          <a:ea typeface="Times New Roman"/>
                          <a:cs typeface="Arial" pitchFamily="34" charset="0"/>
                        </a:rPr>
                        <a:t>.</a:t>
                      </a:r>
                      <a:endParaRPr lang="fr-FR" sz="1300" dirty="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b="1" dirty="0" smtClean="0">
                          <a:solidFill>
                            <a:srgbClr val="002060"/>
                          </a:solidFill>
                          <a:latin typeface="Arial" pitchFamily="34" charset="0"/>
                          <a:ea typeface="Times New Roman"/>
                          <a:cs typeface="Arial" pitchFamily="34" charset="0"/>
                        </a:rPr>
                        <a:t>M.R.E.M</a:t>
                      </a:r>
                      <a:r>
                        <a:rPr lang="fr-FR" sz="1300" b="1" dirty="0">
                          <a:solidFill>
                            <a:srgbClr val="002060"/>
                          </a:solidFill>
                          <a:latin typeface="Arial" pitchFamily="34" charset="0"/>
                          <a:ea typeface="Times New Roman"/>
                          <a:cs typeface="Arial" pitchFamily="34" charset="0"/>
                        </a:rPr>
                        <a:t>.</a:t>
                      </a:r>
                      <a:endParaRPr lang="fr-FR" sz="1300" dirty="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520655">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1</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r>
                        <a:rPr lang="fr-FR" sz="1300" dirty="0">
                          <a:solidFill>
                            <a:srgbClr val="002060"/>
                          </a:solidFill>
                          <a:latin typeface="Arial" pitchFamily="34" charset="0"/>
                          <a:ea typeface="Times New Roman"/>
                          <a:cs typeface="Arial" pitchFamily="34" charset="0"/>
                        </a:rPr>
                        <a:t>Digues </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Intermédiaires</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dirty="0">
                          <a:solidFill>
                            <a:srgbClr val="002060"/>
                          </a:solidFill>
                          <a:latin typeface="Arial" pitchFamily="34" charset="0"/>
                          <a:ea typeface="Times New Roman"/>
                          <a:cs typeface="Arial" pitchFamily="34" charset="0"/>
                        </a:rPr>
                        <a:t>Principales + </a:t>
                      </a:r>
                      <a:r>
                        <a:rPr lang="fr-FR" sz="1300" dirty="0" err="1">
                          <a:solidFill>
                            <a:srgbClr val="002060"/>
                          </a:solidFill>
                          <a:latin typeface="Arial" pitchFamily="34" charset="0"/>
                          <a:ea typeface="Times New Roman"/>
                          <a:cs typeface="Arial" pitchFamily="34" charset="0"/>
                        </a:rPr>
                        <a:t>O’Chamnar</a:t>
                      </a:r>
                      <a:endParaRPr lang="fr-FR" sz="1300" dirty="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520655">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2</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r>
                        <a:rPr lang="fr-FR" sz="1300" dirty="0">
                          <a:solidFill>
                            <a:srgbClr val="002060"/>
                          </a:solidFill>
                          <a:latin typeface="Arial" pitchFamily="34" charset="0"/>
                          <a:ea typeface="Times New Roman"/>
                          <a:cs typeface="Arial" pitchFamily="34" charset="0"/>
                        </a:rPr>
                        <a:t>Ouvrages</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dirty="0">
                          <a:solidFill>
                            <a:srgbClr val="002060"/>
                          </a:solidFill>
                          <a:latin typeface="Arial" pitchFamily="34" charset="0"/>
                          <a:ea typeface="Times New Roman"/>
                          <a:cs typeface="Arial" pitchFamily="34" charset="0"/>
                        </a:rPr>
                        <a:t>L’ensemble des ouvrages</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endParaRPr lang="fr-FR" sz="130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520655">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3</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r>
                        <a:rPr lang="fr-FR" sz="1300" dirty="0">
                          <a:solidFill>
                            <a:srgbClr val="002060"/>
                          </a:solidFill>
                          <a:latin typeface="Arial" pitchFamily="34" charset="0"/>
                          <a:ea typeface="Times New Roman"/>
                          <a:cs typeface="Arial" pitchFamily="34" charset="0"/>
                        </a:rPr>
                        <a:t>Fascinage pieds de digues</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dirty="0">
                          <a:solidFill>
                            <a:srgbClr val="002060"/>
                          </a:solidFill>
                          <a:latin typeface="Arial" pitchFamily="34" charset="0"/>
                          <a:ea typeface="Times New Roman"/>
                          <a:cs typeface="Arial" pitchFamily="34" charset="0"/>
                        </a:rPr>
                        <a:t>Digues intermédiaires</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Principales + O’Chamnar</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60327">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4</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r>
                        <a:rPr lang="fr-FR" sz="1300">
                          <a:solidFill>
                            <a:srgbClr val="002060"/>
                          </a:solidFill>
                          <a:latin typeface="Arial" pitchFamily="34" charset="0"/>
                          <a:ea typeface="Times New Roman"/>
                          <a:cs typeface="Arial" pitchFamily="34" charset="0"/>
                        </a:rPr>
                        <a:t>Echelles à pirogues</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dirty="0">
                          <a:solidFill>
                            <a:srgbClr val="002060"/>
                          </a:solidFill>
                          <a:latin typeface="Arial" pitchFamily="34" charset="0"/>
                          <a:ea typeface="Times New Roman"/>
                          <a:cs typeface="Arial" pitchFamily="34" charset="0"/>
                        </a:rPr>
                        <a:t>L’ensemble</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endParaRPr lang="fr-FR" sz="130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60327">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5</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r>
                        <a:rPr lang="fr-FR" sz="1300">
                          <a:solidFill>
                            <a:srgbClr val="002060"/>
                          </a:solidFill>
                          <a:latin typeface="Arial" pitchFamily="34" charset="0"/>
                          <a:ea typeface="Times New Roman"/>
                          <a:cs typeface="Arial" pitchFamily="34" charset="0"/>
                        </a:rPr>
                        <a:t>Signalisation</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dirty="0">
                          <a:solidFill>
                            <a:srgbClr val="002060"/>
                          </a:solidFill>
                          <a:latin typeface="Arial" pitchFamily="34" charset="0"/>
                          <a:ea typeface="Times New Roman"/>
                          <a:cs typeface="Arial" pitchFamily="34" charset="0"/>
                        </a:rPr>
                        <a:t>L’ensemble</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endParaRPr lang="fr-FR" sz="1300" dirty="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60327">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6</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r>
                        <a:rPr lang="fr-FR" sz="1300">
                          <a:solidFill>
                            <a:srgbClr val="002060"/>
                          </a:solidFill>
                          <a:latin typeface="Arial" pitchFamily="34" charset="0"/>
                          <a:ea typeface="Times New Roman"/>
                          <a:cs typeface="Arial" pitchFamily="34" charset="0"/>
                        </a:rPr>
                        <a:t>Bornes et points topographiques</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L’ensemble</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endParaRPr lang="fr-FR" sz="1300" dirty="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520655">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7</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r>
                        <a:rPr lang="fr-FR" sz="1300">
                          <a:solidFill>
                            <a:srgbClr val="002060"/>
                          </a:solidFill>
                          <a:latin typeface="Arial" pitchFamily="34" charset="0"/>
                          <a:ea typeface="Times New Roman"/>
                          <a:cs typeface="Arial" pitchFamily="34" charset="0"/>
                        </a:rPr>
                        <a:t>Canaux</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r>
                        <a:rPr lang="fr-FR" sz="1300">
                          <a:solidFill>
                            <a:srgbClr val="002060"/>
                          </a:solidFill>
                          <a:latin typeface="Arial" pitchFamily="34" charset="0"/>
                          <a:ea typeface="Times New Roman"/>
                          <a:cs typeface="Arial" pitchFamily="34" charset="0"/>
                        </a:rPr>
                        <a:t>Pieds de digues et drains</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endParaRPr lang="fr-FR" sz="1300" dirty="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60327">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8</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r>
                        <a:rPr lang="fr-FR" sz="1300">
                          <a:solidFill>
                            <a:srgbClr val="002060"/>
                          </a:solidFill>
                          <a:latin typeface="Arial" pitchFamily="34" charset="0"/>
                          <a:ea typeface="Times New Roman"/>
                          <a:cs typeface="Arial" pitchFamily="34" charset="0"/>
                        </a:rPr>
                        <a:t>Bornes forées</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ctr">
                        <a:lnSpc>
                          <a:spcPct val="200000"/>
                        </a:lnSpc>
                        <a:spcAft>
                          <a:spcPts val="600"/>
                        </a:spcAft>
                      </a:pPr>
                      <a:r>
                        <a:rPr lang="fr-FR" sz="1300">
                          <a:solidFill>
                            <a:srgbClr val="002060"/>
                          </a:solidFill>
                          <a:latin typeface="Arial" pitchFamily="34" charset="0"/>
                          <a:ea typeface="Times New Roman"/>
                          <a:cs typeface="Arial" pitchFamily="34" charset="0"/>
                        </a:rPr>
                        <a:t>L’ensemble</a:t>
                      </a: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28600" algn="just">
                        <a:lnSpc>
                          <a:spcPct val="200000"/>
                        </a:lnSpc>
                        <a:spcAft>
                          <a:spcPts val="600"/>
                        </a:spcAft>
                      </a:pPr>
                      <a:endParaRPr lang="fr-FR" sz="1300" dirty="0">
                        <a:solidFill>
                          <a:srgbClr val="002060"/>
                        </a:solidFill>
                        <a:latin typeface="Arial" pitchFamily="34" charset="0"/>
                        <a:ea typeface="Times New Roman"/>
                        <a:cs typeface="Arial" pitchFamily="34" charset="0"/>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11265" name="Rectangle 1"/>
          <p:cNvSpPr>
            <a:spLocks noChangeArrowheads="1"/>
          </p:cNvSpPr>
          <p:nvPr/>
        </p:nvSpPr>
        <p:spPr bwMode="auto">
          <a:xfrm>
            <a:off x="0" y="0"/>
            <a:ext cx="647574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G- Synthèse de répartition des travaux d’entretien entre M.R.E.M. et C.U.P.</a:t>
            </a:r>
            <a:endParaRPr kumimoji="0" lang="fr-FR" sz="1400" b="1"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sng" strike="noStrike" cap="none" normalizeH="0" baseline="0" dirty="0" smtClean="0">
              <a:ln>
                <a:noFill/>
              </a:ln>
              <a:solidFill>
                <a:schemeClr val="bg1"/>
              </a:solidFill>
              <a:effectLst/>
              <a:latin typeface="Arial" pitchFamily="34" charset="0"/>
              <a:cs typeface="Arial" pitchFamily="34" charset="0"/>
            </a:endParaRPr>
          </a:p>
        </p:txBody>
      </p:sp>
      <p:sp>
        <p:nvSpPr>
          <p:cNvPr id="5" name="ZoneTexte 4"/>
          <p:cNvSpPr txBox="1"/>
          <p:nvPr/>
        </p:nvSpPr>
        <p:spPr>
          <a:xfrm>
            <a:off x="0" y="4500570"/>
            <a:ext cx="9144000" cy="2246769"/>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a:solidFill>
                  <a:srgbClr val="002060"/>
                </a:solidFill>
                <a:latin typeface="Arial" pitchFamily="34" charset="0"/>
                <a:cs typeface="Arial" pitchFamily="34" charset="0"/>
              </a:rPr>
              <a:t>Les travaux d’entretien MREM </a:t>
            </a:r>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On a vu dans le chapitre précédent que les gros travaux d’infrastructure étaient en charge du Ministère des Ressources en Eau et de la Météorologie.  Ils consistent principalement à la remise aux cotes de projet des 6 digues principales et de la digue </a:t>
            </a:r>
            <a:r>
              <a:rPr lang="fr-FR" sz="1400" dirty="0" err="1">
                <a:solidFill>
                  <a:srgbClr val="002060"/>
                </a:solidFill>
                <a:latin typeface="Arial" pitchFamily="34" charset="0"/>
                <a:cs typeface="Arial" pitchFamily="34" charset="0"/>
              </a:rPr>
              <a:t>O’Chamnar</a:t>
            </a:r>
            <a:r>
              <a:rPr lang="fr-FR" sz="1400" dirty="0">
                <a:solidFill>
                  <a:srgbClr val="002060"/>
                </a:solidFill>
                <a:latin typeface="Arial" pitchFamily="34" charset="0"/>
                <a:cs typeface="Arial" pitchFamily="34" charset="0"/>
              </a:rPr>
              <a:t> c’est-à-dire suivant le référentiel  7,85 m. Il faut attirer l’attention du lecteur sur la très forte hétérogénéité du sol de mangrove pouvant entraîner des tassements différentiels très importants suivant les digues ou les zones de digues. Par exemple pour la digue principale du polder 2 de part et d’autre de l’ouvrage 3 (500 m), nous avons des tassements très importants pouvant aller jusqu’à 8 à 10 cm par an. Ces zones devront être particulièrement suivies topographiquement semestriellement afin de pouvoir intervenir rapidement en cas de cote de sommet de digue inférieure à la cote des grandes marées (7,50 m suivant le référentiel du projet</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214290"/>
            <a:ext cx="8858312" cy="6401753"/>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a:solidFill>
                  <a:srgbClr val="002060"/>
                </a:solidFill>
                <a:latin typeface="Arial" pitchFamily="34" charset="0"/>
                <a:cs typeface="Arial" pitchFamily="34" charset="0"/>
              </a:rPr>
              <a:t>De plus, les terres composant le corps de digue et le sous sol ne peuvent supporter des charges importantes. Il faut dans le cadre des entretiens utiliser des engins particulièrement légers (Niveleuses, Bull D2, rouleau léger 5 T, camions de capacité 1 à 1,5 m3). Si ceci n’est pas respecté, ces engins entraîneront des déformations et même de grosses ornières, et en cas extrême l’enfoncement de la digue (Cas observé durant les travaux de construction sur la digue du polder 1 </a:t>
            </a:r>
            <a:r>
              <a:rPr lang="fr-FR" sz="1400" dirty="0" err="1">
                <a:solidFill>
                  <a:srgbClr val="002060"/>
                </a:solidFill>
                <a:latin typeface="Arial" pitchFamily="34" charset="0"/>
                <a:cs typeface="Arial" pitchFamily="34" charset="0"/>
              </a:rPr>
              <a:t>O’Chamnar</a:t>
            </a:r>
            <a:r>
              <a:rPr lang="fr-FR" sz="1400" dirty="0">
                <a:solidFill>
                  <a:srgbClr val="002060"/>
                </a:solidFill>
                <a:latin typeface="Arial" pitchFamily="34" charset="0"/>
                <a:cs typeface="Arial" pitchFamily="34" charset="0"/>
              </a:rPr>
              <a:t> au pk 4+500 suite au passage d’un engin lourd</a:t>
            </a:r>
            <a:r>
              <a:rPr lang="fr-FR" sz="1400" dirty="0" smtClean="0">
                <a:solidFill>
                  <a:srgbClr val="002060"/>
                </a:solidFill>
                <a:latin typeface="Arial" pitchFamily="34" charset="0"/>
                <a:cs typeface="Arial" pitchFamily="34" charset="0"/>
              </a:rPr>
              <a:t>).</a:t>
            </a: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Dans nos estimations de cubatures nous avons prévu le rechargement une année sur deux, ou la moitié des longueurs chaque année. Par exemple année 2009, les digues principales des polders 1 digue principale 11 300 m, polder 2 digue principale 13 370 m et polder 3 7 700m pour un total de </a:t>
            </a:r>
            <a:r>
              <a:rPr lang="fr-FR" sz="1400" b="1" dirty="0">
                <a:solidFill>
                  <a:srgbClr val="002060"/>
                </a:solidFill>
                <a:latin typeface="Arial" pitchFamily="34" charset="0"/>
                <a:cs typeface="Arial" pitchFamily="34" charset="0"/>
              </a:rPr>
              <a:t>32 370 m</a:t>
            </a:r>
            <a:r>
              <a:rPr lang="fr-FR" sz="1400" dirty="0">
                <a:solidFill>
                  <a:srgbClr val="002060"/>
                </a:solidFill>
                <a:latin typeface="Arial" pitchFamily="34" charset="0"/>
                <a:cs typeface="Arial" pitchFamily="34" charset="0"/>
              </a:rPr>
              <a:t>, pour l’année 2010 les digues principales polder 4 digue principale 10 235 m, polder 1 digue </a:t>
            </a:r>
            <a:r>
              <a:rPr lang="fr-FR" sz="1400" dirty="0" err="1">
                <a:solidFill>
                  <a:srgbClr val="002060"/>
                </a:solidFill>
                <a:latin typeface="Arial" pitchFamily="34" charset="0"/>
                <a:cs typeface="Arial" pitchFamily="34" charset="0"/>
              </a:rPr>
              <a:t>O’Chamnar</a:t>
            </a:r>
            <a:r>
              <a:rPr lang="fr-FR" sz="1400" dirty="0">
                <a:solidFill>
                  <a:srgbClr val="002060"/>
                </a:solidFill>
                <a:latin typeface="Arial" pitchFamily="34" charset="0"/>
                <a:cs typeface="Arial" pitchFamily="34" charset="0"/>
              </a:rPr>
              <a:t> 4 700 m, polder 5 digue principale  8 480 m, polder 6 digue principale 8 250 m pour un total de 31 660 m. </a:t>
            </a:r>
            <a:endParaRPr lang="fr-FR" sz="1400" dirty="0" smtClean="0">
              <a:solidFill>
                <a:srgbClr val="002060"/>
              </a:solidFill>
              <a:latin typeface="Arial" pitchFamily="34" charset="0"/>
              <a:cs typeface="Arial" pitchFamily="34" charset="0"/>
            </a:endParaRPr>
          </a:p>
          <a:p>
            <a:pPr algn="just"/>
            <a:endParaRPr lang="fr-FR" sz="8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Les digues principales ont une largeur de sommet (Zone de roulement) de 4 m à 4,50 m), pour une pente de toit de 3 à 5%. </a:t>
            </a:r>
          </a:p>
          <a:p>
            <a:pPr algn="just"/>
            <a:r>
              <a:rPr lang="fr-FR" sz="1400" dirty="0" smtClean="0">
                <a:solidFill>
                  <a:srgbClr val="002060"/>
                </a:solidFill>
                <a:latin typeface="Arial" pitchFamily="34" charset="0"/>
                <a:cs typeface="Arial" pitchFamily="34" charset="0"/>
              </a:rPr>
              <a:t>Ce </a:t>
            </a:r>
            <a:r>
              <a:rPr lang="fr-FR" sz="1400" dirty="0">
                <a:solidFill>
                  <a:srgbClr val="002060"/>
                </a:solidFill>
                <a:latin typeface="Arial" pitchFamily="34" charset="0"/>
                <a:cs typeface="Arial" pitchFamily="34" charset="0"/>
              </a:rPr>
              <a:t>sommet de digue est </a:t>
            </a:r>
            <a:r>
              <a:rPr lang="fr-FR" sz="1400" dirty="0" err="1">
                <a:solidFill>
                  <a:srgbClr val="002060"/>
                </a:solidFill>
                <a:latin typeface="Arial" pitchFamily="34" charset="0"/>
                <a:cs typeface="Arial" pitchFamily="34" charset="0"/>
              </a:rPr>
              <a:t>latérité</a:t>
            </a:r>
            <a:r>
              <a:rPr lang="fr-FR" sz="1400" dirty="0">
                <a:solidFill>
                  <a:srgbClr val="002060"/>
                </a:solidFill>
                <a:latin typeface="Arial" pitchFamily="34" charset="0"/>
                <a:cs typeface="Arial" pitchFamily="34" charset="0"/>
              </a:rPr>
              <a:t> sur une épaisseur de 30 à 40 cm et de 4 à 4,5 m de largeur.</a:t>
            </a:r>
          </a:p>
          <a:p>
            <a:endParaRPr lang="fr-FR" sz="800" dirty="0">
              <a:solidFill>
                <a:srgbClr val="002060"/>
              </a:solidFill>
            </a:endParaRPr>
          </a:p>
          <a:p>
            <a:pPr algn="just"/>
            <a:r>
              <a:rPr lang="fr-FR" sz="1400" u="sng" dirty="0" smtClean="0">
                <a:solidFill>
                  <a:srgbClr val="002060"/>
                </a:solidFill>
                <a:latin typeface="Arial" pitchFamily="34" charset="0"/>
                <a:cs typeface="Arial" pitchFamily="34" charset="0"/>
              </a:rPr>
              <a:t>Les </a:t>
            </a:r>
            <a:r>
              <a:rPr lang="fr-FR" sz="1400" u="sng" dirty="0">
                <a:solidFill>
                  <a:srgbClr val="002060"/>
                </a:solidFill>
                <a:latin typeface="Arial" pitchFamily="34" charset="0"/>
                <a:cs typeface="Arial" pitchFamily="34" charset="0"/>
              </a:rPr>
              <a:t>travaux sur digues </a:t>
            </a:r>
            <a:r>
              <a:rPr lang="fr-FR" sz="1400" dirty="0">
                <a:solidFill>
                  <a:srgbClr val="002060"/>
                </a:solidFill>
                <a:latin typeface="Arial" pitchFamily="34" charset="0"/>
                <a:cs typeface="Arial" pitchFamily="34" charset="0"/>
              </a:rPr>
              <a:t>:</a:t>
            </a:r>
          </a:p>
          <a:p>
            <a:pPr algn="just"/>
            <a:endParaRPr lang="fr-FR" sz="800" dirty="0">
              <a:solidFill>
                <a:srgbClr val="002060"/>
              </a:solidFill>
              <a:latin typeface="Arial" pitchFamily="34" charset="0"/>
              <a:cs typeface="Arial" pitchFamily="34" charset="0"/>
            </a:endParaRPr>
          </a:p>
          <a:p>
            <a:pPr algn="just"/>
            <a:r>
              <a:rPr lang="fr-FR" sz="1400" u="sng" dirty="0" smtClean="0">
                <a:solidFill>
                  <a:srgbClr val="002060"/>
                </a:solidFill>
                <a:latin typeface="Arial" pitchFamily="34" charset="0"/>
                <a:cs typeface="Arial" pitchFamily="34" charset="0"/>
              </a:rPr>
              <a:t>Remblais </a:t>
            </a:r>
            <a:r>
              <a:rPr lang="fr-FR" sz="1400" u="sng" dirty="0">
                <a:solidFill>
                  <a:srgbClr val="002060"/>
                </a:solidFill>
                <a:latin typeface="Arial" pitchFamily="34" charset="0"/>
                <a:cs typeface="Arial" pitchFamily="34" charset="0"/>
              </a:rPr>
              <a:t>des sommets de digues:</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Ce sont les travaux d'entretien les plus importants des Polders de Prey </a:t>
            </a:r>
            <a:r>
              <a:rPr lang="fr-FR" sz="1400" dirty="0" err="1">
                <a:solidFill>
                  <a:srgbClr val="002060"/>
                </a:solidFill>
                <a:latin typeface="Arial" pitchFamily="34" charset="0"/>
                <a:cs typeface="Arial" pitchFamily="34" charset="0"/>
              </a:rPr>
              <a:t>Nup</a:t>
            </a:r>
            <a:r>
              <a:rPr lang="fr-FR" sz="1400" dirty="0">
                <a:solidFill>
                  <a:srgbClr val="002060"/>
                </a:solidFill>
                <a:latin typeface="Arial" pitchFamily="34" charset="0"/>
                <a:cs typeface="Arial" pitchFamily="34" charset="0"/>
              </a:rPr>
              <a:t>, car les digues principales sont de véritables barrages contre les eaux salées ou saumâtres provenant des marées.</a:t>
            </a:r>
          </a:p>
          <a:p>
            <a:pPr algn="just"/>
            <a:r>
              <a:rPr lang="fr-FR" sz="1400" dirty="0">
                <a:solidFill>
                  <a:srgbClr val="002060"/>
                </a:solidFill>
                <a:latin typeface="Arial" pitchFamily="34" charset="0"/>
                <a:cs typeface="Arial" pitchFamily="34" charset="0"/>
              </a:rPr>
              <a:t>Ils consistent principalement en la remise à la cote de projet (7,85 m) de </a:t>
            </a:r>
            <a:r>
              <a:rPr lang="fr-FR" sz="1400" dirty="0" err="1">
                <a:solidFill>
                  <a:srgbClr val="002060"/>
                </a:solidFill>
                <a:latin typeface="Arial" pitchFamily="34" charset="0"/>
                <a:cs typeface="Arial" pitchFamily="34" charset="0"/>
              </a:rPr>
              <a:t>I'ensemble</a:t>
            </a:r>
            <a:r>
              <a:rPr lang="fr-FR" sz="1400" dirty="0">
                <a:solidFill>
                  <a:srgbClr val="002060"/>
                </a:solidFill>
                <a:latin typeface="Arial" pitchFamily="34" charset="0"/>
                <a:cs typeface="Arial" pitchFamily="34" charset="0"/>
              </a:rPr>
              <a:t> du sommet des digues principales. Nous rappelons ici, que les plus grandes marée constatées ont été de 7,45 m (suivant </a:t>
            </a:r>
            <a:r>
              <a:rPr lang="fr-FR" sz="1400" dirty="0" err="1">
                <a:solidFill>
                  <a:srgbClr val="002060"/>
                </a:solidFill>
                <a:latin typeface="Arial" pitchFamily="34" charset="0"/>
                <a:cs typeface="Arial" pitchFamily="34" charset="0"/>
              </a:rPr>
              <a:t>Ie</a:t>
            </a:r>
            <a:r>
              <a:rPr lang="fr-FR" sz="1400" dirty="0">
                <a:solidFill>
                  <a:srgbClr val="002060"/>
                </a:solidFill>
                <a:latin typeface="Arial" pitchFamily="34" charset="0"/>
                <a:cs typeface="Arial" pitchFamily="34" charset="0"/>
              </a:rPr>
              <a:t> référentiel du projet).</a:t>
            </a:r>
          </a:p>
          <a:p>
            <a:pPr algn="just"/>
            <a:r>
              <a:rPr lang="fr-FR" sz="1400" dirty="0">
                <a:solidFill>
                  <a:srgbClr val="002060"/>
                </a:solidFill>
                <a:latin typeface="Arial" pitchFamily="34" charset="0"/>
                <a:cs typeface="Arial" pitchFamily="34" charset="0"/>
              </a:rPr>
              <a:t>Nous rappelons ici les phénomènes de tassements importants des digues sur des sols composés d’argiles compressibles en phase de consolidation. Ces phénomènes ne sont pas illimités dans </a:t>
            </a:r>
            <a:r>
              <a:rPr lang="fr-FR" sz="1400" dirty="0" err="1">
                <a:solidFill>
                  <a:srgbClr val="002060"/>
                </a:solidFill>
                <a:latin typeface="Arial" pitchFamily="34" charset="0"/>
                <a:cs typeface="Arial" pitchFamily="34" charset="0"/>
              </a:rPr>
              <a:t>Ie</a:t>
            </a:r>
            <a:r>
              <a:rPr lang="fr-FR" sz="1400" dirty="0">
                <a:solidFill>
                  <a:srgbClr val="002060"/>
                </a:solidFill>
                <a:latin typeface="Arial" pitchFamily="34" charset="0"/>
                <a:cs typeface="Arial" pitchFamily="34" charset="0"/>
              </a:rPr>
              <a:t> temps, mais peuvent durer plusieurs dizaines d'années. (Etant données les épaisseurs des ces argiles molles de 15 à 25 m).</a:t>
            </a:r>
          </a:p>
          <a:p>
            <a:pPr algn="just"/>
            <a:r>
              <a:rPr lang="fr-FR" sz="1400" dirty="0">
                <a:solidFill>
                  <a:srgbClr val="002060"/>
                </a:solidFill>
                <a:latin typeface="Arial" pitchFamily="34" charset="0"/>
                <a:cs typeface="Arial" pitchFamily="34" charset="0"/>
              </a:rPr>
              <a:t>De plus, il faut ajouter aux 4 à 5 cm par an de tassements, 2 cm d'épaisseur par an dus à </a:t>
            </a:r>
            <a:r>
              <a:rPr lang="fr-FR" sz="1400" dirty="0" err="1">
                <a:solidFill>
                  <a:srgbClr val="002060"/>
                </a:solidFill>
                <a:latin typeface="Arial" pitchFamily="34" charset="0"/>
                <a:cs typeface="Arial" pitchFamily="34" charset="0"/>
              </a:rPr>
              <a:t>I'entraînement</a:t>
            </a:r>
            <a:r>
              <a:rPr lang="fr-FR" sz="1400" dirty="0">
                <a:solidFill>
                  <a:srgbClr val="002060"/>
                </a:solidFill>
                <a:latin typeface="Arial" pitchFamily="34" charset="0"/>
                <a:cs typeface="Arial" pitchFamily="34" charset="0"/>
              </a:rPr>
              <a:t> des pseudo latérites par </a:t>
            </a:r>
            <a:r>
              <a:rPr lang="fr-FR" sz="1400" dirty="0" err="1">
                <a:solidFill>
                  <a:srgbClr val="002060"/>
                </a:solidFill>
                <a:latin typeface="Arial" pitchFamily="34" charset="0"/>
                <a:cs typeface="Arial" pitchFamily="34" charset="0"/>
              </a:rPr>
              <a:t>Ie</a:t>
            </a:r>
            <a:r>
              <a:rPr lang="fr-FR" sz="1400" dirty="0">
                <a:solidFill>
                  <a:srgbClr val="002060"/>
                </a:solidFill>
                <a:latin typeface="Arial" pitchFamily="34" charset="0"/>
                <a:cs typeface="Arial" pitchFamily="34" charset="0"/>
              </a:rPr>
              <a:t> ruissellement des eaux pluviales, </a:t>
            </a:r>
            <a:r>
              <a:rPr lang="fr-FR" sz="1400" dirty="0" err="1">
                <a:solidFill>
                  <a:srgbClr val="002060"/>
                </a:solidFill>
                <a:latin typeface="Arial" pitchFamily="34" charset="0"/>
                <a:cs typeface="Arial" pitchFamily="34" charset="0"/>
              </a:rPr>
              <a:t>Ie</a:t>
            </a:r>
            <a:r>
              <a:rPr lang="fr-FR" sz="1400" dirty="0">
                <a:solidFill>
                  <a:srgbClr val="002060"/>
                </a:solidFill>
                <a:latin typeface="Arial" pitchFamily="34" charset="0"/>
                <a:cs typeface="Arial" pitchFamily="34" charset="0"/>
              </a:rPr>
              <a:t> vent et les véhicules circulant sur les sommets des digues</a:t>
            </a:r>
            <a:r>
              <a:rPr lang="fr-FR" sz="1400" dirty="0" smtClean="0">
                <a:solidFill>
                  <a:srgbClr val="002060"/>
                </a:solidFill>
                <a:latin typeface="Arial" pitchFamily="34" charset="0"/>
                <a:cs typeface="Arial" pitchFamily="34" charset="0"/>
              </a:rPr>
              <a:t>.</a:t>
            </a:r>
            <a:endParaRPr lang="fr-FR" sz="1400" dirty="0">
              <a:solidFill>
                <a:srgbClr val="002060"/>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85728"/>
            <a:ext cx="9144000" cy="1815882"/>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dirty="0" smtClean="0">
                <a:solidFill>
                  <a:srgbClr val="002060"/>
                </a:solidFill>
                <a:latin typeface="Arial" pitchFamily="34" charset="0"/>
                <a:cs typeface="Arial" pitchFamily="34" charset="0"/>
              </a:rPr>
              <a:t>Ils ne peuvent être réalisés que par des entreprises équipées d'engins de chantier très légers. La remise à la cote après relevés topographiques et calculs des cubatures de remblais nécessaires, est faite en utilisant des terres de </a:t>
            </a:r>
            <a:r>
              <a:rPr lang="fr-FR" sz="1400" dirty="0" err="1" smtClean="0">
                <a:solidFill>
                  <a:srgbClr val="002060"/>
                </a:solidFill>
                <a:latin typeface="Arial" pitchFamily="34" charset="0"/>
                <a:cs typeface="Arial" pitchFamily="34" charset="0"/>
              </a:rPr>
              <a:t>phnoms</a:t>
            </a:r>
            <a:r>
              <a:rPr lang="fr-FR" sz="1400" dirty="0" smtClean="0">
                <a:solidFill>
                  <a:srgbClr val="002060"/>
                </a:solidFill>
                <a:latin typeface="Arial" pitchFamily="34" charset="0"/>
                <a:cs typeface="Arial" pitchFamily="34" charset="0"/>
              </a:rPr>
              <a:t> ayant des caractéristiques physiques proches de la latérite. Nous rappelons ici que la zone de Prey </a:t>
            </a:r>
            <a:r>
              <a:rPr lang="fr-FR" sz="1400" dirty="0" err="1" smtClean="0">
                <a:solidFill>
                  <a:srgbClr val="002060"/>
                </a:solidFill>
                <a:latin typeface="Arial" pitchFamily="34" charset="0"/>
                <a:cs typeface="Arial" pitchFamily="34" charset="0"/>
              </a:rPr>
              <a:t>Nup</a:t>
            </a:r>
            <a:r>
              <a:rPr lang="fr-FR" sz="1400" dirty="0" smtClean="0">
                <a:solidFill>
                  <a:srgbClr val="002060"/>
                </a:solidFill>
                <a:latin typeface="Arial" pitchFamily="34" charset="0"/>
                <a:cs typeface="Arial" pitchFamily="34" charset="0"/>
              </a:rPr>
              <a:t> ne possède aucune carrière de latérite.</a:t>
            </a:r>
          </a:p>
          <a:p>
            <a:pPr algn="just"/>
            <a:r>
              <a:rPr lang="fr-FR" sz="1400" dirty="0" smtClean="0">
                <a:solidFill>
                  <a:srgbClr val="002060"/>
                </a:solidFill>
                <a:latin typeface="Arial" pitchFamily="34" charset="0"/>
                <a:cs typeface="Arial" pitchFamily="34" charset="0"/>
              </a:rPr>
              <a:t>Préalablement à ces travaux il est indispensable de couper les végétations qui dans ce milieu très organique poussent très vite et encombrent la circulation sur les digues. Afin de permettre un bon interface de contacte entre anciennes et nouvelles couches de pseudo latérite, il est indispensable de scarifier </a:t>
            </a:r>
            <a:r>
              <a:rPr lang="fr-FR" sz="1400" dirty="0" err="1" smtClean="0">
                <a:solidFill>
                  <a:srgbClr val="002060"/>
                </a:solidFill>
                <a:latin typeface="Arial" pitchFamily="34" charset="0"/>
                <a:cs typeface="Arial" pitchFamily="34" charset="0"/>
              </a:rPr>
              <a:t>I'ensemble</a:t>
            </a:r>
            <a:r>
              <a:rPr lang="fr-FR" sz="1400" dirty="0" smtClean="0">
                <a:solidFill>
                  <a:srgbClr val="002060"/>
                </a:solidFill>
                <a:latin typeface="Arial" pitchFamily="34" charset="0"/>
                <a:cs typeface="Arial" pitchFamily="34" charset="0"/>
              </a:rPr>
              <a:t> de la surface du sommet des digues.</a:t>
            </a:r>
            <a:endParaRPr lang="fr-FR" sz="1400" dirty="0">
              <a:latin typeface="Arial" pitchFamily="34" charset="0"/>
              <a:cs typeface="Arial" pitchFamily="34" charset="0"/>
            </a:endParaRPr>
          </a:p>
        </p:txBody>
      </p:sp>
      <p:sp>
        <p:nvSpPr>
          <p:cNvPr id="4" name="ZoneTexte 3"/>
          <p:cNvSpPr txBox="1"/>
          <p:nvPr/>
        </p:nvSpPr>
        <p:spPr>
          <a:xfrm>
            <a:off x="0" y="2357430"/>
            <a:ext cx="9144000" cy="2031325"/>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a:solidFill>
                  <a:srgbClr val="002060"/>
                </a:solidFill>
                <a:latin typeface="Arial" pitchFamily="34" charset="0"/>
                <a:cs typeface="Arial" pitchFamily="34" charset="0"/>
              </a:rPr>
              <a:t>Remplacement des fascines défectueuses </a:t>
            </a:r>
            <a:endParaRPr lang="fr-FR" sz="1400" dirty="0">
              <a:solidFill>
                <a:srgbClr val="002060"/>
              </a:solidFill>
              <a:latin typeface="Arial" pitchFamily="34" charset="0"/>
              <a:cs typeface="Arial" pitchFamily="34" charset="0"/>
            </a:endParaRPr>
          </a:p>
          <a:p>
            <a:pPr algn="just"/>
            <a:r>
              <a:rPr lang="fr-FR" sz="1400" dirty="0">
                <a:solidFill>
                  <a:srgbClr val="002060"/>
                </a:solidFill>
                <a:latin typeface="Arial" pitchFamily="34" charset="0"/>
                <a:cs typeface="Arial" pitchFamily="34" charset="0"/>
              </a:rPr>
              <a:t>Ces fascines ont pour utilité principale la protection des pieds de digues contre </a:t>
            </a:r>
            <a:r>
              <a:rPr lang="fr-FR" sz="1400" dirty="0" err="1">
                <a:solidFill>
                  <a:srgbClr val="002060"/>
                </a:solidFill>
                <a:latin typeface="Arial" pitchFamily="34" charset="0"/>
                <a:cs typeface="Arial" pitchFamily="34" charset="0"/>
              </a:rPr>
              <a:t>Ie</a:t>
            </a:r>
            <a:r>
              <a:rPr lang="fr-FR" sz="1400" dirty="0">
                <a:solidFill>
                  <a:srgbClr val="002060"/>
                </a:solidFill>
                <a:latin typeface="Arial" pitchFamily="34" charset="0"/>
                <a:cs typeface="Arial" pitchFamily="34" charset="0"/>
              </a:rPr>
              <a:t> batillage des embarcations qui circulent sur les canaux en pied de ses digues. Elles sont composées de pieux de bois de «</a:t>
            </a:r>
            <a:r>
              <a:rPr lang="fr-FR" sz="1400" dirty="0" err="1">
                <a:solidFill>
                  <a:srgbClr val="002060"/>
                </a:solidFill>
                <a:latin typeface="Arial" pitchFamily="34" charset="0"/>
                <a:cs typeface="Arial" pitchFamily="34" charset="0"/>
              </a:rPr>
              <a:t>smac</a:t>
            </a:r>
            <a:r>
              <a:rPr lang="fr-FR" sz="1400" dirty="0">
                <a:solidFill>
                  <a:srgbClr val="002060"/>
                </a:solidFill>
                <a:latin typeface="Arial" pitchFamily="34" charset="0"/>
                <a:cs typeface="Arial" pitchFamily="34" charset="0"/>
              </a:rPr>
              <a:t>» de 8 à 10 cm de diamètre et de 2, 5 à 3 mètres de longueur. Ces pieux sont battus (espace inter pieux de 1 a 2 cm) jusqu'à la cote de sommet de 6,90 m, puis des pieux horizontaux en « </a:t>
            </a:r>
            <a:r>
              <a:rPr lang="fr-FR" sz="1400" dirty="0" err="1">
                <a:solidFill>
                  <a:srgbClr val="002060"/>
                </a:solidFill>
                <a:latin typeface="Arial" pitchFamily="34" charset="0"/>
                <a:cs typeface="Arial" pitchFamily="34" charset="0"/>
              </a:rPr>
              <a:t>smac</a:t>
            </a:r>
            <a:r>
              <a:rPr lang="fr-FR" sz="1400" dirty="0">
                <a:solidFill>
                  <a:srgbClr val="002060"/>
                </a:solidFill>
                <a:latin typeface="Arial" pitchFamily="34" charset="0"/>
                <a:cs typeface="Arial" pitchFamily="34" charset="0"/>
              </a:rPr>
              <a:t>» de 5 cm de diamètre sont fixés de part et d'autre des pieux verticaux sur deux niveaux. Ils ont pour but de rigidifier </a:t>
            </a:r>
            <a:r>
              <a:rPr lang="fr-FR" sz="1400" dirty="0" err="1">
                <a:solidFill>
                  <a:srgbClr val="002060"/>
                </a:solidFill>
                <a:latin typeface="Arial" pitchFamily="34" charset="0"/>
                <a:cs typeface="Arial" pitchFamily="34" charset="0"/>
              </a:rPr>
              <a:t>I'ensemble</a:t>
            </a:r>
            <a:r>
              <a:rPr lang="fr-FR" sz="1400" dirty="0">
                <a:solidFill>
                  <a:srgbClr val="002060"/>
                </a:solidFill>
                <a:latin typeface="Arial" pitchFamily="34" charset="0"/>
                <a:cs typeface="Arial" pitchFamily="34" charset="0"/>
              </a:rPr>
              <a:t>.</a:t>
            </a:r>
          </a:p>
          <a:p>
            <a:pPr algn="just"/>
            <a:r>
              <a:rPr lang="fr-FR" sz="1400" dirty="0">
                <a:solidFill>
                  <a:srgbClr val="002060"/>
                </a:solidFill>
                <a:latin typeface="Arial" pitchFamily="34" charset="0"/>
                <a:cs typeface="Arial" pitchFamily="34" charset="0"/>
              </a:rPr>
              <a:t>Beaucoup de ces fascines sont détruites par les buffles divagant à travers les polders, ou bien par les humains lorsque celles-ci les gènes, ou bien naturellement (pourritures) du fait des hauteurs d'immersion variable tout au long de </a:t>
            </a:r>
            <a:r>
              <a:rPr lang="fr-FR" sz="1400" dirty="0" err="1">
                <a:solidFill>
                  <a:srgbClr val="002060"/>
                </a:solidFill>
                <a:latin typeface="Arial" pitchFamily="34" charset="0"/>
                <a:cs typeface="Arial" pitchFamily="34" charset="0"/>
              </a:rPr>
              <a:t>I'année</a:t>
            </a:r>
            <a:r>
              <a:rPr lang="fr-FR" sz="1400" dirty="0" smtClean="0">
                <a:solidFill>
                  <a:srgbClr val="002060"/>
                </a:solidFill>
                <a:latin typeface="Arial" pitchFamily="34" charset="0"/>
                <a:cs typeface="Arial" pitchFamily="34" charset="0"/>
              </a:rPr>
              <a:t>.</a:t>
            </a:r>
            <a:endParaRPr lang="fr-FR" sz="1400" dirty="0">
              <a:latin typeface="Arial" pitchFamily="34" charset="0"/>
              <a:cs typeface="Arial" pitchFamily="34" charset="0"/>
            </a:endParaRPr>
          </a:p>
        </p:txBody>
      </p:sp>
      <p:sp>
        <p:nvSpPr>
          <p:cNvPr id="5" name="ZoneTexte 4"/>
          <p:cNvSpPr txBox="1"/>
          <p:nvPr/>
        </p:nvSpPr>
        <p:spPr>
          <a:xfrm>
            <a:off x="0" y="4643446"/>
            <a:ext cx="9144000" cy="1815882"/>
          </a:xfrm>
          <a:prstGeom prst="rect">
            <a:avLst/>
          </a:prstGeom>
          <a:solidFill>
            <a:schemeClr val="accent5">
              <a:lumMod val="40000"/>
              <a:lumOff val="60000"/>
            </a:schemeClr>
          </a:solidFill>
          <a:ln w="28575">
            <a:solidFill>
              <a:srgbClr val="FF0000"/>
            </a:solidFill>
          </a:ln>
        </p:spPr>
        <p:txBody>
          <a:bodyPr wrap="square" rtlCol="0">
            <a:spAutoFit/>
          </a:bodyPr>
          <a:lstStyle/>
          <a:p>
            <a:pPr algn="just"/>
            <a:r>
              <a:rPr lang="fr-FR" sz="1400" u="sng" dirty="0">
                <a:solidFill>
                  <a:srgbClr val="002060"/>
                </a:solidFill>
                <a:latin typeface="Arial" pitchFamily="34" charset="0"/>
                <a:cs typeface="Arial" pitchFamily="34" charset="0"/>
              </a:rPr>
              <a:t>La remise à niveau de l’interface ouvrages aux digues </a:t>
            </a:r>
            <a:r>
              <a:rPr lang="fr-FR" sz="1400" dirty="0">
                <a:solidFill>
                  <a:srgbClr val="002060"/>
                </a:solidFill>
                <a:latin typeface="Arial" pitchFamily="34" charset="0"/>
                <a:cs typeface="Arial" pitchFamily="34" charset="0"/>
              </a:rPr>
              <a:t>:</a:t>
            </a:r>
          </a:p>
          <a:p>
            <a:pPr algn="just"/>
            <a:r>
              <a:rPr lang="fr-FR" sz="1400" dirty="0">
                <a:solidFill>
                  <a:srgbClr val="002060"/>
                </a:solidFill>
                <a:latin typeface="Arial" pitchFamily="34" charset="0"/>
                <a:cs typeface="Arial" pitchFamily="34" charset="0"/>
              </a:rPr>
              <a:t>Etant donnes les différentiels des phénomènes de tassements des digues et de ceux des ouvrages, il est indispensable de corriger les différences de niveau qui se produisent tout au long de </a:t>
            </a:r>
            <a:r>
              <a:rPr lang="fr-FR" sz="1400" dirty="0" err="1">
                <a:solidFill>
                  <a:srgbClr val="002060"/>
                </a:solidFill>
                <a:latin typeface="Arial" pitchFamily="34" charset="0"/>
                <a:cs typeface="Arial" pitchFamily="34" charset="0"/>
              </a:rPr>
              <a:t>I'année</a:t>
            </a:r>
            <a:r>
              <a:rPr lang="fr-FR" sz="1400" dirty="0">
                <a:solidFill>
                  <a:srgbClr val="002060"/>
                </a:solidFill>
                <a:latin typeface="Arial" pitchFamily="34" charset="0"/>
                <a:cs typeface="Arial" pitchFamily="34" charset="0"/>
              </a:rPr>
              <a:t>. II faut rappeler, ici, que les ouvrages sont construits sur des fondations dites « flottantes » (de 400 à 1600 pieux) et du fait de leurs fondations et du quelques frottements leurs tassements ne sont que de </a:t>
            </a:r>
            <a:r>
              <a:rPr lang="fr-FR" sz="1400" dirty="0" err="1">
                <a:solidFill>
                  <a:srgbClr val="002060"/>
                </a:solidFill>
                <a:latin typeface="Arial" pitchFamily="34" charset="0"/>
                <a:cs typeface="Arial" pitchFamily="34" charset="0"/>
              </a:rPr>
              <a:t>I'ordre</a:t>
            </a:r>
            <a:r>
              <a:rPr lang="fr-FR" sz="1400" dirty="0">
                <a:solidFill>
                  <a:srgbClr val="002060"/>
                </a:solidFill>
                <a:latin typeface="Arial" pitchFamily="34" charset="0"/>
                <a:cs typeface="Arial" pitchFamily="34" charset="0"/>
              </a:rPr>
              <a:t> de 0 a 2 cm par an.</a:t>
            </a:r>
          </a:p>
          <a:p>
            <a:pPr algn="just"/>
            <a:r>
              <a:rPr lang="fr-FR" sz="1400" dirty="0">
                <a:solidFill>
                  <a:srgbClr val="002060"/>
                </a:solidFill>
                <a:latin typeface="Arial" pitchFamily="34" charset="0"/>
                <a:cs typeface="Arial" pitchFamily="34" charset="0"/>
              </a:rPr>
              <a:t> </a:t>
            </a:r>
          </a:p>
          <a:p>
            <a:pPr algn="just"/>
            <a:r>
              <a:rPr lang="fr-FR" sz="1400" dirty="0">
                <a:solidFill>
                  <a:srgbClr val="002060"/>
                </a:solidFill>
                <a:latin typeface="Arial" pitchFamily="34" charset="0"/>
                <a:cs typeface="Arial" pitchFamily="34" charset="0"/>
              </a:rPr>
              <a:t>Ces différences de niveau entraînent de grandes difficultés pour la circulation des véhicules légers.</a:t>
            </a:r>
          </a:p>
          <a:p>
            <a:endParaRPr lang="fr-F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407</TotalTime>
  <Words>2986</Words>
  <Application>Microsoft Office PowerPoint</Application>
  <PresentationFormat>On-screen Show (4:3)</PresentationFormat>
  <Paragraphs>1858</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Débit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Vincent DAVID</dc:creator>
  <cp:lastModifiedBy>GRET-SKY</cp:lastModifiedBy>
  <cp:revision>40</cp:revision>
  <dcterms:created xsi:type="dcterms:W3CDTF">2010-02-04T04:03:32Z</dcterms:created>
  <dcterms:modified xsi:type="dcterms:W3CDTF">2011-12-08T02:14:50Z</dcterms:modified>
</cp:coreProperties>
</file>