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0"/>
  </p:notesMasterIdLst>
  <p:sldIdLst>
    <p:sldId id="257" r:id="rId3"/>
    <p:sldId id="281" r:id="rId4"/>
    <p:sldId id="290" r:id="rId5"/>
    <p:sldId id="300" r:id="rId6"/>
    <p:sldId id="299" r:id="rId7"/>
    <p:sldId id="296" r:id="rId8"/>
    <p:sldId id="295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FF00"/>
    <a:srgbClr val="CC3399"/>
    <a:srgbClr val="CC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2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079A50D0-E665-49C8-8DCB-CC71BC778A03}" type="datetimeFigureOut">
              <a:rPr lang="en-US"/>
              <a:pPr>
                <a:defRPr/>
              </a:pPr>
              <a:t>8/31/2010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0CBFCD6B-8BB6-470F-BC10-8A441324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2C87FA1-88F9-46DE-80E0-80FDEA862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605EB-017D-4B21-9777-2AA9817BB8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6AF7F-615D-497A-9A03-E41EF74874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E23B-6A97-4616-B96A-989403A2A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E3E2-E4D2-4AB1-A61F-9144BB25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1AD82-B5BE-4D87-AD7A-B00573811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42D7-8D52-4C5B-8C17-170EF24C8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4A282-9FBF-46BD-841E-F1B019ABF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44F9F-B452-473C-ACC2-A85028CDA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C72A7-8DA1-41BE-AB9D-9E484E2F7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4A8D8-D761-4B4A-B841-D57ED1DBA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ictures\2009 2010 Cambodge ISC\Leaflet photos\DSCN0225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6553200" y="2396067"/>
            <a:ext cx="2590800" cy="446193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F1E9-DA35-4955-87A5-E06E8CE4A1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F8E0B-C9A3-4E46-92B9-98A108BD9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618D2-996D-463C-B7DF-166A4443E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92967-4E22-4209-AFA1-21203A9D0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18F76-08D4-4796-A5D7-F497A00BB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66646-AC60-4B90-B136-B09062F90C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D8EEF-D5FD-4FD6-A925-076BA041A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EA878-97B1-45DE-A890-9E9B95FFD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03B3D-31ED-4938-9728-A9DC5649A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095EA-5572-436C-AFEA-363045A93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7E960-32C0-4998-AE17-3148FA901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512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6"/>
          <p:cNvGrpSpPr>
            <a:grpSpLocks/>
          </p:cNvGrpSpPr>
          <p:nvPr/>
        </p:nvGrpSpPr>
        <p:grpSpPr bwMode="auto">
          <a:xfrm>
            <a:off x="228600" y="1676400"/>
            <a:ext cx="7391400" cy="319088"/>
            <a:chOff x="144" y="1248"/>
            <a:chExt cx="4656" cy="201"/>
          </a:xfrm>
        </p:grpSpPr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0C8622-D0F9-4751-8920-AAC68666B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4" descr="ISC BIG FOR US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32725" y="152400"/>
            <a:ext cx="11445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D695BF-D801-42A7-BC8E-F6173F78B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6096000" cy="16002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2400"/>
              </a:spcAft>
            </a:pPr>
            <a:r>
              <a:rPr lang="en-US" sz="2400" smtClean="0"/>
              <a:t>Irrigation Service Centre Project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mtClean="0"/>
              <a:t>Part IV: Challenges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Coordination meeting</a:t>
            </a:r>
          </a:p>
          <a:p>
            <a:pPr eaLnBrk="1" hangingPunct="1"/>
            <a:r>
              <a:rPr lang="en-US" sz="1800" smtClean="0"/>
              <a:t>24 August 2010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Antoine Deligne</a:t>
            </a:r>
          </a:p>
          <a:p>
            <a:pPr eaLnBrk="1" hangingPunct="1"/>
            <a:r>
              <a:rPr lang="en-US" sz="1800" smtClean="0"/>
              <a:t>GRET ISC Project Coordinator</a:t>
            </a:r>
          </a:p>
        </p:txBody>
      </p:sp>
      <p:pic>
        <p:nvPicPr>
          <p:cNvPr id="5124" name="Picture 4" descr="logo_GRET_v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10668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AFD small form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410200"/>
            <a:ext cx="12192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EU Logo - k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486400"/>
            <a:ext cx="1219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410200"/>
            <a:ext cx="1524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ISC BIG FOR US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838200"/>
            <a:ext cx="1384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6477000" cy="762000"/>
          </a:xfrm>
        </p:spPr>
        <p:txBody>
          <a:bodyPr/>
          <a:lstStyle/>
          <a:p>
            <a:r>
              <a:rPr lang="en-US" smtClean="0"/>
              <a:t>Basic project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38200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/>
              <a:t>There is a </a:t>
            </a:r>
            <a:r>
              <a:rPr lang="en-US" sz="2400" dirty="0" smtClean="0">
                <a:solidFill>
                  <a:srgbClr val="CC3399"/>
                </a:solidFill>
              </a:rPr>
              <a:t>need</a:t>
            </a:r>
            <a:r>
              <a:rPr lang="en-US" sz="2400" dirty="0" smtClean="0"/>
              <a:t> from the existing FWUC to help them for these skills.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/>
              <a:t>FWUC &amp; farmers are </a:t>
            </a:r>
            <a:r>
              <a:rPr lang="en-US" sz="2400" dirty="0" smtClean="0">
                <a:solidFill>
                  <a:srgbClr val="CC3399"/>
                </a:solidFill>
              </a:rPr>
              <a:t>demanding</a:t>
            </a:r>
            <a:r>
              <a:rPr lang="en-US" sz="2400" dirty="0" smtClean="0"/>
              <a:t> these supports and ready to </a:t>
            </a:r>
            <a:r>
              <a:rPr lang="en-US" sz="2400" dirty="0" smtClean="0">
                <a:solidFill>
                  <a:srgbClr val="CC3399"/>
                </a:solidFill>
              </a:rPr>
              <a:t>pay</a:t>
            </a:r>
            <a:r>
              <a:rPr lang="en-US" sz="2400" dirty="0" smtClean="0"/>
              <a:t> for them.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/>
              <a:t>GRET - CEDAC have the technical and organizational </a:t>
            </a:r>
            <a:r>
              <a:rPr lang="en-US" sz="2400" dirty="0" smtClean="0">
                <a:solidFill>
                  <a:srgbClr val="CC3399"/>
                </a:solidFill>
              </a:rPr>
              <a:t>capacities</a:t>
            </a:r>
            <a:r>
              <a:rPr lang="en-US" sz="2400" dirty="0" smtClean="0"/>
              <a:t> to provide them these supports thanks to human resources from previous projects.</a:t>
            </a:r>
            <a:endParaRPr lang="en-US" sz="2600" dirty="0" smtClean="0"/>
          </a:p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3399"/>
                </a:solidFill>
              </a:rPr>
              <a:t>Are these hypothesis true?</a:t>
            </a:r>
          </a:p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i="1" dirty="0" smtClean="0">
                <a:solidFill>
                  <a:srgbClr val="CC3399"/>
                </a:solidFill>
              </a:rPr>
              <a:t>‘Service Centre’:</a:t>
            </a:r>
            <a:r>
              <a:rPr lang="en-US" dirty="0" smtClean="0">
                <a:solidFill>
                  <a:srgbClr val="CC3399"/>
                </a:solidFill>
              </a:rPr>
              <a:t> is it a good idea? </a:t>
            </a:r>
          </a:p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3399"/>
                </a:solidFill>
              </a:rPr>
              <a:t>Feasible in Cambodia?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BF962F-6B33-416A-8481-8DA0E787077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6019800" cy="1143000"/>
          </a:xfrm>
        </p:spPr>
        <p:txBody>
          <a:bodyPr/>
          <a:lstStyle/>
          <a:p>
            <a:r>
              <a:rPr lang="en-US" sz="3200" dirty="0" smtClean="0"/>
              <a:t>Is there a </a:t>
            </a:r>
            <a:r>
              <a:rPr lang="en-US" sz="3200" dirty="0" smtClean="0"/>
              <a:t>need and demand </a:t>
            </a:r>
            <a:r>
              <a:rPr lang="en-US" sz="3200" dirty="0" smtClean="0"/>
              <a:t>for services?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534400" cy="4648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Most schemes are not functional technically </a:t>
            </a:r>
            <a:r>
              <a:rPr lang="en-US" sz="1800" dirty="0" smtClean="0"/>
              <a:t>(not completed or  not maintained, lack of water, conflicts, etc.).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i="1" dirty="0" smtClean="0">
                <a:solidFill>
                  <a:srgbClr val="FF33CC"/>
                </a:solidFill>
              </a:rPr>
              <a:t>It is difficult to identify schemes </a:t>
            </a:r>
            <a:r>
              <a:rPr lang="en-US" sz="2400" i="1" dirty="0" smtClean="0">
                <a:solidFill>
                  <a:srgbClr val="FF33CC"/>
                </a:solidFill>
              </a:rPr>
              <a:t>with economical </a:t>
            </a:r>
            <a:r>
              <a:rPr lang="en-US" sz="2400" i="1" dirty="0" smtClean="0">
                <a:solidFill>
                  <a:srgbClr val="FF33CC"/>
                </a:solidFill>
              </a:rPr>
              <a:t>potential, even newly </a:t>
            </a:r>
            <a:r>
              <a:rPr lang="en-US" sz="2400" i="1" dirty="0" smtClean="0">
                <a:solidFill>
                  <a:srgbClr val="FF33CC"/>
                </a:solidFill>
              </a:rPr>
              <a:t>rehabilitated.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Most </a:t>
            </a:r>
            <a:r>
              <a:rPr lang="en-US" sz="2400" dirty="0" smtClean="0"/>
              <a:t>FWUC are left without support after the creation </a:t>
            </a:r>
            <a:r>
              <a:rPr lang="en-US" sz="2400" dirty="0" smtClean="0"/>
              <a:t>phase, never carried out their tasks and farmers are not aware of it or participating.</a:t>
            </a:r>
          </a:p>
          <a:p>
            <a:pPr>
              <a:buFont typeface="Wingdings" pitchFamily="2" charset="2"/>
              <a:buChar char="Ø"/>
            </a:pPr>
            <a:r>
              <a:rPr lang="en-US" sz="2400" i="1" dirty="0" smtClean="0">
                <a:solidFill>
                  <a:srgbClr val="FF33CC"/>
                </a:solidFill>
              </a:rPr>
              <a:t>Everything needs to be started anew.</a:t>
            </a:r>
            <a:r>
              <a:rPr lang="en-US" sz="2400" i="1" dirty="0" smtClean="0"/>
              <a:t> </a:t>
            </a:r>
            <a:endParaRPr lang="en-US" sz="2400" i="1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FWUC have no existing financial </a:t>
            </a:r>
            <a:r>
              <a:rPr lang="en-US" sz="2400" dirty="0" smtClean="0"/>
              <a:t>capacities (no ISF collection).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i="1" dirty="0" smtClean="0">
                <a:solidFill>
                  <a:srgbClr val="FF33CC"/>
                </a:solidFill>
              </a:rPr>
              <a:t>FWUC are not our real clients, able to pay</a:t>
            </a:r>
            <a:r>
              <a:rPr lang="en-US" i="1" dirty="0" smtClean="0">
                <a:solidFill>
                  <a:srgbClr val="FF33CC"/>
                </a:solidFill>
              </a:rPr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431D0E-7587-43DC-89E7-F91F0AB339F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6705600" cy="838200"/>
          </a:xfrm>
        </p:spPr>
        <p:txBody>
          <a:bodyPr/>
          <a:lstStyle/>
          <a:p>
            <a:r>
              <a:rPr lang="en-US" dirty="0" smtClean="0"/>
              <a:t>But some opportunities?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3820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/>
              <a:t>Some schemes requires a limited </a:t>
            </a:r>
            <a:r>
              <a:rPr lang="en-US" sz="2400" dirty="0" smtClean="0">
                <a:solidFill>
                  <a:srgbClr val="FF33CC"/>
                </a:solidFill>
              </a:rPr>
              <a:t>investment</a:t>
            </a:r>
            <a:r>
              <a:rPr lang="en-US" sz="2400" dirty="0" smtClean="0"/>
              <a:t> to make them (partially) functional </a:t>
            </a:r>
            <a:r>
              <a:rPr lang="en-US" sz="1800" i="1" dirty="0" smtClean="0"/>
              <a:t>(100 to 300 $/ha)</a:t>
            </a:r>
            <a:endParaRPr lang="en-US" sz="2400" i="1" dirty="0" smtClean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33CC"/>
                </a:solidFill>
              </a:rPr>
              <a:t>Membership</a:t>
            </a:r>
            <a:r>
              <a:rPr lang="en-US" sz="2400" dirty="0" smtClean="0"/>
              <a:t> registration </a:t>
            </a:r>
            <a:r>
              <a:rPr lang="en-US" sz="2400" dirty="0" smtClean="0"/>
              <a:t>is interesting for initiating the </a:t>
            </a:r>
            <a:r>
              <a:rPr lang="en-US" sz="2400" dirty="0" smtClean="0"/>
              <a:t>farmer involvement and starting discussing problems collectively.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33CC"/>
                </a:solidFill>
              </a:rPr>
              <a:t>Contract negotiation</a:t>
            </a:r>
            <a:r>
              <a:rPr lang="en-US" sz="2400" dirty="0" smtClean="0"/>
              <a:t> enhances the leaders’ responsibility feeling.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33CC"/>
                </a:solidFill>
              </a:rPr>
              <a:t>Communes</a:t>
            </a:r>
            <a:r>
              <a:rPr lang="en-US" sz="2400" dirty="0" smtClean="0"/>
              <a:t> are taking the leadership to invest and organize FWUC. They are </a:t>
            </a:r>
            <a:r>
              <a:rPr lang="en-US" sz="2400" dirty="0" smtClean="0"/>
              <a:t>demanding and have financial capacities to pay services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/>
              <a:t>Some </a:t>
            </a:r>
            <a:r>
              <a:rPr lang="en-US" sz="2400" dirty="0" smtClean="0">
                <a:solidFill>
                  <a:srgbClr val="FF33CC"/>
                </a:solidFill>
              </a:rPr>
              <a:t>project </a:t>
            </a:r>
            <a:r>
              <a:rPr lang="en-US" sz="2400" dirty="0" smtClean="0"/>
              <a:t>/</a:t>
            </a:r>
            <a:r>
              <a:rPr lang="en-US" sz="2400" dirty="0" smtClean="0">
                <a:solidFill>
                  <a:srgbClr val="FF33CC"/>
                </a:solidFill>
              </a:rPr>
              <a:t>donors </a:t>
            </a:r>
            <a:r>
              <a:rPr lang="en-US" sz="2400" dirty="0" smtClean="0"/>
              <a:t>are looking for a professional team readily available to help them in FWUC organization.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BF1E9-DA35-4955-87A5-E06E8CE4A15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696200" cy="1219200"/>
          </a:xfrm>
        </p:spPr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sustain ISC activities?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8305800" cy="47244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The first stage </a:t>
            </a:r>
            <a:r>
              <a:rPr lang="en-US" sz="2400" dirty="0" smtClean="0">
                <a:solidFill>
                  <a:srgbClr val="FF33CC"/>
                </a:solidFill>
              </a:rPr>
              <a:t>“re-activating”</a:t>
            </a:r>
            <a:r>
              <a:rPr lang="en-US" sz="2400" dirty="0" smtClean="0"/>
              <a:t> FWUC is an </a:t>
            </a:r>
            <a:r>
              <a:rPr lang="en-US" sz="2400" dirty="0" smtClean="0">
                <a:solidFill>
                  <a:srgbClr val="FF33CC"/>
                </a:solidFill>
              </a:rPr>
              <a:t>investment</a:t>
            </a:r>
            <a:r>
              <a:rPr lang="en-US" sz="2400" dirty="0" smtClean="0"/>
              <a:t> on the long term. It needs </a:t>
            </a:r>
            <a:r>
              <a:rPr lang="en-US" sz="2400" dirty="0" smtClean="0"/>
              <a:t>external </a:t>
            </a:r>
            <a:r>
              <a:rPr lang="en-US" sz="2400" dirty="0" smtClean="0"/>
              <a:t>funding.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The financial capacities of the FWUC will increase slowly (over 5-10 years)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The service </a:t>
            </a:r>
            <a:r>
              <a:rPr lang="en-US" sz="2400" dirty="0" smtClean="0">
                <a:solidFill>
                  <a:srgbClr val="FF33CC"/>
                </a:solidFill>
              </a:rPr>
              <a:t>cost</a:t>
            </a:r>
            <a:r>
              <a:rPr lang="en-US" sz="2400" dirty="0" smtClean="0"/>
              <a:t> needs to stay low to ensure demand.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The staff </a:t>
            </a:r>
            <a:r>
              <a:rPr lang="en-US" sz="2400" dirty="0" smtClean="0">
                <a:solidFill>
                  <a:srgbClr val="FF33CC"/>
                </a:solidFill>
              </a:rPr>
              <a:t>productivity</a:t>
            </a:r>
            <a:r>
              <a:rPr lang="en-US" sz="2400" dirty="0" smtClean="0"/>
              <a:t> is </a:t>
            </a:r>
            <a:r>
              <a:rPr lang="en-US" sz="2400" dirty="0" smtClean="0"/>
              <a:t>still </a:t>
            </a:r>
            <a:r>
              <a:rPr lang="en-US" sz="2400" dirty="0" smtClean="0"/>
              <a:t>low.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There is a need </a:t>
            </a:r>
            <a:r>
              <a:rPr lang="en-US" sz="2400" dirty="0" smtClean="0"/>
              <a:t>for </a:t>
            </a:r>
            <a:r>
              <a:rPr lang="en-US" sz="2400" dirty="0" smtClean="0"/>
              <a:t>more investment in </a:t>
            </a:r>
            <a:r>
              <a:rPr lang="en-US" sz="2400" dirty="0" smtClean="0">
                <a:solidFill>
                  <a:srgbClr val="FF33CC"/>
                </a:solidFill>
              </a:rPr>
              <a:t>training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FF33CC"/>
                </a:solidFill>
              </a:rPr>
              <a:t> procedures</a:t>
            </a:r>
            <a:r>
              <a:rPr lang="en-US" sz="2400" dirty="0" smtClean="0"/>
              <a:t> organization in a second phase of the project.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Need to identify </a:t>
            </a:r>
            <a:r>
              <a:rPr lang="en-US" sz="2400" dirty="0" smtClean="0">
                <a:solidFill>
                  <a:srgbClr val="FF33CC"/>
                </a:solidFill>
              </a:rPr>
              <a:t>economic potential outside </a:t>
            </a:r>
            <a:r>
              <a:rPr lang="en-US" sz="2400" dirty="0" smtClean="0"/>
              <a:t>technical services: financial services?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C1813-E579-4D34-B5D1-3EB140ACEDF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6934200" cy="838200"/>
          </a:xfrm>
        </p:spPr>
        <p:txBody>
          <a:bodyPr/>
          <a:lstStyle/>
          <a:p>
            <a:r>
              <a:rPr lang="en-US" smtClean="0"/>
              <a:t>To develop financial services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80010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Long term need for FWUC, but same problem for other FO </a:t>
            </a:r>
          </a:p>
          <a:p>
            <a:pPr marL="349250" indent="0">
              <a:buFont typeface="Wingdings" pitchFamily="2" charset="2"/>
              <a:buNone/>
              <a:defRPr/>
            </a:pPr>
            <a:r>
              <a:rPr lang="en-US" dirty="0" smtClean="0"/>
              <a:t>&gt; opportunity to </a:t>
            </a:r>
            <a:r>
              <a:rPr lang="en-US" dirty="0" smtClean="0">
                <a:solidFill>
                  <a:srgbClr val="FF33CC"/>
                </a:solidFill>
              </a:rPr>
              <a:t>enlarge our clients</a:t>
            </a:r>
            <a:r>
              <a:rPr lang="en-US" dirty="0" smtClean="0"/>
              <a:t> to other FO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More immediate possibility for </a:t>
            </a:r>
            <a:r>
              <a:rPr lang="en-US" dirty="0" smtClean="0">
                <a:solidFill>
                  <a:srgbClr val="FF33CC"/>
                </a:solidFill>
              </a:rPr>
              <a:t>profit</a:t>
            </a:r>
            <a:r>
              <a:rPr lang="en-US" dirty="0" smtClean="0"/>
              <a:t> to cover investment because we work where there </a:t>
            </a:r>
            <a:r>
              <a:rPr lang="en-US" dirty="0" smtClean="0"/>
              <a:t>is a financial capacity.</a:t>
            </a:r>
            <a:endParaRPr lang="en-US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Enlarge </a:t>
            </a:r>
            <a:r>
              <a:rPr lang="en-US" dirty="0" smtClean="0">
                <a:solidFill>
                  <a:srgbClr val="FF33CC"/>
                </a:solidFill>
              </a:rPr>
              <a:t>partnership</a:t>
            </a:r>
            <a:r>
              <a:rPr lang="en-US" dirty="0" smtClean="0"/>
              <a:t> to organizations which have developed tools and skills outside the irrigation </a:t>
            </a:r>
            <a:r>
              <a:rPr lang="en-US" dirty="0" smtClean="0"/>
              <a:t>sector </a:t>
            </a:r>
            <a:r>
              <a:rPr lang="en-US" sz="2000" dirty="0" smtClean="0"/>
              <a:t>(CEDAC, AVSF, etc.)</a:t>
            </a: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A270AD-712D-47D2-88A6-3E051CDF959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5791200" cy="762000"/>
          </a:xfrm>
        </p:spPr>
        <p:txBody>
          <a:bodyPr/>
          <a:lstStyle/>
          <a:p>
            <a:r>
              <a:rPr lang="en-US" dirty="0" smtClean="0"/>
              <a:t>Institutional </a:t>
            </a:r>
            <a:r>
              <a:rPr lang="en-US" dirty="0" smtClean="0"/>
              <a:t>challenge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8382000" cy="47244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Objective: Establishment of a </a:t>
            </a:r>
            <a:r>
              <a:rPr lang="en-US" dirty="0" smtClean="0">
                <a:solidFill>
                  <a:srgbClr val="FF33CC"/>
                </a:solidFill>
              </a:rPr>
              <a:t>private ‘non-profit’ Cambodian association</a:t>
            </a:r>
            <a:r>
              <a:rPr lang="en-US" dirty="0" smtClean="0"/>
              <a:t> named ‘ISC’</a:t>
            </a:r>
          </a:p>
          <a:p>
            <a:pPr lvl="1">
              <a:defRPr/>
            </a:pPr>
            <a:r>
              <a:rPr lang="en-US" dirty="0" smtClean="0"/>
              <a:t>Who will lead the team?</a:t>
            </a:r>
          </a:p>
          <a:p>
            <a:pPr lvl="1">
              <a:defRPr/>
            </a:pPr>
            <a:r>
              <a:rPr lang="en-US" dirty="0" smtClean="0"/>
              <a:t>Which organizational model?</a:t>
            </a:r>
          </a:p>
          <a:p>
            <a:pPr lvl="1">
              <a:defRPr/>
            </a:pPr>
            <a:r>
              <a:rPr lang="en-US" dirty="0" smtClean="0"/>
              <a:t>Who will be member of the association? team, professional organizations, role of FWUC &amp; FO?</a:t>
            </a:r>
          </a:p>
          <a:p>
            <a:pPr lvl="1">
              <a:defRPr/>
            </a:pPr>
            <a:r>
              <a:rPr lang="en-US" dirty="0" smtClean="0"/>
              <a:t>Role of GRET and CEDAC?</a:t>
            </a:r>
          </a:p>
          <a:p>
            <a:pPr lvl="1">
              <a:defRPr/>
            </a:pPr>
            <a:r>
              <a:rPr lang="en-US" dirty="0" smtClean="0"/>
              <a:t>How to ensure long term support and financial sustainability?</a:t>
            </a:r>
          </a:p>
          <a:p>
            <a:pPr marL="1549400" lvl="1">
              <a:buFont typeface="Wingdings" pitchFamily="2" charset="2"/>
              <a:buChar char="Ø"/>
              <a:defRPr/>
            </a:pPr>
            <a:r>
              <a:rPr lang="en-US" dirty="0" smtClean="0"/>
              <a:t>Future study by an institutional expert</a:t>
            </a: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14245E-146D-4E80-A77D-49EC6857A64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596</TotalTime>
  <Words>504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Capsules</vt:lpstr>
      <vt:lpstr>Custom Design</vt:lpstr>
      <vt:lpstr>Irrigation Service Centre Project  Part IV: Challenges</vt:lpstr>
      <vt:lpstr>Basic project hypothesis</vt:lpstr>
      <vt:lpstr>Is there a need and demand for services?</vt:lpstr>
      <vt:lpstr>But some opportunities?</vt:lpstr>
      <vt:lpstr>How to sustain ISC activities?</vt:lpstr>
      <vt:lpstr>To develop financial services</vt:lpstr>
      <vt:lpstr>Institutional challenge</vt:lpstr>
    </vt:vector>
  </TitlesOfParts>
  <Company>GRET-SKY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Irrigation Service Centre Project</dc:title>
  <dc:creator>GRET-SKY</dc:creator>
  <cp:lastModifiedBy>GRET-SKY</cp:lastModifiedBy>
  <cp:revision>56</cp:revision>
  <dcterms:created xsi:type="dcterms:W3CDTF">2010-03-29T07:24:10Z</dcterms:created>
  <dcterms:modified xsi:type="dcterms:W3CDTF">2010-08-31T02:36:53Z</dcterms:modified>
</cp:coreProperties>
</file>