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1" r:id="rId2"/>
  </p:sldMasterIdLst>
  <p:notesMasterIdLst>
    <p:notesMasterId r:id="rId10"/>
  </p:notesMasterIdLst>
  <p:sldIdLst>
    <p:sldId id="257" r:id="rId3"/>
    <p:sldId id="281" r:id="rId4"/>
    <p:sldId id="290" r:id="rId5"/>
    <p:sldId id="300" r:id="rId6"/>
    <p:sldId id="299" r:id="rId7"/>
    <p:sldId id="296" r:id="rId8"/>
    <p:sldId id="295" r:id="rId9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  <a:srgbClr val="00FF00"/>
    <a:srgbClr val="CC3399"/>
    <a:srgbClr val="CC99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67" autoAdjust="0"/>
  </p:normalViewPr>
  <p:slideViewPr>
    <p:cSldViewPr>
      <p:cViewPr varScale="1">
        <p:scale>
          <a:sx n="71" d="100"/>
          <a:sy n="71" d="100"/>
        </p:scale>
        <p:origin x="-105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726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pPr>
              <a:defRPr/>
            </a:pPr>
            <a:fld id="{079A50D0-E665-49C8-8DCB-CC71BC778A03}" type="datetimeFigureOut">
              <a:rPr lang="en-US"/>
              <a:pPr>
                <a:defRPr/>
              </a:pPr>
              <a:t>8/31/2010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pPr>
              <a:defRPr/>
            </a:pPr>
            <a:fld id="{0CBFCD6B-8BB6-470F-BC10-8A441324D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en-US" sz="2400">
                <a:latin typeface="Times New Roman" pitchFamily="18" charset="0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en-US" sz="2400">
                <a:latin typeface="Times New Roman" pitchFamily="18" charset="0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615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156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pPr>
              <a:defRPr/>
            </a:pPr>
            <a:fld id="{12C87FA1-88F9-46DE-80E0-80FDEA8627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B605EB-017D-4B21-9777-2AA9817BB8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F6AF7F-615D-497A-9A03-E41EF748742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33E23B-6A97-4616-B96A-989403A2A2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2AE3E2-E4D2-4AB1-A61F-9144BB25FB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01AD82-B5BE-4D87-AD7A-B005738119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F642D7-8D52-4C5B-8C17-170EF24C88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14A282-9FBF-46BD-841E-F1B019ABFA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C44F9F-B452-473C-ACC2-A85028CDAD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AC72A7-8DA1-41BE-AB9D-9E484E2F7C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24A8D8-D761-4B4A-B841-D57ED1DBAE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My Pictures\2009 2010 Cambodge ISC\Leaflet photos\DSCN0225.JPG"/>
          <p:cNvPicPr>
            <a:picLocks noChangeAspect="1" noChangeArrowheads="1"/>
          </p:cNvPicPr>
          <p:nvPr userDrawn="1"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lum bright="10000"/>
          </a:blip>
          <a:srcRect/>
          <a:stretch>
            <a:fillRect/>
          </a:stretch>
        </p:blipFill>
        <p:spPr bwMode="auto">
          <a:xfrm>
            <a:off x="6553200" y="2396067"/>
            <a:ext cx="2590800" cy="4461933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5BF1E9-DA35-4955-87A5-E06E8CE4A15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EF8E0B-C9A3-4E46-92B9-98A108BD93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0618D2-996D-463C-B7DF-166A4443E9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F92967-4E22-4209-AFA1-21203A9D08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018F76-08D4-4796-A5D7-F497A00BB3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066646-AC60-4B90-B136-B09062F90C0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BD8EEF-D5FD-4FD6-A925-076BA041A82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2EA878-97B1-45DE-A890-9E9B95FFD33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D03B3D-31ED-4938-9728-A9DC5649AFF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7095EA-5572-436C-AFEA-363045A93F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67E960-32C0-4998-AE17-3148FA9010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3"/>
          <p:cNvGrpSpPr>
            <a:grpSpLocks/>
          </p:cNvGrpSpPr>
          <p:nvPr/>
        </p:nvGrpSpPr>
        <p:grpSpPr bwMode="auto">
          <a:xfrm>
            <a:off x="0" y="0"/>
            <a:ext cx="3200400" cy="6858000"/>
            <a:chOff x="0" y="0"/>
            <a:chExt cx="2016" cy="4320"/>
          </a:xfrm>
        </p:grpSpPr>
        <p:sp>
          <p:nvSpPr>
            <p:cNvPr id="5124" name="Rectangle 4"/>
            <p:cNvSpPr>
              <a:spLocks noChangeArrowheads="1"/>
            </p:cNvSpPr>
            <p:nvPr userDrawn="1"/>
          </p:nvSpPr>
          <p:spPr bwMode="auto">
            <a:xfrm>
              <a:off x="0" y="0"/>
              <a:ext cx="4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125" name="Freeform 5"/>
            <p:cNvSpPr>
              <a:spLocks/>
            </p:cNvSpPr>
            <p:nvPr userDrawn="1"/>
          </p:nvSpPr>
          <p:spPr bwMode="auto">
            <a:xfrm>
              <a:off x="288" y="0"/>
              <a:ext cx="1728" cy="735"/>
            </a:xfrm>
            <a:custGeom>
              <a:avLst/>
              <a:gdLst/>
              <a:ahLst/>
              <a:cxnLst>
                <a:cxn ang="0">
                  <a:pos x="1728" y="0"/>
                </a:cxn>
                <a:cxn ang="0">
                  <a:pos x="1728" y="480"/>
                </a:cxn>
                <a:cxn ang="0">
                  <a:pos x="380" y="482"/>
                </a:cxn>
                <a:cxn ang="0">
                  <a:pos x="354" y="480"/>
                </a:cxn>
                <a:cxn ang="0">
                  <a:pos x="308" y="489"/>
                </a:cxn>
                <a:cxn ang="0">
                  <a:pos x="246" y="531"/>
                </a:cxn>
                <a:cxn ang="0">
                  <a:pos x="206" y="597"/>
                </a:cxn>
                <a:cxn ang="0">
                  <a:pos x="192" y="666"/>
                </a:cxn>
                <a:cxn ang="0">
                  <a:pos x="192" y="735"/>
                </a:cxn>
                <a:cxn ang="0">
                  <a:pos x="0" y="735"/>
                </a:cxn>
                <a:cxn ang="0">
                  <a:pos x="0" y="480"/>
                </a:cxn>
                <a:cxn ang="0">
                  <a:pos x="0" y="0"/>
                </a:cxn>
                <a:cxn ang="0">
                  <a:pos x="1728" y="0"/>
                </a:cxn>
              </a:cxnLst>
              <a:rect l="0" t="0" r="r" b="b"/>
              <a:pathLst>
                <a:path w="1728" h="735">
                  <a:moveTo>
                    <a:pt x="1728" y="0"/>
                  </a:moveTo>
                  <a:lnTo>
                    <a:pt x="1728" y="480"/>
                  </a:lnTo>
                  <a:lnTo>
                    <a:pt x="380" y="482"/>
                  </a:lnTo>
                  <a:lnTo>
                    <a:pt x="354" y="480"/>
                  </a:lnTo>
                  <a:lnTo>
                    <a:pt x="308" y="489"/>
                  </a:lnTo>
                  <a:cubicBezTo>
                    <a:pt x="290" y="498"/>
                    <a:pt x="263" y="513"/>
                    <a:pt x="246" y="531"/>
                  </a:cubicBezTo>
                  <a:cubicBezTo>
                    <a:pt x="229" y="549"/>
                    <a:pt x="215" y="574"/>
                    <a:pt x="206" y="597"/>
                  </a:cubicBezTo>
                  <a:cubicBezTo>
                    <a:pt x="197" y="620"/>
                    <a:pt x="194" y="643"/>
                    <a:pt x="192" y="666"/>
                  </a:cubicBezTo>
                  <a:lnTo>
                    <a:pt x="192" y="735"/>
                  </a:lnTo>
                  <a:lnTo>
                    <a:pt x="0" y="735"/>
                  </a:lnTo>
                  <a:lnTo>
                    <a:pt x="0" y="480"/>
                  </a:lnTo>
                  <a:lnTo>
                    <a:pt x="0" y="0"/>
                  </a:lnTo>
                  <a:lnTo>
                    <a:pt x="1728" y="0"/>
                  </a:lnTo>
                  <a:close/>
                </a:path>
              </a:pathLst>
            </a:custGeom>
            <a:solidFill>
              <a:schemeClr val="accent2"/>
            </a:solidFill>
            <a:ln w="9525" cap="flat" cmpd="sng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027" name="Group 6"/>
          <p:cNvGrpSpPr>
            <a:grpSpLocks/>
          </p:cNvGrpSpPr>
          <p:nvPr/>
        </p:nvGrpSpPr>
        <p:grpSpPr bwMode="auto">
          <a:xfrm>
            <a:off x="228600" y="1676400"/>
            <a:ext cx="7391400" cy="319088"/>
            <a:chOff x="144" y="1248"/>
            <a:chExt cx="4656" cy="201"/>
          </a:xfrm>
        </p:grpSpPr>
        <p:sp>
          <p:nvSpPr>
            <p:cNvPr id="5127" name="AutoShape 7"/>
            <p:cNvSpPr>
              <a:spLocks noChangeArrowheads="1"/>
            </p:cNvSpPr>
            <p:nvPr/>
          </p:nvSpPr>
          <p:spPr bwMode="auto">
            <a:xfrm>
              <a:off x="384" y="1248"/>
              <a:ext cx="4416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128" name="AutoShape 8"/>
            <p:cNvSpPr>
              <a:spLocks noChangeArrowheads="1"/>
            </p:cNvSpPr>
            <p:nvPr/>
          </p:nvSpPr>
          <p:spPr bwMode="auto">
            <a:xfrm flipH="1">
              <a:off x="144" y="1248"/>
              <a:ext cx="248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28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3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B50C8622-D0F9-4751-8920-AAC68666BA5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3" name="Picture 14" descr="ISC BIG FOR USE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7832725" y="152400"/>
            <a:ext cx="1144588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62" r:id="rId1"/>
    <p:sldLayoutId id="2147483863" r:id="rId2"/>
    <p:sldLayoutId id="2147483842" r:id="rId3"/>
    <p:sldLayoutId id="2147483843" r:id="rId4"/>
    <p:sldLayoutId id="2147483844" r:id="rId5"/>
    <p:sldLayoutId id="2147483845" r:id="rId6"/>
    <p:sldLayoutId id="2147483846" r:id="rId7"/>
    <p:sldLayoutId id="2147483847" r:id="rId8"/>
    <p:sldLayoutId id="2147483848" r:id="rId9"/>
    <p:sldLayoutId id="2147483849" r:id="rId10"/>
    <p:sldLayoutId id="2147483850" r:id="rId11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DD695BF-D801-42A7-BC8E-F6173F78BF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1" r:id="rId1"/>
    <p:sldLayoutId id="2147483852" r:id="rId2"/>
    <p:sldLayoutId id="2147483853" r:id="rId3"/>
    <p:sldLayoutId id="2147483854" r:id="rId4"/>
    <p:sldLayoutId id="2147483855" r:id="rId5"/>
    <p:sldLayoutId id="2147483856" r:id="rId6"/>
    <p:sldLayoutId id="2147483857" r:id="rId7"/>
    <p:sldLayoutId id="2147483858" r:id="rId8"/>
    <p:sldLayoutId id="2147483859" r:id="rId9"/>
    <p:sldLayoutId id="2147483860" r:id="rId10"/>
    <p:sldLayoutId id="214748386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Grp="1" noChangeArrowheads="1"/>
          </p:cNvSpPr>
          <p:nvPr>
            <p:ph type="ctrTitle"/>
          </p:nvPr>
        </p:nvSpPr>
        <p:spPr>
          <a:xfrm>
            <a:off x="533400" y="1143000"/>
            <a:ext cx="6096000" cy="1600200"/>
          </a:xfrm>
        </p:spPr>
        <p:txBody>
          <a:bodyPr/>
          <a:lstStyle/>
          <a:p>
            <a:pPr eaLnBrk="1" hangingPunct="1">
              <a:spcBef>
                <a:spcPts val="1800"/>
              </a:spcBef>
              <a:spcAft>
                <a:spcPts val="2400"/>
              </a:spcAft>
            </a:pPr>
            <a:r>
              <a:rPr lang="en-US" sz="2400" smtClean="0"/>
              <a:t>Irrigation Service Centre Project</a:t>
            </a:r>
            <a:br>
              <a:rPr lang="en-US" sz="2400" smtClean="0"/>
            </a:br>
            <a:r>
              <a:rPr lang="en-US" sz="2400" smtClean="0"/>
              <a:t/>
            </a:r>
            <a:br>
              <a:rPr lang="en-US" sz="2400" smtClean="0"/>
            </a:br>
            <a:r>
              <a:rPr lang="en-US" smtClean="0"/>
              <a:t>Part IV: Challenges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z="1800" smtClean="0"/>
          </a:p>
          <a:p>
            <a:pPr eaLnBrk="1" hangingPunct="1"/>
            <a:endParaRPr lang="en-US" sz="1800" smtClean="0"/>
          </a:p>
          <a:p>
            <a:pPr eaLnBrk="1" hangingPunct="1"/>
            <a:r>
              <a:rPr lang="en-US" sz="1800" smtClean="0"/>
              <a:t>Coordination meeting</a:t>
            </a:r>
          </a:p>
          <a:p>
            <a:pPr eaLnBrk="1" hangingPunct="1"/>
            <a:r>
              <a:rPr lang="en-US" sz="1800" smtClean="0"/>
              <a:t>24 August 2010</a:t>
            </a:r>
          </a:p>
          <a:p>
            <a:pPr eaLnBrk="1" hangingPunct="1"/>
            <a:endParaRPr lang="en-US" sz="1800" smtClean="0"/>
          </a:p>
          <a:p>
            <a:pPr eaLnBrk="1" hangingPunct="1"/>
            <a:r>
              <a:rPr lang="en-US" sz="1800" smtClean="0"/>
              <a:t>Antoine Deligne</a:t>
            </a:r>
          </a:p>
          <a:p>
            <a:pPr eaLnBrk="1" hangingPunct="1"/>
            <a:r>
              <a:rPr lang="en-US" sz="1800" smtClean="0"/>
              <a:t>GRET ISC Project Coordinator</a:t>
            </a:r>
          </a:p>
        </p:txBody>
      </p:sp>
      <p:pic>
        <p:nvPicPr>
          <p:cNvPr id="5124" name="Picture 4" descr="logo_GRET_vF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4038600"/>
            <a:ext cx="1066800" cy="1065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5" descr="AFD small forma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62600" y="5410200"/>
            <a:ext cx="1219200" cy="1195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6" name="Picture 6" descr="EU Logo - kh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62800" y="5486400"/>
            <a:ext cx="1219200" cy="116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7" name="Picture 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9600" y="5410200"/>
            <a:ext cx="1524000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8" name="Picture 9" descr="ISC BIG FOR USE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324600" y="838200"/>
            <a:ext cx="13843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6477000" cy="762000"/>
          </a:xfrm>
        </p:spPr>
        <p:txBody>
          <a:bodyPr/>
          <a:lstStyle/>
          <a:p>
            <a:r>
              <a:rPr lang="en-US" smtClean="0"/>
              <a:t>Basic project hypothesis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057400"/>
            <a:ext cx="8382000" cy="4800600"/>
          </a:xfrm>
        </p:spPr>
        <p:txBody>
          <a:bodyPr/>
          <a:lstStyle/>
          <a:p>
            <a:pPr>
              <a:buFont typeface="Wingdings" pitchFamily="2" charset="2"/>
              <a:buChar char="Ø"/>
              <a:defRPr/>
            </a:pPr>
            <a:r>
              <a:rPr lang="en-US" sz="2400" dirty="0" smtClean="0"/>
              <a:t>There is a </a:t>
            </a:r>
            <a:r>
              <a:rPr lang="en-US" sz="2400" dirty="0" smtClean="0">
                <a:solidFill>
                  <a:srgbClr val="CC3399"/>
                </a:solidFill>
              </a:rPr>
              <a:t>need</a:t>
            </a:r>
            <a:r>
              <a:rPr lang="en-US" sz="2400" dirty="0" smtClean="0"/>
              <a:t> from the existing FWUC to help them for these skills.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sz="2400" dirty="0" smtClean="0"/>
              <a:t>FWUC &amp; farmers are </a:t>
            </a:r>
            <a:r>
              <a:rPr lang="en-US" sz="2400" dirty="0" smtClean="0">
                <a:solidFill>
                  <a:srgbClr val="CC3399"/>
                </a:solidFill>
              </a:rPr>
              <a:t>demanding</a:t>
            </a:r>
            <a:r>
              <a:rPr lang="en-US" sz="2400" dirty="0" smtClean="0"/>
              <a:t> these supports and ready to </a:t>
            </a:r>
            <a:r>
              <a:rPr lang="en-US" sz="2400" dirty="0" smtClean="0">
                <a:solidFill>
                  <a:srgbClr val="CC3399"/>
                </a:solidFill>
              </a:rPr>
              <a:t>pay</a:t>
            </a:r>
            <a:r>
              <a:rPr lang="en-US" sz="2400" dirty="0" smtClean="0"/>
              <a:t> for them.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sz="2400" dirty="0" smtClean="0"/>
              <a:t>GRET - CEDAC have the technical and organizational </a:t>
            </a:r>
            <a:r>
              <a:rPr lang="en-US" sz="2400" dirty="0" smtClean="0">
                <a:solidFill>
                  <a:srgbClr val="CC3399"/>
                </a:solidFill>
              </a:rPr>
              <a:t>capacities</a:t>
            </a:r>
            <a:r>
              <a:rPr lang="en-US" sz="2400" dirty="0" smtClean="0"/>
              <a:t> to provide them these supports thanks to human resources from previous projects.</a:t>
            </a:r>
            <a:endParaRPr lang="en-US" sz="2600" dirty="0" smtClean="0"/>
          </a:p>
          <a:p>
            <a:pPr marL="0" indent="0" algn="ctr">
              <a:spcBef>
                <a:spcPts val="1200"/>
              </a:spcBef>
              <a:buFont typeface="Wingdings" pitchFamily="2" charset="2"/>
              <a:buNone/>
              <a:defRPr/>
            </a:pPr>
            <a:r>
              <a:rPr lang="en-US" dirty="0" smtClean="0">
                <a:solidFill>
                  <a:srgbClr val="CC3399"/>
                </a:solidFill>
              </a:rPr>
              <a:t>Are these hypothesis true?</a:t>
            </a:r>
          </a:p>
          <a:p>
            <a:pPr marL="0" indent="0" algn="ctr">
              <a:spcBef>
                <a:spcPts val="1200"/>
              </a:spcBef>
              <a:buFont typeface="Wingdings" pitchFamily="2" charset="2"/>
              <a:buNone/>
              <a:defRPr/>
            </a:pPr>
            <a:r>
              <a:rPr lang="en-US" i="1" dirty="0" smtClean="0">
                <a:solidFill>
                  <a:srgbClr val="CC3399"/>
                </a:solidFill>
              </a:rPr>
              <a:t>‘Service Centre’:</a:t>
            </a:r>
            <a:r>
              <a:rPr lang="en-US" dirty="0" smtClean="0">
                <a:solidFill>
                  <a:srgbClr val="CC3399"/>
                </a:solidFill>
              </a:rPr>
              <a:t> is it a good idea? </a:t>
            </a:r>
          </a:p>
          <a:p>
            <a:pPr marL="0" indent="0" algn="ctr">
              <a:spcBef>
                <a:spcPts val="1200"/>
              </a:spcBef>
              <a:buFont typeface="Wingdings" pitchFamily="2" charset="2"/>
              <a:buNone/>
              <a:defRPr/>
            </a:pPr>
            <a:r>
              <a:rPr lang="en-US" dirty="0" smtClean="0">
                <a:solidFill>
                  <a:srgbClr val="CC3399"/>
                </a:solidFill>
              </a:rPr>
              <a:t>Feasible in Cambodia?</a:t>
            </a:r>
            <a:endParaRPr lang="en-US" dirty="0">
              <a:solidFill>
                <a:srgbClr val="CC3399"/>
              </a:solidFill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3BF962F-6B33-416A-8481-8DA0E7870778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6019800" cy="1143000"/>
          </a:xfrm>
        </p:spPr>
        <p:txBody>
          <a:bodyPr/>
          <a:lstStyle/>
          <a:p>
            <a:r>
              <a:rPr lang="en-US" sz="3200" dirty="0" smtClean="0"/>
              <a:t>Is there a </a:t>
            </a:r>
            <a:r>
              <a:rPr lang="en-US" sz="3200" dirty="0" smtClean="0"/>
              <a:t>need and demand </a:t>
            </a:r>
            <a:r>
              <a:rPr lang="en-US" sz="3200" dirty="0" smtClean="0"/>
              <a:t>for services?</a:t>
            </a:r>
            <a:endParaRPr lang="en-US" dirty="0" smtClean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762000" y="1981200"/>
            <a:ext cx="8534400" cy="4648200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2400" dirty="0" smtClean="0"/>
              <a:t>Most schemes are not functional technically </a:t>
            </a:r>
            <a:r>
              <a:rPr lang="en-US" sz="1800" dirty="0" smtClean="0"/>
              <a:t>(not completed or  not maintained, lack of water, conflicts, etc.).</a:t>
            </a:r>
            <a:r>
              <a:rPr lang="en-US" sz="2400" dirty="0" smtClean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en-US" sz="2400" i="1" dirty="0" smtClean="0">
                <a:solidFill>
                  <a:srgbClr val="FF33CC"/>
                </a:solidFill>
              </a:rPr>
              <a:t>It is difficult to identify schemes </a:t>
            </a:r>
            <a:r>
              <a:rPr lang="en-US" sz="2400" i="1" dirty="0" smtClean="0">
                <a:solidFill>
                  <a:srgbClr val="FF33CC"/>
                </a:solidFill>
              </a:rPr>
              <a:t>with economical </a:t>
            </a:r>
            <a:r>
              <a:rPr lang="en-US" sz="2400" i="1" dirty="0" smtClean="0">
                <a:solidFill>
                  <a:srgbClr val="FF33CC"/>
                </a:solidFill>
              </a:rPr>
              <a:t>potential, even newly </a:t>
            </a:r>
            <a:r>
              <a:rPr lang="en-US" sz="2400" i="1" dirty="0" smtClean="0">
                <a:solidFill>
                  <a:srgbClr val="FF33CC"/>
                </a:solidFill>
              </a:rPr>
              <a:t>rehabilitated.</a:t>
            </a:r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2400" dirty="0" smtClean="0"/>
              <a:t>Most </a:t>
            </a:r>
            <a:r>
              <a:rPr lang="en-US" sz="2400" dirty="0" smtClean="0"/>
              <a:t>FWUC are left without support after the creation </a:t>
            </a:r>
            <a:r>
              <a:rPr lang="en-US" sz="2400" dirty="0" smtClean="0"/>
              <a:t>phase, never carried out their tasks and farmers are not aware of it or participating.</a:t>
            </a:r>
          </a:p>
          <a:p>
            <a:pPr>
              <a:buFont typeface="Wingdings" pitchFamily="2" charset="2"/>
              <a:buChar char="Ø"/>
            </a:pPr>
            <a:r>
              <a:rPr lang="en-US" sz="2400" i="1" dirty="0" smtClean="0">
                <a:solidFill>
                  <a:srgbClr val="FF33CC"/>
                </a:solidFill>
              </a:rPr>
              <a:t>Everything needs to be started anew.</a:t>
            </a:r>
            <a:r>
              <a:rPr lang="en-US" sz="2400" i="1" dirty="0" smtClean="0"/>
              <a:t> </a:t>
            </a:r>
            <a:endParaRPr lang="en-US" sz="2400" i="1" dirty="0" smtClean="0"/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2400" dirty="0" smtClean="0"/>
              <a:t>FWUC have no existing financial </a:t>
            </a:r>
            <a:r>
              <a:rPr lang="en-US" sz="2400" dirty="0" smtClean="0"/>
              <a:t>capacities (no ISF collection).</a:t>
            </a:r>
            <a:endParaRPr lang="en-US" sz="2400" dirty="0" smtClean="0"/>
          </a:p>
          <a:p>
            <a:pPr>
              <a:buFont typeface="Wingdings" pitchFamily="2" charset="2"/>
              <a:buChar char="Ø"/>
            </a:pPr>
            <a:r>
              <a:rPr lang="en-US" sz="2400" i="1" dirty="0" smtClean="0">
                <a:solidFill>
                  <a:srgbClr val="FF33CC"/>
                </a:solidFill>
              </a:rPr>
              <a:t>FWUC are not our real clients, able to pay</a:t>
            </a:r>
            <a:r>
              <a:rPr lang="en-US" i="1" dirty="0" smtClean="0">
                <a:solidFill>
                  <a:srgbClr val="FF33CC"/>
                </a:solidFill>
              </a:rPr>
              <a:t>.</a:t>
            </a:r>
            <a:r>
              <a:rPr lang="en-US" dirty="0" smtClean="0"/>
              <a:t> 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6431D0E-7587-43DC-89E7-F91F0AB339FE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838200"/>
            <a:ext cx="6705600" cy="838200"/>
          </a:xfrm>
        </p:spPr>
        <p:txBody>
          <a:bodyPr/>
          <a:lstStyle/>
          <a:p>
            <a:r>
              <a:rPr lang="en-US" dirty="0" smtClean="0"/>
              <a:t>But some opportunities?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981200"/>
            <a:ext cx="8382000" cy="472440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n-US" sz="2400" dirty="0" smtClean="0"/>
              <a:t>Some schemes requires a limited </a:t>
            </a:r>
            <a:r>
              <a:rPr lang="en-US" sz="2400" dirty="0" smtClean="0">
                <a:solidFill>
                  <a:srgbClr val="FF33CC"/>
                </a:solidFill>
              </a:rPr>
              <a:t>investment</a:t>
            </a:r>
            <a:r>
              <a:rPr lang="en-US" sz="2400" dirty="0" smtClean="0"/>
              <a:t> to make them (partially) functional </a:t>
            </a:r>
            <a:r>
              <a:rPr lang="en-US" sz="1800" i="1" dirty="0" smtClean="0"/>
              <a:t>(100 to 300 $/ha)</a:t>
            </a:r>
            <a:endParaRPr lang="en-US" sz="2400" i="1" dirty="0" smtClean="0"/>
          </a:p>
          <a:p>
            <a:pPr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FF33CC"/>
                </a:solidFill>
              </a:rPr>
              <a:t>Membership</a:t>
            </a:r>
            <a:r>
              <a:rPr lang="en-US" sz="2400" dirty="0" smtClean="0"/>
              <a:t> registration </a:t>
            </a:r>
            <a:r>
              <a:rPr lang="en-US" sz="2400" dirty="0" smtClean="0"/>
              <a:t>is interesting for initiating the </a:t>
            </a:r>
            <a:r>
              <a:rPr lang="en-US" sz="2400" dirty="0" smtClean="0"/>
              <a:t>farmer involvement and starting discussing problems collectively.</a:t>
            </a:r>
          </a:p>
          <a:p>
            <a:pPr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FF33CC"/>
                </a:solidFill>
              </a:rPr>
              <a:t>Contract negotiation</a:t>
            </a:r>
            <a:r>
              <a:rPr lang="en-US" sz="2400" dirty="0" smtClean="0"/>
              <a:t> enhances the leaders’ responsibility feeling.</a:t>
            </a:r>
          </a:p>
          <a:p>
            <a:pPr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FF33CC"/>
                </a:solidFill>
              </a:rPr>
              <a:t>Communes</a:t>
            </a:r>
            <a:r>
              <a:rPr lang="en-US" sz="2400" dirty="0" smtClean="0"/>
              <a:t> are taking the leadership to invest and organize FWUC. They are </a:t>
            </a:r>
            <a:r>
              <a:rPr lang="en-US" sz="2400" dirty="0" smtClean="0"/>
              <a:t>demanding and have financial capacities to pay services</a:t>
            </a:r>
            <a:r>
              <a:rPr lang="en-US" sz="2400" dirty="0" smtClean="0"/>
              <a:t>.</a:t>
            </a:r>
          </a:p>
          <a:p>
            <a:pPr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n-US" sz="2400" dirty="0" smtClean="0"/>
              <a:t>Some </a:t>
            </a:r>
            <a:r>
              <a:rPr lang="en-US" sz="2400" dirty="0" smtClean="0">
                <a:solidFill>
                  <a:srgbClr val="FF33CC"/>
                </a:solidFill>
              </a:rPr>
              <a:t>project </a:t>
            </a:r>
            <a:r>
              <a:rPr lang="en-US" sz="2400" dirty="0" smtClean="0"/>
              <a:t>/</a:t>
            </a:r>
            <a:r>
              <a:rPr lang="en-US" sz="2400" dirty="0" smtClean="0">
                <a:solidFill>
                  <a:srgbClr val="FF33CC"/>
                </a:solidFill>
              </a:rPr>
              <a:t>donors </a:t>
            </a:r>
            <a:r>
              <a:rPr lang="en-US" sz="2400" dirty="0" smtClean="0"/>
              <a:t>are looking for a professional team readily available to help them in FWUC organization.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5BF1E9-DA35-4955-87A5-E06E8CE4A15F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762000" y="457200"/>
            <a:ext cx="7696200" cy="1219200"/>
          </a:xfrm>
        </p:spPr>
        <p:txBody>
          <a:bodyPr/>
          <a:lstStyle/>
          <a:p>
            <a:r>
              <a:rPr lang="en-US" dirty="0" smtClean="0"/>
              <a:t>How to </a:t>
            </a:r>
            <a:r>
              <a:rPr lang="en-US" dirty="0" smtClean="0"/>
              <a:t>sustain ISC activities?</a:t>
            </a:r>
            <a:endParaRPr lang="en-US" dirty="0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838200" y="2133600"/>
            <a:ext cx="8305800" cy="4724400"/>
          </a:xfrm>
        </p:spPr>
        <p:txBody>
          <a:bodyPr/>
          <a:lstStyle/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2400" dirty="0" smtClean="0"/>
              <a:t>The first stage </a:t>
            </a:r>
            <a:r>
              <a:rPr lang="en-US" sz="2400" dirty="0" smtClean="0">
                <a:solidFill>
                  <a:srgbClr val="FF33CC"/>
                </a:solidFill>
              </a:rPr>
              <a:t>“re-activating”</a:t>
            </a:r>
            <a:r>
              <a:rPr lang="en-US" sz="2400" dirty="0" smtClean="0"/>
              <a:t> FWUC is an </a:t>
            </a:r>
            <a:r>
              <a:rPr lang="en-US" sz="2400" dirty="0" smtClean="0">
                <a:solidFill>
                  <a:srgbClr val="FF33CC"/>
                </a:solidFill>
              </a:rPr>
              <a:t>investment</a:t>
            </a:r>
            <a:r>
              <a:rPr lang="en-US" sz="2400" dirty="0" smtClean="0"/>
              <a:t> on the long term. It needs </a:t>
            </a:r>
            <a:r>
              <a:rPr lang="en-US" sz="2400" dirty="0" smtClean="0"/>
              <a:t>external </a:t>
            </a:r>
            <a:r>
              <a:rPr lang="en-US" sz="2400" dirty="0" smtClean="0"/>
              <a:t>funding.</a:t>
            </a:r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2400" dirty="0" smtClean="0"/>
              <a:t>The financial capacities of the FWUC will increase slowly (over 5-10 years)</a:t>
            </a:r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2400" dirty="0" smtClean="0"/>
              <a:t>The service </a:t>
            </a:r>
            <a:r>
              <a:rPr lang="en-US" sz="2400" dirty="0" smtClean="0">
                <a:solidFill>
                  <a:srgbClr val="FF33CC"/>
                </a:solidFill>
              </a:rPr>
              <a:t>cost</a:t>
            </a:r>
            <a:r>
              <a:rPr lang="en-US" sz="2400" dirty="0" smtClean="0"/>
              <a:t> needs to stay low to ensure demand. </a:t>
            </a:r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2400" dirty="0" smtClean="0"/>
              <a:t>The staff </a:t>
            </a:r>
            <a:r>
              <a:rPr lang="en-US" sz="2400" dirty="0" smtClean="0">
                <a:solidFill>
                  <a:srgbClr val="FF33CC"/>
                </a:solidFill>
              </a:rPr>
              <a:t>productivity</a:t>
            </a:r>
            <a:r>
              <a:rPr lang="en-US" sz="2400" dirty="0" smtClean="0"/>
              <a:t> is </a:t>
            </a:r>
            <a:r>
              <a:rPr lang="en-US" sz="2400" dirty="0" smtClean="0"/>
              <a:t>still </a:t>
            </a:r>
            <a:r>
              <a:rPr lang="en-US" sz="2400" dirty="0" smtClean="0"/>
              <a:t>low.</a:t>
            </a:r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2400" dirty="0" smtClean="0"/>
              <a:t>There is a need </a:t>
            </a:r>
            <a:r>
              <a:rPr lang="en-US" sz="2400" dirty="0" smtClean="0"/>
              <a:t>for </a:t>
            </a:r>
            <a:r>
              <a:rPr lang="en-US" sz="2400" dirty="0" smtClean="0"/>
              <a:t>more investment in </a:t>
            </a:r>
            <a:r>
              <a:rPr lang="en-US" sz="2400" dirty="0" smtClean="0">
                <a:solidFill>
                  <a:srgbClr val="FF33CC"/>
                </a:solidFill>
              </a:rPr>
              <a:t>training </a:t>
            </a:r>
            <a:r>
              <a:rPr lang="en-US" sz="2400" dirty="0" smtClean="0"/>
              <a:t>and</a:t>
            </a:r>
            <a:r>
              <a:rPr lang="en-US" sz="2400" dirty="0" smtClean="0">
                <a:solidFill>
                  <a:srgbClr val="FF33CC"/>
                </a:solidFill>
              </a:rPr>
              <a:t> procedures</a:t>
            </a:r>
            <a:r>
              <a:rPr lang="en-US" sz="2400" dirty="0" smtClean="0"/>
              <a:t> organization in a second phase of the project.</a:t>
            </a:r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2400" dirty="0" smtClean="0"/>
              <a:t>Need to identify </a:t>
            </a:r>
            <a:r>
              <a:rPr lang="en-US" sz="2400" dirty="0" smtClean="0">
                <a:solidFill>
                  <a:srgbClr val="FF33CC"/>
                </a:solidFill>
              </a:rPr>
              <a:t>economic potential outside </a:t>
            </a:r>
            <a:r>
              <a:rPr lang="en-US" sz="2400" dirty="0" smtClean="0"/>
              <a:t>technical services: financial services?</a:t>
            </a:r>
            <a:endParaRPr lang="en-US" dirty="0" smtClean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E4C1813-E579-4D34-B5D1-3EB140ACEDF4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762000" y="838200"/>
            <a:ext cx="6934200" cy="838200"/>
          </a:xfrm>
        </p:spPr>
        <p:txBody>
          <a:bodyPr/>
          <a:lstStyle/>
          <a:p>
            <a:r>
              <a:rPr lang="en-US" smtClean="0"/>
              <a:t>To develop financial services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838200" y="2286000"/>
            <a:ext cx="8001000" cy="4572000"/>
          </a:xfrm>
        </p:spPr>
        <p:txBody>
          <a:bodyPr/>
          <a:lstStyle/>
          <a:p>
            <a:pPr>
              <a:buFont typeface="Wingdings" pitchFamily="2" charset="2"/>
              <a:buChar char="§"/>
              <a:defRPr/>
            </a:pPr>
            <a:r>
              <a:rPr lang="en-US" dirty="0" smtClean="0"/>
              <a:t>Long term need for FWUC, but same problem for other FO </a:t>
            </a:r>
          </a:p>
          <a:p>
            <a:pPr marL="349250" indent="0">
              <a:buFont typeface="Wingdings" pitchFamily="2" charset="2"/>
              <a:buNone/>
              <a:defRPr/>
            </a:pPr>
            <a:r>
              <a:rPr lang="en-US" dirty="0" smtClean="0"/>
              <a:t>&gt; opportunity to </a:t>
            </a:r>
            <a:r>
              <a:rPr lang="en-US" dirty="0" smtClean="0">
                <a:solidFill>
                  <a:srgbClr val="FF33CC"/>
                </a:solidFill>
              </a:rPr>
              <a:t>enlarge our clients</a:t>
            </a:r>
            <a:r>
              <a:rPr lang="en-US" dirty="0" smtClean="0"/>
              <a:t> to other FO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en-US" dirty="0" smtClean="0"/>
              <a:t>More immediate possibility for </a:t>
            </a:r>
            <a:r>
              <a:rPr lang="en-US" dirty="0" smtClean="0">
                <a:solidFill>
                  <a:srgbClr val="FF33CC"/>
                </a:solidFill>
              </a:rPr>
              <a:t>profit</a:t>
            </a:r>
            <a:r>
              <a:rPr lang="en-US" dirty="0" smtClean="0"/>
              <a:t> to cover investment because we work where there </a:t>
            </a:r>
            <a:r>
              <a:rPr lang="en-US" dirty="0" smtClean="0"/>
              <a:t>is a financial capacity.</a:t>
            </a:r>
            <a:endParaRPr lang="en-US" dirty="0" smtClean="0"/>
          </a:p>
          <a:p>
            <a:pPr>
              <a:buFont typeface="Wingdings" pitchFamily="2" charset="2"/>
              <a:buChar char="§"/>
              <a:defRPr/>
            </a:pPr>
            <a:r>
              <a:rPr lang="en-US" dirty="0" smtClean="0"/>
              <a:t>Enlarge </a:t>
            </a:r>
            <a:r>
              <a:rPr lang="en-US" dirty="0" smtClean="0">
                <a:solidFill>
                  <a:srgbClr val="FF33CC"/>
                </a:solidFill>
              </a:rPr>
              <a:t>partnership</a:t>
            </a:r>
            <a:r>
              <a:rPr lang="en-US" dirty="0" smtClean="0"/>
              <a:t> to organizations which have developed tools and skills outside the irrigation </a:t>
            </a:r>
            <a:r>
              <a:rPr lang="en-US" dirty="0" smtClean="0"/>
              <a:t>sector </a:t>
            </a:r>
            <a:r>
              <a:rPr lang="en-US" sz="2000" dirty="0" smtClean="0"/>
              <a:t>(CEDAC, AVSF, etc.)</a:t>
            </a:r>
            <a:endParaRPr lang="en-US" dirty="0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3A270AD-712D-47D2-88A6-3E051CDF959B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5791200" cy="762000"/>
          </a:xfrm>
        </p:spPr>
        <p:txBody>
          <a:bodyPr/>
          <a:lstStyle/>
          <a:p>
            <a:r>
              <a:rPr lang="en-US" dirty="0" smtClean="0"/>
              <a:t>Institutional </a:t>
            </a:r>
            <a:r>
              <a:rPr lang="en-US" dirty="0" smtClean="0"/>
              <a:t>challenge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133600"/>
            <a:ext cx="8382000" cy="4724400"/>
          </a:xfrm>
        </p:spPr>
        <p:txBody>
          <a:bodyPr/>
          <a:lstStyle/>
          <a:p>
            <a:pPr>
              <a:buFont typeface="Wingdings" pitchFamily="2" charset="2"/>
              <a:buChar char="Ø"/>
              <a:defRPr/>
            </a:pPr>
            <a:r>
              <a:rPr lang="en-US" dirty="0" smtClean="0"/>
              <a:t>Objective: Establishment of a </a:t>
            </a:r>
            <a:r>
              <a:rPr lang="en-US" dirty="0" smtClean="0">
                <a:solidFill>
                  <a:srgbClr val="FF33CC"/>
                </a:solidFill>
              </a:rPr>
              <a:t>private ‘non-profit’ Cambodian association</a:t>
            </a:r>
            <a:r>
              <a:rPr lang="en-US" dirty="0" smtClean="0"/>
              <a:t> named ‘ISC’</a:t>
            </a:r>
          </a:p>
          <a:p>
            <a:pPr lvl="1">
              <a:defRPr/>
            </a:pPr>
            <a:r>
              <a:rPr lang="en-US" dirty="0" smtClean="0"/>
              <a:t>Who will lead the team?</a:t>
            </a:r>
          </a:p>
          <a:p>
            <a:pPr lvl="1">
              <a:defRPr/>
            </a:pPr>
            <a:r>
              <a:rPr lang="en-US" dirty="0" smtClean="0"/>
              <a:t>Which organizational model?</a:t>
            </a:r>
          </a:p>
          <a:p>
            <a:pPr lvl="1">
              <a:defRPr/>
            </a:pPr>
            <a:r>
              <a:rPr lang="en-US" dirty="0" smtClean="0"/>
              <a:t>Who will be member of the association? team, professional organizations, role of FWUC &amp; FO?</a:t>
            </a:r>
          </a:p>
          <a:p>
            <a:pPr lvl="1">
              <a:defRPr/>
            </a:pPr>
            <a:r>
              <a:rPr lang="en-US" dirty="0" smtClean="0"/>
              <a:t>Role of GRET and CEDAC?</a:t>
            </a:r>
          </a:p>
          <a:p>
            <a:pPr lvl="1">
              <a:defRPr/>
            </a:pPr>
            <a:r>
              <a:rPr lang="en-US" dirty="0" smtClean="0"/>
              <a:t>How to ensure long term support and financial sustainability?</a:t>
            </a:r>
          </a:p>
          <a:p>
            <a:pPr marL="1549400" lvl="1">
              <a:buFont typeface="Wingdings" pitchFamily="2" charset="2"/>
              <a:buChar char="Ø"/>
              <a:defRPr/>
            </a:pPr>
            <a:r>
              <a:rPr lang="en-US" dirty="0" smtClean="0"/>
              <a:t>Future study by an institutional expert</a:t>
            </a:r>
            <a:endParaRPr lang="en-US" dirty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314245E-146D-4E80-A77D-49EC6857A644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596</TotalTime>
  <Words>504</Words>
  <Application>Microsoft Office PowerPoint</Application>
  <PresentationFormat>On-screen Show (4:3)</PresentationFormat>
  <Paragraphs>55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Capsules</vt:lpstr>
      <vt:lpstr>Custom Design</vt:lpstr>
      <vt:lpstr>Irrigation Service Centre Project  Part IV: Challenges</vt:lpstr>
      <vt:lpstr>Basic project hypothesis</vt:lpstr>
      <vt:lpstr>Is there a need and demand for services?</vt:lpstr>
      <vt:lpstr>But some opportunities?</vt:lpstr>
      <vt:lpstr>How to sustain ISC activities?</vt:lpstr>
      <vt:lpstr>To develop financial services</vt:lpstr>
      <vt:lpstr>Institutional challenge</vt:lpstr>
    </vt:vector>
  </TitlesOfParts>
  <Company>GRET-SKY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Irrigation Service Centre Project</dc:title>
  <dc:creator>GRET-SKY</dc:creator>
  <cp:lastModifiedBy>GRET-SKY</cp:lastModifiedBy>
  <cp:revision>56</cp:revision>
  <dcterms:created xsi:type="dcterms:W3CDTF">2010-03-29T07:24:10Z</dcterms:created>
  <dcterms:modified xsi:type="dcterms:W3CDTF">2010-08-31T02:36:53Z</dcterms:modified>
</cp:coreProperties>
</file>