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2"/>
  </p:notesMasterIdLst>
  <p:sldIdLst>
    <p:sldId id="257" r:id="rId3"/>
    <p:sldId id="260" r:id="rId4"/>
    <p:sldId id="266" r:id="rId5"/>
    <p:sldId id="287" r:id="rId6"/>
    <p:sldId id="295" r:id="rId7"/>
    <p:sldId id="294" r:id="rId8"/>
    <p:sldId id="288" r:id="rId9"/>
    <p:sldId id="289" r:id="rId10"/>
    <p:sldId id="291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FF00"/>
    <a:srgbClr val="CC3399"/>
    <a:srgbClr val="CC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42" d="100"/>
          <a:sy n="42" d="100"/>
        </p:scale>
        <p:origin x="-10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726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>
              <a:defRPr/>
            </a:pPr>
            <a:fld id="{03C0D4B0-9F4B-4142-9D4D-1CB200F38DE9}" type="datetimeFigureOut">
              <a:rPr lang="en-US"/>
              <a:pPr>
                <a:defRPr/>
              </a:pPr>
              <a:t>8/30/2010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>
              <a:defRPr/>
            </a:pPr>
            <a:fld id="{F05DEB92-9C2A-4F8A-8D8B-F1538D6D8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733B6B8D-453A-4A0F-A719-FF3C6F4C2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1F20-6E1C-4D6C-857F-760F6BBA40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96AED-1F84-475C-B677-9D79EB21FA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0446B-3FA7-47C5-A753-B13BE57E4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5ABB4-A579-45C3-B184-7CAFA321C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6900C-1AAB-4A8F-98CC-C3C8D4819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1ECC2-08F9-49BE-831A-6F9260FF8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62847-9ACB-49DF-A19A-F32CD1D4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59EA4-F387-4EDA-A7CB-47E8AA0BF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FE59C-E65B-41C1-81B2-3686E171D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28E88-0F77-486C-AA1C-C01859530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Pictures\2009 2010 Cambodge ISC\Leaflet photos\DSCN0225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>
            <a:off x="6553200" y="2396067"/>
            <a:ext cx="2590800" cy="446193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596F2-C327-484F-BF00-EBA3E6832D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2CE0D-F7AD-4239-A261-C12B93828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DD704-4752-42D3-82EE-375334D8D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45A9A-A62A-436F-89D8-7F9FDE3DD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A7282-461D-49E9-B9C2-F42368AC2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54D2F-8864-42D7-B23D-5621D5CE5F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E30A6-B37E-4F19-8611-2FC75221CE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967B1-B460-4B1E-B35D-0AB6BC344D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7FE17-D0D3-453E-AA1C-F317B5B9F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34768-BEB4-4230-AF16-02C099EEB1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0DFC7-919A-4AA2-824E-1FD33EA853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5124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51" name="Group 6"/>
          <p:cNvGrpSpPr>
            <a:grpSpLocks/>
          </p:cNvGrpSpPr>
          <p:nvPr/>
        </p:nvGrpSpPr>
        <p:grpSpPr bwMode="auto">
          <a:xfrm>
            <a:off x="228600" y="1676400"/>
            <a:ext cx="7391400" cy="319088"/>
            <a:chOff x="144" y="1248"/>
            <a:chExt cx="4656" cy="201"/>
          </a:xfrm>
        </p:grpSpPr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2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A0572A-9E6A-471C-9830-94F8A303B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7" name="Picture 14" descr="ISC BIG FOR US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32725" y="152400"/>
            <a:ext cx="11445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307FA5F-65AD-40FF-877F-B98E00126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9600" y="1219200"/>
            <a:ext cx="6096000" cy="16002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2400" smtClean="0"/>
              <a:t>Irrigation Service Centre Project</a:t>
            </a:r>
            <a:br>
              <a:rPr lang="en-US" sz="2400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Part III: Results</a:t>
            </a:r>
            <a:r>
              <a:rPr lang="en-US" sz="2400" b="0" smtClean="0"/>
              <a:t/>
            </a:r>
            <a:br>
              <a:rPr lang="en-US" sz="2400" b="0" smtClean="0"/>
            </a:br>
            <a:r>
              <a:rPr lang="en-US" sz="2400" b="0" smtClean="0"/>
              <a:t>[July 2009 to June 2010]</a:t>
            </a:r>
            <a:endParaRPr lang="en-US" b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Coordination meeting</a:t>
            </a:r>
          </a:p>
          <a:p>
            <a:pPr eaLnBrk="1" hangingPunct="1"/>
            <a:r>
              <a:rPr lang="en-US" sz="1800" smtClean="0"/>
              <a:t>24 August 2010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A. Deligne, L. Piseth, S. Sophak</a:t>
            </a:r>
          </a:p>
        </p:txBody>
      </p:sp>
      <p:pic>
        <p:nvPicPr>
          <p:cNvPr id="6148" name="Picture 4" descr="logo_GRET_v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038600"/>
            <a:ext cx="106680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AFD small form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410200"/>
            <a:ext cx="12192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EU Logo - k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5486400"/>
            <a:ext cx="1219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5410200"/>
            <a:ext cx="1524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9" descr="ISC BIG FOR US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838200"/>
            <a:ext cx="1384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6096000" cy="762000"/>
          </a:xfrm>
        </p:spPr>
        <p:txBody>
          <a:bodyPr/>
          <a:lstStyle/>
          <a:p>
            <a:pPr eaLnBrk="1" hangingPunct="1"/>
            <a:r>
              <a:rPr lang="en-US" smtClean="0"/>
              <a:t>ASIrri Project 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848600" cy="3276600"/>
          </a:xfrm>
        </p:spPr>
        <p:txBody>
          <a:bodyPr/>
          <a:lstStyle/>
          <a:p>
            <a:pPr marL="403225" indent="-403225" eaLnBrk="1" hangingPunct="1">
              <a:spcBef>
                <a:spcPct val="110000"/>
              </a:spcBef>
              <a:buFont typeface="Wingdings" pitchFamily="2" charset="2"/>
              <a:buAutoNum type="romanUcPeriod"/>
            </a:pPr>
            <a:r>
              <a:rPr lang="en-US" sz="2400" smtClean="0">
                <a:solidFill>
                  <a:srgbClr val="CC3399"/>
                </a:solidFill>
              </a:rPr>
              <a:t>Establish one Service Centre in Kompong Thom</a:t>
            </a:r>
          </a:p>
          <a:p>
            <a:pPr marL="403225" indent="-403225" eaLnBrk="1" hangingPunct="1">
              <a:spcBef>
                <a:spcPct val="110000"/>
              </a:spcBef>
              <a:buFont typeface="Wingdings" pitchFamily="2" charset="2"/>
              <a:buAutoNum type="romanUcPeriod"/>
            </a:pPr>
            <a:r>
              <a:rPr lang="en-US" sz="2400" smtClean="0">
                <a:solidFill>
                  <a:srgbClr val="CC3399"/>
                </a:solidFill>
              </a:rPr>
              <a:t>Develop and test services adapted to FWUC</a:t>
            </a:r>
          </a:p>
          <a:p>
            <a:pPr marL="403225" indent="-403225" eaLnBrk="1" hangingPunct="1">
              <a:spcBef>
                <a:spcPct val="110000"/>
              </a:spcBef>
              <a:buFont typeface="Wingdings" pitchFamily="2" charset="2"/>
              <a:buAutoNum type="romanUcPeriod"/>
            </a:pPr>
            <a:r>
              <a:rPr lang="en-US" sz="2400" smtClean="0">
                <a:solidFill>
                  <a:srgbClr val="CC3399"/>
                </a:solidFill>
              </a:rPr>
              <a:t>Build up references and capitalize</a:t>
            </a:r>
          </a:p>
          <a:p>
            <a:pPr marL="403225" indent="-403225" eaLnBrk="1" hangingPunct="1">
              <a:spcBef>
                <a:spcPct val="110000"/>
              </a:spcBef>
              <a:buFont typeface="Wingdings" pitchFamily="2" charset="2"/>
              <a:buAutoNum type="romanUcPeriod"/>
            </a:pPr>
            <a:r>
              <a:rPr lang="en-US" sz="2400" smtClean="0">
                <a:solidFill>
                  <a:srgbClr val="CC3399"/>
                </a:solidFill>
              </a:rPr>
              <a:t>Provide references to a national platform (advocacy)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9D98B2-E0DB-4322-92D0-7B805C2278DF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6019800" cy="762000"/>
          </a:xfrm>
        </p:spPr>
        <p:txBody>
          <a:bodyPr/>
          <a:lstStyle/>
          <a:p>
            <a:pPr eaLnBrk="1" hangingPunct="1"/>
            <a:r>
              <a:rPr lang="en-US" smtClean="0"/>
              <a:t>Results for objective I: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83058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i="1" smtClean="0">
                <a:solidFill>
                  <a:srgbClr val="CC3399"/>
                </a:solidFill>
              </a:rPr>
              <a:t>Establish one Service Centre in Kompong Thom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solidFill>
                  <a:srgbClr val="FF33CC"/>
                </a:solidFill>
              </a:rPr>
              <a:t>MoU</a:t>
            </a:r>
            <a:r>
              <a:rPr lang="en-US" sz="2400" smtClean="0"/>
              <a:t> signed between GRET and Kg Thom PDoWRaM for ISC project implementation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/>
              <a:t>One </a:t>
            </a:r>
            <a:r>
              <a:rPr lang="en-US" sz="2400" smtClean="0">
                <a:solidFill>
                  <a:srgbClr val="FF33CC"/>
                </a:solidFill>
              </a:rPr>
              <a:t>office</a:t>
            </a:r>
            <a:r>
              <a:rPr lang="en-US" sz="2400" smtClean="0"/>
              <a:t> is open.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/>
              <a:t>The </a:t>
            </a:r>
            <a:r>
              <a:rPr lang="en-US" sz="2400" smtClean="0">
                <a:solidFill>
                  <a:srgbClr val="FF33CC"/>
                </a:solidFill>
              </a:rPr>
              <a:t>team</a:t>
            </a:r>
            <a:r>
              <a:rPr lang="en-US" sz="2400" smtClean="0"/>
              <a:t> has been recruited.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solidFill>
                  <a:srgbClr val="FF33CC"/>
                </a:solidFill>
              </a:rPr>
              <a:t>Management </a:t>
            </a:r>
            <a:r>
              <a:rPr lang="en-US" sz="2400" smtClean="0">
                <a:solidFill>
                  <a:srgbClr val="002060"/>
                </a:solidFill>
              </a:rPr>
              <a:t>and</a:t>
            </a:r>
            <a:r>
              <a:rPr lang="en-US" sz="2400" smtClean="0">
                <a:solidFill>
                  <a:srgbClr val="FF33CC"/>
                </a:solidFill>
              </a:rPr>
              <a:t> Coordination Committee </a:t>
            </a:r>
            <a:r>
              <a:rPr lang="en-US" sz="2400" smtClean="0"/>
              <a:t>set up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solidFill>
                  <a:srgbClr val="FF33CC"/>
                </a:solidFill>
              </a:rPr>
              <a:t>Communication tools</a:t>
            </a:r>
            <a:r>
              <a:rPr lang="en-US" sz="2400" smtClean="0"/>
              <a:t> have been designed.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/>
              <a:t>Tentative </a:t>
            </a:r>
            <a:r>
              <a:rPr lang="en-US" sz="2400" smtClean="0">
                <a:solidFill>
                  <a:srgbClr val="FF33CC"/>
                </a:solidFill>
              </a:rPr>
              <a:t>budget plan</a:t>
            </a:r>
            <a:r>
              <a:rPr lang="en-US" sz="2400" smtClean="0"/>
              <a:t> proposed.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/>
              <a:t>Extend </a:t>
            </a:r>
            <a:r>
              <a:rPr lang="en-US" sz="2400" smtClean="0">
                <a:solidFill>
                  <a:srgbClr val="FF33CC"/>
                </a:solidFill>
              </a:rPr>
              <a:t>financial capacities</a:t>
            </a:r>
            <a:r>
              <a:rPr lang="en-US" sz="2400" smtClean="0"/>
              <a:t>: EU-Food Facility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/>
              <a:t>One external contract with Mundolkiri Excom - JICA funding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2366D9-F87C-43BE-BCA9-3B8B57BEAE0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477000" cy="914400"/>
          </a:xfrm>
        </p:spPr>
        <p:txBody>
          <a:bodyPr/>
          <a:lstStyle/>
          <a:p>
            <a:r>
              <a:rPr lang="en-US" smtClean="0"/>
              <a:t>Results for objective II: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3058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3399"/>
                </a:solidFill>
              </a:rPr>
              <a:t>Develop and test services adapted to FWUC</a:t>
            </a:r>
            <a:endParaRPr lang="en-US" smtClean="0"/>
          </a:p>
          <a:p>
            <a:r>
              <a:rPr lang="en-US" smtClean="0"/>
              <a:t>Presentation per scheme </a:t>
            </a:r>
            <a:r>
              <a:rPr lang="en-US" sz="2000" smtClean="0"/>
              <a:t>(see Part III b)</a:t>
            </a:r>
            <a:endParaRPr lang="en-US" smtClean="0"/>
          </a:p>
          <a:p>
            <a:r>
              <a:rPr lang="en-US" smtClean="0"/>
              <a:t>Type of services:</a:t>
            </a:r>
          </a:p>
          <a:p>
            <a:pPr lvl="1"/>
            <a:r>
              <a:rPr lang="en-US" smtClean="0"/>
              <a:t>Create / reactivate FWUG </a:t>
            </a:r>
            <a:r>
              <a:rPr lang="en-US" sz="2000" smtClean="0"/>
              <a:t>(membership fee collection, election)</a:t>
            </a:r>
            <a:endParaRPr lang="en-US" smtClean="0"/>
          </a:p>
          <a:p>
            <a:pPr lvl="1"/>
            <a:r>
              <a:rPr lang="en-US" smtClean="0"/>
              <a:t>Database creation / maintenance</a:t>
            </a:r>
          </a:p>
          <a:p>
            <a:pPr lvl="1"/>
            <a:r>
              <a:rPr lang="en-US" smtClean="0"/>
              <a:t>Small infrastructure rehabilitation</a:t>
            </a:r>
          </a:p>
          <a:p>
            <a:pPr lvl="1"/>
            <a:r>
              <a:rPr lang="en-US" smtClean="0"/>
              <a:t>Water management rules participative decision making </a:t>
            </a:r>
          </a:p>
          <a:p>
            <a:pPr lvl="1"/>
            <a:r>
              <a:rPr lang="en-US" smtClean="0"/>
              <a:t>Financial budget preparation, resources identification</a:t>
            </a:r>
          </a:p>
          <a:p>
            <a:pPr lvl="1"/>
            <a:r>
              <a:rPr lang="en-US" smtClean="0"/>
              <a:t>Financial reporting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081B35-C51A-4704-B1E3-CB8E624F0BB3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1143000"/>
          </a:xfrm>
        </p:spPr>
        <p:txBody>
          <a:bodyPr/>
          <a:lstStyle/>
          <a:p>
            <a:r>
              <a:rPr lang="en-US" smtClean="0"/>
              <a:t>ISC working area in 2010</a:t>
            </a:r>
          </a:p>
        </p:txBody>
      </p:sp>
      <p:pic>
        <p:nvPicPr>
          <p:cNvPr id="1026" name="Picture 2" descr="C:\Users\ASUS\Pictures\ISC target in 2010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00763" y="1981200"/>
            <a:ext cx="5852437" cy="4891723"/>
          </a:xfrm>
          <a:effectLst>
            <a:softEdge rad="112500"/>
          </a:effectLst>
        </p:spPr>
      </p:pic>
      <p:sp>
        <p:nvSpPr>
          <p:cNvPr id="12" name="Diamond 11"/>
          <p:cNvSpPr/>
          <p:nvPr/>
        </p:nvSpPr>
        <p:spPr>
          <a:xfrm>
            <a:off x="2286000" y="6400800"/>
            <a:ext cx="152400" cy="152400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Diamond 12"/>
          <p:cNvSpPr/>
          <p:nvPr/>
        </p:nvSpPr>
        <p:spPr>
          <a:xfrm>
            <a:off x="3733800" y="4724400"/>
            <a:ext cx="152400" cy="152400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Diamond 13"/>
          <p:cNvSpPr/>
          <p:nvPr/>
        </p:nvSpPr>
        <p:spPr>
          <a:xfrm>
            <a:off x="3886200" y="4572000"/>
            <a:ext cx="152400" cy="152400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Diamond 14"/>
          <p:cNvSpPr/>
          <p:nvPr/>
        </p:nvSpPr>
        <p:spPr>
          <a:xfrm>
            <a:off x="3657600" y="4343400"/>
            <a:ext cx="152400" cy="152400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Diamond 15"/>
          <p:cNvSpPr/>
          <p:nvPr/>
        </p:nvSpPr>
        <p:spPr>
          <a:xfrm>
            <a:off x="4114800" y="5791200"/>
            <a:ext cx="152400" cy="152400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Diamond 16"/>
          <p:cNvSpPr/>
          <p:nvPr/>
        </p:nvSpPr>
        <p:spPr>
          <a:xfrm>
            <a:off x="5943600" y="4114800"/>
            <a:ext cx="152400" cy="152400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Diamond 17"/>
          <p:cNvSpPr/>
          <p:nvPr/>
        </p:nvSpPr>
        <p:spPr>
          <a:xfrm>
            <a:off x="2209800" y="3352800"/>
            <a:ext cx="152400" cy="152400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Line Callout 1 21"/>
          <p:cNvSpPr/>
          <p:nvPr/>
        </p:nvSpPr>
        <p:spPr>
          <a:xfrm>
            <a:off x="6629400" y="2590800"/>
            <a:ext cx="2209800" cy="457200"/>
          </a:xfrm>
          <a:prstGeom prst="borderCallout1">
            <a:avLst>
              <a:gd name="adj1" fmla="val 18750"/>
              <a:gd name="adj2" fmla="val -8333"/>
              <a:gd name="adj3" fmla="val 182795"/>
              <a:gd name="adj4" fmla="val -196406"/>
            </a:avLst>
          </a:prstGeom>
          <a:ln>
            <a:solidFill>
              <a:schemeClr val="tx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Baray</a:t>
            </a:r>
            <a:endParaRPr lang="en-US" dirty="0"/>
          </a:p>
        </p:txBody>
      </p:sp>
      <p:sp>
        <p:nvSpPr>
          <p:cNvPr id="23" name="Line Callout 1 22"/>
          <p:cNvSpPr/>
          <p:nvPr/>
        </p:nvSpPr>
        <p:spPr>
          <a:xfrm>
            <a:off x="6629400" y="4267200"/>
            <a:ext cx="2209800" cy="533400"/>
          </a:xfrm>
          <a:prstGeom prst="borderCallout1">
            <a:avLst>
              <a:gd name="adj1" fmla="val 18750"/>
              <a:gd name="adj2" fmla="val -8333"/>
              <a:gd name="adj3" fmla="val 74055"/>
              <a:gd name="adj4" fmla="val -119008"/>
            </a:avLst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Pram </a:t>
            </a:r>
            <a:r>
              <a:rPr lang="en-US" b="1" dirty="0" err="1"/>
              <a:t>Kumpheak</a:t>
            </a:r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6629400" y="4876800"/>
            <a:ext cx="2209800" cy="533400"/>
          </a:xfrm>
          <a:prstGeom prst="borderCallout1">
            <a:avLst>
              <a:gd name="adj1" fmla="val 18750"/>
              <a:gd name="adj2" fmla="val -8333"/>
              <a:gd name="adj3" fmla="val -14727"/>
              <a:gd name="adj4" fmla="val -127326"/>
            </a:avLst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/>
              <a:t>Teuk</a:t>
            </a:r>
            <a:r>
              <a:rPr lang="en-US" b="1" dirty="0"/>
              <a:t> </a:t>
            </a:r>
            <a:r>
              <a:rPr lang="en-US" b="1" dirty="0" err="1"/>
              <a:t>Chha</a:t>
            </a:r>
            <a:endParaRPr lang="en-US" b="1" dirty="0"/>
          </a:p>
        </p:txBody>
      </p:sp>
      <p:sp>
        <p:nvSpPr>
          <p:cNvPr id="25" name="Line Callout 1 24"/>
          <p:cNvSpPr/>
          <p:nvPr/>
        </p:nvSpPr>
        <p:spPr>
          <a:xfrm>
            <a:off x="6629400" y="5486400"/>
            <a:ext cx="2209800" cy="533400"/>
          </a:xfrm>
          <a:prstGeom prst="borderCallout1">
            <a:avLst>
              <a:gd name="adj1" fmla="val 18750"/>
              <a:gd name="adj2" fmla="val -8333"/>
              <a:gd name="adj3" fmla="val 64601"/>
              <a:gd name="adj4" fmla="val -111356"/>
            </a:avLst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/>
              <a:t>Sdao</a:t>
            </a:r>
            <a:r>
              <a:rPr lang="en-US" b="1" dirty="0"/>
              <a:t> Kong</a:t>
            </a:r>
          </a:p>
        </p:txBody>
      </p:sp>
      <p:sp>
        <p:nvSpPr>
          <p:cNvPr id="26" name="Line Callout 1 25"/>
          <p:cNvSpPr/>
          <p:nvPr/>
        </p:nvSpPr>
        <p:spPr>
          <a:xfrm>
            <a:off x="6629400" y="6096000"/>
            <a:ext cx="2209800" cy="533400"/>
          </a:xfrm>
          <a:prstGeom prst="borderCallout1">
            <a:avLst>
              <a:gd name="adj1" fmla="val 18750"/>
              <a:gd name="adj2" fmla="val -8333"/>
              <a:gd name="adj3" fmla="val 69012"/>
              <a:gd name="adj4" fmla="val -192933"/>
            </a:avLst>
          </a:prstGeom>
          <a:ln>
            <a:solidFill>
              <a:schemeClr val="tx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Prey </a:t>
            </a:r>
            <a:r>
              <a:rPr lang="en-US" dirty="0" err="1"/>
              <a:t>Nup</a:t>
            </a:r>
            <a:endParaRPr lang="en-US" dirty="0"/>
          </a:p>
        </p:txBody>
      </p:sp>
      <p:sp>
        <p:nvSpPr>
          <p:cNvPr id="27" name="Line Callout 1 26"/>
          <p:cNvSpPr/>
          <p:nvPr/>
        </p:nvSpPr>
        <p:spPr>
          <a:xfrm>
            <a:off x="6629400" y="3733800"/>
            <a:ext cx="2209800" cy="457200"/>
          </a:xfrm>
          <a:prstGeom prst="borderCallout1">
            <a:avLst>
              <a:gd name="adj1" fmla="val 18750"/>
              <a:gd name="adj2" fmla="val -8333"/>
              <a:gd name="adj3" fmla="val 92206"/>
              <a:gd name="adj4" fmla="val -27123"/>
            </a:avLst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Machu </a:t>
            </a:r>
            <a:r>
              <a:rPr lang="en-US" b="1" dirty="0" err="1"/>
              <a:t>Nga</a:t>
            </a:r>
            <a:endParaRPr lang="en-US" b="1" dirty="0"/>
          </a:p>
        </p:txBody>
      </p:sp>
      <p:sp>
        <p:nvSpPr>
          <p:cNvPr id="28" name="Line Callout 1 27"/>
          <p:cNvSpPr/>
          <p:nvPr/>
        </p:nvSpPr>
        <p:spPr>
          <a:xfrm>
            <a:off x="6629400" y="3124200"/>
            <a:ext cx="2209800" cy="533400"/>
          </a:xfrm>
          <a:prstGeom prst="borderCallout1">
            <a:avLst>
              <a:gd name="adj1" fmla="val 28834"/>
              <a:gd name="adj2" fmla="val -9012"/>
              <a:gd name="adj3" fmla="val 236029"/>
              <a:gd name="adj4" fmla="val -129822"/>
            </a:avLst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Stung </a:t>
            </a:r>
            <a:r>
              <a:rPr lang="en-US" b="1" dirty="0" err="1"/>
              <a:t>Chinit</a:t>
            </a:r>
            <a:r>
              <a:rPr lang="en-US" b="1" dirty="0"/>
              <a:t> East &amp; North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Content Placeholder 3"/>
          <p:cNvGraphicFramePr>
            <a:graphicFrameLocks noChangeAspect="1"/>
          </p:cNvGraphicFramePr>
          <p:nvPr>
            <p:ph idx="4294967295"/>
          </p:nvPr>
        </p:nvGraphicFramePr>
        <p:xfrm>
          <a:off x="174625" y="914400"/>
          <a:ext cx="8961438" cy="5578475"/>
        </p:xfrm>
        <a:graphic>
          <a:graphicData uri="http://schemas.openxmlformats.org/presentationml/2006/ole">
            <p:oleObj spid="_x0000_s1026" name="Worksheet" r:id="rId3" imgW="8124825" imgH="5057775" progId="Excel.Sheet.12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4800" y="152400"/>
            <a:ext cx="6705600" cy="685800"/>
          </a:xfrm>
          <a:prstGeom prst="roundRect">
            <a:avLst>
              <a:gd name="adj" fmla="val 21667"/>
            </a:avLst>
          </a:prstGeo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Schemes supported by ISC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6477000" cy="685800"/>
          </a:xfrm>
        </p:spPr>
        <p:txBody>
          <a:bodyPr/>
          <a:lstStyle/>
          <a:p>
            <a:r>
              <a:rPr lang="en-US" smtClean="0"/>
              <a:t>Results for objective III: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83058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3399"/>
                </a:solidFill>
              </a:rPr>
              <a:t>Build up references and capitalize</a:t>
            </a:r>
            <a:endParaRPr lang="en-US" i="1" smtClean="0"/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smtClean="0"/>
              <a:t>Documents: Typology and Assessment methodology for irrigation systems in Cambodia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smtClean="0"/>
              <a:t>Workshop </a:t>
            </a:r>
            <a:r>
              <a:rPr lang="en-US" sz="2400" i="1" smtClean="0"/>
              <a:t>“Support to Farmer Water User Communities: Review of experiences and strategies” jointly </a:t>
            </a:r>
            <a:r>
              <a:rPr lang="en-US" sz="2400" smtClean="0"/>
              <a:t>organized by GRET – CEDAC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smtClean="0"/>
              <a:t>Internship about water management rules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smtClean="0"/>
              <a:t>Internship about financial services (starting)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smtClean="0"/>
              <a:t>CEDAC agricultural study for Pram Kumpheak, Teuk Chha and Stung Chinit East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F11E28-2177-475E-9960-BD318FB2DB56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6477000" cy="762000"/>
          </a:xfrm>
        </p:spPr>
        <p:txBody>
          <a:bodyPr/>
          <a:lstStyle/>
          <a:p>
            <a:r>
              <a:rPr lang="en-US" smtClean="0"/>
              <a:t>Results for objective IV: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8382000" cy="48006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i="1" dirty="0" smtClean="0">
                <a:solidFill>
                  <a:srgbClr val="CC3399"/>
                </a:solidFill>
              </a:rPr>
              <a:t>Provide references to a national platform</a:t>
            </a:r>
            <a:endParaRPr lang="en-US" i="1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200" dirty="0" smtClean="0"/>
              <a:t>One meeting and one exchange visit in </a:t>
            </a:r>
            <a:r>
              <a:rPr lang="en-US" sz="2200" dirty="0" err="1" smtClean="0"/>
              <a:t>Siem</a:t>
            </a:r>
            <a:r>
              <a:rPr lang="en-US" sz="2200" dirty="0" smtClean="0"/>
              <a:t> Reap organized with 12 FWUC:</a:t>
            </a:r>
          </a:p>
          <a:p>
            <a:pPr lvl="1">
              <a:tabLst>
                <a:tab pos="2003425" algn="l"/>
              </a:tabLst>
              <a:defRPr/>
            </a:pPr>
            <a:r>
              <a:rPr lang="en-US" sz="1800" dirty="0" smtClean="0"/>
              <a:t>South: 	Prey </a:t>
            </a:r>
            <a:r>
              <a:rPr lang="en-US" sz="1800" dirty="0" err="1" smtClean="0"/>
              <a:t>Nup</a:t>
            </a:r>
            <a:r>
              <a:rPr lang="en-US" sz="1800" dirty="0" smtClean="0"/>
              <a:t> (Sihanouk), O </a:t>
            </a:r>
            <a:r>
              <a:rPr lang="en-US" sz="1800" dirty="0" err="1" smtClean="0"/>
              <a:t>Veng</a:t>
            </a:r>
            <a:r>
              <a:rPr lang="en-US" sz="1800" dirty="0" smtClean="0"/>
              <a:t>, O </a:t>
            </a:r>
            <a:r>
              <a:rPr lang="en-US" sz="1800" dirty="0" err="1" smtClean="0"/>
              <a:t>Treng</a:t>
            </a:r>
            <a:r>
              <a:rPr lang="en-US" sz="1800" dirty="0" smtClean="0"/>
              <a:t> (Kg </a:t>
            </a:r>
            <a:r>
              <a:rPr lang="en-US" sz="1800" dirty="0" err="1" smtClean="0"/>
              <a:t>Speu</a:t>
            </a:r>
            <a:r>
              <a:rPr lang="en-US" sz="1800" dirty="0" smtClean="0"/>
              <a:t>)</a:t>
            </a:r>
          </a:p>
          <a:p>
            <a:pPr lvl="1">
              <a:tabLst>
                <a:tab pos="2003425" algn="l"/>
              </a:tabLst>
              <a:defRPr/>
            </a:pPr>
            <a:r>
              <a:rPr lang="en-US" sz="1800" dirty="0" smtClean="0"/>
              <a:t>East: 	</a:t>
            </a:r>
            <a:r>
              <a:rPr lang="en-US" sz="1800" dirty="0" err="1" smtClean="0"/>
              <a:t>Sdao</a:t>
            </a:r>
            <a:r>
              <a:rPr lang="en-US" sz="1800" dirty="0" smtClean="0"/>
              <a:t> Kong (Prey </a:t>
            </a:r>
            <a:r>
              <a:rPr lang="en-US" sz="1800" dirty="0" err="1" smtClean="0"/>
              <a:t>Veng</a:t>
            </a:r>
            <a:r>
              <a:rPr lang="en-US" sz="1800" dirty="0" smtClean="0"/>
              <a:t>)</a:t>
            </a:r>
          </a:p>
          <a:p>
            <a:pPr lvl="1">
              <a:tabLst>
                <a:tab pos="2003425" algn="l"/>
              </a:tabLst>
              <a:defRPr/>
            </a:pPr>
            <a:r>
              <a:rPr lang="en-US" sz="1800" dirty="0" smtClean="0"/>
              <a:t>Center: 	</a:t>
            </a:r>
            <a:r>
              <a:rPr lang="en-US" sz="1800" dirty="0" err="1" smtClean="0"/>
              <a:t>Prek</a:t>
            </a:r>
            <a:r>
              <a:rPr lang="en-US" sz="1800" dirty="0" smtClean="0"/>
              <a:t> Ta </a:t>
            </a:r>
            <a:r>
              <a:rPr lang="en-US" sz="1800" dirty="0" err="1" smtClean="0"/>
              <a:t>Roat</a:t>
            </a:r>
            <a:r>
              <a:rPr lang="en-US" sz="1800" dirty="0" smtClean="0"/>
              <a:t> Ta </a:t>
            </a:r>
            <a:r>
              <a:rPr lang="en-US" sz="1800" dirty="0" err="1" smtClean="0"/>
              <a:t>Ong</a:t>
            </a:r>
            <a:r>
              <a:rPr lang="en-US" sz="1800" dirty="0" smtClean="0"/>
              <a:t> (</a:t>
            </a:r>
            <a:r>
              <a:rPr lang="en-US" sz="1800" dirty="0" err="1" smtClean="0"/>
              <a:t>Kandal</a:t>
            </a:r>
            <a:r>
              <a:rPr lang="en-US" sz="1800" dirty="0" smtClean="0"/>
              <a:t>)</a:t>
            </a:r>
          </a:p>
          <a:p>
            <a:pPr marL="739775" lvl="1" indent="-282575">
              <a:tabLst>
                <a:tab pos="2003425" algn="l"/>
              </a:tabLst>
              <a:defRPr/>
            </a:pPr>
            <a:r>
              <a:rPr lang="en-US" sz="1800" dirty="0" smtClean="0"/>
              <a:t>North: 	</a:t>
            </a:r>
            <a:r>
              <a:rPr lang="en-US" sz="1800" dirty="0" err="1" smtClean="0"/>
              <a:t>Kok</a:t>
            </a:r>
            <a:r>
              <a:rPr lang="en-US" sz="1800" dirty="0" smtClean="0"/>
              <a:t> </a:t>
            </a:r>
            <a:r>
              <a:rPr lang="en-US" sz="1800" dirty="0" err="1" smtClean="0"/>
              <a:t>Sandek</a:t>
            </a:r>
            <a:r>
              <a:rPr lang="en-US" sz="1800" dirty="0" smtClean="0"/>
              <a:t>, </a:t>
            </a:r>
            <a:r>
              <a:rPr lang="en-US" sz="1800" dirty="0" err="1" smtClean="0"/>
              <a:t>Teuk</a:t>
            </a:r>
            <a:r>
              <a:rPr lang="en-US" sz="1800" dirty="0" smtClean="0"/>
              <a:t> </a:t>
            </a:r>
            <a:r>
              <a:rPr lang="en-US" sz="1800" dirty="0" err="1" smtClean="0"/>
              <a:t>Chha</a:t>
            </a:r>
            <a:r>
              <a:rPr lang="en-US" sz="1800" dirty="0" smtClean="0"/>
              <a:t>, Pram </a:t>
            </a:r>
            <a:r>
              <a:rPr lang="en-US" sz="1800" dirty="0" err="1" smtClean="0"/>
              <a:t>Kumpheak</a:t>
            </a:r>
            <a:r>
              <a:rPr lang="en-US" sz="1800" dirty="0" smtClean="0"/>
              <a:t> (Kg Cham), 	Stung </a:t>
            </a:r>
            <a:r>
              <a:rPr lang="en-US" sz="1800" dirty="0" err="1" smtClean="0"/>
              <a:t>Chinit</a:t>
            </a:r>
            <a:r>
              <a:rPr lang="en-US" sz="1800" dirty="0" smtClean="0"/>
              <a:t> (Kg Thom)</a:t>
            </a:r>
          </a:p>
          <a:p>
            <a:pPr lvl="1">
              <a:defRPr/>
            </a:pPr>
            <a:r>
              <a:rPr lang="en-US" sz="1800" dirty="0" smtClean="0"/>
              <a:t>North-west: </a:t>
            </a:r>
            <a:r>
              <a:rPr lang="en-US" sz="1800" dirty="0" err="1" smtClean="0"/>
              <a:t>Trov</a:t>
            </a:r>
            <a:r>
              <a:rPr lang="en-US" sz="1800" dirty="0" smtClean="0"/>
              <a:t> </a:t>
            </a:r>
            <a:r>
              <a:rPr lang="en-US" sz="1800" dirty="0" err="1" smtClean="0"/>
              <a:t>Kord</a:t>
            </a:r>
            <a:r>
              <a:rPr lang="en-US" sz="1800" dirty="0" smtClean="0"/>
              <a:t>, </a:t>
            </a:r>
            <a:r>
              <a:rPr lang="en-US" sz="1800" dirty="0" err="1" smtClean="0"/>
              <a:t>Baray</a:t>
            </a:r>
            <a:r>
              <a:rPr lang="en-US" sz="1800" dirty="0" smtClean="0"/>
              <a:t> (</a:t>
            </a:r>
            <a:r>
              <a:rPr lang="en-US" sz="1800" dirty="0" err="1" smtClean="0"/>
              <a:t>Siem</a:t>
            </a:r>
            <a:r>
              <a:rPr lang="en-US" sz="1800" dirty="0" smtClean="0"/>
              <a:t> Reap), </a:t>
            </a:r>
            <a:r>
              <a:rPr lang="en-US" sz="1800" dirty="0" err="1" smtClean="0"/>
              <a:t>Ponley</a:t>
            </a:r>
            <a:r>
              <a:rPr lang="en-US" sz="1800" dirty="0" smtClean="0"/>
              <a:t> (</a:t>
            </a:r>
            <a:r>
              <a:rPr lang="en-US" sz="1800" dirty="0" err="1" smtClean="0"/>
              <a:t>Banteay</a:t>
            </a:r>
            <a:r>
              <a:rPr lang="en-US" sz="1800" dirty="0" smtClean="0"/>
              <a:t> </a:t>
            </a:r>
            <a:r>
              <a:rPr lang="en-US" sz="1800" dirty="0" err="1" smtClean="0"/>
              <a:t>Meanchey</a:t>
            </a:r>
            <a:r>
              <a:rPr lang="en-US" sz="1800" dirty="0" smtClean="0"/>
              <a:t>)</a:t>
            </a: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200" dirty="0" smtClean="0"/>
              <a:t>Discussion to establish the Network and create membership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200" dirty="0" smtClean="0"/>
              <a:t>Stakes: 	</a:t>
            </a:r>
            <a:r>
              <a:rPr lang="en-US" sz="2400" dirty="0" smtClean="0">
                <a:solidFill>
                  <a:srgbClr val="CC3399"/>
                </a:solidFill>
              </a:rPr>
              <a:t>- What is a good FWUC?</a:t>
            </a:r>
          </a:p>
          <a:p>
            <a:pPr lvl="1">
              <a:buFontTx/>
              <a:buNone/>
              <a:defRPr/>
            </a:pPr>
            <a:r>
              <a:rPr lang="en-US" dirty="0" smtClean="0">
                <a:solidFill>
                  <a:srgbClr val="CC3399"/>
                </a:solidFill>
              </a:rPr>
              <a:t>			-  Which support from government?</a:t>
            </a:r>
            <a:endParaRPr lang="en-US" sz="2200" dirty="0">
              <a:solidFill>
                <a:srgbClr val="CC3399"/>
              </a:solidFill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ECF9D5-32EF-4B9F-805D-0DC307292D3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924800" cy="1143000"/>
          </a:xfrm>
        </p:spPr>
        <p:txBody>
          <a:bodyPr/>
          <a:lstStyle/>
          <a:p>
            <a:r>
              <a:rPr lang="en-US" smtClean="0"/>
              <a:t>FWUC network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305800" cy="48006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400" dirty="0" smtClean="0"/>
              <a:t>Promote responsibility, transparency and quality in FWUC management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400" dirty="0" smtClean="0"/>
              <a:t>Capacity building and exchange of experiences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400" dirty="0" smtClean="0"/>
              <a:t>Technical and financial support mobilization for FWUC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400" dirty="0" smtClean="0"/>
              <a:t>Information sharing (legal, funding, etc.)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400" dirty="0" smtClean="0"/>
              <a:t>Facilitate and improve relations with </a:t>
            </a:r>
            <a:r>
              <a:rPr lang="en-US" sz="2400" dirty="0" err="1" smtClean="0"/>
              <a:t>MoWRaM</a:t>
            </a:r>
            <a:r>
              <a:rPr lang="en-US" sz="2400" dirty="0" smtClean="0"/>
              <a:t> 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400" dirty="0" smtClean="0"/>
              <a:t>Advocate for FWUC opinions regarding irrigation and water management issues 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400" dirty="0" smtClean="0"/>
              <a:t>Represent members interests at national level and in irrigation forum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6F19C7-0244-4A46-9A6B-060484333EE8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612</TotalTime>
  <Words>360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Wingdings</vt:lpstr>
      <vt:lpstr>Calibri</vt:lpstr>
      <vt:lpstr>Times New Roman</vt:lpstr>
      <vt:lpstr>Capsules</vt:lpstr>
      <vt:lpstr>Custom Design</vt:lpstr>
      <vt:lpstr>Microsoft Office Excel Worksheet</vt:lpstr>
      <vt:lpstr>Irrigation Service Centre Project  Part III: Results [July 2009 to June 2010]</vt:lpstr>
      <vt:lpstr>ASIrri Project Objectives</vt:lpstr>
      <vt:lpstr>Results for objective I: </vt:lpstr>
      <vt:lpstr>Results for objective II:</vt:lpstr>
      <vt:lpstr>ISC working area in 2010</vt:lpstr>
      <vt:lpstr>Slide 6</vt:lpstr>
      <vt:lpstr>Results for objective III:</vt:lpstr>
      <vt:lpstr>Results for objective IV:</vt:lpstr>
      <vt:lpstr>FWUC network objectives</vt:lpstr>
    </vt:vector>
  </TitlesOfParts>
  <Company>GRET-SKY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Irrigation Service Centre Project</dc:title>
  <dc:creator>GRET-SKY</dc:creator>
  <cp:lastModifiedBy>GRET-SKY</cp:lastModifiedBy>
  <cp:revision>57</cp:revision>
  <dcterms:created xsi:type="dcterms:W3CDTF">2010-03-29T07:24:10Z</dcterms:created>
  <dcterms:modified xsi:type="dcterms:W3CDTF">2010-08-30T10:36:49Z</dcterms:modified>
</cp:coreProperties>
</file>