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1"/>
  </p:notesMasterIdLst>
  <p:sldIdLst>
    <p:sldId id="305" r:id="rId3"/>
    <p:sldId id="286" r:id="rId4"/>
    <p:sldId id="287" r:id="rId5"/>
    <p:sldId id="304" r:id="rId6"/>
    <p:sldId id="327" r:id="rId7"/>
    <p:sldId id="288" r:id="rId8"/>
    <p:sldId id="324" r:id="rId9"/>
    <p:sldId id="289" r:id="rId10"/>
    <p:sldId id="320" r:id="rId11"/>
    <p:sldId id="321" r:id="rId12"/>
    <p:sldId id="319" r:id="rId13"/>
    <p:sldId id="322" r:id="rId14"/>
    <p:sldId id="323" r:id="rId15"/>
    <p:sldId id="312" r:id="rId16"/>
    <p:sldId id="313" r:id="rId17"/>
    <p:sldId id="314" r:id="rId18"/>
    <p:sldId id="315" r:id="rId19"/>
    <p:sldId id="290" r:id="rId20"/>
    <p:sldId id="328" r:id="rId21"/>
    <p:sldId id="291" r:id="rId22"/>
    <p:sldId id="292" r:id="rId23"/>
    <p:sldId id="293" r:id="rId24"/>
    <p:sldId id="329" r:id="rId25"/>
    <p:sldId id="326" r:id="rId26"/>
    <p:sldId id="325" r:id="rId27"/>
    <p:sldId id="294" r:id="rId28"/>
    <p:sldId id="295" r:id="rId29"/>
    <p:sldId id="296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DC61D"/>
    <a:srgbClr val="FF33CC"/>
    <a:srgbClr val="CC3399"/>
    <a:srgbClr val="FF99CC"/>
    <a:srgbClr val="5CE949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90" d="100"/>
          <a:sy n="90" d="100"/>
        </p:scale>
        <p:origin x="-51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2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E5A0B73C-254B-4D52-8D32-87530B31FB34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5AB21481-14E3-4551-8479-1F2E5BF0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21481-14E3-4551-8479-1F2E5BF04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4D7418F-B34C-4326-A655-ADF477CDF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A797-25DC-4B85-8091-E81432B0E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20D8-20B5-46BC-98E7-D2B4AE20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D163-AC28-4012-9785-FE1E9B5B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735C-B7CC-4F7C-8B50-154B54C4D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A88F-5499-4488-8A7B-866EEFB6C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3EA3-5C97-413C-AD34-D6AE8E9B1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6674-E2E6-44AD-88E4-83C19E44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2D5E-5771-45F8-9CBC-F17C73DF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D7C6-6906-48FC-820B-4EE84464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52D7-733A-4887-A5E0-A4A8AE204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Pictures\2009 2010 Cambodge ISC\Leaflet photos\DSCN0225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553200" y="2396067"/>
            <a:ext cx="2590800" cy="44619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3AD7-F350-4945-9450-41B213CCE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9262-170D-4447-A9FE-46359C7B1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87B8-8855-4C43-805A-EDC5F8D5F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B697-A9E6-4B06-9D80-4F7A50FD0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009C-A2EA-4505-BE57-17D22DAAF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2F7E-651E-48CE-ADBE-3A99679A8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B502-ABD9-463C-9E71-85548400D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779A-6833-4485-9F47-8DD3DAF6E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F05C-D030-40C2-9683-C1136A4CB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F643-AFA9-4C2F-8790-F6FFCACC3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B7E5-343A-4175-86C1-941923A37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51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7" name="Group 6"/>
          <p:cNvGrpSpPr>
            <a:grpSpLocks/>
          </p:cNvGrpSpPr>
          <p:nvPr/>
        </p:nvGrpSpPr>
        <p:grpSpPr bwMode="auto">
          <a:xfrm>
            <a:off x="228600" y="1676400"/>
            <a:ext cx="7391400" cy="319088"/>
            <a:chOff x="144" y="1248"/>
            <a:chExt cx="4656" cy="201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8B7F38-E712-4933-90E4-82DE6DF6E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4" descr="ISC BIG FOR US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32725" y="152400"/>
            <a:ext cx="1144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C9942-68E2-4420-B1BD-FE0C1EB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6096000" cy="1524000"/>
          </a:xfrm>
        </p:spPr>
        <p:txBody>
          <a:bodyPr/>
          <a:lstStyle/>
          <a:p>
            <a:pPr eaLnBrk="1" hangingPunct="1"/>
            <a:r>
              <a:rPr lang="en-US" sz="2400" smtClean="0"/>
              <a:t>Irrigation Service Centre Project</a:t>
            </a:r>
            <a:br>
              <a:rPr lang="en-US" sz="24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Part III: Results</a:t>
            </a:r>
            <a:br>
              <a:rPr lang="en-US" smtClean="0"/>
            </a:br>
            <a:r>
              <a:rPr lang="en-US" sz="2400" smtClean="0"/>
              <a:t>(Presentation per scheme)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Coordination meeting</a:t>
            </a:r>
          </a:p>
          <a:p>
            <a:pPr eaLnBrk="1" hangingPunct="1"/>
            <a:r>
              <a:rPr lang="en-US" sz="1800" smtClean="0"/>
              <a:t>24 August 2010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L. Piseth, S. Sophak</a:t>
            </a:r>
          </a:p>
        </p:txBody>
      </p:sp>
      <p:pic>
        <p:nvPicPr>
          <p:cNvPr id="5124" name="Picture 4" descr="logo_GRET_v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38600"/>
            <a:ext cx="1066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FD small fo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2192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EU Logo - k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486400"/>
            <a:ext cx="1219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410200"/>
            <a:ext cx="152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ISC BIG FOR U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838200"/>
            <a:ext cx="1384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DB288-FA90-4DF8-B7D0-EB6C39CE77E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3316" name="Picture 2" descr="F:\tukchhar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TKC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C517B-7A4C-47DF-8DE1-2F57C05244E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6858000" y="6096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0" y="457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438900" y="723900"/>
            <a:ext cx="762000" cy="76200"/>
          </a:xfrm>
          <a:prstGeom prst="line">
            <a:avLst/>
          </a:prstGeom>
          <a:ln w="762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647700"/>
            <a:ext cx="457200" cy="76200"/>
          </a:xfrm>
          <a:prstGeom prst="line">
            <a:avLst/>
          </a:prstGeom>
          <a:ln w="762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rot="10800000">
            <a:off x="6629400" y="838200"/>
            <a:ext cx="2286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724650" y="1123950"/>
            <a:ext cx="2667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867400" y="685800"/>
            <a:ext cx="2286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867400" y="3505200"/>
            <a:ext cx="15240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Callout 1 31"/>
          <p:cNvSpPr/>
          <p:nvPr/>
        </p:nvSpPr>
        <p:spPr>
          <a:xfrm>
            <a:off x="7772400" y="533400"/>
            <a:ext cx="1219200" cy="914400"/>
          </a:xfrm>
          <a:prstGeom prst="borderCallout1">
            <a:avLst>
              <a:gd name="adj1" fmla="val 18750"/>
              <a:gd name="adj2" fmla="val -8333"/>
              <a:gd name="adj3" fmla="val 25735"/>
              <a:gd name="adj4" fmla="val -54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Teuk</a:t>
            </a:r>
            <a:r>
              <a:rPr lang="en-US" dirty="0"/>
              <a:t> </a:t>
            </a:r>
            <a:r>
              <a:rPr lang="en-US" dirty="0" err="1"/>
              <a:t>Chha</a:t>
            </a:r>
            <a:r>
              <a:rPr lang="en-US" dirty="0"/>
              <a:t> Reservoir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7467600" y="2743200"/>
            <a:ext cx="1524000" cy="457200"/>
          </a:xfrm>
          <a:prstGeom prst="borderCallout1">
            <a:avLst>
              <a:gd name="adj1" fmla="val 18750"/>
              <a:gd name="adj2" fmla="val -8333"/>
              <a:gd name="adj3" fmla="val -48676"/>
              <a:gd name="adj4" fmla="val -73235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Main Canal</a:t>
            </a:r>
          </a:p>
        </p:txBody>
      </p:sp>
      <p:sp>
        <p:nvSpPr>
          <p:cNvPr id="36" name="Oval 35"/>
          <p:cNvSpPr/>
          <p:nvPr/>
        </p:nvSpPr>
        <p:spPr>
          <a:xfrm rot="17256171">
            <a:off x="3254375" y="3935413"/>
            <a:ext cx="3157538" cy="242411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0" y="3505200"/>
            <a:ext cx="228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Line Callout 1 36"/>
          <p:cNvSpPr/>
          <p:nvPr/>
        </p:nvSpPr>
        <p:spPr>
          <a:xfrm>
            <a:off x="914400" y="5029200"/>
            <a:ext cx="1524000" cy="990600"/>
          </a:xfrm>
          <a:prstGeom prst="borderCallout1">
            <a:avLst>
              <a:gd name="adj1" fmla="val 17392"/>
              <a:gd name="adj2" fmla="val 106373"/>
              <a:gd name="adj3" fmla="val 6649"/>
              <a:gd name="adj4" fmla="val 1756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FWUG Canal B</a:t>
            </a:r>
          </a:p>
          <a:p>
            <a:pPr algn="ctr">
              <a:defRPr/>
            </a:pPr>
            <a:r>
              <a:rPr lang="en-US" dirty="0"/>
              <a:t>~ 1600 ha</a:t>
            </a:r>
          </a:p>
        </p:txBody>
      </p:sp>
      <p:grpSp>
        <p:nvGrpSpPr>
          <p:cNvPr id="13333" name="Group 38"/>
          <p:cNvGrpSpPr>
            <a:grpSpLocks/>
          </p:cNvGrpSpPr>
          <p:nvPr/>
        </p:nvGrpSpPr>
        <p:grpSpPr bwMode="auto">
          <a:xfrm>
            <a:off x="5029200" y="3657600"/>
            <a:ext cx="685800" cy="2895600"/>
            <a:chOff x="5029200" y="3657600"/>
            <a:chExt cx="685800" cy="2895600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5067300" y="4000500"/>
              <a:ext cx="990600" cy="30480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19600" y="5257800"/>
              <a:ext cx="1905000" cy="6858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Line Callout 1 39"/>
          <p:cNvSpPr/>
          <p:nvPr/>
        </p:nvSpPr>
        <p:spPr>
          <a:xfrm>
            <a:off x="7772400" y="3505200"/>
            <a:ext cx="1066800" cy="457200"/>
          </a:xfrm>
          <a:prstGeom prst="borderCallout1">
            <a:avLst>
              <a:gd name="adj1" fmla="val 18750"/>
              <a:gd name="adj2" fmla="val -8333"/>
              <a:gd name="adj3" fmla="val 124855"/>
              <a:gd name="adj4" fmla="val -147157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Canal A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2971800" y="1828800"/>
            <a:ext cx="1143000" cy="457200"/>
          </a:xfrm>
          <a:prstGeom prst="borderCallout1">
            <a:avLst>
              <a:gd name="adj1" fmla="val 112868"/>
              <a:gd name="adj2" fmla="val 46079"/>
              <a:gd name="adj3" fmla="val 286619"/>
              <a:gd name="adj4" fmla="val 55785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Canal C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295400" y="3124200"/>
            <a:ext cx="4038600" cy="457200"/>
            <a:chOff x="1295400" y="3124200"/>
            <a:chExt cx="4038600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810000" y="3124200"/>
              <a:ext cx="1524000" cy="4572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2590800" y="3124200"/>
              <a:ext cx="1219200" cy="1524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1295400" y="3124200"/>
              <a:ext cx="1295400" cy="1524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ine Callout 1 33"/>
          <p:cNvSpPr/>
          <p:nvPr/>
        </p:nvSpPr>
        <p:spPr>
          <a:xfrm>
            <a:off x="7772400" y="4114800"/>
            <a:ext cx="1066800" cy="457200"/>
          </a:xfrm>
          <a:prstGeom prst="borderCallout1">
            <a:avLst>
              <a:gd name="adj1" fmla="val 18750"/>
              <a:gd name="adj2" fmla="val -8333"/>
              <a:gd name="adj3" fmla="val 192502"/>
              <a:gd name="adj4" fmla="val -204667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Canal B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562600" y="3657600"/>
            <a:ext cx="2210594" cy="2439194"/>
            <a:chOff x="5562600" y="3657600"/>
            <a:chExt cx="2210594" cy="243919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553200" y="4343400"/>
              <a:ext cx="1219200" cy="10668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562600" y="3657600"/>
              <a:ext cx="1066800" cy="762000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429500" y="5753100"/>
              <a:ext cx="685800" cy="1588"/>
            </a:xfrm>
            <a:prstGeom prst="line">
              <a:avLst/>
            </a:prstGeom>
            <a:ln w="571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ine Callout 1 37"/>
          <p:cNvSpPr/>
          <p:nvPr/>
        </p:nvSpPr>
        <p:spPr>
          <a:xfrm>
            <a:off x="4267200" y="762000"/>
            <a:ext cx="1219200" cy="762000"/>
          </a:xfrm>
          <a:prstGeom prst="borderCallout1">
            <a:avLst>
              <a:gd name="adj1" fmla="val 31985"/>
              <a:gd name="adj2" fmla="val 110785"/>
              <a:gd name="adj3" fmla="val 15441"/>
              <a:gd name="adj4" fmla="val 165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Thmor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/>
              <a:t>Reservoir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2" grpId="0" animBg="1"/>
      <p:bldP spid="33" grpId="0" animBg="1"/>
      <p:bldP spid="36" grpId="0" animBg="1"/>
      <p:bldP spid="35" grpId="0" animBg="1"/>
      <p:bldP spid="37" grpId="0" animBg="1"/>
      <p:bldP spid="40" grpId="0" animBg="1"/>
      <p:bldP spid="41" grpId="0" animBg="1"/>
      <p:bldP spid="34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867400" cy="838200"/>
          </a:xfrm>
        </p:spPr>
        <p:txBody>
          <a:bodyPr/>
          <a:lstStyle/>
          <a:p>
            <a:r>
              <a:rPr lang="en-US" smtClean="0"/>
              <a:t>2 service contracts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2209800"/>
            <a:ext cx="86106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3563" lvl="2" indent="-403225">
              <a:buFont typeface="Arial" charset="0"/>
              <a:buChar char="•"/>
              <a:defRPr/>
            </a:pPr>
            <a:r>
              <a:rPr lang="en-US" sz="2800" dirty="0"/>
              <a:t>2 contracts signed with FWUC and communes </a:t>
            </a:r>
            <a:r>
              <a:rPr lang="en-US" sz="2800" dirty="0" smtClean="0"/>
              <a:t>in May 2010 for</a:t>
            </a:r>
            <a:r>
              <a:rPr lang="en-US" sz="2800" dirty="0"/>
              <a:t>:</a:t>
            </a:r>
          </a:p>
          <a:p>
            <a:pPr marL="1317625" lvl="2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33CC"/>
                </a:solidFill>
              </a:rPr>
              <a:t>Creating a FWUG at secondary canal B</a:t>
            </a:r>
          </a:p>
          <a:p>
            <a:pPr marL="1317625" lvl="2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33CC"/>
                </a:solidFill>
              </a:rPr>
              <a:t>Organizing water sharing and supply along main </a:t>
            </a:r>
            <a:r>
              <a:rPr lang="en-US" sz="2800" dirty="0" smtClean="0">
                <a:solidFill>
                  <a:srgbClr val="FF33CC"/>
                </a:solidFill>
              </a:rPr>
              <a:t>canal</a:t>
            </a:r>
          </a:p>
          <a:p>
            <a:pPr marL="1317625" lvl="2" indent="-403225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Implementing a heavy maintenance on MC and SCB </a:t>
            </a:r>
            <a:r>
              <a:rPr lang="en-US" sz="2000" dirty="0" smtClean="0"/>
              <a:t>(budget estimate = 36,000$ from EU-FF)</a:t>
            </a:r>
            <a:endParaRPr lang="en-US" sz="2400" dirty="0"/>
          </a:p>
          <a:p>
            <a:pPr marL="563563" lvl="2" indent="-4032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Contract amount = </a:t>
            </a:r>
            <a:r>
              <a:rPr lang="en-US" sz="2800" dirty="0" smtClean="0"/>
              <a:t>7,400,000 KHR			 </a:t>
            </a:r>
            <a:r>
              <a:rPr lang="en-US" sz="2000" dirty="0" smtClean="0"/>
              <a:t>shared by commune (2x3 millions) and new FWUG (1.4 million)</a:t>
            </a:r>
            <a:endParaRPr lang="en-US" sz="2800" dirty="0"/>
          </a:p>
          <a:p>
            <a:pPr marL="563563" lvl="2" indent="-4032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Implementation period</a:t>
            </a:r>
            <a:r>
              <a:rPr lang="en-US" sz="2000" dirty="0"/>
              <a:t>: </a:t>
            </a:r>
            <a:r>
              <a:rPr lang="en-US" sz="2400" dirty="0"/>
              <a:t>May - December 2010 </a:t>
            </a:r>
            <a:endParaRPr lang="en-US" sz="3200" dirty="0"/>
          </a:p>
          <a:p>
            <a:pPr marL="1020763" lvl="3" indent="-403225">
              <a:spcBef>
                <a:spcPts val="600"/>
              </a:spcBef>
              <a:spcAft>
                <a:spcPts val="600"/>
              </a:spcAft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TKC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F13AB-20D8-4886-B409-6D2EB28ED82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400800" cy="838200"/>
          </a:xfrm>
        </p:spPr>
        <p:txBody>
          <a:bodyPr/>
          <a:lstStyle/>
          <a:p>
            <a:r>
              <a:rPr lang="en-US" smtClean="0"/>
              <a:t>Canal B FWUG creation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77200" cy="4495800"/>
          </a:xfrm>
        </p:spPr>
        <p:txBody>
          <a:bodyPr/>
          <a:lstStyle/>
          <a:p>
            <a:pPr marL="406400" lvl="1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/>
              <a:t>Membership registration: 571 / 725 landowners</a:t>
            </a:r>
          </a:p>
          <a:p>
            <a:pPr marL="406400" lvl="1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/>
              <a:t>Rate of MF payment: 79%</a:t>
            </a:r>
          </a:p>
          <a:p>
            <a:pPr marL="403225" lvl="1" indent="-282575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/>
              <a:t>Total amount collected = 8,560,000 KHR</a:t>
            </a:r>
          </a:p>
          <a:p>
            <a:pPr marL="403225" lvl="1" indent="-282575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/>
              <a:t>Election planned</a:t>
            </a:r>
          </a:p>
          <a:p>
            <a:pPr marL="457200" lvl="1" indent="-336550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/>
            </a:pPr>
            <a:r>
              <a:rPr lang="en-US" sz="2800" dirty="0" smtClean="0"/>
              <a:t>Canal and structures heavy maintenance planned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TKC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C906C-36A8-4971-8C4C-1DDFEA31D99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143000"/>
          </a:xfrm>
        </p:spPr>
        <p:txBody>
          <a:bodyPr/>
          <a:lstStyle/>
          <a:p>
            <a:r>
              <a:rPr lang="en-US" smtClean="0"/>
              <a:t>Main canal management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6482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Creation of an </a:t>
            </a:r>
            <a:r>
              <a:rPr lang="en-US" sz="2600" dirty="0" smtClean="0">
                <a:solidFill>
                  <a:srgbClr val="FF33CC"/>
                </a:solidFill>
              </a:rPr>
              <a:t>advisory committee </a:t>
            </a:r>
            <a:r>
              <a:rPr lang="en-US" sz="2600" dirty="0" smtClean="0"/>
              <a:t>to take decisions on water management rules (</a:t>
            </a:r>
            <a:r>
              <a:rPr lang="en-US" sz="2000" dirty="0" err="1" smtClean="0"/>
              <a:t>PDoWRaM</a:t>
            </a:r>
            <a:r>
              <a:rPr lang="en-US" sz="2000" dirty="0" smtClean="0"/>
              <a:t>, commune chiefs, village chiefs, ISC staff)</a:t>
            </a:r>
            <a:endParaRPr lang="en-US" sz="26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FWUC recruited </a:t>
            </a:r>
            <a:r>
              <a:rPr lang="en-US" sz="2600" dirty="0" smtClean="0">
                <a:solidFill>
                  <a:srgbClr val="FF33CC"/>
                </a:solidFill>
              </a:rPr>
              <a:t>4 gate operators </a:t>
            </a:r>
            <a:r>
              <a:rPr lang="en-US" sz="2600" dirty="0" smtClean="0"/>
              <a:t>with commune and ISC funding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Gates are locked, irrigation is provided upon formal request, rules are set up to prioritize requests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Test water distribution and duration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Create a </a:t>
            </a:r>
            <a:r>
              <a:rPr lang="en-US" sz="2600" i="1" dirty="0" smtClean="0"/>
              <a:t>“Reservoir Management Committee”(?)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smtClean="0"/>
              <a:t>Canal and structures heavy maintenance planned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TKC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4510F-F32B-4A7F-920A-1CF8913D937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472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Stung Chinit East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153400" cy="4800600"/>
          </a:xfrm>
        </p:spPr>
        <p:txBody>
          <a:bodyPr/>
          <a:lstStyle/>
          <a:p>
            <a:pPr marL="563563" lvl="2" indent="-403225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111375" algn="l"/>
              </a:tabLst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Location: </a:t>
            </a:r>
            <a:r>
              <a:rPr lang="en-US" dirty="0" err="1" smtClean="0"/>
              <a:t>Kompong</a:t>
            </a:r>
            <a:r>
              <a:rPr lang="en-US" dirty="0" smtClean="0"/>
              <a:t> Thom province, </a:t>
            </a:r>
            <a:r>
              <a:rPr lang="en-US" dirty="0" err="1" smtClean="0"/>
              <a:t>Santuk</a:t>
            </a:r>
            <a:r>
              <a:rPr lang="en-US" dirty="0" smtClean="0"/>
              <a:t> district, 	</a:t>
            </a:r>
            <a:r>
              <a:rPr lang="en-US" dirty="0" err="1" smtClean="0"/>
              <a:t>Kompong</a:t>
            </a:r>
            <a:r>
              <a:rPr lang="en-US" dirty="0" smtClean="0"/>
              <a:t> </a:t>
            </a:r>
            <a:r>
              <a:rPr lang="en-US" dirty="0" err="1" smtClean="0"/>
              <a:t>Thmor</a:t>
            </a:r>
            <a:r>
              <a:rPr lang="en-US" dirty="0" smtClean="0"/>
              <a:t> Commune</a:t>
            </a:r>
            <a:endParaRPr lang="en-US" sz="2800" dirty="0" smtClean="0"/>
          </a:p>
          <a:p>
            <a:pPr marL="563563" lvl="2" indent="-403225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32025" algn="l"/>
              </a:tabLst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Objective: </a:t>
            </a:r>
            <a:r>
              <a:rPr lang="en-US" dirty="0" smtClean="0"/>
              <a:t>build a canal-drain to irrigate max. </a:t>
            </a:r>
            <a:r>
              <a:rPr lang="en-US" dirty="0" smtClean="0">
                <a:solidFill>
                  <a:srgbClr val="FF33CC"/>
                </a:solidFill>
              </a:rPr>
              <a:t>450 ha </a:t>
            </a:r>
            <a:r>
              <a:rPr lang="en-US" dirty="0" smtClean="0"/>
              <a:t>by 	using an existing gate from Stung </a:t>
            </a:r>
            <a:r>
              <a:rPr lang="en-US" dirty="0" err="1" smtClean="0"/>
              <a:t>Chinit</a:t>
            </a:r>
            <a:r>
              <a:rPr lang="en-US" dirty="0" smtClean="0"/>
              <a:t> reservoir</a:t>
            </a:r>
            <a:endParaRPr lang="en-US" sz="2400" dirty="0" smtClean="0"/>
          </a:p>
          <a:p>
            <a:pPr marL="563563" lvl="2" indent="-403225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Budget estimate:</a:t>
            </a:r>
            <a:r>
              <a:rPr lang="en-US" sz="2400" dirty="0" smtClean="0"/>
              <a:t> ~</a:t>
            </a:r>
            <a:r>
              <a:rPr lang="en-US" dirty="0" smtClean="0"/>
              <a:t>50,000 USD (~125 USD/ha)</a:t>
            </a:r>
            <a:endParaRPr lang="en-US" sz="2800" dirty="0" smtClean="0"/>
          </a:p>
          <a:p>
            <a:pPr marL="563563" lvl="2" indent="-403225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Initial funding: </a:t>
            </a:r>
          </a:p>
          <a:p>
            <a:pPr marL="1020763" lvl="3" indent="-403225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Commune of </a:t>
            </a:r>
            <a:r>
              <a:rPr lang="en-US" dirty="0" err="1" smtClean="0"/>
              <a:t>Kompong</a:t>
            </a:r>
            <a:r>
              <a:rPr lang="en-US" dirty="0" smtClean="0"/>
              <a:t> </a:t>
            </a:r>
            <a:r>
              <a:rPr lang="en-US" dirty="0" err="1" smtClean="0"/>
              <a:t>Thmor</a:t>
            </a:r>
            <a:r>
              <a:rPr lang="en-US" dirty="0" smtClean="0"/>
              <a:t>  by using Commune Development Fund (~15,000 USD)</a:t>
            </a:r>
          </a:p>
          <a:p>
            <a:pPr marL="1020763" lvl="3" indent="-403225" eaLnBrk="1" hangingPunct="1">
              <a:spcBef>
                <a:spcPts val="600"/>
              </a:spcBef>
              <a:spcAft>
                <a:spcPts val="0"/>
              </a:spcAft>
              <a:tabLst>
                <a:tab pos="1035050" algn="l"/>
              </a:tabLst>
              <a:defRPr/>
            </a:pPr>
            <a:r>
              <a:rPr lang="en-US" dirty="0" smtClean="0"/>
              <a:t>Possible supplementary funding from </a:t>
            </a:r>
            <a:r>
              <a:rPr lang="en-US" dirty="0" err="1" smtClean="0"/>
              <a:t>ASIrri</a:t>
            </a:r>
            <a:r>
              <a:rPr lang="en-US" dirty="0" smtClean="0"/>
              <a:t> (EU-FF) 	~20,000 USD</a:t>
            </a:r>
          </a:p>
          <a:p>
            <a:pPr marL="1020763" lvl="3" indent="-403225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Others?</a:t>
            </a:r>
            <a:endParaRPr lang="en-US" sz="3200" dirty="0" smtClean="0"/>
          </a:p>
          <a:p>
            <a:pPr marL="563563" lvl="2" indent="-403225" eaLnBrk="1" hangingPunct="1">
              <a:defRPr/>
            </a:pPr>
            <a:endParaRPr lang="en-US" sz="3200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SCE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3E980F-4AB7-48BC-A7A9-AEA2B4E3AA7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460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5" name="Picture 2" descr="D:\StungChinith Kerth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0"/>
            <a:ext cx="7239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SCE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B0984E-4C4F-4F38-8C3E-0DB55596997B}" type="slidenum">
              <a:rPr lang="en-US" smtClean="0"/>
              <a:pPr/>
              <a:t>15</a:t>
            </a:fld>
            <a:endParaRPr lang="en-US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514600" y="2895600"/>
            <a:ext cx="3657600" cy="1371600"/>
            <a:chOff x="2514600" y="2895600"/>
            <a:chExt cx="3657600" cy="137160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2514600" y="3429000"/>
              <a:ext cx="1981200" cy="83820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 bwMode="auto">
            <a:xfrm>
              <a:off x="3276600" y="3810000"/>
              <a:ext cx="1524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4495800" y="2895600"/>
              <a:ext cx="1676400" cy="53340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048000" y="4648200"/>
            <a:ext cx="2667000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Stung </a:t>
            </a:r>
            <a:r>
              <a:rPr lang="en-US" b="1" dirty="0" err="1"/>
              <a:t>Chinit</a:t>
            </a:r>
            <a:r>
              <a:rPr lang="en-US" b="1" dirty="0"/>
              <a:t> Reservoir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3810000" y="838200"/>
            <a:ext cx="2286000" cy="762000"/>
          </a:xfrm>
          <a:prstGeom prst="borderCallout1">
            <a:avLst>
              <a:gd name="adj1" fmla="val 99927"/>
              <a:gd name="adj2" fmla="val 44608"/>
              <a:gd name="adj3" fmla="val 207794"/>
              <a:gd name="adj4" fmla="val -8072"/>
            </a:avLst>
          </a:prstGeom>
          <a:solidFill>
            <a:srgbClr val="FF33CC">
              <a:alpha val="6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Stung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Chinit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East canal project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1143000" y="533400"/>
            <a:ext cx="1981200" cy="762000"/>
          </a:xfrm>
          <a:prstGeom prst="borderCallout1">
            <a:avLst>
              <a:gd name="adj1" fmla="val 112279"/>
              <a:gd name="adj2" fmla="val 23753"/>
              <a:gd name="adj3" fmla="val 221911"/>
              <a:gd name="adj4" fmla="val -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Stung </a:t>
            </a:r>
            <a:r>
              <a:rPr lang="en-US" dirty="0" err="1"/>
              <a:t>Chinit</a:t>
            </a:r>
            <a:r>
              <a:rPr lang="en-US" dirty="0"/>
              <a:t> North main canal</a:t>
            </a:r>
          </a:p>
        </p:txBody>
      </p:sp>
      <p:sp>
        <p:nvSpPr>
          <p:cNvPr id="30" name="Oval 29"/>
          <p:cNvSpPr/>
          <p:nvPr/>
        </p:nvSpPr>
        <p:spPr>
          <a:xfrm>
            <a:off x="2438400" y="2057400"/>
            <a:ext cx="1524000" cy="1295400"/>
          </a:xfrm>
          <a:prstGeom prst="ellipse">
            <a:avLst/>
          </a:prstGeom>
          <a:solidFill>
            <a:srgbClr val="5CE949">
              <a:alpha val="47843"/>
            </a:srgb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794375" y="4038600"/>
            <a:ext cx="3349625" cy="2209800"/>
            <a:chOff x="5794772" y="4038600"/>
            <a:chExt cx="3349228" cy="2209800"/>
          </a:xfrm>
        </p:grpSpPr>
        <p:pic>
          <p:nvPicPr>
            <p:cNvPr id="18450" name="Picture 2" descr="C:\Users\GRET\Pictures\Stung Chinit E\DSCN284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4772" y="4038600"/>
              <a:ext cx="3349228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Box 42"/>
            <p:cNvSpPr txBox="1">
              <a:spLocks noChangeArrowheads="1"/>
            </p:cNvSpPr>
            <p:nvPr/>
          </p:nvSpPr>
          <p:spPr bwMode="auto">
            <a:xfrm>
              <a:off x="6096000" y="419100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Gate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861050" y="1752600"/>
            <a:ext cx="3282950" cy="2133600"/>
            <a:chOff x="5861538" y="1752600"/>
            <a:chExt cx="3282462" cy="2133600"/>
          </a:xfrm>
        </p:grpSpPr>
        <p:pic>
          <p:nvPicPr>
            <p:cNvPr id="18448" name="Picture 3" descr="C:\Users\GRET\Pictures\Stung Chinit E\DSCN286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1538" y="1752600"/>
              <a:ext cx="3282462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Box 43"/>
            <p:cNvSpPr txBox="1">
              <a:spLocks noChangeArrowheads="1"/>
            </p:cNvSpPr>
            <p:nvPr/>
          </p:nvSpPr>
          <p:spPr bwMode="auto">
            <a:xfrm>
              <a:off x="6172200" y="19050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Canal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3429000" y="2667000"/>
            <a:ext cx="3429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</p:cNvCxnSpPr>
          <p:nvPr/>
        </p:nvCxnSpPr>
        <p:spPr>
          <a:xfrm>
            <a:off x="3429000" y="3886200"/>
            <a:ext cx="3429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124200" y="2133600"/>
            <a:ext cx="762000" cy="1676400"/>
            <a:chOff x="3124200" y="2133600"/>
            <a:chExt cx="762000" cy="1676400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124200" y="2133600"/>
              <a:ext cx="762000" cy="1676400"/>
              <a:chOff x="3124200" y="2133600"/>
              <a:chExt cx="762000" cy="1676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429000" y="3581400"/>
                <a:ext cx="457200" cy="228600"/>
              </a:xfrm>
              <a:prstGeom prst="line">
                <a:avLst/>
              </a:prstGeom>
              <a:ln w="5715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81300" y="2476500"/>
                <a:ext cx="1447800" cy="762000"/>
              </a:xfrm>
              <a:prstGeom prst="line">
                <a:avLst/>
              </a:prstGeom>
              <a:ln w="57150">
                <a:solidFill>
                  <a:schemeClr val="tx1">
                    <a:lumMod val="60000"/>
                    <a:lumOff val="4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6" idx="0"/>
            </p:cNvCxnSpPr>
            <p:nvPr/>
          </p:nvCxnSpPr>
          <p:spPr>
            <a:xfrm rot="5400000" flipH="1" flipV="1">
              <a:off x="3086100" y="3314700"/>
              <a:ext cx="762000" cy="228600"/>
            </a:xfrm>
            <a:prstGeom prst="line">
              <a:avLst/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>
            <a:off x="1066800" y="4267200"/>
            <a:ext cx="1447800" cy="1425388"/>
          </a:xfrm>
          <a:custGeom>
            <a:avLst/>
            <a:gdLst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68188 w 1411941"/>
              <a:gd name="connsiteY4" fmla="*/ 1048870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954741 w 1411941"/>
              <a:gd name="connsiteY14" fmla="*/ 336176 h 1425388"/>
              <a:gd name="connsiteX15" fmla="*/ 1035423 w 1411941"/>
              <a:gd name="connsiteY15" fmla="*/ 228600 h 1425388"/>
              <a:gd name="connsiteX16" fmla="*/ 1143000 w 1411941"/>
              <a:gd name="connsiteY16" fmla="*/ 147917 h 1425388"/>
              <a:gd name="connsiteX17" fmla="*/ 1290917 w 1411941"/>
              <a:gd name="connsiteY17" fmla="*/ 53788 h 1425388"/>
              <a:gd name="connsiteX18" fmla="*/ 1411941 w 1411941"/>
              <a:gd name="connsiteY18" fmla="*/ 0 h 1425388"/>
              <a:gd name="connsiteX19" fmla="*/ 1411941 w 1411941"/>
              <a:gd name="connsiteY19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68188 w 1411941"/>
              <a:gd name="connsiteY4" fmla="*/ 1048870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954741 w 1411941"/>
              <a:gd name="connsiteY14" fmla="*/ 336176 h 1425388"/>
              <a:gd name="connsiteX15" fmla="*/ 1035423 w 1411941"/>
              <a:gd name="connsiteY15" fmla="*/ 228600 h 1425388"/>
              <a:gd name="connsiteX16" fmla="*/ 1143000 w 1411941"/>
              <a:gd name="connsiteY16" fmla="*/ 147917 h 1425388"/>
              <a:gd name="connsiteX17" fmla="*/ 1290917 w 1411941"/>
              <a:gd name="connsiteY17" fmla="*/ 53788 h 1425388"/>
              <a:gd name="connsiteX18" fmla="*/ 1411941 w 1411941"/>
              <a:gd name="connsiteY18" fmla="*/ 0 h 1425388"/>
              <a:gd name="connsiteX19" fmla="*/ 1411941 w 1411941"/>
              <a:gd name="connsiteY19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68188 w 1411941"/>
              <a:gd name="connsiteY4" fmla="*/ 1048870 h 1425388"/>
              <a:gd name="connsiteX5" fmla="*/ 970015 w 1411941"/>
              <a:gd name="connsiteY5" fmla="*/ 1045854 h 1425388"/>
              <a:gd name="connsiteX6" fmla="*/ 1048870 w 1411941"/>
              <a:gd name="connsiteY6" fmla="*/ 954741 h 1425388"/>
              <a:gd name="connsiteX7" fmla="*/ 1048870 w 1411941"/>
              <a:gd name="connsiteY7" fmla="*/ 914400 h 1425388"/>
              <a:gd name="connsiteX8" fmla="*/ 1021976 w 1411941"/>
              <a:gd name="connsiteY8" fmla="*/ 900953 h 1425388"/>
              <a:gd name="connsiteX9" fmla="*/ 981635 w 1411941"/>
              <a:gd name="connsiteY9" fmla="*/ 860611 h 1425388"/>
              <a:gd name="connsiteX10" fmla="*/ 887506 w 1411941"/>
              <a:gd name="connsiteY10" fmla="*/ 820270 h 1425388"/>
              <a:gd name="connsiteX11" fmla="*/ 860611 w 1411941"/>
              <a:gd name="connsiteY11" fmla="*/ 753035 h 1425388"/>
              <a:gd name="connsiteX12" fmla="*/ 860611 w 1411941"/>
              <a:gd name="connsiteY12" fmla="*/ 645458 h 1425388"/>
              <a:gd name="connsiteX13" fmla="*/ 874059 w 1411941"/>
              <a:gd name="connsiteY13" fmla="*/ 510988 h 1425388"/>
              <a:gd name="connsiteX14" fmla="*/ 887506 w 1411941"/>
              <a:gd name="connsiteY14" fmla="*/ 403411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68188 w 1411941"/>
              <a:gd name="connsiteY4" fmla="*/ 1048870 h 1425388"/>
              <a:gd name="connsiteX5" fmla="*/ 1046215 w 1411941"/>
              <a:gd name="connsiteY5" fmla="*/ 1045854 h 1425388"/>
              <a:gd name="connsiteX6" fmla="*/ 1048870 w 1411941"/>
              <a:gd name="connsiteY6" fmla="*/ 954741 h 1425388"/>
              <a:gd name="connsiteX7" fmla="*/ 1048870 w 1411941"/>
              <a:gd name="connsiteY7" fmla="*/ 914400 h 1425388"/>
              <a:gd name="connsiteX8" fmla="*/ 1021976 w 1411941"/>
              <a:gd name="connsiteY8" fmla="*/ 900953 h 1425388"/>
              <a:gd name="connsiteX9" fmla="*/ 981635 w 1411941"/>
              <a:gd name="connsiteY9" fmla="*/ 860611 h 1425388"/>
              <a:gd name="connsiteX10" fmla="*/ 887506 w 1411941"/>
              <a:gd name="connsiteY10" fmla="*/ 820270 h 1425388"/>
              <a:gd name="connsiteX11" fmla="*/ 860611 w 1411941"/>
              <a:gd name="connsiteY11" fmla="*/ 753035 h 1425388"/>
              <a:gd name="connsiteX12" fmla="*/ 860611 w 1411941"/>
              <a:gd name="connsiteY12" fmla="*/ 645458 h 1425388"/>
              <a:gd name="connsiteX13" fmla="*/ 874059 w 1411941"/>
              <a:gd name="connsiteY13" fmla="*/ 510988 h 1425388"/>
              <a:gd name="connsiteX14" fmla="*/ 887506 w 1411941"/>
              <a:gd name="connsiteY14" fmla="*/ 403411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68188 w 1411941"/>
              <a:gd name="connsiteY4" fmla="*/ 1048870 h 1425388"/>
              <a:gd name="connsiteX5" fmla="*/ 974349 w 1411941"/>
              <a:gd name="connsiteY5" fmla="*/ 1126388 h 1425388"/>
              <a:gd name="connsiteX6" fmla="*/ 1046215 w 1411941"/>
              <a:gd name="connsiteY6" fmla="*/ 1045854 h 1425388"/>
              <a:gd name="connsiteX7" fmla="*/ 1048870 w 1411941"/>
              <a:gd name="connsiteY7" fmla="*/ 954741 h 1425388"/>
              <a:gd name="connsiteX8" fmla="*/ 1048870 w 1411941"/>
              <a:gd name="connsiteY8" fmla="*/ 914400 h 1425388"/>
              <a:gd name="connsiteX9" fmla="*/ 1021976 w 1411941"/>
              <a:gd name="connsiteY9" fmla="*/ 900953 h 1425388"/>
              <a:gd name="connsiteX10" fmla="*/ 981635 w 1411941"/>
              <a:gd name="connsiteY10" fmla="*/ 860611 h 1425388"/>
              <a:gd name="connsiteX11" fmla="*/ 887506 w 1411941"/>
              <a:gd name="connsiteY11" fmla="*/ 820270 h 1425388"/>
              <a:gd name="connsiteX12" fmla="*/ 860611 w 1411941"/>
              <a:gd name="connsiteY12" fmla="*/ 753035 h 1425388"/>
              <a:gd name="connsiteX13" fmla="*/ 860611 w 1411941"/>
              <a:gd name="connsiteY13" fmla="*/ 645458 h 1425388"/>
              <a:gd name="connsiteX14" fmla="*/ 874059 w 1411941"/>
              <a:gd name="connsiteY14" fmla="*/ 510988 h 1425388"/>
              <a:gd name="connsiteX15" fmla="*/ 887506 w 1411941"/>
              <a:gd name="connsiteY15" fmla="*/ 403411 h 1425388"/>
              <a:gd name="connsiteX16" fmla="*/ 954741 w 1411941"/>
              <a:gd name="connsiteY16" fmla="*/ 336176 h 1425388"/>
              <a:gd name="connsiteX17" fmla="*/ 1035423 w 1411941"/>
              <a:gd name="connsiteY17" fmla="*/ 228600 h 1425388"/>
              <a:gd name="connsiteX18" fmla="*/ 1143000 w 1411941"/>
              <a:gd name="connsiteY18" fmla="*/ 147917 h 1425388"/>
              <a:gd name="connsiteX19" fmla="*/ 1290917 w 1411941"/>
              <a:gd name="connsiteY19" fmla="*/ 53788 h 1425388"/>
              <a:gd name="connsiteX20" fmla="*/ 1411941 w 1411941"/>
              <a:gd name="connsiteY20" fmla="*/ 0 h 1425388"/>
              <a:gd name="connsiteX21" fmla="*/ 1411941 w 1411941"/>
              <a:gd name="connsiteY21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74349 w 1411941"/>
              <a:gd name="connsiteY4" fmla="*/ 1126388 h 1425388"/>
              <a:gd name="connsiteX5" fmla="*/ 1046215 w 1411941"/>
              <a:gd name="connsiteY5" fmla="*/ 1045854 h 1425388"/>
              <a:gd name="connsiteX6" fmla="*/ 1048870 w 1411941"/>
              <a:gd name="connsiteY6" fmla="*/ 954741 h 1425388"/>
              <a:gd name="connsiteX7" fmla="*/ 1048870 w 1411941"/>
              <a:gd name="connsiteY7" fmla="*/ 914400 h 1425388"/>
              <a:gd name="connsiteX8" fmla="*/ 1021976 w 1411941"/>
              <a:gd name="connsiteY8" fmla="*/ 900953 h 1425388"/>
              <a:gd name="connsiteX9" fmla="*/ 981635 w 1411941"/>
              <a:gd name="connsiteY9" fmla="*/ 860611 h 1425388"/>
              <a:gd name="connsiteX10" fmla="*/ 887506 w 1411941"/>
              <a:gd name="connsiteY10" fmla="*/ 820270 h 1425388"/>
              <a:gd name="connsiteX11" fmla="*/ 860611 w 1411941"/>
              <a:gd name="connsiteY11" fmla="*/ 753035 h 1425388"/>
              <a:gd name="connsiteX12" fmla="*/ 860611 w 1411941"/>
              <a:gd name="connsiteY12" fmla="*/ 645458 h 1425388"/>
              <a:gd name="connsiteX13" fmla="*/ 874059 w 1411941"/>
              <a:gd name="connsiteY13" fmla="*/ 510988 h 1425388"/>
              <a:gd name="connsiteX14" fmla="*/ 887506 w 1411941"/>
              <a:gd name="connsiteY14" fmla="*/ 403411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74349 w 1411941"/>
              <a:gd name="connsiteY4" fmla="*/ 1126388 h 1425388"/>
              <a:gd name="connsiteX5" fmla="*/ 983016 w 1411941"/>
              <a:gd name="connsiteY5" fmla="*/ 1051993 h 1425388"/>
              <a:gd name="connsiteX6" fmla="*/ 1046215 w 1411941"/>
              <a:gd name="connsiteY6" fmla="*/ 1045854 h 1425388"/>
              <a:gd name="connsiteX7" fmla="*/ 1048870 w 1411941"/>
              <a:gd name="connsiteY7" fmla="*/ 954741 h 1425388"/>
              <a:gd name="connsiteX8" fmla="*/ 1048870 w 1411941"/>
              <a:gd name="connsiteY8" fmla="*/ 914400 h 1425388"/>
              <a:gd name="connsiteX9" fmla="*/ 1021976 w 1411941"/>
              <a:gd name="connsiteY9" fmla="*/ 900953 h 1425388"/>
              <a:gd name="connsiteX10" fmla="*/ 981635 w 1411941"/>
              <a:gd name="connsiteY10" fmla="*/ 860611 h 1425388"/>
              <a:gd name="connsiteX11" fmla="*/ 887506 w 1411941"/>
              <a:gd name="connsiteY11" fmla="*/ 820270 h 1425388"/>
              <a:gd name="connsiteX12" fmla="*/ 860611 w 1411941"/>
              <a:gd name="connsiteY12" fmla="*/ 753035 h 1425388"/>
              <a:gd name="connsiteX13" fmla="*/ 860611 w 1411941"/>
              <a:gd name="connsiteY13" fmla="*/ 645458 h 1425388"/>
              <a:gd name="connsiteX14" fmla="*/ 874059 w 1411941"/>
              <a:gd name="connsiteY14" fmla="*/ 510988 h 1425388"/>
              <a:gd name="connsiteX15" fmla="*/ 887506 w 1411941"/>
              <a:gd name="connsiteY15" fmla="*/ 403411 h 1425388"/>
              <a:gd name="connsiteX16" fmla="*/ 954741 w 1411941"/>
              <a:gd name="connsiteY16" fmla="*/ 336176 h 1425388"/>
              <a:gd name="connsiteX17" fmla="*/ 1035423 w 1411941"/>
              <a:gd name="connsiteY17" fmla="*/ 228600 h 1425388"/>
              <a:gd name="connsiteX18" fmla="*/ 1143000 w 1411941"/>
              <a:gd name="connsiteY18" fmla="*/ 147917 h 1425388"/>
              <a:gd name="connsiteX19" fmla="*/ 1290917 w 1411941"/>
              <a:gd name="connsiteY19" fmla="*/ 53788 h 1425388"/>
              <a:gd name="connsiteX20" fmla="*/ 1411941 w 1411941"/>
              <a:gd name="connsiteY20" fmla="*/ 0 h 1425388"/>
              <a:gd name="connsiteX21" fmla="*/ 1411941 w 1411941"/>
              <a:gd name="connsiteY21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74349 w 1411941"/>
              <a:gd name="connsiteY4" fmla="*/ 1126388 h 1425388"/>
              <a:gd name="connsiteX5" fmla="*/ 983016 w 1411941"/>
              <a:gd name="connsiteY5" fmla="*/ 1051993 h 1425388"/>
              <a:gd name="connsiteX6" fmla="*/ 1048870 w 1411941"/>
              <a:gd name="connsiteY6" fmla="*/ 954741 h 1425388"/>
              <a:gd name="connsiteX7" fmla="*/ 1048870 w 1411941"/>
              <a:gd name="connsiteY7" fmla="*/ 914400 h 1425388"/>
              <a:gd name="connsiteX8" fmla="*/ 1021976 w 1411941"/>
              <a:gd name="connsiteY8" fmla="*/ 900953 h 1425388"/>
              <a:gd name="connsiteX9" fmla="*/ 981635 w 1411941"/>
              <a:gd name="connsiteY9" fmla="*/ 860611 h 1425388"/>
              <a:gd name="connsiteX10" fmla="*/ 887506 w 1411941"/>
              <a:gd name="connsiteY10" fmla="*/ 820270 h 1425388"/>
              <a:gd name="connsiteX11" fmla="*/ 860611 w 1411941"/>
              <a:gd name="connsiteY11" fmla="*/ 753035 h 1425388"/>
              <a:gd name="connsiteX12" fmla="*/ 860611 w 1411941"/>
              <a:gd name="connsiteY12" fmla="*/ 645458 h 1425388"/>
              <a:gd name="connsiteX13" fmla="*/ 874059 w 1411941"/>
              <a:gd name="connsiteY13" fmla="*/ 510988 h 1425388"/>
              <a:gd name="connsiteX14" fmla="*/ 887506 w 1411941"/>
              <a:gd name="connsiteY14" fmla="*/ 403411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954741 w 1411941"/>
              <a:gd name="connsiteY14" fmla="*/ 336176 h 1425388"/>
              <a:gd name="connsiteX15" fmla="*/ 1035423 w 1411941"/>
              <a:gd name="connsiteY15" fmla="*/ 228600 h 1425388"/>
              <a:gd name="connsiteX16" fmla="*/ 1143000 w 1411941"/>
              <a:gd name="connsiteY16" fmla="*/ 147917 h 1425388"/>
              <a:gd name="connsiteX17" fmla="*/ 1290917 w 1411941"/>
              <a:gd name="connsiteY17" fmla="*/ 53788 h 1425388"/>
              <a:gd name="connsiteX18" fmla="*/ 1411941 w 1411941"/>
              <a:gd name="connsiteY18" fmla="*/ 0 h 1425388"/>
              <a:gd name="connsiteX19" fmla="*/ 1411941 w 1411941"/>
              <a:gd name="connsiteY19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883342 w 1411941"/>
              <a:gd name="connsiteY14" fmla="*/ 400140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883342 w 1411941"/>
              <a:gd name="connsiteY14" fmla="*/ 400140 h 1425388"/>
              <a:gd name="connsiteX15" fmla="*/ 883342 w 1411941"/>
              <a:gd name="connsiteY15" fmla="*/ 387139 h 1425388"/>
              <a:gd name="connsiteX16" fmla="*/ 954741 w 1411941"/>
              <a:gd name="connsiteY16" fmla="*/ 336176 h 1425388"/>
              <a:gd name="connsiteX17" fmla="*/ 1035423 w 1411941"/>
              <a:gd name="connsiteY17" fmla="*/ 228600 h 1425388"/>
              <a:gd name="connsiteX18" fmla="*/ 1143000 w 1411941"/>
              <a:gd name="connsiteY18" fmla="*/ 147917 h 1425388"/>
              <a:gd name="connsiteX19" fmla="*/ 1290917 w 1411941"/>
              <a:gd name="connsiteY19" fmla="*/ 53788 h 1425388"/>
              <a:gd name="connsiteX20" fmla="*/ 1411941 w 1411941"/>
              <a:gd name="connsiteY20" fmla="*/ 0 h 1425388"/>
              <a:gd name="connsiteX21" fmla="*/ 1411941 w 1411941"/>
              <a:gd name="connsiteY21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883342 w 1411941"/>
              <a:gd name="connsiteY14" fmla="*/ 400140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954741 w 1411941"/>
              <a:gd name="connsiteY14" fmla="*/ 336176 h 1425388"/>
              <a:gd name="connsiteX15" fmla="*/ 1035423 w 1411941"/>
              <a:gd name="connsiteY15" fmla="*/ 228600 h 1425388"/>
              <a:gd name="connsiteX16" fmla="*/ 1143000 w 1411941"/>
              <a:gd name="connsiteY16" fmla="*/ 147917 h 1425388"/>
              <a:gd name="connsiteX17" fmla="*/ 1290917 w 1411941"/>
              <a:gd name="connsiteY17" fmla="*/ 53788 h 1425388"/>
              <a:gd name="connsiteX18" fmla="*/ 1411941 w 1411941"/>
              <a:gd name="connsiteY18" fmla="*/ 0 h 1425388"/>
              <a:gd name="connsiteX19" fmla="*/ 1411941 w 1411941"/>
              <a:gd name="connsiteY19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887506 w 1411941"/>
              <a:gd name="connsiteY13" fmla="*/ 403411 h 1425388"/>
              <a:gd name="connsiteX14" fmla="*/ 918011 w 1411941"/>
              <a:gd name="connsiteY14" fmla="*/ 450338 h 1425388"/>
              <a:gd name="connsiteX15" fmla="*/ 954741 w 1411941"/>
              <a:gd name="connsiteY15" fmla="*/ 336176 h 1425388"/>
              <a:gd name="connsiteX16" fmla="*/ 1035423 w 1411941"/>
              <a:gd name="connsiteY16" fmla="*/ 228600 h 1425388"/>
              <a:gd name="connsiteX17" fmla="*/ 1143000 w 1411941"/>
              <a:gd name="connsiteY17" fmla="*/ 147917 h 1425388"/>
              <a:gd name="connsiteX18" fmla="*/ 1290917 w 1411941"/>
              <a:gd name="connsiteY18" fmla="*/ 53788 h 1425388"/>
              <a:gd name="connsiteX19" fmla="*/ 1411941 w 1411941"/>
              <a:gd name="connsiteY19" fmla="*/ 0 h 1425388"/>
              <a:gd name="connsiteX20" fmla="*/ 1411941 w 1411941"/>
              <a:gd name="connsiteY20" fmla="*/ 0 h 1425388"/>
              <a:gd name="connsiteX0" fmla="*/ 0 w 1411941"/>
              <a:gd name="connsiteY0" fmla="*/ 1425388 h 1425388"/>
              <a:gd name="connsiteX1" fmla="*/ 403411 w 1411941"/>
              <a:gd name="connsiteY1" fmla="*/ 1290917 h 1425388"/>
              <a:gd name="connsiteX2" fmla="*/ 753035 w 1411941"/>
              <a:gd name="connsiteY2" fmla="*/ 1223682 h 1425388"/>
              <a:gd name="connsiteX3" fmla="*/ 847164 w 1411941"/>
              <a:gd name="connsiteY3" fmla="*/ 1183341 h 1425388"/>
              <a:gd name="connsiteX4" fmla="*/ 983016 w 1411941"/>
              <a:gd name="connsiteY4" fmla="*/ 1051993 h 1425388"/>
              <a:gd name="connsiteX5" fmla="*/ 1048870 w 1411941"/>
              <a:gd name="connsiteY5" fmla="*/ 954741 h 1425388"/>
              <a:gd name="connsiteX6" fmla="*/ 1048870 w 1411941"/>
              <a:gd name="connsiteY6" fmla="*/ 914400 h 1425388"/>
              <a:gd name="connsiteX7" fmla="*/ 1021976 w 1411941"/>
              <a:gd name="connsiteY7" fmla="*/ 900953 h 1425388"/>
              <a:gd name="connsiteX8" fmla="*/ 981635 w 1411941"/>
              <a:gd name="connsiteY8" fmla="*/ 860611 h 1425388"/>
              <a:gd name="connsiteX9" fmla="*/ 887506 w 1411941"/>
              <a:gd name="connsiteY9" fmla="*/ 820270 h 1425388"/>
              <a:gd name="connsiteX10" fmla="*/ 860611 w 1411941"/>
              <a:gd name="connsiteY10" fmla="*/ 753035 h 1425388"/>
              <a:gd name="connsiteX11" fmla="*/ 860611 w 1411941"/>
              <a:gd name="connsiteY11" fmla="*/ 645458 h 1425388"/>
              <a:gd name="connsiteX12" fmla="*/ 874059 w 1411941"/>
              <a:gd name="connsiteY12" fmla="*/ 510988 h 1425388"/>
              <a:gd name="connsiteX13" fmla="*/ 918011 w 1411941"/>
              <a:gd name="connsiteY13" fmla="*/ 450338 h 1425388"/>
              <a:gd name="connsiteX14" fmla="*/ 954741 w 1411941"/>
              <a:gd name="connsiteY14" fmla="*/ 336176 h 1425388"/>
              <a:gd name="connsiteX15" fmla="*/ 1035423 w 1411941"/>
              <a:gd name="connsiteY15" fmla="*/ 228600 h 1425388"/>
              <a:gd name="connsiteX16" fmla="*/ 1143000 w 1411941"/>
              <a:gd name="connsiteY16" fmla="*/ 147917 h 1425388"/>
              <a:gd name="connsiteX17" fmla="*/ 1290917 w 1411941"/>
              <a:gd name="connsiteY17" fmla="*/ 53788 h 1425388"/>
              <a:gd name="connsiteX18" fmla="*/ 1411941 w 1411941"/>
              <a:gd name="connsiteY18" fmla="*/ 0 h 1425388"/>
              <a:gd name="connsiteX19" fmla="*/ 1411941 w 1411941"/>
              <a:gd name="connsiteY19" fmla="*/ 0 h 142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1941" h="1425388">
                <a:moveTo>
                  <a:pt x="0" y="1425388"/>
                </a:moveTo>
                <a:cubicBezTo>
                  <a:pt x="138952" y="1374961"/>
                  <a:pt x="277905" y="1324535"/>
                  <a:pt x="403411" y="1290917"/>
                </a:cubicBezTo>
                <a:cubicBezTo>
                  <a:pt x="528917" y="1257299"/>
                  <a:pt x="679076" y="1241611"/>
                  <a:pt x="753035" y="1223682"/>
                </a:cubicBezTo>
                <a:cubicBezTo>
                  <a:pt x="826994" y="1205753"/>
                  <a:pt x="808834" y="1211956"/>
                  <a:pt x="847164" y="1183341"/>
                </a:cubicBezTo>
                <a:cubicBezTo>
                  <a:pt x="885494" y="1154726"/>
                  <a:pt x="949398" y="1090093"/>
                  <a:pt x="983016" y="1051993"/>
                </a:cubicBezTo>
                <a:cubicBezTo>
                  <a:pt x="1016634" y="1013893"/>
                  <a:pt x="1037894" y="977673"/>
                  <a:pt x="1048870" y="954741"/>
                </a:cubicBezTo>
                <a:cubicBezTo>
                  <a:pt x="1059846" y="931809"/>
                  <a:pt x="1053352" y="923365"/>
                  <a:pt x="1048870" y="914400"/>
                </a:cubicBezTo>
                <a:cubicBezTo>
                  <a:pt x="1044388" y="905435"/>
                  <a:pt x="1033182" y="909918"/>
                  <a:pt x="1021976" y="900953"/>
                </a:cubicBezTo>
                <a:cubicBezTo>
                  <a:pt x="1010770" y="891988"/>
                  <a:pt x="1004047" y="874058"/>
                  <a:pt x="981635" y="860611"/>
                </a:cubicBezTo>
                <a:cubicBezTo>
                  <a:pt x="959223" y="847164"/>
                  <a:pt x="907677" y="838199"/>
                  <a:pt x="887506" y="820270"/>
                </a:cubicBezTo>
                <a:cubicBezTo>
                  <a:pt x="867335" y="802341"/>
                  <a:pt x="865093" y="782170"/>
                  <a:pt x="860611" y="753035"/>
                </a:cubicBezTo>
                <a:cubicBezTo>
                  <a:pt x="856129" y="723900"/>
                  <a:pt x="858370" y="685799"/>
                  <a:pt x="860611" y="645458"/>
                </a:cubicBezTo>
                <a:cubicBezTo>
                  <a:pt x="862852" y="605117"/>
                  <a:pt x="864492" y="543508"/>
                  <a:pt x="874059" y="510988"/>
                </a:cubicBezTo>
                <a:cubicBezTo>
                  <a:pt x="883626" y="478468"/>
                  <a:pt x="904564" y="479473"/>
                  <a:pt x="918011" y="450338"/>
                </a:cubicBezTo>
                <a:cubicBezTo>
                  <a:pt x="931458" y="421203"/>
                  <a:pt x="935172" y="373132"/>
                  <a:pt x="954741" y="336176"/>
                </a:cubicBezTo>
                <a:cubicBezTo>
                  <a:pt x="974310" y="299220"/>
                  <a:pt x="1004047" y="259976"/>
                  <a:pt x="1035423" y="228600"/>
                </a:cubicBezTo>
                <a:cubicBezTo>
                  <a:pt x="1066799" y="197224"/>
                  <a:pt x="1100418" y="177052"/>
                  <a:pt x="1143000" y="147917"/>
                </a:cubicBezTo>
                <a:cubicBezTo>
                  <a:pt x="1185582" y="118782"/>
                  <a:pt x="1246094" y="78441"/>
                  <a:pt x="1290917" y="53788"/>
                </a:cubicBezTo>
                <a:cubicBezTo>
                  <a:pt x="1335740" y="29135"/>
                  <a:pt x="1411941" y="0"/>
                  <a:pt x="1411941" y="0"/>
                </a:cubicBezTo>
                <a:lnTo>
                  <a:pt x="1411941" y="0"/>
                </a:lnTo>
              </a:path>
            </a:pathLst>
          </a:custGeom>
          <a:ln w="539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5867400" cy="838200"/>
          </a:xfrm>
        </p:spPr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Service contract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2209801"/>
            <a:ext cx="80772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3563" lvl="2" indent="-403225"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Contract signed with Kg </a:t>
            </a:r>
            <a:r>
              <a:rPr lang="en-US" sz="2800" dirty="0" err="1"/>
              <a:t>Thmor</a:t>
            </a:r>
            <a:r>
              <a:rPr lang="en-US" sz="2800" dirty="0"/>
              <a:t> commune for:</a:t>
            </a:r>
          </a:p>
          <a:p>
            <a:pPr marL="1020763" lvl="3" indent="-40322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FF33CC"/>
                </a:solidFill>
              </a:rPr>
              <a:t>Creating a FWUG at La-</a:t>
            </a:r>
            <a:r>
              <a:rPr lang="en-US" sz="2400" dirty="0" err="1">
                <a:solidFill>
                  <a:srgbClr val="FF33CC"/>
                </a:solidFill>
              </a:rPr>
              <a:t>ak</a:t>
            </a:r>
            <a:r>
              <a:rPr lang="en-US" sz="2400" dirty="0">
                <a:solidFill>
                  <a:srgbClr val="FF33CC"/>
                </a:solidFill>
              </a:rPr>
              <a:t> village</a:t>
            </a:r>
          </a:p>
          <a:p>
            <a:pPr marL="1020763" lvl="3" indent="-40322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FF33CC"/>
                </a:solidFill>
              </a:rPr>
              <a:t>Consulting with land owners and studying the future canal alignment</a:t>
            </a:r>
          </a:p>
          <a:p>
            <a:pPr marL="1020763" lvl="3" indent="-40322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FF33CC"/>
                </a:solidFill>
              </a:rPr>
              <a:t>Negotiating design with NCDD engineers</a:t>
            </a:r>
          </a:p>
          <a:p>
            <a:pPr marL="577850" lvl="2" indent="-417513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Contract </a:t>
            </a:r>
            <a:r>
              <a:rPr lang="en-US" sz="2800" dirty="0" smtClean="0"/>
              <a:t>amount </a:t>
            </a:r>
            <a:r>
              <a:rPr lang="en-US" sz="2800" dirty="0"/>
              <a:t>= </a:t>
            </a:r>
            <a:r>
              <a:rPr lang="en-US" sz="2800" dirty="0" smtClean="0"/>
              <a:t>8,400,000 KHR			(</a:t>
            </a:r>
            <a:r>
              <a:rPr lang="en-US" sz="2000" dirty="0" smtClean="0"/>
              <a:t>6,9 millions paid by commune, 1,5 million paid by FWUG)</a:t>
            </a:r>
            <a:endParaRPr lang="en-US" sz="2800" dirty="0"/>
          </a:p>
          <a:p>
            <a:pPr marL="563563" lvl="2" indent="-403225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/>
              <a:t>Implementation period</a:t>
            </a:r>
            <a:r>
              <a:rPr lang="en-US" sz="2000" dirty="0"/>
              <a:t>: </a:t>
            </a:r>
            <a:r>
              <a:rPr lang="en-US" sz="2400" dirty="0"/>
              <a:t>May - September 2010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SCE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58A3DF-CA76-4FB2-A210-5D2FA3F7F23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838200"/>
          </a:xfrm>
        </p:spPr>
        <p:txBody>
          <a:bodyPr/>
          <a:lstStyle/>
          <a:p>
            <a:r>
              <a:rPr lang="en-US" smtClean="0"/>
              <a:t>Implementation results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41148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2600" dirty="0" smtClean="0"/>
              <a:t>221 / 289 landowners (76%) paid the membership fee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Total amount collected = 5,365,000 KHR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Decision on alignment to be finalized soon according to the final design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Land compensation still need to be discussed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dirty="0" smtClean="0"/>
              <a:t>2d service contract for work follow-up to be negotiated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SCE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00046-4954-43B8-AEB9-DB5169B6CE1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239000" cy="914400"/>
          </a:xfrm>
        </p:spPr>
        <p:txBody>
          <a:bodyPr/>
          <a:lstStyle/>
          <a:p>
            <a:r>
              <a:rPr lang="en-US" sz="2800" dirty="0" smtClean="0"/>
              <a:t>Stung </a:t>
            </a:r>
            <a:r>
              <a:rPr lang="en-US" sz="2800" dirty="0" err="1" smtClean="0"/>
              <a:t>Chinit</a:t>
            </a:r>
            <a:r>
              <a:rPr lang="en-US" sz="2800" dirty="0" smtClean="0"/>
              <a:t> North irrigation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  <a:tabLst>
                <a:tab pos="18827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Location:</a:t>
            </a:r>
            <a:r>
              <a:rPr lang="en-US" dirty="0" smtClean="0"/>
              <a:t> 	</a:t>
            </a:r>
            <a:r>
              <a:rPr lang="en-US" sz="2400" dirty="0" err="1" smtClean="0"/>
              <a:t>Santuk</a:t>
            </a:r>
            <a:r>
              <a:rPr lang="en-US" sz="2400" dirty="0" smtClean="0"/>
              <a:t> district, Kampong Thom province, 		3 communes concerned</a:t>
            </a:r>
          </a:p>
          <a:p>
            <a:pPr>
              <a:buFont typeface="Wingdings" pitchFamily="2" charset="2"/>
              <a:buChar char="§"/>
              <a:tabLst>
                <a:tab pos="18827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System: </a:t>
            </a:r>
            <a:r>
              <a:rPr lang="en-US" dirty="0" smtClean="0"/>
              <a:t>	</a:t>
            </a:r>
            <a:r>
              <a:rPr lang="en-US" sz="2400" dirty="0" smtClean="0"/>
              <a:t>River reservoir with diversion to gravity canals 	(I+II+III) and independent drainage</a:t>
            </a:r>
          </a:p>
          <a:p>
            <a:pPr>
              <a:buFont typeface="Wingdings" pitchFamily="2" charset="2"/>
              <a:buChar char="§"/>
              <a:tabLst>
                <a:tab pos="3092450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Scheme size:</a:t>
            </a:r>
            <a:r>
              <a:rPr lang="en-US" dirty="0" smtClean="0"/>
              <a:t> 	</a:t>
            </a:r>
            <a:r>
              <a:rPr lang="en-US" sz="2400" dirty="0" smtClean="0"/>
              <a:t>2,400 ha</a:t>
            </a:r>
          </a:p>
          <a:p>
            <a:pPr>
              <a:buFont typeface="Wingdings" pitchFamily="2" charset="2"/>
              <a:buChar char="§"/>
              <a:tabLst>
                <a:tab pos="3092450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Construction:</a:t>
            </a:r>
            <a:r>
              <a:rPr lang="en-US" dirty="0" smtClean="0"/>
              <a:t> 	</a:t>
            </a:r>
            <a:r>
              <a:rPr lang="en-US" sz="2400" dirty="0" smtClean="0"/>
              <a:t>Under </a:t>
            </a:r>
            <a:r>
              <a:rPr lang="en-US" sz="2400" dirty="0" err="1" smtClean="0"/>
              <a:t>Pol</a:t>
            </a:r>
            <a:r>
              <a:rPr lang="en-US" sz="2400" dirty="0" smtClean="0"/>
              <a:t> Pot regime</a:t>
            </a:r>
          </a:p>
          <a:p>
            <a:pPr>
              <a:buFont typeface="Wingdings" pitchFamily="2" charset="2"/>
              <a:buChar char="§"/>
              <a:tabLst>
                <a:tab pos="3092450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Rehabilitation:</a:t>
            </a:r>
            <a:r>
              <a:rPr lang="en-US" dirty="0" smtClean="0"/>
              <a:t> 	</a:t>
            </a:r>
            <a:r>
              <a:rPr lang="en-US" sz="2400" dirty="0" smtClean="0"/>
              <a:t>2001-07 by </a:t>
            </a:r>
            <a:r>
              <a:rPr lang="en-US" sz="2400" dirty="0" err="1" smtClean="0"/>
              <a:t>MoWRaM</a:t>
            </a:r>
            <a:r>
              <a:rPr lang="en-US" sz="2400" dirty="0" smtClean="0"/>
              <a:t> – ADB – AFD</a:t>
            </a:r>
          </a:p>
          <a:p>
            <a:pPr>
              <a:buFont typeface="Wingdings" pitchFamily="2" charset="2"/>
              <a:buChar char="§"/>
              <a:tabLst>
                <a:tab pos="3092450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FWUC creation:</a:t>
            </a:r>
            <a:r>
              <a:rPr lang="en-US" dirty="0" smtClean="0"/>
              <a:t> 	</a:t>
            </a:r>
            <a:r>
              <a:rPr lang="en-US" sz="2400" dirty="0" smtClean="0"/>
              <a:t>2002 by GRET/CEDAC</a:t>
            </a:r>
          </a:p>
          <a:p>
            <a:pPr>
              <a:buFont typeface="Wingdings" pitchFamily="2" charset="2"/>
              <a:buChar char="§"/>
              <a:tabLst>
                <a:tab pos="3092450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FWUC members:</a:t>
            </a:r>
            <a:r>
              <a:rPr lang="en-US" dirty="0" smtClean="0"/>
              <a:t> 	</a:t>
            </a:r>
            <a:r>
              <a:rPr lang="en-US" sz="2400" dirty="0" smtClean="0"/>
              <a:t>2828 farmers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33CC"/>
                </a:solidFill>
              </a:rPr>
              <a:t>ISF collection rate in 2010:</a:t>
            </a:r>
            <a:r>
              <a:rPr lang="en-US" dirty="0" smtClean="0"/>
              <a:t> </a:t>
            </a:r>
            <a:r>
              <a:rPr lang="en-US" sz="2400" dirty="0" smtClean="0"/>
              <a:t>87%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33CC"/>
                </a:solidFill>
              </a:rPr>
              <a:t>ISF =</a:t>
            </a:r>
            <a:r>
              <a:rPr lang="en-US" dirty="0" smtClean="0"/>
              <a:t> </a:t>
            </a:r>
            <a:r>
              <a:rPr lang="en-US" sz="2400" dirty="0" smtClean="0"/>
              <a:t>30,000 </a:t>
            </a:r>
            <a:r>
              <a:rPr lang="en-US" sz="2400" dirty="0" err="1" smtClean="0"/>
              <a:t>riels</a:t>
            </a:r>
            <a:r>
              <a:rPr lang="en-US" sz="2400" dirty="0" smtClean="0"/>
              <a:t>/ha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/>
              <a:t>No membership fee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SCN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74325-7C36-4CC0-9E56-871EC650E29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096000" y="1676400"/>
            <a:ext cx="30480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cuments and Settings\GRET-SKY\My Documents\Antoine\Projet Cambodge\Stung Chinit\Maps\Stung Chinit villages area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6111126" cy="637371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>
            <a:stCxn id="48" idx="0"/>
          </p:cNvCxnSpPr>
          <p:nvPr/>
        </p:nvCxnSpPr>
        <p:spPr>
          <a:xfrm rot="5400000" flipH="1" flipV="1">
            <a:off x="6019800" y="6248400"/>
            <a:ext cx="1588" cy="3048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3AD7-F350-4945-9450-41B213CCE8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   Stung </a:t>
            </a:r>
            <a:r>
              <a:rPr lang="en-US" dirty="0" err="1" smtClean="0"/>
              <a:t>Chinit</a:t>
            </a:r>
            <a:r>
              <a:rPr lang="en-US" dirty="0" smtClean="0"/>
              <a:t> North scheme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163094" y="3695700"/>
            <a:ext cx="5409406" cy="794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71800" y="2362200"/>
            <a:ext cx="28956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3200400"/>
            <a:ext cx="27432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800600"/>
            <a:ext cx="18288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1400" y="6248400"/>
            <a:ext cx="22860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362200"/>
            <a:ext cx="28194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57800" y="990600"/>
            <a:ext cx="6096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76800" y="990600"/>
            <a:ext cx="381000" cy="152400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8200" y="1066800"/>
            <a:ext cx="228600" cy="76200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0" y="4495800"/>
            <a:ext cx="381000" cy="304800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48000" y="4495800"/>
            <a:ext cx="609600" cy="1588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29000" y="6172200"/>
            <a:ext cx="152400" cy="76200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rot="19939931">
            <a:off x="2099271" y="2147095"/>
            <a:ext cx="706972" cy="887166"/>
          </a:xfrm>
          <a:prstGeom prst="ellipse">
            <a:avLst/>
          </a:prstGeom>
          <a:solidFill>
            <a:srgbClr val="FF99CC">
              <a:alpha val="50000"/>
            </a:srgbClr>
          </a:solidFill>
          <a:ln>
            <a:solidFill>
              <a:srgbClr val="CC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2743200" y="2819400"/>
            <a:ext cx="457200" cy="304800"/>
          </a:xfrm>
          <a:prstGeom prst="line">
            <a:avLst/>
          </a:prstGeom>
          <a:ln w="76200">
            <a:solidFill>
              <a:srgbClr val="FF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91200" y="6400800"/>
            <a:ext cx="152400" cy="152400"/>
          </a:xfrm>
          <a:prstGeom prst="rect">
            <a:avLst/>
          </a:prstGeom>
          <a:solidFill>
            <a:srgbClr val="FF33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172200" y="6488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Reservoir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960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SC3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96000" y="457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SC4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SC5</a:t>
            </a:r>
            <a:endParaRPr lang="en-US" dirty="0"/>
          </a:p>
        </p:txBody>
      </p:sp>
      <p:sp>
        <p:nvSpPr>
          <p:cNvPr id="60" name="Line Callout 2 59"/>
          <p:cNvSpPr/>
          <p:nvPr/>
        </p:nvSpPr>
        <p:spPr>
          <a:xfrm>
            <a:off x="6705600" y="2514600"/>
            <a:ext cx="2133600" cy="1295400"/>
          </a:xfrm>
          <a:prstGeom prst="borderCallout2">
            <a:avLst>
              <a:gd name="adj1" fmla="val 71691"/>
              <a:gd name="adj2" fmla="val -1274"/>
              <a:gd name="adj3" fmla="val 26924"/>
              <a:gd name="adj4" fmla="val -90866"/>
              <a:gd name="adj5" fmla="val 23740"/>
              <a:gd name="adj6" fmla="val -179964"/>
            </a:avLst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Project to build canal and extend irrigated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area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86000" y="3200400"/>
            <a:ext cx="838200" cy="533400"/>
          </a:xfrm>
          <a:prstGeom prst="line">
            <a:avLst/>
          </a:prstGeom>
          <a:ln w="76200"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smtClean="0"/>
              <a:t>ISC working area in 2010</a:t>
            </a:r>
          </a:p>
        </p:txBody>
      </p:sp>
      <p:pic>
        <p:nvPicPr>
          <p:cNvPr id="1026" name="Picture 2" descr="C:\Users\ASUS\Pictures\ISC target in 20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763" y="1981200"/>
            <a:ext cx="5852437" cy="4891723"/>
          </a:xfrm>
          <a:effectLst>
            <a:softEdge rad="112500"/>
          </a:effectLst>
        </p:spPr>
      </p:pic>
      <p:sp>
        <p:nvSpPr>
          <p:cNvPr id="12" name="Diamond 11"/>
          <p:cNvSpPr/>
          <p:nvPr/>
        </p:nvSpPr>
        <p:spPr>
          <a:xfrm>
            <a:off x="2286000" y="64008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3733800" y="47244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3886200" y="45720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657600" y="43434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4114800" y="57912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5943600" y="41148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2209800" y="3352800"/>
            <a:ext cx="152400" cy="1524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ine Callout 1 21"/>
          <p:cNvSpPr/>
          <p:nvPr/>
        </p:nvSpPr>
        <p:spPr>
          <a:xfrm>
            <a:off x="6629400" y="2590800"/>
            <a:ext cx="2209800" cy="457200"/>
          </a:xfrm>
          <a:prstGeom prst="borderCallout1">
            <a:avLst>
              <a:gd name="adj1" fmla="val 18750"/>
              <a:gd name="adj2" fmla="val -8333"/>
              <a:gd name="adj3" fmla="val 182795"/>
              <a:gd name="adj4" fmla="val -196406"/>
            </a:avLst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Baray</a:t>
            </a:r>
            <a:endParaRPr lang="en-US" dirty="0"/>
          </a:p>
        </p:txBody>
      </p:sp>
      <p:sp>
        <p:nvSpPr>
          <p:cNvPr id="23" name="Line Callout 1 22"/>
          <p:cNvSpPr/>
          <p:nvPr/>
        </p:nvSpPr>
        <p:spPr>
          <a:xfrm>
            <a:off x="6629400" y="4267200"/>
            <a:ext cx="2209800" cy="533400"/>
          </a:xfrm>
          <a:prstGeom prst="borderCallout1">
            <a:avLst>
              <a:gd name="adj1" fmla="val 18750"/>
              <a:gd name="adj2" fmla="val -8333"/>
              <a:gd name="adj3" fmla="val 74055"/>
              <a:gd name="adj4" fmla="val -119008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Pram </a:t>
            </a:r>
            <a:r>
              <a:rPr lang="en-US" b="1" dirty="0" err="1"/>
              <a:t>Kumpheak</a:t>
            </a:r>
            <a:endParaRPr lang="en-US" b="1" dirty="0"/>
          </a:p>
        </p:txBody>
      </p:sp>
      <p:sp>
        <p:nvSpPr>
          <p:cNvPr id="24" name="Line Callout 1 23"/>
          <p:cNvSpPr/>
          <p:nvPr/>
        </p:nvSpPr>
        <p:spPr>
          <a:xfrm>
            <a:off x="6629400" y="4876800"/>
            <a:ext cx="2209800" cy="533400"/>
          </a:xfrm>
          <a:prstGeom prst="borderCallout1">
            <a:avLst>
              <a:gd name="adj1" fmla="val 18750"/>
              <a:gd name="adj2" fmla="val -8333"/>
              <a:gd name="adj3" fmla="val -14727"/>
              <a:gd name="adj4" fmla="val -127326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Teuk</a:t>
            </a:r>
            <a:r>
              <a:rPr lang="en-US" b="1" dirty="0"/>
              <a:t> </a:t>
            </a:r>
            <a:r>
              <a:rPr lang="en-US" b="1" dirty="0" err="1"/>
              <a:t>Chha</a:t>
            </a:r>
            <a:endParaRPr lang="en-US" b="1" dirty="0"/>
          </a:p>
        </p:txBody>
      </p:sp>
      <p:sp>
        <p:nvSpPr>
          <p:cNvPr id="25" name="Line Callout 1 24"/>
          <p:cNvSpPr/>
          <p:nvPr/>
        </p:nvSpPr>
        <p:spPr>
          <a:xfrm>
            <a:off x="6629400" y="5486400"/>
            <a:ext cx="2209800" cy="533400"/>
          </a:xfrm>
          <a:prstGeom prst="borderCallout1">
            <a:avLst>
              <a:gd name="adj1" fmla="val 18750"/>
              <a:gd name="adj2" fmla="val -8333"/>
              <a:gd name="adj3" fmla="val 64601"/>
              <a:gd name="adj4" fmla="val -111356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Sdao</a:t>
            </a:r>
            <a:r>
              <a:rPr lang="en-US" b="1" dirty="0"/>
              <a:t> Kong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6629400" y="6096000"/>
            <a:ext cx="2209800" cy="533400"/>
          </a:xfrm>
          <a:prstGeom prst="borderCallout1">
            <a:avLst>
              <a:gd name="adj1" fmla="val 18750"/>
              <a:gd name="adj2" fmla="val -8333"/>
              <a:gd name="adj3" fmla="val 69012"/>
              <a:gd name="adj4" fmla="val -192933"/>
            </a:avLst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Prey </a:t>
            </a:r>
            <a:r>
              <a:rPr lang="en-US" dirty="0" err="1"/>
              <a:t>Nup</a:t>
            </a:r>
            <a:endParaRPr lang="en-US" dirty="0"/>
          </a:p>
        </p:txBody>
      </p:sp>
      <p:sp>
        <p:nvSpPr>
          <p:cNvPr id="27" name="Line Callout 1 26"/>
          <p:cNvSpPr/>
          <p:nvPr/>
        </p:nvSpPr>
        <p:spPr>
          <a:xfrm>
            <a:off x="6629400" y="3733800"/>
            <a:ext cx="2209800" cy="457200"/>
          </a:xfrm>
          <a:prstGeom prst="borderCallout1">
            <a:avLst>
              <a:gd name="adj1" fmla="val 18750"/>
              <a:gd name="adj2" fmla="val -8333"/>
              <a:gd name="adj3" fmla="val 92206"/>
              <a:gd name="adj4" fmla="val -27123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Machu </a:t>
            </a:r>
            <a:r>
              <a:rPr lang="en-US" b="1" dirty="0" err="1"/>
              <a:t>Nga</a:t>
            </a:r>
            <a:endParaRPr lang="en-US" b="1" dirty="0"/>
          </a:p>
        </p:txBody>
      </p:sp>
      <p:sp>
        <p:nvSpPr>
          <p:cNvPr id="28" name="Line Callout 1 27"/>
          <p:cNvSpPr/>
          <p:nvPr/>
        </p:nvSpPr>
        <p:spPr>
          <a:xfrm>
            <a:off x="6629400" y="3124200"/>
            <a:ext cx="2209800" cy="533400"/>
          </a:xfrm>
          <a:prstGeom prst="borderCallout1">
            <a:avLst>
              <a:gd name="adj1" fmla="val 28834"/>
              <a:gd name="adj2" fmla="val -9012"/>
              <a:gd name="adj3" fmla="val 236029"/>
              <a:gd name="adj4" fmla="val -129822"/>
            </a:avLst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Stung </a:t>
            </a:r>
            <a:r>
              <a:rPr lang="en-US" b="1" dirty="0" err="1"/>
              <a:t>Chinit</a:t>
            </a:r>
            <a:r>
              <a:rPr lang="en-US" b="1" dirty="0"/>
              <a:t> East &amp; North</a:t>
            </a:r>
          </a:p>
        </p:txBody>
      </p:sp>
      <p:sp>
        <p:nvSpPr>
          <p:cNvPr id="6162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457D96-2ADF-42B9-B7B5-ED12F3774C7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6934200" cy="685800"/>
          </a:xfrm>
        </p:spPr>
        <p:txBody>
          <a:bodyPr/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Contract &amp; other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876800"/>
          </a:xfrm>
        </p:spPr>
        <p:txBody>
          <a:bodyPr>
            <a:normAutofit fontScale="70000" lnSpcReduction="20000"/>
          </a:bodyPr>
          <a:lstStyle/>
          <a:p>
            <a:pPr marL="349250" indent="-349250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dirty="0" smtClean="0"/>
              <a:t>Contract signed between FWUC committee and ISC in December 2009</a:t>
            </a:r>
          </a:p>
          <a:p>
            <a:pPr marL="349250" indent="-349250">
              <a:buFont typeface="Wingdings" pitchFamily="2" charset="2"/>
              <a:buChar char="§"/>
              <a:defRPr/>
            </a:pPr>
            <a:r>
              <a:rPr lang="en-US" dirty="0" smtClean="0"/>
              <a:t>Service price: 260 USD (paid in April 2010)</a:t>
            </a:r>
          </a:p>
          <a:p>
            <a:pPr marL="349250" indent="-349250">
              <a:buFont typeface="Wingdings" pitchFamily="2" charset="2"/>
              <a:buChar char="§"/>
              <a:defRPr/>
            </a:pPr>
            <a:r>
              <a:rPr lang="en-US" dirty="0" smtClean="0"/>
              <a:t>Services:</a:t>
            </a:r>
          </a:p>
          <a:p>
            <a:pPr marL="685800" lvl="1">
              <a:spcBef>
                <a:spcPts val="1200"/>
              </a:spcBef>
              <a:defRPr/>
            </a:pPr>
            <a:r>
              <a:rPr lang="en-US" dirty="0" smtClean="0"/>
              <a:t>Updating land owner database</a:t>
            </a:r>
          </a:p>
          <a:p>
            <a:pPr marL="685800" lvl="1">
              <a:spcBef>
                <a:spcPts val="1200"/>
              </a:spcBef>
              <a:defRPr/>
            </a:pPr>
            <a:r>
              <a:rPr lang="en-US" dirty="0" smtClean="0"/>
              <a:t>Following up ISF collection results </a:t>
            </a:r>
          </a:p>
          <a:p>
            <a:pPr marL="685800" lvl="1">
              <a:spcBef>
                <a:spcPts val="1200"/>
              </a:spcBef>
              <a:defRPr/>
            </a:pPr>
            <a:r>
              <a:rPr lang="en-US" dirty="0" smtClean="0"/>
              <a:t>Maintenance plan preparation</a:t>
            </a:r>
          </a:p>
          <a:p>
            <a:pPr marL="685800" lvl="1">
              <a:spcBef>
                <a:spcPts val="1200"/>
              </a:spcBef>
              <a:defRPr/>
            </a:pPr>
            <a:r>
              <a:rPr lang="en-US" dirty="0" smtClean="0"/>
              <a:t>Financial reporting and budget preparation</a:t>
            </a:r>
          </a:p>
          <a:p>
            <a:pPr marL="685800" lvl="1">
              <a:spcBef>
                <a:spcPts val="1200"/>
              </a:spcBef>
              <a:defRPr/>
            </a:pPr>
            <a:r>
              <a:rPr lang="en-US" dirty="0" smtClean="0"/>
              <a:t>Facilitating CRIC meeting</a:t>
            </a:r>
          </a:p>
          <a:p>
            <a:pPr marL="349250" lvl="1" indent="-3492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800" dirty="0" smtClean="0"/>
              <a:t>Outside contract, ISC provided support for:</a:t>
            </a:r>
            <a:endParaRPr lang="en-US" dirty="0" smtClean="0"/>
          </a:p>
          <a:p>
            <a:pPr marL="6858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dirty="0" smtClean="0"/>
              <a:t>Negotiating responsibility sharing agreement (</a:t>
            </a:r>
            <a:r>
              <a:rPr lang="en-US" dirty="0" err="1" smtClean="0"/>
              <a:t>LoA</a:t>
            </a:r>
            <a:r>
              <a:rPr lang="en-US" dirty="0" smtClean="0"/>
              <a:t>) between FWUC and </a:t>
            </a:r>
            <a:r>
              <a:rPr lang="en-US" dirty="0" err="1" smtClean="0"/>
              <a:t>PDoWRaM</a:t>
            </a:r>
            <a:r>
              <a:rPr lang="en-US" dirty="0" smtClean="0"/>
              <a:t> (signed on 6 October 2009)</a:t>
            </a:r>
          </a:p>
          <a:p>
            <a:pPr marL="685800"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dirty="0" smtClean="0"/>
              <a:t>Requesting a functioning subsidy to </a:t>
            </a:r>
            <a:r>
              <a:rPr lang="en-US" dirty="0" err="1" smtClean="0"/>
              <a:t>MoWRaM</a:t>
            </a:r>
            <a:r>
              <a:rPr lang="en-US" dirty="0" smtClean="0"/>
              <a:t> and AFD (29,137 USD approved in June 2010)</a:t>
            </a:r>
          </a:p>
          <a:p>
            <a:pPr marL="400050" lvl="1" indent="0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/>
              <a:t>SCN</a:t>
            </a:r>
            <a:endParaRPr lang="en-US" b="1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0D9E8-8AEA-4620-90F6-7D2FA291CF7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239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…Next step!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2d &amp; 3d service contracts under negotiation: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 yearly contract for regular support based on FWUC demands (database, financial follow-up, etc.)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one contract for specific services:</a:t>
            </a:r>
          </a:p>
          <a:p>
            <a:pPr lvl="1">
              <a:defRPr/>
            </a:pPr>
            <a:r>
              <a:rPr lang="en-US" dirty="0" smtClean="0"/>
              <a:t> Assessment for irrigated area extension and cost estimation,</a:t>
            </a:r>
          </a:p>
          <a:p>
            <a:pPr lvl="1">
              <a:defRPr/>
            </a:pPr>
            <a:r>
              <a:rPr lang="en-US" dirty="0" smtClean="0"/>
              <a:t>Writing proposal</a:t>
            </a:r>
          </a:p>
          <a:p>
            <a:pPr lvl="1">
              <a:defRPr/>
            </a:pPr>
            <a:r>
              <a:rPr lang="en-US" dirty="0" smtClean="0"/>
              <a:t>Looking for funds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/>
              <a:t>SCN</a:t>
            </a:r>
            <a:endParaRPr lang="en-US" b="1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19998E-C2F8-46CB-BFC1-75C899B982A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/>
          <a:lstStyle/>
          <a:p>
            <a:r>
              <a:rPr lang="en-US" smtClean="0"/>
              <a:t>Sdaov Kong irrigation scheme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Location:</a:t>
            </a:r>
            <a:r>
              <a:rPr lang="en-US" sz="2400" dirty="0" smtClean="0"/>
              <a:t> </a:t>
            </a:r>
            <a:r>
              <a:rPr lang="en-US" sz="2400" dirty="0" err="1" smtClean="0"/>
              <a:t>Baphom</a:t>
            </a:r>
            <a:r>
              <a:rPr lang="en-US" sz="2400" dirty="0" smtClean="0"/>
              <a:t> district, Prey </a:t>
            </a:r>
            <a:r>
              <a:rPr lang="en-US" sz="2400" dirty="0" err="1" smtClean="0"/>
              <a:t>Veng</a:t>
            </a:r>
            <a:r>
              <a:rPr lang="en-US" sz="2400" dirty="0" smtClean="0"/>
              <a:t> province</a:t>
            </a:r>
            <a:r>
              <a:rPr lang="en-US" dirty="0" smtClean="0"/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System:</a:t>
            </a:r>
            <a:r>
              <a:rPr lang="en-US" dirty="0" smtClean="0"/>
              <a:t> </a:t>
            </a:r>
            <a:r>
              <a:rPr lang="en-US" sz="2400" dirty="0" smtClean="0"/>
              <a:t>Pumping station and gravity canals (I+II)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Serviced area:</a:t>
            </a:r>
            <a:r>
              <a:rPr lang="en-US" dirty="0" smtClean="0"/>
              <a:t> </a:t>
            </a:r>
            <a:r>
              <a:rPr lang="en-US" sz="2400" dirty="0" smtClean="0"/>
              <a:t>300 ha (functioning: 100-130 ha)</a:t>
            </a:r>
            <a:endParaRPr lang="en-US" dirty="0" smtClean="0">
              <a:solidFill>
                <a:srgbClr val="FF33CC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Rehabilitation:</a:t>
            </a:r>
            <a:r>
              <a:rPr lang="en-US" dirty="0" smtClean="0"/>
              <a:t> </a:t>
            </a:r>
            <a:r>
              <a:rPr lang="en-US" sz="2400" dirty="0" smtClean="0"/>
              <a:t>2004 by </a:t>
            </a:r>
            <a:r>
              <a:rPr lang="en-US" sz="2400" dirty="0" err="1" smtClean="0"/>
              <a:t>MoWRaM</a:t>
            </a:r>
            <a:r>
              <a:rPr lang="en-US" sz="2400" dirty="0" smtClean="0"/>
              <a:t> and French Embassy</a:t>
            </a:r>
            <a:r>
              <a:rPr lang="en-US" sz="3200" dirty="0" smtClean="0"/>
              <a:t> 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FWUC creation:</a:t>
            </a:r>
            <a:r>
              <a:rPr lang="en-US" dirty="0" smtClean="0"/>
              <a:t>  </a:t>
            </a:r>
            <a:r>
              <a:rPr lang="en-US" sz="2400" dirty="0" smtClean="0"/>
              <a:t>2004 with CEDAC support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3657600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Management level:</a:t>
            </a:r>
            <a:r>
              <a:rPr lang="en-US" dirty="0" smtClean="0"/>
              <a:t> III </a:t>
            </a:r>
            <a:r>
              <a:rPr lang="en-US" sz="2000" dirty="0" smtClean="0"/>
              <a:t>(FWUC existing, pump operation, ISF 	collection, no canal maintenance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3549650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ISF level: </a:t>
            </a:r>
            <a:r>
              <a:rPr lang="en-US" sz="2400" dirty="0" smtClean="0"/>
              <a:t>200,000 KHR / ha (50% if suppl. pumping)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28800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Interest:</a:t>
            </a:r>
            <a:r>
              <a:rPr lang="en-US" sz="2400" dirty="0" smtClean="0"/>
              <a:t> 	Receding and EWS cropping, fertile soils, FWUC 	autonomous since 2005.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SDK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DCD17-0941-439D-98AA-CE150B4D64B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3AD7-F350-4945-9450-41B213CCE8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</a:blip>
          <a:srcRect/>
          <a:stretch>
            <a:fillRect/>
          </a:stretch>
        </p:blipFill>
        <p:spPr bwMode="auto">
          <a:xfrm>
            <a:off x="0" y="533400"/>
            <a:ext cx="9145144" cy="6629400"/>
          </a:xfrm>
          <a:prstGeom prst="rect">
            <a:avLst/>
          </a:prstGeom>
          <a:noFill/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905000" y="5410200"/>
            <a:ext cx="457200" cy="30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953000"/>
            <a:ext cx="457200" cy="30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4419600"/>
            <a:ext cx="457200" cy="30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0" y="3962400"/>
            <a:ext cx="457200" cy="30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1600" y="5029200"/>
            <a:ext cx="533400" cy="3810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4800600"/>
            <a:ext cx="533400" cy="3810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5000" y="4343400"/>
            <a:ext cx="533400" cy="3810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3429000"/>
            <a:ext cx="533400" cy="30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2971800"/>
            <a:ext cx="609600" cy="1588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2200" y="3962400"/>
            <a:ext cx="685800" cy="1588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429000"/>
            <a:ext cx="533400" cy="1588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0" y="2057400"/>
            <a:ext cx="609600" cy="1588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2438400"/>
            <a:ext cx="609600" cy="1588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57600" y="3124200"/>
            <a:ext cx="609600" cy="1524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600" y="4114800"/>
            <a:ext cx="2590800" cy="18288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400" y="4953000"/>
            <a:ext cx="1066800" cy="68580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00200" y="5638800"/>
            <a:ext cx="990600" cy="83820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104900" y="1790700"/>
            <a:ext cx="4495800" cy="3352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00200" y="5638800"/>
            <a:ext cx="152400" cy="152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1000" y="228600"/>
            <a:ext cx="9144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SDK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46482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Sdaov</a:t>
            </a:r>
            <a:r>
              <a:rPr lang="en-US" dirty="0" smtClean="0"/>
              <a:t> Kong map</a:t>
            </a:r>
            <a:endParaRPr lang="en-US" dirty="0"/>
          </a:p>
        </p:txBody>
      </p:sp>
      <p:pic>
        <p:nvPicPr>
          <p:cNvPr id="1027" name="Picture 3" descr="C:\Documents and Settings\GRET-SKY\My Documents\Antoine\Projet Cambodge\ASIrri\Administration\ISC Logo\ISC BIG FOR US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52400"/>
            <a:ext cx="1142504" cy="1447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3AD7-F350-4945-9450-41B213CCE8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 descr="D:\My Pictures\2009 2010 Cambodge ISC\Sélection\DSCN2811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81400"/>
            <a:ext cx="3886200" cy="2593813"/>
          </a:xfrm>
          <a:prstGeom prst="rect">
            <a:avLst/>
          </a:prstGeom>
          <a:noFill/>
        </p:spPr>
      </p:pic>
      <p:pic>
        <p:nvPicPr>
          <p:cNvPr id="1027" name="Picture 3" descr="D:\My Pictures\2009 2010 Cambodge ISC\Sélection\DSCN2816(1).JPG"/>
          <p:cNvPicPr>
            <a:picLocks noChangeAspect="1" noChangeArrowheads="1"/>
          </p:cNvPicPr>
          <p:nvPr/>
        </p:nvPicPr>
        <p:blipFill>
          <a:blip r:embed="rId3">
            <a:lum bright="7000"/>
          </a:blip>
          <a:srcRect/>
          <a:stretch>
            <a:fillRect/>
          </a:stretch>
        </p:blipFill>
        <p:spPr bwMode="auto">
          <a:xfrm>
            <a:off x="3581400" y="152399"/>
            <a:ext cx="4114800" cy="3086099"/>
          </a:xfrm>
          <a:prstGeom prst="rect">
            <a:avLst/>
          </a:prstGeom>
          <a:noFill/>
        </p:spPr>
      </p:pic>
      <p:pic>
        <p:nvPicPr>
          <p:cNvPr id="1028" name="Picture 4" descr="D:\My Pictures\2009 2010 Cambodge ISC\Sélection\DSCN2812(1)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914400"/>
            <a:ext cx="3806295" cy="2540480"/>
          </a:xfrm>
          <a:prstGeom prst="rect">
            <a:avLst/>
          </a:prstGeom>
          <a:noFill/>
        </p:spPr>
      </p:pic>
      <p:pic>
        <p:nvPicPr>
          <p:cNvPr id="1029" name="Picture 5" descr="D:\My Pictures\2009 2010 Cambodge ISC\Sélection\DSCN2805(1).JPG"/>
          <p:cNvPicPr>
            <a:picLocks noChangeAspect="1" noChangeArrowheads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6691313" y="3429000"/>
            <a:ext cx="2452687" cy="3270251"/>
          </a:xfrm>
          <a:prstGeom prst="rect">
            <a:avLst/>
          </a:prstGeom>
          <a:noFill/>
        </p:spPr>
      </p:pic>
      <p:pic>
        <p:nvPicPr>
          <p:cNvPr id="1030" name="Picture 6" descr="D:\My Pictures\2009 2010 Cambodge ISC\Sélection\DSCN2806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3556001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381000"/>
            <a:ext cx="2590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Pumping Station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352801"/>
            <a:ext cx="2057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Main canal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2971800"/>
            <a:ext cx="259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Main to secondary canal by gravity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867400"/>
            <a:ext cx="3048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Supplementary pumping to secondary canal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3886200" y="611833"/>
            <a:ext cx="381000" cy="2263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143794" y="38854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057400" y="3200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143500" y="369570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810500" y="5753100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391400" cy="838200"/>
          </a:xfrm>
        </p:spPr>
        <p:txBody>
          <a:bodyPr/>
          <a:lstStyle/>
          <a:p>
            <a:r>
              <a:rPr lang="en-US" sz="3200" dirty="0" smtClean="0"/>
              <a:t>Support provided (no contract)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305800" cy="48006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Financial review and assessment since 2005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Financial report writing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Future budget design and plan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Functioning subsidy request to </a:t>
            </a:r>
            <a:r>
              <a:rPr lang="en-US" dirty="0" err="1" smtClean="0"/>
              <a:t>MoWRaM</a:t>
            </a:r>
            <a:r>
              <a:rPr lang="en-US" dirty="0" smtClean="0"/>
              <a:t> and AFD</a:t>
            </a:r>
          </a:p>
          <a:p>
            <a:pPr marL="9080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33CC"/>
                </a:solidFill>
              </a:rPr>
              <a:t>6,300 USD subsidy approved in June 2010</a:t>
            </a:r>
          </a:p>
          <a:p>
            <a:pPr marL="90805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33CC"/>
                </a:solidFill>
              </a:rPr>
              <a:t>This budget includes future service costs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3AD7-F350-4945-9450-41B213CCE8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en-US" dirty="0" smtClean="0"/>
              <a:t>… Next step!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1910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Contract negotiation between FWUC and ISC: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tabLst>
                <a:tab pos="21113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Contract 1</a:t>
            </a:r>
            <a:r>
              <a:rPr lang="en-US" dirty="0" smtClean="0"/>
              <a:t>:	</a:t>
            </a:r>
            <a:r>
              <a:rPr lang="en-US" sz="2400" dirty="0" smtClean="0"/>
              <a:t>one year contract for financial follow-up 	and other needs based on FWUC demands</a:t>
            </a:r>
            <a:endParaRPr lang="en-US" dirty="0" smtClean="0"/>
          </a:p>
          <a:p>
            <a:pPr>
              <a:spcBef>
                <a:spcPts val="1800"/>
              </a:spcBef>
              <a:buFont typeface="Wingdings" pitchFamily="2" charset="2"/>
              <a:buChar char="q"/>
              <a:tabLst>
                <a:tab pos="21113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Contract 2</a:t>
            </a:r>
            <a:r>
              <a:rPr lang="en-US" dirty="0" smtClean="0"/>
              <a:t>:	</a:t>
            </a:r>
            <a:r>
              <a:rPr lang="en-US" sz="2400" dirty="0" smtClean="0"/>
              <a:t>specific service contract for maintenance: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Canal maintenance assessment and cost estimation </a:t>
            </a:r>
          </a:p>
          <a:p>
            <a:pPr lvl="1">
              <a:defRPr/>
            </a:pPr>
            <a:r>
              <a:rPr lang="en-US" dirty="0" smtClean="0"/>
              <a:t>Proposal writing</a:t>
            </a:r>
          </a:p>
          <a:p>
            <a:pPr lvl="1">
              <a:defRPr/>
            </a:pPr>
            <a:r>
              <a:rPr lang="en-US" dirty="0" smtClean="0"/>
              <a:t>Construction follow-up</a:t>
            </a:r>
          </a:p>
          <a:p>
            <a:pPr lvl="1">
              <a:defRPr/>
            </a:pPr>
            <a:r>
              <a:rPr lang="en-US" dirty="0" smtClean="0"/>
              <a:t>Budget allocation from EU-FF = ~25,000 USD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SDK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4DEFD-2307-4F6B-95BA-9A25BB01D68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34200" cy="914400"/>
          </a:xfrm>
        </p:spPr>
        <p:txBody>
          <a:bodyPr/>
          <a:lstStyle/>
          <a:p>
            <a:r>
              <a:rPr lang="en-US" smtClean="0"/>
              <a:t>Machu Nga irrigation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3058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Location:</a:t>
            </a:r>
            <a:r>
              <a:rPr lang="en-US" dirty="0" smtClean="0"/>
              <a:t> </a:t>
            </a:r>
            <a:r>
              <a:rPr lang="en-US" sz="2400" dirty="0" err="1" smtClean="0"/>
              <a:t>Koah</a:t>
            </a:r>
            <a:r>
              <a:rPr lang="en-US" sz="2400" dirty="0" smtClean="0"/>
              <a:t> </a:t>
            </a:r>
            <a:r>
              <a:rPr lang="en-US" sz="2400" dirty="0" err="1" smtClean="0"/>
              <a:t>Nhek</a:t>
            </a:r>
            <a:r>
              <a:rPr lang="en-US" sz="2400" dirty="0" smtClean="0"/>
              <a:t> district, </a:t>
            </a:r>
            <a:r>
              <a:rPr lang="en-US" sz="2400" dirty="0" err="1" smtClean="0"/>
              <a:t>Mondulkiri</a:t>
            </a:r>
            <a:r>
              <a:rPr lang="en-US" sz="2400" dirty="0" smtClean="0"/>
              <a:t> province, 	</a:t>
            </a:r>
            <a:r>
              <a:rPr lang="en-US" sz="2400" dirty="0" err="1" smtClean="0"/>
              <a:t>Royor</a:t>
            </a:r>
            <a:r>
              <a:rPr lang="en-US" sz="2400" dirty="0" smtClean="0"/>
              <a:t> commune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18827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System:</a:t>
            </a:r>
            <a:r>
              <a:rPr lang="en-US" dirty="0" smtClean="0"/>
              <a:t> 	</a:t>
            </a:r>
            <a:r>
              <a:rPr lang="en-US" sz="2400" dirty="0" smtClean="0"/>
              <a:t>Reservoir and gravity canals (I+II)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tabLst>
                <a:tab pos="2568575" algn="l"/>
              </a:tabLst>
              <a:defRPr/>
            </a:pPr>
            <a:r>
              <a:rPr lang="en-US" dirty="0" smtClean="0">
                <a:solidFill>
                  <a:srgbClr val="FF33CC"/>
                </a:solidFill>
              </a:rPr>
              <a:t>Construction:</a:t>
            </a:r>
            <a:r>
              <a:rPr lang="en-US" dirty="0" smtClean="0"/>
              <a:t> </a:t>
            </a:r>
            <a:r>
              <a:rPr lang="en-US" sz="2400" dirty="0" smtClean="0"/>
              <a:t>2010 funded by </a:t>
            </a:r>
            <a:r>
              <a:rPr lang="en-US" sz="2400" dirty="0" err="1" smtClean="0"/>
              <a:t>Excom</a:t>
            </a:r>
            <a:r>
              <a:rPr lang="en-US" sz="2400" dirty="0" smtClean="0"/>
              <a:t> </a:t>
            </a:r>
            <a:r>
              <a:rPr lang="en-US" sz="2400" dirty="0" err="1" smtClean="0"/>
              <a:t>Mundolkiri</a:t>
            </a:r>
            <a:r>
              <a:rPr lang="en-US" sz="2400" dirty="0" smtClean="0"/>
              <a:t>, JICA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33CC"/>
                </a:solidFill>
              </a:rPr>
              <a:t>Command area</a:t>
            </a:r>
            <a:r>
              <a:rPr lang="en-US" dirty="0" smtClean="0"/>
              <a:t> ~ 150 ha</a:t>
            </a:r>
          </a:p>
          <a:p>
            <a:pPr>
              <a:spcBef>
                <a:spcPts val="1200"/>
              </a:spcBef>
              <a:buSzPct val="90000"/>
              <a:buFont typeface="Wingdings" pitchFamily="2" charset="2"/>
              <a:buChar char="§"/>
              <a:defRPr/>
            </a:pPr>
            <a:r>
              <a:rPr lang="en-US" sz="2400" dirty="0" smtClean="0"/>
              <a:t>No existing FWUC, but demand from </a:t>
            </a:r>
            <a:r>
              <a:rPr lang="en-US" sz="2400" dirty="0" err="1" smtClean="0"/>
              <a:t>Excom</a:t>
            </a:r>
            <a:r>
              <a:rPr lang="en-US" sz="2400" dirty="0" smtClean="0"/>
              <a:t> </a:t>
            </a:r>
            <a:r>
              <a:rPr lang="en-US" sz="2400" dirty="0" err="1" smtClean="0"/>
              <a:t>Mondulkiri</a:t>
            </a:r>
            <a:r>
              <a:rPr lang="en-US" sz="2400" dirty="0" smtClean="0"/>
              <a:t> (funded by JICA) to support FWUC creation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400" dirty="0" smtClean="0"/>
              <a:t>Contract signed with CEDAC in April 2010 for 25,000$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400" dirty="0" smtClean="0"/>
              <a:t>Second contract signed with commune for 241$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MNG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F2EA75-85B3-4657-825A-C81B33DC8E9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858000" cy="914400"/>
          </a:xfrm>
        </p:spPr>
        <p:txBody>
          <a:bodyPr/>
          <a:lstStyle/>
          <a:p>
            <a:r>
              <a:rPr lang="en-US" dirty="0" smtClean="0"/>
              <a:t>Service implementation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305800" cy="4724400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 smtClean="0"/>
              <a:t>Services:</a:t>
            </a:r>
          </a:p>
          <a:p>
            <a:pPr>
              <a:buFont typeface="Wingdings" pitchFamily="2" charset="2"/>
              <a:buChar char="Ø"/>
              <a:tabLst>
                <a:tab pos="2689225" algn="l"/>
              </a:tabLst>
            </a:pPr>
            <a:r>
              <a:rPr lang="en-US" sz="2400" dirty="0" smtClean="0"/>
              <a:t>Create a FWUC: </a:t>
            </a:r>
            <a:r>
              <a:rPr lang="en-US" sz="2200" dirty="0" smtClean="0"/>
              <a:t>farmer mobilization, MF collection, 	registration at provincial level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Capacity building for the FWUC committee about:</a:t>
            </a:r>
            <a:r>
              <a:rPr lang="en-US" dirty="0" smtClean="0"/>
              <a:t>  </a:t>
            </a:r>
          </a:p>
          <a:p>
            <a:pPr lvl="2">
              <a:buFontTx/>
              <a:buChar char="-"/>
            </a:pPr>
            <a:r>
              <a:rPr lang="en-US" sz="2200" dirty="0" smtClean="0"/>
              <a:t>Construction follow up</a:t>
            </a:r>
          </a:p>
          <a:p>
            <a:pPr lvl="2">
              <a:buFontTx/>
              <a:buChar char="-"/>
            </a:pPr>
            <a:r>
              <a:rPr lang="en-US" sz="2200" dirty="0" smtClean="0"/>
              <a:t>O&amp;M</a:t>
            </a:r>
          </a:p>
          <a:p>
            <a:pPr lvl="2">
              <a:buFontTx/>
              <a:buChar char="-"/>
            </a:pPr>
            <a:r>
              <a:rPr lang="en-US" sz="2200" dirty="0" smtClean="0"/>
              <a:t>Financial management</a:t>
            </a:r>
          </a:p>
          <a:p>
            <a:pPr lvl="2">
              <a:buFontTx/>
              <a:buChar char="-"/>
            </a:pPr>
            <a:r>
              <a:rPr lang="en-US" sz="2200" dirty="0" smtClean="0"/>
              <a:t>ISF collection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Results: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400" dirty="0" smtClean="0"/>
              <a:t>MF collection rate: </a:t>
            </a:r>
            <a:r>
              <a:rPr lang="en-US" sz="2400" dirty="0" smtClean="0">
                <a:solidFill>
                  <a:srgbClr val="FF33CC"/>
                </a:solidFill>
              </a:rPr>
              <a:t>82%</a:t>
            </a:r>
            <a:r>
              <a:rPr lang="en-US" sz="2400" dirty="0" smtClean="0"/>
              <a:t>, Members: </a:t>
            </a:r>
            <a:r>
              <a:rPr lang="en-US" sz="2400" dirty="0" smtClean="0">
                <a:solidFill>
                  <a:srgbClr val="FF33CC"/>
                </a:solidFill>
              </a:rPr>
              <a:t>33 </a:t>
            </a:r>
            <a:r>
              <a:rPr lang="en-US" sz="2400" dirty="0" smtClean="0"/>
              <a:t>/ 40</a:t>
            </a:r>
            <a:r>
              <a:rPr lang="en-US" sz="2400" dirty="0" smtClean="0">
                <a:solidFill>
                  <a:srgbClr val="FF33CC"/>
                </a:solidFill>
              </a:rPr>
              <a:t> </a:t>
            </a:r>
            <a:r>
              <a:rPr lang="en-US" sz="2400" dirty="0" smtClean="0"/>
              <a:t>landowners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400" dirty="0" smtClean="0"/>
              <a:t>FWUC registration?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MNG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3A8E6-23B6-440C-A6C9-96E27FB0ED4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763000" cy="990600"/>
          </a:xfrm>
        </p:spPr>
        <p:txBody>
          <a:bodyPr/>
          <a:lstStyle/>
          <a:p>
            <a:r>
              <a:rPr lang="en-US" sz="3200" smtClean="0"/>
              <a:t>Pram Kumpheak irrigation scheme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3820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Location:</a:t>
            </a:r>
            <a:r>
              <a:rPr lang="en-US" dirty="0" smtClean="0"/>
              <a:t> </a:t>
            </a:r>
            <a:r>
              <a:rPr lang="en-US" sz="2200" dirty="0" smtClean="0"/>
              <a:t>Kampong Cham province, </a:t>
            </a:r>
            <a:r>
              <a:rPr lang="en-US" sz="2200" dirty="0" err="1" smtClean="0"/>
              <a:t>Chamkar</a:t>
            </a:r>
            <a:r>
              <a:rPr lang="en-US" sz="2200" dirty="0" smtClean="0"/>
              <a:t> </a:t>
            </a:r>
            <a:r>
              <a:rPr lang="en-US" sz="2200" dirty="0" err="1" smtClean="0"/>
              <a:t>Leu</a:t>
            </a:r>
            <a:r>
              <a:rPr lang="en-US" sz="2200" dirty="0" smtClean="0"/>
              <a:t> district, 	</a:t>
            </a:r>
            <a:r>
              <a:rPr lang="en-US" sz="2200" dirty="0" err="1" smtClean="0"/>
              <a:t>Lvea</a:t>
            </a:r>
            <a:r>
              <a:rPr lang="en-US" sz="2200" dirty="0" smtClean="0"/>
              <a:t> </a:t>
            </a:r>
            <a:r>
              <a:rPr lang="en-US" sz="2200" dirty="0" err="1" smtClean="0"/>
              <a:t>Leu</a:t>
            </a:r>
            <a:r>
              <a:rPr lang="en-US" sz="2200" dirty="0" smtClean="0"/>
              <a:t> and </a:t>
            </a:r>
            <a:r>
              <a:rPr lang="en-US" sz="2200" dirty="0" err="1" smtClean="0"/>
              <a:t>Svay</a:t>
            </a:r>
            <a:r>
              <a:rPr lang="en-US" sz="2200" dirty="0" smtClean="0"/>
              <a:t> </a:t>
            </a:r>
            <a:r>
              <a:rPr lang="en-US" sz="2200" dirty="0" err="1" smtClean="0"/>
              <a:t>Tiep</a:t>
            </a:r>
            <a:r>
              <a:rPr lang="en-US" sz="2200" dirty="0" smtClean="0"/>
              <a:t> communes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System:</a:t>
            </a:r>
            <a:r>
              <a:rPr lang="en-US" dirty="0" smtClean="0"/>
              <a:t> 	</a:t>
            </a:r>
            <a:r>
              <a:rPr lang="en-US" sz="2200" dirty="0" smtClean="0"/>
              <a:t>small reservoirs + gravity canals (I+II) built by KR 	and rehabilitated in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2000</a:t>
            </a:r>
            <a:r>
              <a:rPr lang="en-US" sz="2200" dirty="0" smtClean="0"/>
              <a:t> by </a:t>
            </a:r>
            <a:r>
              <a:rPr lang="en-US" sz="2200" dirty="0" err="1" smtClean="0"/>
              <a:t>MoWRaM</a:t>
            </a:r>
            <a:r>
              <a:rPr lang="en-US" sz="2600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Command area:</a:t>
            </a:r>
            <a:r>
              <a:rPr lang="en-US" dirty="0" smtClean="0"/>
              <a:t> </a:t>
            </a:r>
            <a:r>
              <a:rPr lang="en-US" sz="2200" dirty="0" smtClean="0"/>
              <a:t>over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1,000 ha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  <a:tabLst>
                <a:tab pos="1882775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FWUC creation:</a:t>
            </a:r>
            <a:r>
              <a:rPr lang="en-US" dirty="0" smtClean="0"/>
              <a:t> </a:t>
            </a:r>
            <a:r>
              <a:rPr lang="en-US" sz="2200" dirty="0" smtClean="0"/>
              <a:t>in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</a:rPr>
              <a:t>2003</a:t>
            </a:r>
            <a:r>
              <a:rPr lang="en-US" sz="2200" dirty="0" smtClean="0"/>
              <a:t> by MOWRAM on 2 communes</a:t>
            </a:r>
          </a:p>
          <a:p>
            <a:pPr>
              <a:buFont typeface="Wingdings" pitchFamily="2" charset="2"/>
              <a:buChar char="§"/>
              <a:tabLst>
                <a:tab pos="3549650" algn="l"/>
              </a:tabLst>
            </a:pPr>
            <a:r>
              <a:rPr lang="en-US" sz="2600" dirty="0" smtClean="0">
                <a:solidFill>
                  <a:srgbClr val="FF33CC"/>
                </a:solidFill>
              </a:rPr>
              <a:t>Management level:</a:t>
            </a:r>
            <a:r>
              <a:rPr lang="en-US" sz="2200" dirty="0" smtClean="0"/>
              <a:t> </a:t>
            </a:r>
            <a:r>
              <a:rPr lang="en-US" sz="3000" dirty="0" smtClean="0">
                <a:solidFill>
                  <a:schemeClr val="tx1">
                    <a:lumMod val="75000"/>
                  </a:schemeClr>
                </a:solidFill>
              </a:rPr>
              <a:t>II</a:t>
            </a:r>
            <a:r>
              <a:rPr lang="en-US" sz="2200" dirty="0" smtClean="0"/>
              <a:t> (= FWUC existing, gate operation, 	no maintenance, no ISF)</a:t>
            </a:r>
          </a:p>
          <a:p>
            <a:pPr>
              <a:buFont typeface="Wingdings" pitchFamily="2" charset="2"/>
              <a:buChar char="§"/>
              <a:tabLst>
                <a:tab pos="1720850" algn="l"/>
              </a:tabLst>
            </a:pPr>
            <a:r>
              <a:rPr lang="en-US" dirty="0" smtClean="0">
                <a:solidFill>
                  <a:srgbClr val="FF33CC"/>
                </a:solidFill>
              </a:rPr>
              <a:t>Interest:</a:t>
            </a:r>
            <a:r>
              <a:rPr lang="en-US" sz="2400" dirty="0" smtClean="0"/>
              <a:t> </a:t>
            </a:r>
            <a:r>
              <a:rPr lang="en-US" sz="2200" dirty="0" smtClean="0"/>
              <a:t>Early wet season cropping, fertile soils, commune 	investment in canal construction</a:t>
            </a:r>
          </a:p>
          <a:p>
            <a:pPr>
              <a:tabLst>
                <a:tab pos="1882775" algn="l"/>
              </a:tabLst>
            </a:pPr>
            <a:endParaRPr lang="en-US" dirty="0" smtClean="0"/>
          </a:p>
          <a:p>
            <a:pPr>
              <a:tabLst>
                <a:tab pos="1882775" algn="l"/>
              </a:tabLst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F87C4-ABE2-4BC6-A334-09A8177601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924800" cy="91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Map of Pram </a:t>
            </a:r>
            <a:r>
              <a:rPr lang="en-US" dirty="0" err="1" smtClean="0"/>
              <a:t>Kumpheak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Lvea</a:t>
            </a:r>
            <a:r>
              <a:rPr lang="en-US" sz="2400" dirty="0" smtClean="0"/>
              <a:t> </a:t>
            </a:r>
            <a:r>
              <a:rPr lang="en-US" sz="2400" dirty="0" err="1" smtClean="0"/>
              <a:t>Leu</a:t>
            </a:r>
            <a:r>
              <a:rPr lang="en-US" sz="2400" dirty="0" smtClean="0"/>
              <a:t> commune only)</a:t>
            </a:r>
            <a:r>
              <a:rPr lang="en-US" dirty="0" smtClean="0"/>
              <a:t> 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3F087-E55B-42C7-98D3-31ED0B3EF95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9220" name="Picture 2" descr="C:\Users\ASUS\Pictures\5KP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2036762"/>
            <a:ext cx="3657600" cy="4592638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304800" y="5486400"/>
            <a:ext cx="1981200" cy="685800"/>
          </a:xfrm>
          <a:prstGeom prst="borderCallout2">
            <a:avLst>
              <a:gd name="adj1" fmla="val 18750"/>
              <a:gd name="adj2" fmla="val 100491"/>
              <a:gd name="adj3" fmla="val 112868"/>
              <a:gd name="adj4" fmla="val 121568"/>
              <a:gd name="adj5" fmla="val 114461"/>
              <a:gd name="adj6" fmla="val 164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Kbal</a:t>
            </a:r>
            <a:r>
              <a:rPr lang="en-US" dirty="0"/>
              <a:t> Hong Chas Reservoir</a:t>
            </a:r>
          </a:p>
        </p:txBody>
      </p:sp>
      <p:sp>
        <p:nvSpPr>
          <p:cNvPr id="14" name="Oval 13"/>
          <p:cNvSpPr/>
          <p:nvPr/>
        </p:nvSpPr>
        <p:spPr>
          <a:xfrm>
            <a:off x="3124200" y="5943600"/>
            <a:ext cx="152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0" y="21336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Line Callout 2 35"/>
          <p:cNvSpPr/>
          <p:nvPr/>
        </p:nvSpPr>
        <p:spPr>
          <a:xfrm>
            <a:off x="914400" y="2590800"/>
            <a:ext cx="1371600" cy="685800"/>
          </a:xfrm>
          <a:prstGeom prst="borderCallout2">
            <a:avLst>
              <a:gd name="adj1" fmla="val 18750"/>
              <a:gd name="adj2" fmla="val 100491"/>
              <a:gd name="adj3" fmla="val -49877"/>
              <a:gd name="adj4" fmla="val 108823"/>
              <a:gd name="adj5" fmla="val -44363"/>
              <a:gd name="adj6" fmla="val 162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Phum</a:t>
            </a:r>
            <a:r>
              <a:rPr lang="en-US" dirty="0"/>
              <a:t> </a:t>
            </a:r>
            <a:r>
              <a:rPr lang="en-US" dirty="0" err="1"/>
              <a:t>Bey</a:t>
            </a:r>
            <a:r>
              <a:rPr lang="en-US" dirty="0"/>
              <a:t> Reservoir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895600" y="2362200"/>
            <a:ext cx="2895600" cy="4038600"/>
            <a:chOff x="3200400" y="2590800"/>
            <a:chExt cx="2895600" cy="4038600"/>
          </a:xfrm>
        </p:grpSpPr>
        <p:cxnSp>
          <p:nvCxnSpPr>
            <p:cNvPr id="22" name="Straight Connector 21"/>
            <p:cNvCxnSpPr/>
            <p:nvPr/>
          </p:nvCxnSpPr>
          <p:spPr>
            <a:xfrm rot="10800000" flipV="1">
              <a:off x="3200400" y="2590800"/>
              <a:ext cx="2286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200400" y="2590800"/>
              <a:ext cx="2895600" cy="4038600"/>
              <a:chOff x="2895600" y="2438400"/>
              <a:chExt cx="2895600" cy="4038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276600" y="5867400"/>
                <a:ext cx="1600200" cy="304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V="1">
                <a:off x="2743200" y="4876800"/>
                <a:ext cx="2057400" cy="2286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971800" y="6096000"/>
                <a:ext cx="685800" cy="76200"/>
              </a:xfrm>
              <a:prstGeom prst="line">
                <a:avLst/>
              </a:prstGeom>
              <a:ln w="7620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276600" y="6096000"/>
                <a:ext cx="76200" cy="76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2972318" y="2438400"/>
                <a:ext cx="685800" cy="152400"/>
              </a:xfrm>
              <a:prstGeom prst="line">
                <a:avLst/>
              </a:prstGeom>
              <a:ln w="7620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2857500" y="2552700"/>
                <a:ext cx="1524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972318" y="2590800"/>
                <a:ext cx="4572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857500" y="3162300"/>
                <a:ext cx="1371600" cy="2286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657600" y="3505200"/>
                <a:ext cx="2133600" cy="4572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895600" y="2514600"/>
            <a:ext cx="1828800" cy="3505200"/>
            <a:chOff x="2819918" y="2362200"/>
            <a:chExt cx="1828800" cy="3505200"/>
          </a:xfrm>
        </p:grpSpPr>
        <p:sp>
          <p:nvSpPr>
            <p:cNvPr id="11" name="Rectangle 10"/>
            <p:cNvSpPr/>
            <p:nvPr/>
          </p:nvSpPr>
          <p:spPr>
            <a:xfrm>
              <a:off x="3734318" y="57150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6318" y="55626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8118" y="46482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918" y="23622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3124200" y="2590800"/>
            <a:ext cx="3886200" cy="83820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962400" y="3581400"/>
            <a:ext cx="2971800" cy="129540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9" idx="1"/>
          </p:cNvCxnSpPr>
          <p:nvPr/>
        </p:nvCxnSpPr>
        <p:spPr>
          <a:xfrm flipV="1">
            <a:off x="4038600" y="3783013"/>
            <a:ext cx="2971800" cy="200818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800600" y="3962400"/>
            <a:ext cx="2286000" cy="175260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010400" y="34290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Rehabilitated structures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20604433">
            <a:off x="3076196" y="2352360"/>
            <a:ext cx="2844362" cy="16795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 rot="820206">
            <a:off x="2984420" y="3957342"/>
            <a:ext cx="2167597" cy="23011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Line Callout 1 63"/>
          <p:cNvSpPr/>
          <p:nvPr/>
        </p:nvSpPr>
        <p:spPr>
          <a:xfrm>
            <a:off x="7010400" y="5029200"/>
            <a:ext cx="1600200" cy="762000"/>
          </a:xfrm>
          <a:prstGeom prst="borderCallout1">
            <a:avLst>
              <a:gd name="adj1" fmla="val 18750"/>
              <a:gd name="adj2" fmla="val -8333"/>
              <a:gd name="adj3" fmla="val 18970"/>
              <a:gd name="adj4" fmla="val -1155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FWUG 1</a:t>
            </a:r>
          </a:p>
          <a:p>
            <a:pPr algn="ctr">
              <a:defRPr/>
            </a:pPr>
            <a:r>
              <a:rPr lang="en-US" dirty="0"/>
              <a:t>261 ha</a:t>
            </a:r>
          </a:p>
        </p:txBody>
      </p:sp>
      <p:sp>
        <p:nvSpPr>
          <p:cNvPr id="65" name="Line Callout 1 64"/>
          <p:cNvSpPr/>
          <p:nvPr/>
        </p:nvSpPr>
        <p:spPr>
          <a:xfrm>
            <a:off x="7086600" y="2133600"/>
            <a:ext cx="1524000" cy="685800"/>
          </a:xfrm>
          <a:prstGeom prst="borderCallout1">
            <a:avLst>
              <a:gd name="adj1" fmla="val 18750"/>
              <a:gd name="adj2" fmla="val -8333"/>
              <a:gd name="adj3" fmla="val 78186"/>
              <a:gd name="adj4" fmla="val -846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FWUG 2</a:t>
            </a:r>
          </a:p>
          <a:p>
            <a:pPr algn="ctr">
              <a:defRPr/>
            </a:pPr>
            <a:r>
              <a:rPr lang="en-US" dirty="0"/>
              <a:t>231 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0" grpId="0" animBg="1"/>
      <p:bldP spid="36" grpId="0" animBg="1"/>
      <p:bldP spid="49" grpId="0"/>
      <p:bldP spid="59" grpId="0" animBg="1"/>
      <p:bldP spid="61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3F087-E55B-42C7-98D3-31ED0B3EF95D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220" name="Picture 2" descr="C:\Users\ASUS\Pictures\5KP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81200"/>
            <a:ext cx="3657600" cy="4592638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  <p:sp>
        <p:nvSpPr>
          <p:cNvPr id="14" name="Oval 13"/>
          <p:cNvSpPr/>
          <p:nvPr/>
        </p:nvSpPr>
        <p:spPr>
          <a:xfrm>
            <a:off x="5638800" y="5867400"/>
            <a:ext cx="152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62600" y="2057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5410200" y="2286000"/>
            <a:ext cx="2895600" cy="4038600"/>
            <a:chOff x="3200400" y="2590800"/>
            <a:chExt cx="2895600" cy="4038600"/>
          </a:xfrm>
        </p:grpSpPr>
        <p:cxnSp>
          <p:nvCxnSpPr>
            <p:cNvPr id="22" name="Straight Connector 21"/>
            <p:cNvCxnSpPr/>
            <p:nvPr/>
          </p:nvCxnSpPr>
          <p:spPr>
            <a:xfrm rot="10800000" flipV="1">
              <a:off x="3200400" y="2590800"/>
              <a:ext cx="228600" cy="76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2"/>
            <p:cNvGrpSpPr/>
            <p:nvPr/>
          </p:nvGrpSpPr>
          <p:grpSpPr>
            <a:xfrm>
              <a:off x="3200400" y="2590800"/>
              <a:ext cx="2895600" cy="4038600"/>
              <a:chOff x="2895600" y="2438400"/>
              <a:chExt cx="2895600" cy="4038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276600" y="5867400"/>
                <a:ext cx="1600200" cy="3048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V="1">
                <a:off x="2743200" y="4876800"/>
                <a:ext cx="2057400" cy="2286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971800" y="6096000"/>
                <a:ext cx="685800" cy="76200"/>
              </a:xfrm>
              <a:prstGeom prst="line">
                <a:avLst/>
              </a:prstGeom>
              <a:ln w="7620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276600" y="6096000"/>
                <a:ext cx="76200" cy="76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0800000" flipV="1">
                <a:off x="2972318" y="2438400"/>
                <a:ext cx="685800" cy="152400"/>
              </a:xfrm>
              <a:prstGeom prst="line">
                <a:avLst/>
              </a:prstGeom>
              <a:ln w="76200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2857500" y="2552700"/>
                <a:ext cx="1524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972318" y="2590800"/>
                <a:ext cx="4572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857500" y="3162300"/>
                <a:ext cx="1371600" cy="2286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657600" y="3505200"/>
                <a:ext cx="2133600" cy="457200"/>
              </a:xfrm>
              <a:prstGeom prst="line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3"/>
          <p:cNvGrpSpPr/>
          <p:nvPr/>
        </p:nvGrpSpPr>
        <p:grpSpPr>
          <a:xfrm>
            <a:off x="5410200" y="2438400"/>
            <a:ext cx="1828800" cy="3505200"/>
            <a:chOff x="2819918" y="2362200"/>
            <a:chExt cx="1828800" cy="3505200"/>
          </a:xfrm>
        </p:grpSpPr>
        <p:sp>
          <p:nvSpPr>
            <p:cNvPr id="11" name="Rectangle 10"/>
            <p:cNvSpPr/>
            <p:nvPr/>
          </p:nvSpPr>
          <p:spPr>
            <a:xfrm>
              <a:off x="3734318" y="57150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6318" y="55626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8118" y="46482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918" y="23622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51" name="Picture 3" descr="D:\My Pictures\2009 2010 Cambodge ISC\Sélection\DSCN2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71902"/>
            <a:ext cx="4267200" cy="3086098"/>
          </a:xfrm>
          <a:prstGeom prst="rect">
            <a:avLst/>
          </a:prstGeom>
          <a:noFill/>
        </p:spPr>
      </p:pic>
      <p:pic>
        <p:nvPicPr>
          <p:cNvPr id="2052" name="Picture 4" descr="D:\My Pictures\2009 2010 Cambodge ISC\Sélection\DSCN27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85800"/>
            <a:ext cx="4372196" cy="3011489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 rot="10800000">
            <a:off x="3886200" y="5410200"/>
            <a:ext cx="3124200" cy="2286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3124206" y="3048000"/>
            <a:ext cx="3124195" cy="2743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3962400" y="381000"/>
            <a:ext cx="3886200" cy="990600"/>
          </a:xfrm>
        </p:spPr>
        <p:txBody>
          <a:bodyPr/>
          <a:lstStyle/>
          <a:p>
            <a:r>
              <a:rPr lang="en-US" dirty="0" smtClean="0"/>
              <a:t>New Structures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contract: reactivate FWUC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001000" cy="50292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/>
              <a:t>Contract signed with </a:t>
            </a:r>
            <a:r>
              <a:rPr lang="en-US" sz="2400" dirty="0" err="1" smtClean="0"/>
              <a:t>Lvea</a:t>
            </a:r>
            <a:r>
              <a:rPr lang="en-US" sz="2400" dirty="0" smtClean="0"/>
              <a:t> </a:t>
            </a:r>
            <a:r>
              <a:rPr lang="en-US" sz="2400" dirty="0" err="1" smtClean="0"/>
              <a:t>Leu</a:t>
            </a:r>
            <a:r>
              <a:rPr lang="en-US" sz="2400" dirty="0" smtClean="0"/>
              <a:t> commune and FWUC in October 2009 for: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Creating 2 FWUG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Membership registration: 497 out of 559 landowners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MF collected = 7,445,000 </a:t>
            </a:r>
            <a:r>
              <a:rPr lang="en-US" sz="2000" dirty="0" err="1" smtClean="0"/>
              <a:t>riels</a:t>
            </a:r>
            <a:r>
              <a:rPr lang="en-US" sz="2000" dirty="0" smtClean="0"/>
              <a:t> (~ 1800$)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MF collection rate = 78-91%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Ballot election of 6 village representatives to form the FWUG committee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 smtClean="0"/>
              <a:t>First general assembly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/>
              <a:t>Contract completed in March 2010 and service fee paid (2 FWUG x 1,500,000 </a:t>
            </a:r>
            <a:r>
              <a:rPr lang="en-US" sz="2400" dirty="0" err="1" smtClean="0"/>
              <a:t>riels</a:t>
            </a:r>
            <a:r>
              <a:rPr lang="en-US" sz="2400" dirty="0" smtClean="0"/>
              <a:t> / FWUG)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E3EC8-2869-4893-8990-8BA849CF20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762000"/>
          </a:xfrm>
        </p:spPr>
        <p:txBody>
          <a:bodyPr/>
          <a:lstStyle/>
          <a:p>
            <a:r>
              <a:rPr lang="en-US" sz="3000" dirty="0" smtClean="0"/>
              <a:t>2</a:t>
            </a:r>
            <a:r>
              <a:rPr lang="en-US" sz="3000" baseline="30000" dirty="0" smtClean="0"/>
              <a:t>d</a:t>
            </a:r>
            <a:r>
              <a:rPr lang="en-US" sz="3000" dirty="0" smtClean="0"/>
              <a:t> contract: database &amp; rehabilitation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3058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Contract signed with </a:t>
            </a:r>
            <a:r>
              <a:rPr lang="en-US" dirty="0" err="1" smtClean="0"/>
              <a:t>Lvea</a:t>
            </a:r>
            <a:r>
              <a:rPr lang="en-US" dirty="0" smtClean="0"/>
              <a:t> </a:t>
            </a:r>
            <a:r>
              <a:rPr lang="en-US" dirty="0" err="1" smtClean="0"/>
              <a:t>Leu</a:t>
            </a:r>
            <a:r>
              <a:rPr lang="en-US" dirty="0" smtClean="0"/>
              <a:t> commune and FWUC in April 2010 for 8,000,000 </a:t>
            </a:r>
            <a:r>
              <a:rPr lang="en-US" dirty="0" err="1" smtClean="0"/>
              <a:t>riels</a:t>
            </a:r>
            <a:r>
              <a:rPr lang="en-US" dirty="0" smtClean="0"/>
              <a:t>: </a:t>
            </a:r>
          </a:p>
          <a:p>
            <a:pPr lvl="1"/>
            <a:r>
              <a:rPr lang="en-US" sz="2000" dirty="0" smtClean="0"/>
              <a:t>Database creation, GIS mapping of every plot</a:t>
            </a:r>
          </a:p>
          <a:p>
            <a:pPr lvl="1"/>
            <a:r>
              <a:rPr lang="en-US" sz="2000" dirty="0" smtClean="0"/>
              <a:t>Rehabilitation of 4 structures</a:t>
            </a:r>
          </a:p>
          <a:p>
            <a:pPr lvl="1"/>
            <a:r>
              <a:rPr lang="en-US" sz="2000" dirty="0" smtClean="0"/>
              <a:t>Support for design, bidding and contracting</a:t>
            </a:r>
          </a:p>
          <a:p>
            <a:pPr lvl="1"/>
            <a:r>
              <a:rPr lang="en-US" sz="2000" dirty="0" smtClean="0"/>
              <a:t>Engineer follow-up</a:t>
            </a:r>
          </a:p>
          <a:p>
            <a:pPr lvl="1"/>
            <a:r>
              <a:rPr lang="en-US" sz="2000" dirty="0" smtClean="0"/>
              <a:t>Funding by AFD-EU = 23,200 US$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[Commune future funding = 60,000,000 </a:t>
            </a:r>
            <a:r>
              <a:rPr lang="en-US" sz="2000" dirty="0" err="1" smtClean="0"/>
              <a:t>riels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1">
              <a:buFontTx/>
              <a:buNone/>
            </a:pPr>
            <a:endParaRPr lang="en-US" sz="11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Construction finished </a:t>
            </a:r>
            <a:r>
              <a:rPr lang="en-US" sz="2000" dirty="0" smtClean="0"/>
              <a:t>(some improvements needed)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Detailed plot database under work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52FC8-3C54-4688-855D-CFFE004ABAA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en-US" smtClean="0"/>
              <a:t>... Next step!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77200" cy="4038600"/>
          </a:xfrm>
        </p:spPr>
        <p:txBody>
          <a:bodyPr/>
          <a:lstStyle/>
          <a:p>
            <a:pPr marL="349250" indent="-349250">
              <a:buFont typeface="Wingdings" pitchFamily="2" charset="2"/>
              <a:buChar char="q"/>
              <a:defRPr/>
            </a:pPr>
            <a:r>
              <a:rPr lang="en-US" dirty="0" smtClean="0"/>
              <a:t> 3</a:t>
            </a:r>
            <a:r>
              <a:rPr lang="en-US" baseline="30000" dirty="0" smtClean="0"/>
              <a:t>d</a:t>
            </a:r>
            <a:r>
              <a:rPr lang="en-US" dirty="0" smtClean="0"/>
              <a:t> service contract to be negotiated next year for: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Annual budget and ISF collection procedure 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ISF collection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Financial management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Operation and water management follow-up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5KPK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3239F-A36C-47FB-BC8E-AC200E6BAE4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162800" cy="838200"/>
          </a:xfrm>
        </p:spPr>
        <p:txBody>
          <a:bodyPr/>
          <a:lstStyle/>
          <a:p>
            <a:r>
              <a:rPr lang="en-US" dirty="0" err="1" smtClean="0"/>
              <a:t>Teuk</a:t>
            </a:r>
            <a:r>
              <a:rPr lang="en-US" dirty="0" smtClean="0"/>
              <a:t> </a:t>
            </a:r>
            <a:r>
              <a:rPr lang="en-US" dirty="0" err="1" smtClean="0"/>
              <a:t>Chha</a:t>
            </a:r>
            <a:r>
              <a:rPr lang="en-US" dirty="0" smtClean="0"/>
              <a:t> irrigation scheme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305800" cy="4800600"/>
          </a:xfrm>
        </p:spPr>
        <p:txBody>
          <a:bodyPr/>
          <a:lstStyle/>
          <a:p>
            <a:pPr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33CC"/>
                </a:solidFill>
              </a:rPr>
              <a:t>Location:</a:t>
            </a:r>
            <a:r>
              <a:rPr lang="en-US" sz="2400" dirty="0" smtClean="0"/>
              <a:t> </a:t>
            </a:r>
            <a:r>
              <a:rPr lang="en-US" sz="2000" dirty="0" smtClean="0"/>
              <a:t>Prey </a:t>
            </a:r>
            <a:r>
              <a:rPr lang="en-US" sz="2000" dirty="0" err="1" smtClean="0"/>
              <a:t>Chhor</a:t>
            </a:r>
            <a:r>
              <a:rPr lang="en-US" sz="2000" dirty="0" smtClean="0"/>
              <a:t> district, </a:t>
            </a:r>
            <a:r>
              <a:rPr lang="en-US" sz="2000" dirty="0" err="1" smtClean="0"/>
              <a:t>Kompong</a:t>
            </a:r>
            <a:r>
              <a:rPr lang="en-US" sz="2000" dirty="0" smtClean="0"/>
              <a:t> Cham Province</a:t>
            </a:r>
            <a:endParaRPr lang="en-US" sz="2400" dirty="0" smtClean="0"/>
          </a:p>
          <a:p>
            <a:pPr marL="1654175" indent="0">
              <a:spcBef>
                <a:spcPts val="800"/>
              </a:spcBef>
              <a:buNone/>
            </a:pPr>
            <a:r>
              <a:rPr lang="en-US" sz="2000" dirty="0" smtClean="0"/>
              <a:t>2 communes , 24 village concerned</a:t>
            </a:r>
            <a:endParaRPr lang="en-US" sz="2400" dirty="0" smtClean="0"/>
          </a:p>
          <a:p>
            <a:pPr>
              <a:spcBef>
                <a:spcPts val="800"/>
              </a:spcBef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400" dirty="0" smtClean="0">
                <a:solidFill>
                  <a:srgbClr val="FF33CC"/>
                </a:solidFill>
              </a:rPr>
              <a:t>Type of system: 	</a:t>
            </a:r>
            <a:r>
              <a:rPr lang="en-US" sz="2000" dirty="0" smtClean="0"/>
              <a:t>Reservoir and gravity canals (I+II+III)</a:t>
            </a:r>
            <a:endParaRPr lang="en-US" sz="2400" dirty="0" smtClean="0"/>
          </a:p>
          <a:p>
            <a:pPr>
              <a:spcBef>
                <a:spcPts val="800"/>
              </a:spcBef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400" dirty="0" smtClean="0">
                <a:solidFill>
                  <a:srgbClr val="FF33CC"/>
                </a:solidFill>
              </a:rPr>
              <a:t>Construction:</a:t>
            </a:r>
            <a:r>
              <a:rPr lang="en-US" sz="2400" dirty="0" smtClean="0"/>
              <a:t> 	</a:t>
            </a:r>
            <a:r>
              <a:rPr lang="en-US" sz="2000" dirty="0" smtClean="0"/>
              <a:t>1952-57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reservoir), ‘70 (2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 reservoir)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400" dirty="0" smtClean="0">
                <a:solidFill>
                  <a:srgbClr val="FF33CC"/>
                </a:solidFill>
              </a:rPr>
              <a:t>Rehabilitation:</a:t>
            </a:r>
            <a:r>
              <a:rPr lang="fr-FR" sz="2400" dirty="0" smtClean="0">
                <a:solidFill>
                  <a:srgbClr val="FF33CC"/>
                </a:solidFill>
              </a:rPr>
              <a:t>  	</a:t>
            </a:r>
            <a:r>
              <a:rPr lang="fr-FR" sz="2000" dirty="0" smtClean="0"/>
              <a:t>1995-97 (ADB) , 2003 (PRASAC)</a:t>
            </a:r>
            <a:r>
              <a:rPr lang="fr-FR" sz="2400" dirty="0" smtClean="0"/>
              <a:t>	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400" dirty="0" smtClean="0">
                <a:solidFill>
                  <a:srgbClr val="FF33CC"/>
                </a:solidFill>
              </a:rPr>
              <a:t>FWUC creation: 	</a:t>
            </a:r>
            <a:r>
              <a:rPr lang="en-US" sz="2000" dirty="0" smtClean="0"/>
              <a:t>1999 with PRASAC support</a:t>
            </a:r>
            <a:r>
              <a:rPr lang="en-US" sz="2400" dirty="0" smtClean="0"/>
              <a:t>		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  <a:tabLst>
                <a:tab pos="6346825" algn="l"/>
              </a:tabLst>
            </a:pPr>
            <a:r>
              <a:rPr lang="en-US" sz="2400" dirty="0" smtClean="0"/>
              <a:t>WS suppl. irrigated area (ha) </a:t>
            </a:r>
            <a:r>
              <a:rPr lang="en-US" sz="2400" dirty="0" smtClean="0">
                <a:solidFill>
                  <a:srgbClr val="FF33CC"/>
                </a:solidFill>
              </a:rPr>
              <a:t>~ 4200 </a:t>
            </a:r>
            <a:r>
              <a:rPr lang="en-US" sz="2400" dirty="0" smtClean="0"/>
              <a:t>ha</a:t>
            </a:r>
          </a:p>
          <a:p>
            <a:pPr>
              <a:spcBef>
                <a:spcPts val="800"/>
              </a:spcBef>
              <a:buNone/>
              <a:tabLst>
                <a:tab pos="4343400" algn="l"/>
              </a:tabLst>
            </a:pPr>
            <a:r>
              <a:rPr lang="en-US" sz="2400" dirty="0" smtClean="0">
                <a:solidFill>
                  <a:srgbClr val="FF33CC"/>
                </a:solidFill>
              </a:rPr>
              <a:t>		~ 4400</a:t>
            </a:r>
            <a:r>
              <a:rPr lang="en-US" sz="2400" dirty="0" smtClean="0"/>
              <a:t> landowners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400" dirty="0" smtClean="0"/>
              <a:t>DS and Early WS irrigated area (ha) </a:t>
            </a:r>
            <a:r>
              <a:rPr lang="en-US" sz="2400" dirty="0" smtClean="0">
                <a:solidFill>
                  <a:srgbClr val="FF33CC"/>
                </a:solidFill>
              </a:rPr>
              <a:t>~ 690 ha</a:t>
            </a:r>
            <a:r>
              <a:rPr lang="en-US" sz="2400" dirty="0" smtClean="0"/>
              <a:t>	</a:t>
            </a:r>
          </a:p>
          <a:p>
            <a:pPr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400" dirty="0" smtClean="0"/>
              <a:t>Rate of functioning </a:t>
            </a:r>
            <a:r>
              <a:rPr lang="en-US" sz="2400" dirty="0" smtClean="0">
                <a:solidFill>
                  <a:srgbClr val="FF33CC"/>
                </a:solidFill>
              </a:rPr>
              <a:t>~ 50%</a:t>
            </a:r>
            <a:r>
              <a:rPr lang="en-US" sz="2400" dirty="0" smtClean="0"/>
              <a:t>, Level of management: </a:t>
            </a:r>
            <a:r>
              <a:rPr lang="en-US" sz="2400" dirty="0" smtClean="0">
                <a:solidFill>
                  <a:srgbClr val="FF33CC"/>
                </a:solidFill>
              </a:rPr>
              <a:t>II </a:t>
            </a:r>
            <a:r>
              <a:rPr lang="en-US" sz="2400" dirty="0" smtClean="0"/>
              <a:t>-&gt;</a:t>
            </a:r>
            <a:r>
              <a:rPr lang="en-US" sz="2400" dirty="0" smtClean="0">
                <a:solidFill>
                  <a:srgbClr val="FF33CC"/>
                </a:solidFill>
              </a:rPr>
              <a:t> I</a:t>
            </a:r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914400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TKC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C06F8-9A74-46FA-A5E3-74E4A932F86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1627</TotalTime>
  <Words>941</Words>
  <Application>Microsoft Office PowerPoint</Application>
  <PresentationFormat>On-screen Show (4:3)</PresentationFormat>
  <Paragraphs>265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Capsules</vt:lpstr>
      <vt:lpstr>Custom Design</vt:lpstr>
      <vt:lpstr>Irrigation Service Centre Project  Part III: Results (Presentation per scheme)</vt:lpstr>
      <vt:lpstr>ISC working area in 2010</vt:lpstr>
      <vt:lpstr>Pram Kumpheak irrigation scheme</vt:lpstr>
      <vt:lpstr>Map of Pram Kumpheak (Lvea Leu commune only) </vt:lpstr>
      <vt:lpstr>New Structures</vt:lpstr>
      <vt:lpstr>1st contract: reactivate FWUC</vt:lpstr>
      <vt:lpstr>2d contract: database &amp; rehabilitation</vt:lpstr>
      <vt:lpstr>... Next step!</vt:lpstr>
      <vt:lpstr>Teuk Chha irrigation scheme</vt:lpstr>
      <vt:lpstr>Slide 10</vt:lpstr>
      <vt:lpstr>2 service contracts </vt:lpstr>
      <vt:lpstr>Canal B FWUG creation</vt:lpstr>
      <vt:lpstr>Main canal management</vt:lpstr>
      <vt:lpstr>Stung Chinit East</vt:lpstr>
      <vt:lpstr>Slide 15</vt:lpstr>
      <vt:lpstr>1st Service contract </vt:lpstr>
      <vt:lpstr>Implementation results</vt:lpstr>
      <vt:lpstr>Stung Chinit North irrigation scheme</vt:lpstr>
      <vt:lpstr>    Stung Chinit North scheme</vt:lpstr>
      <vt:lpstr>1st Contract &amp; other supports</vt:lpstr>
      <vt:lpstr>…Next step!</vt:lpstr>
      <vt:lpstr>Sdaov Kong irrigation scheme </vt:lpstr>
      <vt:lpstr>Sdaov Kong map</vt:lpstr>
      <vt:lpstr>Slide 24</vt:lpstr>
      <vt:lpstr>Support provided (no contract)</vt:lpstr>
      <vt:lpstr>… Next step!</vt:lpstr>
      <vt:lpstr>Machu Nga irrigation scheme</vt:lpstr>
      <vt:lpstr>Service implementation</vt:lpstr>
    </vt:vector>
  </TitlesOfParts>
  <Company>GRET-SKY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Service Centre Project</dc:title>
  <dc:creator>Sophak SENG</dc:creator>
  <cp:lastModifiedBy>GRET-SKY</cp:lastModifiedBy>
  <cp:revision>158</cp:revision>
  <dcterms:created xsi:type="dcterms:W3CDTF">2010-03-29T07:24:10Z</dcterms:created>
  <dcterms:modified xsi:type="dcterms:W3CDTF">2010-11-01T05:15:50Z</dcterms:modified>
</cp:coreProperties>
</file>