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55"/>
  </p:notesMasterIdLst>
  <p:sldIdLst>
    <p:sldId id="378" r:id="rId2"/>
    <p:sldId id="386" r:id="rId3"/>
    <p:sldId id="353" r:id="rId4"/>
    <p:sldId id="383" r:id="rId5"/>
    <p:sldId id="396" r:id="rId6"/>
    <p:sldId id="354" r:id="rId7"/>
    <p:sldId id="356" r:id="rId8"/>
    <p:sldId id="389" r:id="rId9"/>
    <p:sldId id="357" r:id="rId10"/>
    <p:sldId id="392" r:id="rId11"/>
    <p:sldId id="332" r:id="rId12"/>
    <p:sldId id="363" r:id="rId13"/>
    <p:sldId id="358" r:id="rId14"/>
    <p:sldId id="295" r:id="rId15"/>
    <p:sldId id="394" r:id="rId16"/>
    <p:sldId id="349" r:id="rId17"/>
    <p:sldId id="395" r:id="rId18"/>
    <p:sldId id="375" r:id="rId19"/>
    <p:sldId id="400" r:id="rId20"/>
    <p:sldId id="359" r:id="rId21"/>
    <p:sldId id="401" r:id="rId22"/>
    <p:sldId id="360" r:id="rId23"/>
    <p:sldId id="362" r:id="rId24"/>
    <p:sldId id="361" r:id="rId25"/>
    <p:sldId id="397" r:id="rId26"/>
    <p:sldId id="398" r:id="rId27"/>
    <p:sldId id="304" r:id="rId28"/>
    <p:sldId id="308" r:id="rId29"/>
    <p:sldId id="366" r:id="rId30"/>
    <p:sldId id="323" r:id="rId31"/>
    <p:sldId id="404" r:id="rId32"/>
    <p:sldId id="301" r:id="rId33"/>
    <p:sldId id="303" r:id="rId34"/>
    <p:sldId id="306" r:id="rId35"/>
    <p:sldId id="387" r:id="rId36"/>
    <p:sldId id="405" r:id="rId37"/>
    <p:sldId id="313" r:id="rId38"/>
    <p:sldId id="314" r:id="rId39"/>
    <p:sldId id="315" r:id="rId40"/>
    <p:sldId id="320" r:id="rId41"/>
    <p:sldId id="319" r:id="rId42"/>
    <p:sldId id="329" r:id="rId43"/>
    <p:sldId id="336" r:id="rId44"/>
    <p:sldId id="331" r:id="rId45"/>
    <p:sldId id="327" r:id="rId46"/>
    <p:sldId id="326" r:id="rId47"/>
    <p:sldId id="328" r:id="rId48"/>
    <p:sldId id="406" r:id="rId49"/>
    <p:sldId id="367" r:id="rId50"/>
    <p:sldId id="403" r:id="rId51"/>
    <p:sldId id="351" r:id="rId52"/>
    <p:sldId id="374" r:id="rId53"/>
    <p:sldId id="390" r:id="rId5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MOS" initials="A" lastIdx="0"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91" autoAdjust="0"/>
    <p:restoredTop sz="94576" autoAdjust="0"/>
  </p:normalViewPr>
  <p:slideViewPr>
    <p:cSldViewPr>
      <p:cViewPr varScale="1">
        <p:scale>
          <a:sx n="73" d="100"/>
          <a:sy n="73" d="100"/>
        </p:scale>
        <p:origin x="-107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1300B3-9DFE-4257-AF51-555F94915677}" type="doc">
      <dgm:prSet loTypeId="urn:microsoft.com/office/officeart/2005/8/layout/hierarchy1" loCatId="hierarchy" qsTypeId="urn:microsoft.com/office/officeart/2005/8/quickstyle/simple4" qsCatId="simple" csTypeId="urn:microsoft.com/office/officeart/2005/8/colors/accent1_2" csCatId="accent1" phldr="1"/>
      <dgm:spPr/>
      <dgm:t>
        <a:bodyPr/>
        <a:lstStyle/>
        <a:p>
          <a:endParaRPr lang="fr-FR"/>
        </a:p>
      </dgm:t>
    </dgm:pt>
    <dgm:pt modelId="{CF97D232-F439-4617-B86C-4D9BAFCA3560}">
      <dgm:prSet phldrT="[Texte]"/>
      <dgm:spPr/>
      <dgm:t>
        <a:bodyPr/>
        <a:lstStyle/>
        <a:p>
          <a:r>
            <a:rPr lang="fr-FR" dirty="0" smtClean="0"/>
            <a:t>Mécanisme de contrôle interne/Audite financier</a:t>
          </a:r>
          <a:endParaRPr lang="fr-FR" dirty="0"/>
        </a:p>
      </dgm:t>
    </dgm:pt>
    <dgm:pt modelId="{8C92A47B-8B55-48E6-A5D2-CC9811635A0E}" type="parTrans" cxnId="{672B74D1-E86B-4EB3-BB8B-43B9A14115EB}">
      <dgm:prSet/>
      <dgm:spPr/>
      <dgm:t>
        <a:bodyPr/>
        <a:lstStyle/>
        <a:p>
          <a:endParaRPr lang="fr-FR"/>
        </a:p>
      </dgm:t>
    </dgm:pt>
    <dgm:pt modelId="{B8FE8B29-0503-403E-9E8C-B1E4B5E277BD}" type="sibTrans" cxnId="{672B74D1-E86B-4EB3-BB8B-43B9A14115EB}">
      <dgm:prSet/>
      <dgm:spPr/>
      <dgm:t>
        <a:bodyPr/>
        <a:lstStyle/>
        <a:p>
          <a:endParaRPr lang="fr-FR"/>
        </a:p>
      </dgm:t>
    </dgm:pt>
    <dgm:pt modelId="{4BEAA8EE-CAEA-402F-A6BF-6E1240AF9D2F}">
      <dgm:prSet phldrT="[Texte]"/>
      <dgm:spPr/>
      <dgm:t>
        <a:bodyPr/>
        <a:lstStyle/>
        <a:p>
          <a:r>
            <a:rPr lang="fr-FR" dirty="0" smtClean="0"/>
            <a:t>Contrôle</a:t>
          </a:r>
        </a:p>
        <a:p>
          <a:endParaRPr lang="fr-FR" dirty="0"/>
        </a:p>
      </dgm:t>
    </dgm:pt>
    <dgm:pt modelId="{5F7B456C-7A19-4571-93C5-0297A8B0BACC}" type="parTrans" cxnId="{85B2C95C-710A-4D76-B0BD-533060A17EBA}">
      <dgm:prSet/>
      <dgm:spPr/>
      <dgm:t>
        <a:bodyPr/>
        <a:lstStyle/>
        <a:p>
          <a:endParaRPr lang="fr-FR"/>
        </a:p>
      </dgm:t>
    </dgm:pt>
    <dgm:pt modelId="{D6D0A172-36A5-43D1-8F85-96097A0C96C9}" type="sibTrans" cxnId="{85B2C95C-710A-4D76-B0BD-533060A17EBA}">
      <dgm:prSet/>
      <dgm:spPr/>
      <dgm:t>
        <a:bodyPr/>
        <a:lstStyle/>
        <a:p>
          <a:endParaRPr lang="fr-FR"/>
        </a:p>
      </dgm:t>
    </dgm:pt>
    <dgm:pt modelId="{C909C31F-ED7F-4594-A18C-D3450516A9DA}">
      <dgm:prSet phldrT="[Texte]"/>
      <dgm:spPr/>
      <dgm:t>
        <a:bodyPr/>
        <a:lstStyle/>
        <a:p>
          <a:r>
            <a:rPr lang="fr-FR" dirty="0" smtClean="0"/>
            <a:t>Adjoint au chef du district (chef de la commission)</a:t>
          </a:r>
          <a:endParaRPr lang="fr-FR" dirty="0"/>
        </a:p>
      </dgm:t>
    </dgm:pt>
    <dgm:pt modelId="{21FA88F1-DC22-4BBD-8E24-11F3899E9320}" type="parTrans" cxnId="{7F734357-9BD2-429F-9FB4-44AE0FD045D5}">
      <dgm:prSet/>
      <dgm:spPr/>
      <dgm:t>
        <a:bodyPr/>
        <a:lstStyle/>
        <a:p>
          <a:endParaRPr lang="fr-FR"/>
        </a:p>
      </dgm:t>
    </dgm:pt>
    <dgm:pt modelId="{030B39CE-E981-4616-AE96-1139EC16B88D}" type="sibTrans" cxnId="{7F734357-9BD2-429F-9FB4-44AE0FD045D5}">
      <dgm:prSet/>
      <dgm:spPr/>
      <dgm:t>
        <a:bodyPr/>
        <a:lstStyle/>
        <a:p>
          <a:endParaRPr lang="fr-FR"/>
        </a:p>
      </dgm:t>
    </dgm:pt>
    <dgm:pt modelId="{A618FE48-8DD0-4149-BB3B-834C8D13A4D2}">
      <dgm:prSet phldrT="[Texte]"/>
      <dgm:spPr/>
      <dgm:t>
        <a:bodyPr/>
        <a:lstStyle/>
        <a:p>
          <a:r>
            <a:rPr lang="fr-FR" dirty="0" smtClean="0"/>
            <a:t>Deux représentants villageois)</a:t>
          </a:r>
          <a:endParaRPr lang="fr-FR" dirty="0"/>
        </a:p>
      </dgm:t>
    </dgm:pt>
    <dgm:pt modelId="{A677959C-3D4F-4B1D-9726-57B96DEAD1F3}" type="parTrans" cxnId="{25780045-92E0-4621-9A09-716AA25CFD0B}">
      <dgm:prSet/>
      <dgm:spPr/>
      <dgm:t>
        <a:bodyPr/>
        <a:lstStyle/>
        <a:p>
          <a:endParaRPr lang="fr-FR"/>
        </a:p>
      </dgm:t>
    </dgm:pt>
    <dgm:pt modelId="{3ECAC14E-63F8-46A3-A48A-98B25DBBE2BC}" type="sibTrans" cxnId="{25780045-92E0-4621-9A09-716AA25CFD0B}">
      <dgm:prSet/>
      <dgm:spPr/>
      <dgm:t>
        <a:bodyPr/>
        <a:lstStyle/>
        <a:p>
          <a:endParaRPr lang="fr-FR"/>
        </a:p>
      </dgm:t>
    </dgm:pt>
    <dgm:pt modelId="{B0CAC6E3-C39C-4873-8046-D171F278D591}">
      <dgm:prSet phldrT="[Texte]"/>
      <dgm:spPr/>
      <dgm:t>
        <a:bodyPr/>
        <a:lstStyle/>
        <a:p>
          <a:r>
            <a:rPr lang="fr-FR" dirty="0" smtClean="0"/>
            <a:t>Commission d’audite de procédure interne</a:t>
          </a:r>
          <a:endParaRPr lang="fr-FR" dirty="0"/>
        </a:p>
      </dgm:t>
    </dgm:pt>
    <dgm:pt modelId="{0BAB2FC5-6B0A-4C97-BA14-7DF1EEBADB26}" type="parTrans" cxnId="{D92C8D53-3187-4840-9068-36D7974241BE}">
      <dgm:prSet/>
      <dgm:spPr/>
      <dgm:t>
        <a:bodyPr/>
        <a:lstStyle/>
        <a:p>
          <a:endParaRPr lang="fr-FR"/>
        </a:p>
      </dgm:t>
    </dgm:pt>
    <dgm:pt modelId="{4057F258-919F-4BAE-A707-AE40B1CC7823}" type="sibTrans" cxnId="{D92C8D53-3187-4840-9068-36D7974241BE}">
      <dgm:prSet/>
      <dgm:spPr/>
      <dgm:t>
        <a:bodyPr/>
        <a:lstStyle/>
        <a:p>
          <a:endParaRPr lang="fr-FR"/>
        </a:p>
      </dgm:t>
    </dgm:pt>
    <dgm:pt modelId="{84180837-2529-4F02-B9AA-CADBD94DE8E1}">
      <dgm:prSet phldrT="[Texte]"/>
      <dgm:spPr/>
      <dgm:t>
        <a:bodyPr/>
        <a:lstStyle/>
        <a:p>
          <a:pPr algn="l"/>
          <a:r>
            <a:rPr lang="fr-FR" dirty="0" smtClean="0"/>
            <a:t>Directeur</a:t>
          </a:r>
        </a:p>
        <a:p>
          <a:pPr algn="l"/>
          <a:r>
            <a:rPr lang="fr-FR" dirty="0" smtClean="0"/>
            <a:t>Trésorier</a:t>
          </a:r>
        </a:p>
        <a:p>
          <a:pPr algn="l"/>
          <a:r>
            <a:rPr lang="fr-FR" dirty="0" smtClean="0"/>
            <a:t>Président CUP</a:t>
          </a:r>
        </a:p>
        <a:p>
          <a:pPr algn="l"/>
          <a:r>
            <a:rPr lang="fr-FR" dirty="0" smtClean="0"/>
            <a:t>comptable</a:t>
          </a:r>
          <a:endParaRPr lang="fr-FR" dirty="0"/>
        </a:p>
      </dgm:t>
    </dgm:pt>
    <dgm:pt modelId="{6A66BAA3-1C69-4E7C-B505-331CF449D5D2}" type="parTrans" cxnId="{6C7B7849-45AA-40B3-996D-E367347327A6}">
      <dgm:prSet/>
      <dgm:spPr/>
      <dgm:t>
        <a:bodyPr/>
        <a:lstStyle/>
        <a:p>
          <a:endParaRPr lang="fr-FR"/>
        </a:p>
      </dgm:t>
    </dgm:pt>
    <dgm:pt modelId="{BE49F116-9A12-4C5E-ABAA-D3B872192817}" type="sibTrans" cxnId="{6C7B7849-45AA-40B3-996D-E367347327A6}">
      <dgm:prSet/>
      <dgm:spPr/>
      <dgm:t>
        <a:bodyPr/>
        <a:lstStyle/>
        <a:p>
          <a:endParaRPr lang="fr-FR"/>
        </a:p>
      </dgm:t>
    </dgm:pt>
    <dgm:pt modelId="{3E7B6EA7-CE67-446E-8CE3-54E1A892F8DA}" type="pres">
      <dgm:prSet presAssocID="{1F1300B3-9DFE-4257-AF51-555F94915677}" presName="hierChild1" presStyleCnt="0">
        <dgm:presLayoutVars>
          <dgm:chPref val="1"/>
          <dgm:dir/>
          <dgm:animOne val="branch"/>
          <dgm:animLvl val="lvl"/>
          <dgm:resizeHandles/>
        </dgm:presLayoutVars>
      </dgm:prSet>
      <dgm:spPr/>
      <dgm:t>
        <a:bodyPr/>
        <a:lstStyle/>
        <a:p>
          <a:endParaRPr lang="fr-FR"/>
        </a:p>
      </dgm:t>
    </dgm:pt>
    <dgm:pt modelId="{88B55149-0B7F-41BC-A487-4B729B646879}" type="pres">
      <dgm:prSet presAssocID="{CF97D232-F439-4617-B86C-4D9BAFCA3560}" presName="hierRoot1" presStyleCnt="0"/>
      <dgm:spPr/>
    </dgm:pt>
    <dgm:pt modelId="{E50F0711-AD72-4F1F-BD41-2F7431513034}" type="pres">
      <dgm:prSet presAssocID="{CF97D232-F439-4617-B86C-4D9BAFCA3560}" presName="composite" presStyleCnt="0"/>
      <dgm:spPr/>
    </dgm:pt>
    <dgm:pt modelId="{7748AE35-5889-495C-8784-32E39A67F41A}" type="pres">
      <dgm:prSet presAssocID="{CF97D232-F439-4617-B86C-4D9BAFCA3560}" presName="background" presStyleLbl="node0" presStyleIdx="0" presStyleCnt="1"/>
      <dgm:spPr/>
    </dgm:pt>
    <dgm:pt modelId="{3C6A461E-EA33-4AFB-B9AD-64E143F1E21E}" type="pres">
      <dgm:prSet presAssocID="{CF97D232-F439-4617-B86C-4D9BAFCA3560}" presName="text" presStyleLbl="fgAcc0" presStyleIdx="0" presStyleCnt="1">
        <dgm:presLayoutVars>
          <dgm:chPref val="3"/>
        </dgm:presLayoutVars>
      </dgm:prSet>
      <dgm:spPr/>
      <dgm:t>
        <a:bodyPr/>
        <a:lstStyle/>
        <a:p>
          <a:endParaRPr lang="fr-FR"/>
        </a:p>
      </dgm:t>
    </dgm:pt>
    <dgm:pt modelId="{6FF4B55D-DA5B-452C-97C6-DCE16D5966FE}" type="pres">
      <dgm:prSet presAssocID="{CF97D232-F439-4617-B86C-4D9BAFCA3560}" presName="hierChild2" presStyleCnt="0"/>
      <dgm:spPr/>
    </dgm:pt>
    <dgm:pt modelId="{7C5E862C-CAFC-4E39-91A2-A1A3D73C557B}" type="pres">
      <dgm:prSet presAssocID="{5F7B456C-7A19-4571-93C5-0297A8B0BACC}" presName="Name10" presStyleLbl="parChTrans1D2" presStyleIdx="0" presStyleCnt="2"/>
      <dgm:spPr/>
      <dgm:t>
        <a:bodyPr/>
        <a:lstStyle/>
        <a:p>
          <a:endParaRPr lang="fr-FR"/>
        </a:p>
      </dgm:t>
    </dgm:pt>
    <dgm:pt modelId="{1B0A0C70-3108-4DF3-9E26-B288188D3C5C}" type="pres">
      <dgm:prSet presAssocID="{4BEAA8EE-CAEA-402F-A6BF-6E1240AF9D2F}" presName="hierRoot2" presStyleCnt="0"/>
      <dgm:spPr/>
    </dgm:pt>
    <dgm:pt modelId="{00637BD6-4444-42E8-96FC-D1E512B28BAD}" type="pres">
      <dgm:prSet presAssocID="{4BEAA8EE-CAEA-402F-A6BF-6E1240AF9D2F}" presName="composite2" presStyleCnt="0"/>
      <dgm:spPr/>
    </dgm:pt>
    <dgm:pt modelId="{834C7425-823E-4EC9-8FB9-32376A3B4812}" type="pres">
      <dgm:prSet presAssocID="{4BEAA8EE-CAEA-402F-A6BF-6E1240AF9D2F}" presName="background2" presStyleLbl="node2" presStyleIdx="0" presStyleCnt="2"/>
      <dgm:spPr/>
    </dgm:pt>
    <dgm:pt modelId="{CB90F0FE-D017-4159-BFC2-D17E1688797B}" type="pres">
      <dgm:prSet presAssocID="{4BEAA8EE-CAEA-402F-A6BF-6E1240AF9D2F}" presName="text2" presStyleLbl="fgAcc2" presStyleIdx="0" presStyleCnt="2">
        <dgm:presLayoutVars>
          <dgm:chPref val="3"/>
        </dgm:presLayoutVars>
      </dgm:prSet>
      <dgm:spPr/>
      <dgm:t>
        <a:bodyPr/>
        <a:lstStyle/>
        <a:p>
          <a:endParaRPr lang="fr-FR"/>
        </a:p>
      </dgm:t>
    </dgm:pt>
    <dgm:pt modelId="{F1E64B9D-7ED1-43BC-9386-66BE550E2D0A}" type="pres">
      <dgm:prSet presAssocID="{4BEAA8EE-CAEA-402F-A6BF-6E1240AF9D2F}" presName="hierChild3" presStyleCnt="0"/>
      <dgm:spPr/>
    </dgm:pt>
    <dgm:pt modelId="{C68EB471-3730-4E06-A6A6-232AAAB3F7A1}" type="pres">
      <dgm:prSet presAssocID="{21FA88F1-DC22-4BBD-8E24-11F3899E9320}" presName="Name17" presStyleLbl="parChTrans1D3" presStyleIdx="0" presStyleCnt="3"/>
      <dgm:spPr/>
      <dgm:t>
        <a:bodyPr/>
        <a:lstStyle/>
        <a:p>
          <a:endParaRPr lang="fr-FR"/>
        </a:p>
      </dgm:t>
    </dgm:pt>
    <dgm:pt modelId="{AF7275AC-3179-46C4-923D-19795794E18A}" type="pres">
      <dgm:prSet presAssocID="{C909C31F-ED7F-4594-A18C-D3450516A9DA}" presName="hierRoot3" presStyleCnt="0"/>
      <dgm:spPr/>
    </dgm:pt>
    <dgm:pt modelId="{C8F86671-8D9D-4CBB-A0FA-42767DE48189}" type="pres">
      <dgm:prSet presAssocID="{C909C31F-ED7F-4594-A18C-D3450516A9DA}" presName="composite3" presStyleCnt="0"/>
      <dgm:spPr/>
    </dgm:pt>
    <dgm:pt modelId="{CC9EB3B6-EB6B-41C0-8782-3B3913E081FF}" type="pres">
      <dgm:prSet presAssocID="{C909C31F-ED7F-4594-A18C-D3450516A9DA}" presName="background3" presStyleLbl="node3" presStyleIdx="0" presStyleCnt="3"/>
      <dgm:spPr/>
    </dgm:pt>
    <dgm:pt modelId="{E54880EF-75CA-45EB-B09A-F5C133A4EB63}" type="pres">
      <dgm:prSet presAssocID="{C909C31F-ED7F-4594-A18C-D3450516A9DA}" presName="text3" presStyleLbl="fgAcc3" presStyleIdx="0" presStyleCnt="3">
        <dgm:presLayoutVars>
          <dgm:chPref val="3"/>
        </dgm:presLayoutVars>
      </dgm:prSet>
      <dgm:spPr/>
      <dgm:t>
        <a:bodyPr/>
        <a:lstStyle/>
        <a:p>
          <a:endParaRPr lang="fr-FR"/>
        </a:p>
      </dgm:t>
    </dgm:pt>
    <dgm:pt modelId="{8A86D8CE-6018-45C8-AA0F-19CF1ADED482}" type="pres">
      <dgm:prSet presAssocID="{C909C31F-ED7F-4594-A18C-D3450516A9DA}" presName="hierChild4" presStyleCnt="0"/>
      <dgm:spPr/>
    </dgm:pt>
    <dgm:pt modelId="{961CAF04-3F78-4255-9E4D-FF7C4B7692F1}" type="pres">
      <dgm:prSet presAssocID="{A677959C-3D4F-4B1D-9726-57B96DEAD1F3}" presName="Name17" presStyleLbl="parChTrans1D3" presStyleIdx="1" presStyleCnt="3"/>
      <dgm:spPr/>
      <dgm:t>
        <a:bodyPr/>
        <a:lstStyle/>
        <a:p>
          <a:endParaRPr lang="fr-FR"/>
        </a:p>
      </dgm:t>
    </dgm:pt>
    <dgm:pt modelId="{15107648-B2D0-403A-B311-9A8E3C88032A}" type="pres">
      <dgm:prSet presAssocID="{A618FE48-8DD0-4149-BB3B-834C8D13A4D2}" presName="hierRoot3" presStyleCnt="0"/>
      <dgm:spPr/>
    </dgm:pt>
    <dgm:pt modelId="{73C88DB8-D036-4479-9A72-455C4C4D71FA}" type="pres">
      <dgm:prSet presAssocID="{A618FE48-8DD0-4149-BB3B-834C8D13A4D2}" presName="composite3" presStyleCnt="0"/>
      <dgm:spPr/>
    </dgm:pt>
    <dgm:pt modelId="{3BDB8901-3C70-413E-95AF-C8FF802BB6BD}" type="pres">
      <dgm:prSet presAssocID="{A618FE48-8DD0-4149-BB3B-834C8D13A4D2}" presName="background3" presStyleLbl="node3" presStyleIdx="1" presStyleCnt="3"/>
      <dgm:spPr/>
    </dgm:pt>
    <dgm:pt modelId="{CB63C92A-E9A3-42C4-874F-D1620A45C2EF}" type="pres">
      <dgm:prSet presAssocID="{A618FE48-8DD0-4149-BB3B-834C8D13A4D2}" presName="text3" presStyleLbl="fgAcc3" presStyleIdx="1" presStyleCnt="3">
        <dgm:presLayoutVars>
          <dgm:chPref val="3"/>
        </dgm:presLayoutVars>
      </dgm:prSet>
      <dgm:spPr/>
      <dgm:t>
        <a:bodyPr/>
        <a:lstStyle/>
        <a:p>
          <a:endParaRPr lang="fr-FR"/>
        </a:p>
      </dgm:t>
    </dgm:pt>
    <dgm:pt modelId="{9D723EC4-B481-4AC9-85F4-65D3A54B36DA}" type="pres">
      <dgm:prSet presAssocID="{A618FE48-8DD0-4149-BB3B-834C8D13A4D2}" presName="hierChild4" presStyleCnt="0"/>
      <dgm:spPr/>
    </dgm:pt>
    <dgm:pt modelId="{5D348AE2-EFCB-43A7-AFF7-755EE6B4B9AB}" type="pres">
      <dgm:prSet presAssocID="{0BAB2FC5-6B0A-4C97-BA14-7DF1EEBADB26}" presName="Name10" presStyleLbl="parChTrans1D2" presStyleIdx="1" presStyleCnt="2"/>
      <dgm:spPr/>
      <dgm:t>
        <a:bodyPr/>
        <a:lstStyle/>
        <a:p>
          <a:endParaRPr lang="fr-FR"/>
        </a:p>
      </dgm:t>
    </dgm:pt>
    <dgm:pt modelId="{ACB874BF-F1CB-4AA2-9101-78D3DAE993F6}" type="pres">
      <dgm:prSet presAssocID="{B0CAC6E3-C39C-4873-8046-D171F278D591}" presName="hierRoot2" presStyleCnt="0"/>
      <dgm:spPr/>
    </dgm:pt>
    <dgm:pt modelId="{6B2588E9-767F-452D-8E50-32580825D70B}" type="pres">
      <dgm:prSet presAssocID="{B0CAC6E3-C39C-4873-8046-D171F278D591}" presName="composite2" presStyleCnt="0"/>
      <dgm:spPr/>
    </dgm:pt>
    <dgm:pt modelId="{0A5C16FE-7C50-4D5C-BD40-1DC9BA7F41C9}" type="pres">
      <dgm:prSet presAssocID="{B0CAC6E3-C39C-4873-8046-D171F278D591}" presName="background2" presStyleLbl="node2" presStyleIdx="1" presStyleCnt="2"/>
      <dgm:spPr/>
    </dgm:pt>
    <dgm:pt modelId="{3E1B43FC-5913-4E72-A5B3-7227E107DB70}" type="pres">
      <dgm:prSet presAssocID="{B0CAC6E3-C39C-4873-8046-D171F278D591}" presName="text2" presStyleLbl="fgAcc2" presStyleIdx="1" presStyleCnt="2">
        <dgm:presLayoutVars>
          <dgm:chPref val="3"/>
        </dgm:presLayoutVars>
      </dgm:prSet>
      <dgm:spPr/>
      <dgm:t>
        <a:bodyPr/>
        <a:lstStyle/>
        <a:p>
          <a:endParaRPr lang="fr-FR"/>
        </a:p>
      </dgm:t>
    </dgm:pt>
    <dgm:pt modelId="{D5067011-8F84-4D63-87DA-46C33B494F87}" type="pres">
      <dgm:prSet presAssocID="{B0CAC6E3-C39C-4873-8046-D171F278D591}" presName="hierChild3" presStyleCnt="0"/>
      <dgm:spPr/>
    </dgm:pt>
    <dgm:pt modelId="{EA5C0008-CC47-4752-812C-941E94A1604C}" type="pres">
      <dgm:prSet presAssocID="{6A66BAA3-1C69-4E7C-B505-331CF449D5D2}" presName="Name17" presStyleLbl="parChTrans1D3" presStyleIdx="2" presStyleCnt="3"/>
      <dgm:spPr/>
      <dgm:t>
        <a:bodyPr/>
        <a:lstStyle/>
        <a:p>
          <a:endParaRPr lang="fr-FR"/>
        </a:p>
      </dgm:t>
    </dgm:pt>
    <dgm:pt modelId="{19425F37-4383-4AAF-9EA2-D7907DC728EB}" type="pres">
      <dgm:prSet presAssocID="{84180837-2529-4F02-B9AA-CADBD94DE8E1}" presName="hierRoot3" presStyleCnt="0"/>
      <dgm:spPr/>
    </dgm:pt>
    <dgm:pt modelId="{F29CD600-0A11-4472-BD84-11A56C514EBA}" type="pres">
      <dgm:prSet presAssocID="{84180837-2529-4F02-B9AA-CADBD94DE8E1}" presName="composite3" presStyleCnt="0"/>
      <dgm:spPr/>
    </dgm:pt>
    <dgm:pt modelId="{433F319C-8627-4230-BA10-1817A1BB0B6F}" type="pres">
      <dgm:prSet presAssocID="{84180837-2529-4F02-B9AA-CADBD94DE8E1}" presName="background3" presStyleLbl="node3" presStyleIdx="2" presStyleCnt="3"/>
      <dgm:spPr/>
    </dgm:pt>
    <dgm:pt modelId="{CFB32E94-F7F6-43DD-9902-48016872B68E}" type="pres">
      <dgm:prSet presAssocID="{84180837-2529-4F02-B9AA-CADBD94DE8E1}" presName="text3" presStyleLbl="fgAcc3" presStyleIdx="2" presStyleCnt="3">
        <dgm:presLayoutVars>
          <dgm:chPref val="3"/>
        </dgm:presLayoutVars>
      </dgm:prSet>
      <dgm:spPr/>
      <dgm:t>
        <a:bodyPr/>
        <a:lstStyle/>
        <a:p>
          <a:endParaRPr lang="fr-FR"/>
        </a:p>
      </dgm:t>
    </dgm:pt>
    <dgm:pt modelId="{99360B38-7B96-4E02-8094-A48FFC2E651A}" type="pres">
      <dgm:prSet presAssocID="{84180837-2529-4F02-B9AA-CADBD94DE8E1}" presName="hierChild4" presStyleCnt="0"/>
      <dgm:spPr/>
    </dgm:pt>
  </dgm:ptLst>
  <dgm:cxnLst>
    <dgm:cxn modelId="{1ACD9B47-5037-4051-B31B-451D68E47B23}" type="presOf" srcId="{B0CAC6E3-C39C-4873-8046-D171F278D591}" destId="{3E1B43FC-5913-4E72-A5B3-7227E107DB70}" srcOrd="0" destOrd="0" presId="urn:microsoft.com/office/officeart/2005/8/layout/hierarchy1"/>
    <dgm:cxn modelId="{110EF414-EA6A-4F82-B9DF-B959E7BEC30D}" type="presOf" srcId="{4BEAA8EE-CAEA-402F-A6BF-6E1240AF9D2F}" destId="{CB90F0FE-D017-4159-BFC2-D17E1688797B}" srcOrd="0" destOrd="0" presId="urn:microsoft.com/office/officeart/2005/8/layout/hierarchy1"/>
    <dgm:cxn modelId="{FC11265A-DFE5-4F42-BB9C-667976E363F5}" type="presOf" srcId="{A677959C-3D4F-4B1D-9726-57B96DEAD1F3}" destId="{961CAF04-3F78-4255-9E4D-FF7C4B7692F1}" srcOrd="0" destOrd="0" presId="urn:microsoft.com/office/officeart/2005/8/layout/hierarchy1"/>
    <dgm:cxn modelId="{7F734357-9BD2-429F-9FB4-44AE0FD045D5}" srcId="{4BEAA8EE-CAEA-402F-A6BF-6E1240AF9D2F}" destId="{C909C31F-ED7F-4594-A18C-D3450516A9DA}" srcOrd="0" destOrd="0" parTransId="{21FA88F1-DC22-4BBD-8E24-11F3899E9320}" sibTransId="{030B39CE-E981-4616-AE96-1139EC16B88D}"/>
    <dgm:cxn modelId="{6D25B6ED-4154-47BB-8E91-9E7DF0EE47B1}" type="presOf" srcId="{21FA88F1-DC22-4BBD-8E24-11F3899E9320}" destId="{C68EB471-3730-4E06-A6A6-232AAAB3F7A1}" srcOrd="0" destOrd="0" presId="urn:microsoft.com/office/officeart/2005/8/layout/hierarchy1"/>
    <dgm:cxn modelId="{D92C8D53-3187-4840-9068-36D7974241BE}" srcId="{CF97D232-F439-4617-B86C-4D9BAFCA3560}" destId="{B0CAC6E3-C39C-4873-8046-D171F278D591}" srcOrd="1" destOrd="0" parTransId="{0BAB2FC5-6B0A-4C97-BA14-7DF1EEBADB26}" sibTransId="{4057F258-919F-4BAE-A707-AE40B1CC7823}"/>
    <dgm:cxn modelId="{00FB7A4A-27AE-4F70-A3E2-688FA64359D1}" type="presOf" srcId="{A618FE48-8DD0-4149-BB3B-834C8D13A4D2}" destId="{CB63C92A-E9A3-42C4-874F-D1620A45C2EF}" srcOrd="0" destOrd="0" presId="urn:microsoft.com/office/officeart/2005/8/layout/hierarchy1"/>
    <dgm:cxn modelId="{85B2C95C-710A-4D76-B0BD-533060A17EBA}" srcId="{CF97D232-F439-4617-B86C-4D9BAFCA3560}" destId="{4BEAA8EE-CAEA-402F-A6BF-6E1240AF9D2F}" srcOrd="0" destOrd="0" parTransId="{5F7B456C-7A19-4571-93C5-0297A8B0BACC}" sibTransId="{D6D0A172-36A5-43D1-8F85-96097A0C96C9}"/>
    <dgm:cxn modelId="{BFCA9FDC-7938-40D3-A533-5424075313E1}" type="presOf" srcId="{0BAB2FC5-6B0A-4C97-BA14-7DF1EEBADB26}" destId="{5D348AE2-EFCB-43A7-AFF7-755EE6B4B9AB}" srcOrd="0" destOrd="0" presId="urn:microsoft.com/office/officeart/2005/8/layout/hierarchy1"/>
    <dgm:cxn modelId="{672B74D1-E86B-4EB3-BB8B-43B9A14115EB}" srcId="{1F1300B3-9DFE-4257-AF51-555F94915677}" destId="{CF97D232-F439-4617-B86C-4D9BAFCA3560}" srcOrd="0" destOrd="0" parTransId="{8C92A47B-8B55-48E6-A5D2-CC9811635A0E}" sibTransId="{B8FE8B29-0503-403E-9E8C-B1E4B5E277BD}"/>
    <dgm:cxn modelId="{25780045-92E0-4621-9A09-716AA25CFD0B}" srcId="{4BEAA8EE-CAEA-402F-A6BF-6E1240AF9D2F}" destId="{A618FE48-8DD0-4149-BB3B-834C8D13A4D2}" srcOrd="1" destOrd="0" parTransId="{A677959C-3D4F-4B1D-9726-57B96DEAD1F3}" sibTransId="{3ECAC14E-63F8-46A3-A48A-98B25DBBE2BC}"/>
    <dgm:cxn modelId="{5F7DF8E6-E21B-4ED6-A0F2-FFB3A567F3CA}" type="presOf" srcId="{5F7B456C-7A19-4571-93C5-0297A8B0BACC}" destId="{7C5E862C-CAFC-4E39-91A2-A1A3D73C557B}" srcOrd="0" destOrd="0" presId="urn:microsoft.com/office/officeart/2005/8/layout/hierarchy1"/>
    <dgm:cxn modelId="{AAD63B7C-39AA-49F2-A576-E1975FCC626B}" type="presOf" srcId="{6A66BAA3-1C69-4E7C-B505-331CF449D5D2}" destId="{EA5C0008-CC47-4752-812C-941E94A1604C}" srcOrd="0" destOrd="0" presId="urn:microsoft.com/office/officeart/2005/8/layout/hierarchy1"/>
    <dgm:cxn modelId="{4CAAA934-2AD9-4F65-A873-6BF4DCAF4996}" type="presOf" srcId="{C909C31F-ED7F-4594-A18C-D3450516A9DA}" destId="{E54880EF-75CA-45EB-B09A-F5C133A4EB63}" srcOrd="0" destOrd="0" presId="urn:microsoft.com/office/officeart/2005/8/layout/hierarchy1"/>
    <dgm:cxn modelId="{6C7B7849-45AA-40B3-996D-E367347327A6}" srcId="{B0CAC6E3-C39C-4873-8046-D171F278D591}" destId="{84180837-2529-4F02-B9AA-CADBD94DE8E1}" srcOrd="0" destOrd="0" parTransId="{6A66BAA3-1C69-4E7C-B505-331CF449D5D2}" sibTransId="{BE49F116-9A12-4C5E-ABAA-D3B872192817}"/>
    <dgm:cxn modelId="{B2880E1E-1E46-47D1-A27A-ABD72FD13040}" type="presOf" srcId="{CF97D232-F439-4617-B86C-4D9BAFCA3560}" destId="{3C6A461E-EA33-4AFB-B9AD-64E143F1E21E}" srcOrd="0" destOrd="0" presId="urn:microsoft.com/office/officeart/2005/8/layout/hierarchy1"/>
    <dgm:cxn modelId="{6622FBE0-0F8F-4145-91CE-2463335943CD}" type="presOf" srcId="{84180837-2529-4F02-B9AA-CADBD94DE8E1}" destId="{CFB32E94-F7F6-43DD-9902-48016872B68E}" srcOrd="0" destOrd="0" presId="urn:microsoft.com/office/officeart/2005/8/layout/hierarchy1"/>
    <dgm:cxn modelId="{6A49E76C-7955-4CCD-B05B-4683AA3F73CA}" type="presOf" srcId="{1F1300B3-9DFE-4257-AF51-555F94915677}" destId="{3E7B6EA7-CE67-446E-8CE3-54E1A892F8DA}" srcOrd="0" destOrd="0" presId="urn:microsoft.com/office/officeart/2005/8/layout/hierarchy1"/>
    <dgm:cxn modelId="{E3D550C5-61A2-43CA-805F-D9923717E337}" type="presParOf" srcId="{3E7B6EA7-CE67-446E-8CE3-54E1A892F8DA}" destId="{88B55149-0B7F-41BC-A487-4B729B646879}" srcOrd="0" destOrd="0" presId="urn:microsoft.com/office/officeart/2005/8/layout/hierarchy1"/>
    <dgm:cxn modelId="{55992E41-C098-4FC9-BE6F-BD626812AC3D}" type="presParOf" srcId="{88B55149-0B7F-41BC-A487-4B729B646879}" destId="{E50F0711-AD72-4F1F-BD41-2F7431513034}" srcOrd="0" destOrd="0" presId="urn:microsoft.com/office/officeart/2005/8/layout/hierarchy1"/>
    <dgm:cxn modelId="{A76ED2B6-D2E8-4737-8612-088048AFA9D1}" type="presParOf" srcId="{E50F0711-AD72-4F1F-BD41-2F7431513034}" destId="{7748AE35-5889-495C-8784-32E39A67F41A}" srcOrd="0" destOrd="0" presId="urn:microsoft.com/office/officeart/2005/8/layout/hierarchy1"/>
    <dgm:cxn modelId="{B96256F4-EB77-420C-9F7B-D049FE96E8B6}" type="presParOf" srcId="{E50F0711-AD72-4F1F-BD41-2F7431513034}" destId="{3C6A461E-EA33-4AFB-B9AD-64E143F1E21E}" srcOrd="1" destOrd="0" presId="urn:microsoft.com/office/officeart/2005/8/layout/hierarchy1"/>
    <dgm:cxn modelId="{D7DE4E25-0C19-4723-8393-DF69F863F08F}" type="presParOf" srcId="{88B55149-0B7F-41BC-A487-4B729B646879}" destId="{6FF4B55D-DA5B-452C-97C6-DCE16D5966FE}" srcOrd="1" destOrd="0" presId="urn:microsoft.com/office/officeart/2005/8/layout/hierarchy1"/>
    <dgm:cxn modelId="{59BAA741-F808-4793-94DE-6534FCE61F3D}" type="presParOf" srcId="{6FF4B55D-DA5B-452C-97C6-DCE16D5966FE}" destId="{7C5E862C-CAFC-4E39-91A2-A1A3D73C557B}" srcOrd="0" destOrd="0" presId="urn:microsoft.com/office/officeart/2005/8/layout/hierarchy1"/>
    <dgm:cxn modelId="{C7C97ABF-5972-4B2B-B875-2E272EC16681}" type="presParOf" srcId="{6FF4B55D-DA5B-452C-97C6-DCE16D5966FE}" destId="{1B0A0C70-3108-4DF3-9E26-B288188D3C5C}" srcOrd="1" destOrd="0" presId="urn:microsoft.com/office/officeart/2005/8/layout/hierarchy1"/>
    <dgm:cxn modelId="{0C4B139E-8DA1-493D-B0D0-830E76B83DC0}" type="presParOf" srcId="{1B0A0C70-3108-4DF3-9E26-B288188D3C5C}" destId="{00637BD6-4444-42E8-96FC-D1E512B28BAD}" srcOrd="0" destOrd="0" presId="urn:microsoft.com/office/officeart/2005/8/layout/hierarchy1"/>
    <dgm:cxn modelId="{2B4A8D3E-C4BE-4846-ADCA-B34903A2D7BB}" type="presParOf" srcId="{00637BD6-4444-42E8-96FC-D1E512B28BAD}" destId="{834C7425-823E-4EC9-8FB9-32376A3B4812}" srcOrd="0" destOrd="0" presId="urn:microsoft.com/office/officeart/2005/8/layout/hierarchy1"/>
    <dgm:cxn modelId="{1A5830A5-875C-4D65-898A-4AC7B29D7301}" type="presParOf" srcId="{00637BD6-4444-42E8-96FC-D1E512B28BAD}" destId="{CB90F0FE-D017-4159-BFC2-D17E1688797B}" srcOrd="1" destOrd="0" presId="urn:microsoft.com/office/officeart/2005/8/layout/hierarchy1"/>
    <dgm:cxn modelId="{A0FE8AE0-1728-4249-830E-9CBE320462A1}" type="presParOf" srcId="{1B0A0C70-3108-4DF3-9E26-B288188D3C5C}" destId="{F1E64B9D-7ED1-43BC-9386-66BE550E2D0A}" srcOrd="1" destOrd="0" presId="urn:microsoft.com/office/officeart/2005/8/layout/hierarchy1"/>
    <dgm:cxn modelId="{D53F84C0-69D7-472F-80BA-3EF552B829D0}" type="presParOf" srcId="{F1E64B9D-7ED1-43BC-9386-66BE550E2D0A}" destId="{C68EB471-3730-4E06-A6A6-232AAAB3F7A1}" srcOrd="0" destOrd="0" presId="urn:microsoft.com/office/officeart/2005/8/layout/hierarchy1"/>
    <dgm:cxn modelId="{6AE45EF4-A592-4435-B36D-579E6BD1573A}" type="presParOf" srcId="{F1E64B9D-7ED1-43BC-9386-66BE550E2D0A}" destId="{AF7275AC-3179-46C4-923D-19795794E18A}" srcOrd="1" destOrd="0" presId="urn:microsoft.com/office/officeart/2005/8/layout/hierarchy1"/>
    <dgm:cxn modelId="{9F311315-B2FE-4CE9-82D2-7D358D4344F2}" type="presParOf" srcId="{AF7275AC-3179-46C4-923D-19795794E18A}" destId="{C8F86671-8D9D-4CBB-A0FA-42767DE48189}" srcOrd="0" destOrd="0" presId="urn:microsoft.com/office/officeart/2005/8/layout/hierarchy1"/>
    <dgm:cxn modelId="{8BFE8431-68D4-4DA4-A3D7-47439B6C5729}" type="presParOf" srcId="{C8F86671-8D9D-4CBB-A0FA-42767DE48189}" destId="{CC9EB3B6-EB6B-41C0-8782-3B3913E081FF}" srcOrd="0" destOrd="0" presId="urn:microsoft.com/office/officeart/2005/8/layout/hierarchy1"/>
    <dgm:cxn modelId="{EBA3C759-F143-4218-B2E2-F86D2B262A12}" type="presParOf" srcId="{C8F86671-8D9D-4CBB-A0FA-42767DE48189}" destId="{E54880EF-75CA-45EB-B09A-F5C133A4EB63}" srcOrd="1" destOrd="0" presId="urn:microsoft.com/office/officeart/2005/8/layout/hierarchy1"/>
    <dgm:cxn modelId="{0C744C63-1375-4F8D-8066-B5FCB319098F}" type="presParOf" srcId="{AF7275AC-3179-46C4-923D-19795794E18A}" destId="{8A86D8CE-6018-45C8-AA0F-19CF1ADED482}" srcOrd="1" destOrd="0" presId="urn:microsoft.com/office/officeart/2005/8/layout/hierarchy1"/>
    <dgm:cxn modelId="{F26F07EC-1B07-4219-99D0-9C8D52093393}" type="presParOf" srcId="{F1E64B9D-7ED1-43BC-9386-66BE550E2D0A}" destId="{961CAF04-3F78-4255-9E4D-FF7C4B7692F1}" srcOrd="2" destOrd="0" presId="urn:microsoft.com/office/officeart/2005/8/layout/hierarchy1"/>
    <dgm:cxn modelId="{CDCE28A8-6343-467A-B49D-C824A85FA440}" type="presParOf" srcId="{F1E64B9D-7ED1-43BC-9386-66BE550E2D0A}" destId="{15107648-B2D0-403A-B311-9A8E3C88032A}" srcOrd="3" destOrd="0" presId="urn:microsoft.com/office/officeart/2005/8/layout/hierarchy1"/>
    <dgm:cxn modelId="{7CE9970D-D44E-40CF-BA8A-B0F62E66C2AC}" type="presParOf" srcId="{15107648-B2D0-403A-B311-9A8E3C88032A}" destId="{73C88DB8-D036-4479-9A72-455C4C4D71FA}" srcOrd="0" destOrd="0" presId="urn:microsoft.com/office/officeart/2005/8/layout/hierarchy1"/>
    <dgm:cxn modelId="{ACD007CE-0574-477B-8096-415B22A4C81C}" type="presParOf" srcId="{73C88DB8-D036-4479-9A72-455C4C4D71FA}" destId="{3BDB8901-3C70-413E-95AF-C8FF802BB6BD}" srcOrd="0" destOrd="0" presId="urn:microsoft.com/office/officeart/2005/8/layout/hierarchy1"/>
    <dgm:cxn modelId="{BF6FC064-2780-42AC-B08D-0A6D014D1B96}" type="presParOf" srcId="{73C88DB8-D036-4479-9A72-455C4C4D71FA}" destId="{CB63C92A-E9A3-42C4-874F-D1620A45C2EF}" srcOrd="1" destOrd="0" presId="urn:microsoft.com/office/officeart/2005/8/layout/hierarchy1"/>
    <dgm:cxn modelId="{C6BE0648-170F-405C-821D-7ACB2B2F028A}" type="presParOf" srcId="{15107648-B2D0-403A-B311-9A8E3C88032A}" destId="{9D723EC4-B481-4AC9-85F4-65D3A54B36DA}" srcOrd="1" destOrd="0" presId="urn:microsoft.com/office/officeart/2005/8/layout/hierarchy1"/>
    <dgm:cxn modelId="{F224ED5A-3F39-42BB-A76B-E94CF34EF548}" type="presParOf" srcId="{6FF4B55D-DA5B-452C-97C6-DCE16D5966FE}" destId="{5D348AE2-EFCB-43A7-AFF7-755EE6B4B9AB}" srcOrd="2" destOrd="0" presId="urn:microsoft.com/office/officeart/2005/8/layout/hierarchy1"/>
    <dgm:cxn modelId="{34DD5299-193F-4122-9B01-07D3C0952C0E}" type="presParOf" srcId="{6FF4B55D-DA5B-452C-97C6-DCE16D5966FE}" destId="{ACB874BF-F1CB-4AA2-9101-78D3DAE993F6}" srcOrd="3" destOrd="0" presId="urn:microsoft.com/office/officeart/2005/8/layout/hierarchy1"/>
    <dgm:cxn modelId="{1EA422B0-C045-4B6B-BE3E-EC2BB1392D7A}" type="presParOf" srcId="{ACB874BF-F1CB-4AA2-9101-78D3DAE993F6}" destId="{6B2588E9-767F-452D-8E50-32580825D70B}" srcOrd="0" destOrd="0" presId="urn:microsoft.com/office/officeart/2005/8/layout/hierarchy1"/>
    <dgm:cxn modelId="{8427E61A-CE15-45E1-83C8-7EBFA274F1BF}" type="presParOf" srcId="{6B2588E9-767F-452D-8E50-32580825D70B}" destId="{0A5C16FE-7C50-4D5C-BD40-1DC9BA7F41C9}" srcOrd="0" destOrd="0" presId="urn:microsoft.com/office/officeart/2005/8/layout/hierarchy1"/>
    <dgm:cxn modelId="{12CDD262-F8D3-475D-A22B-3204A2231873}" type="presParOf" srcId="{6B2588E9-767F-452D-8E50-32580825D70B}" destId="{3E1B43FC-5913-4E72-A5B3-7227E107DB70}" srcOrd="1" destOrd="0" presId="urn:microsoft.com/office/officeart/2005/8/layout/hierarchy1"/>
    <dgm:cxn modelId="{0AB04E4F-2E26-4EE2-BD0E-1CB0135F162E}" type="presParOf" srcId="{ACB874BF-F1CB-4AA2-9101-78D3DAE993F6}" destId="{D5067011-8F84-4D63-87DA-46C33B494F87}" srcOrd="1" destOrd="0" presId="urn:microsoft.com/office/officeart/2005/8/layout/hierarchy1"/>
    <dgm:cxn modelId="{7978FCD8-6269-465C-8269-F9F19AD2C6DA}" type="presParOf" srcId="{D5067011-8F84-4D63-87DA-46C33B494F87}" destId="{EA5C0008-CC47-4752-812C-941E94A1604C}" srcOrd="0" destOrd="0" presId="urn:microsoft.com/office/officeart/2005/8/layout/hierarchy1"/>
    <dgm:cxn modelId="{77B50168-CC03-4426-8ABE-6B7BFD981D9D}" type="presParOf" srcId="{D5067011-8F84-4D63-87DA-46C33B494F87}" destId="{19425F37-4383-4AAF-9EA2-D7907DC728EB}" srcOrd="1" destOrd="0" presId="urn:microsoft.com/office/officeart/2005/8/layout/hierarchy1"/>
    <dgm:cxn modelId="{E832FACD-4EBB-4847-9CBB-0DA4104FBC51}" type="presParOf" srcId="{19425F37-4383-4AAF-9EA2-D7907DC728EB}" destId="{F29CD600-0A11-4472-BD84-11A56C514EBA}" srcOrd="0" destOrd="0" presId="urn:microsoft.com/office/officeart/2005/8/layout/hierarchy1"/>
    <dgm:cxn modelId="{D60E00DF-485A-44A0-A87F-CA1227EA530B}" type="presParOf" srcId="{F29CD600-0A11-4472-BD84-11A56C514EBA}" destId="{433F319C-8627-4230-BA10-1817A1BB0B6F}" srcOrd="0" destOrd="0" presId="urn:microsoft.com/office/officeart/2005/8/layout/hierarchy1"/>
    <dgm:cxn modelId="{E5B1907E-BF8C-4673-AE6F-2F930B408790}" type="presParOf" srcId="{F29CD600-0A11-4472-BD84-11A56C514EBA}" destId="{CFB32E94-F7F6-43DD-9902-48016872B68E}" srcOrd="1" destOrd="0" presId="urn:microsoft.com/office/officeart/2005/8/layout/hierarchy1"/>
    <dgm:cxn modelId="{23DEBCF2-3CCD-483E-AD5A-1FA00C1F1CF5}" type="presParOf" srcId="{19425F37-4383-4AAF-9EA2-D7907DC728EB}" destId="{99360B38-7B96-4E02-8094-A48FFC2E651A}" srcOrd="1" destOrd="0" presId="urn:microsoft.com/office/officeart/2005/8/layout/hierarchy1"/>
  </dgm:cxnLst>
  <dgm:bg>
    <a:solidFill>
      <a:schemeClr val="bg1">
        <a:lumMod val="65000"/>
      </a:schemeClr>
    </a:solidFill>
  </dgm:bg>
  <dgm:whole>
    <a:ln>
      <a:solidFill>
        <a:schemeClr val="accent3"/>
      </a:solidFill>
    </a:ln>
  </dgm:whole>
</dgm:dataModel>
</file>

<file path=ppt/diagrams/data2.xml><?xml version="1.0" encoding="utf-8"?>
<dgm:dataModel xmlns:dgm="http://schemas.openxmlformats.org/drawingml/2006/diagram" xmlns:a="http://schemas.openxmlformats.org/drawingml/2006/main">
  <dgm:ptLst>
    <dgm:pt modelId="{6B9F1293-7685-44ED-8044-E279F2C24D88}" type="doc">
      <dgm:prSet loTypeId="urn:microsoft.com/office/officeart/2005/8/layout/orgChart1" loCatId="hierarchy" qsTypeId="urn:microsoft.com/office/officeart/2005/8/quickstyle/simple4" qsCatId="simple" csTypeId="urn:microsoft.com/office/officeart/2005/8/colors/accent1_2" csCatId="accent1" phldr="1"/>
      <dgm:spPr/>
      <dgm:t>
        <a:bodyPr/>
        <a:lstStyle/>
        <a:p>
          <a:endParaRPr lang="fr-FR"/>
        </a:p>
      </dgm:t>
    </dgm:pt>
    <dgm:pt modelId="{72702715-33D4-4000-8396-19291B35F7AD}" type="asst">
      <dgm:prSet phldrT="[Texte]" custT="1">
        <dgm:style>
          <a:lnRef idx="2">
            <a:schemeClr val="accent1"/>
          </a:lnRef>
          <a:fillRef idx="1">
            <a:schemeClr val="lt1"/>
          </a:fillRef>
          <a:effectRef idx="0">
            <a:schemeClr val="accent1"/>
          </a:effectRef>
          <a:fontRef idx="minor">
            <a:schemeClr val="dk1"/>
          </a:fontRef>
        </dgm:style>
      </dgm:prSet>
      <dgm:spPr/>
      <dgm:t>
        <a:bodyPr/>
        <a:lstStyle/>
        <a:p>
          <a:r>
            <a:rPr lang="fr-FR" sz="1800" dirty="0" smtClean="0">
              <a:latin typeface="Bell MT" pitchFamily="18" charset="0"/>
              <a:cs typeface="Times New Roman" pitchFamily="18" charset="0"/>
            </a:rPr>
            <a:t>Développement durable et sécurité alimentaire</a:t>
          </a:r>
          <a:endParaRPr lang="fr-FR" sz="1800" dirty="0">
            <a:latin typeface="Bell MT" pitchFamily="18" charset="0"/>
          </a:endParaRPr>
        </a:p>
      </dgm:t>
    </dgm:pt>
    <dgm:pt modelId="{9E0093A5-35F3-4273-94C7-3FCCB4EE8544}" type="parTrans" cxnId="{C83DA559-7053-4AE4-B2D6-176092FFABFA}">
      <dgm:prSet/>
      <dgm:spPr/>
      <dgm:t>
        <a:bodyPr/>
        <a:lstStyle/>
        <a:p>
          <a:endParaRPr lang="fr-FR"/>
        </a:p>
      </dgm:t>
    </dgm:pt>
    <dgm:pt modelId="{EB41B50E-4C89-494F-AE04-41045DE74F6F}" type="sibTrans" cxnId="{C83DA559-7053-4AE4-B2D6-176092FFABFA}">
      <dgm:prSet/>
      <dgm:spPr/>
      <dgm:t>
        <a:bodyPr/>
        <a:lstStyle/>
        <a:p>
          <a:endParaRPr lang="fr-FR"/>
        </a:p>
      </dgm:t>
    </dgm:pt>
    <dgm:pt modelId="{EC039F3A-5691-4724-870B-7834192B973A}">
      <dgm:prSet phldrT="[Texte]" custT="1">
        <dgm:style>
          <a:lnRef idx="2">
            <a:schemeClr val="accent1"/>
          </a:lnRef>
          <a:fillRef idx="1">
            <a:schemeClr val="lt1"/>
          </a:fillRef>
          <a:effectRef idx="0">
            <a:schemeClr val="accent1"/>
          </a:effectRef>
          <a:fontRef idx="minor">
            <a:schemeClr val="dk1"/>
          </a:fontRef>
        </dgm:style>
      </dgm:prSet>
      <dgm:spPr/>
      <dgm:t>
        <a:bodyPr/>
        <a:lstStyle/>
        <a:p>
          <a:r>
            <a:rPr lang="fr-FR" sz="1600" u="sng" dirty="0" smtClean="0">
              <a:latin typeface="Bell MT" pitchFamily="18" charset="0"/>
              <a:cs typeface="Times New Roman" pitchFamily="18" charset="0"/>
            </a:rPr>
            <a:t>Economique</a:t>
          </a:r>
          <a:r>
            <a:rPr lang="fr-FR" sz="1600" dirty="0" smtClean="0">
              <a:latin typeface="Bell MT" pitchFamily="18" charset="0"/>
              <a:cs typeface="Times New Roman" pitchFamily="18" charset="0"/>
            </a:rPr>
            <a:t> : intensification des systèmes de production à travers la sécurisation (la poldérisation) des ressources naturelles </a:t>
          </a:r>
          <a:endParaRPr lang="fr-FR" sz="1600" dirty="0">
            <a:latin typeface="Bell MT" pitchFamily="18" charset="0"/>
          </a:endParaRPr>
        </a:p>
      </dgm:t>
    </dgm:pt>
    <dgm:pt modelId="{31A4D1E5-8157-48C2-B10A-E94DDC7FEC27}" type="parTrans" cxnId="{25FB6940-0E82-4A2A-8DFE-2312C64C19AA}">
      <dgm:prSet/>
      <dgm:spPr/>
      <dgm:t>
        <a:bodyPr/>
        <a:lstStyle/>
        <a:p>
          <a:endParaRPr lang="fr-FR"/>
        </a:p>
      </dgm:t>
    </dgm:pt>
    <dgm:pt modelId="{876257FC-832E-4D93-9021-FD954DA220E0}" type="sibTrans" cxnId="{25FB6940-0E82-4A2A-8DFE-2312C64C19AA}">
      <dgm:prSet/>
      <dgm:spPr/>
      <dgm:t>
        <a:bodyPr/>
        <a:lstStyle/>
        <a:p>
          <a:endParaRPr lang="fr-FR"/>
        </a:p>
      </dgm:t>
    </dgm:pt>
    <dgm:pt modelId="{1438A464-E3EC-4364-AD63-8D9C9EDD5AC5}">
      <dgm:prSet phldrT="[Texte]" custT="1">
        <dgm:style>
          <a:lnRef idx="2">
            <a:schemeClr val="accent1"/>
          </a:lnRef>
          <a:fillRef idx="1">
            <a:schemeClr val="lt1"/>
          </a:fillRef>
          <a:effectRef idx="0">
            <a:schemeClr val="accent1"/>
          </a:effectRef>
          <a:fontRef idx="minor">
            <a:schemeClr val="dk1"/>
          </a:fontRef>
        </dgm:style>
      </dgm:prSet>
      <dgm:spPr/>
      <dgm:t>
        <a:bodyPr/>
        <a:lstStyle/>
        <a:p>
          <a:r>
            <a:rPr lang="fr-FR" sz="1600" u="sng" dirty="0" smtClean="0">
              <a:latin typeface="Bell MT" pitchFamily="18" charset="0"/>
              <a:cs typeface="Times New Roman" pitchFamily="18" charset="0"/>
            </a:rPr>
            <a:t>Appui technique</a:t>
          </a:r>
          <a:r>
            <a:rPr lang="fr-FR" sz="1600" dirty="0" smtClean="0">
              <a:latin typeface="Bell MT" pitchFamily="18" charset="0"/>
              <a:cs typeface="Times New Roman" pitchFamily="18" charset="0"/>
            </a:rPr>
            <a:t>:  pérennité des investissements en mettant en place un système de maintenance et de renouvellement des aménagements</a:t>
          </a:r>
          <a:endParaRPr lang="fr-FR" sz="1600" dirty="0">
            <a:latin typeface="Bell MT" pitchFamily="18" charset="0"/>
          </a:endParaRPr>
        </a:p>
      </dgm:t>
    </dgm:pt>
    <dgm:pt modelId="{9410747D-CABA-4B0F-850F-A4C075751D0D}" type="parTrans" cxnId="{FEE39591-BDD4-4A09-8352-E26CD8AA0F31}">
      <dgm:prSet/>
      <dgm:spPr/>
      <dgm:t>
        <a:bodyPr/>
        <a:lstStyle/>
        <a:p>
          <a:endParaRPr lang="fr-FR"/>
        </a:p>
      </dgm:t>
    </dgm:pt>
    <dgm:pt modelId="{FCBEC957-D794-4635-9FD5-5E8899561104}" type="sibTrans" cxnId="{FEE39591-BDD4-4A09-8352-E26CD8AA0F31}">
      <dgm:prSet/>
      <dgm:spPr/>
      <dgm:t>
        <a:bodyPr/>
        <a:lstStyle/>
        <a:p>
          <a:endParaRPr lang="fr-FR"/>
        </a:p>
      </dgm:t>
    </dgm:pt>
    <dgm:pt modelId="{4B6E429A-9662-4678-828E-4E927D26DDA3}">
      <dgm:prSet phldrT="[Texte]" custT="1">
        <dgm:style>
          <a:lnRef idx="2">
            <a:schemeClr val="accent1"/>
          </a:lnRef>
          <a:fillRef idx="1">
            <a:schemeClr val="lt1"/>
          </a:fillRef>
          <a:effectRef idx="0">
            <a:schemeClr val="accent1"/>
          </a:effectRef>
          <a:fontRef idx="minor">
            <a:schemeClr val="dk1"/>
          </a:fontRef>
        </dgm:style>
      </dgm:prSet>
      <dgm:spPr/>
      <dgm:t>
        <a:bodyPr/>
        <a:lstStyle/>
        <a:p>
          <a:pPr algn="ctr"/>
          <a:r>
            <a:rPr lang="fr-FR" sz="1600" u="sng" dirty="0" smtClean="0">
              <a:latin typeface="Bell MT" pitchFamily="18" charset="0"/>
              <a:cs typeface="Times New Roman" pitchFamily="18" charset="0"/>
            </a:rPr>
            <a:t>Appui institutionnel</a:t>
          </a:r>
          <a:r>
            <a:rPr lang="fr-FR" sz="1600" dirty="0" smtClean="0">
              <a:latin typeface="Bell MT" pitchFamily="18" charset="0"/>
              <a:cs typeface="Times New Roman" pitchFamily="18" charset="0"/>
            </a:rPr>
            <a:t> : accompagnement du  processus (responsabilisation des acteurs ) pour que les différentes fonctions  puissent être assurées de manière pérenne.</a:t>
          </a:r>
          <a:br>
            <a:rPr lang="fr-FR" sz="1600" dirty="0" smtClean="0">
              <a:latin typeface="Bell MT" pitchFamily="18" charset="0"/>
              <a:cs typeface="Times New Roman" pitchFamily="18" charset="0"/>
            </a:rPr>
          </a:br>
          <a:endParaRPr lang="fr-FR" sz="1600" dirty="0">
            <a:latin typeface="Bell MT" pitchFamily="18" charset="0"/>
          </a:endParaRPr>
        </a:p>
      </dgm:t>
    </dgm:pt>
    <dgm:pt modelId="{773EEE26-B322-4E88-804C-C4B3867D1B9A}" type="parTrans" cxnId="{2D165E03-4ADF-4B66-B7D1-6F3F873E75E3}">
      <dgm:prSet/>
      <dgm:spPr/>
      <dgm:t>
        <a:bodyPr/>
        <a:lstStyle/>
        <a:p>
          <a:endParaRPr lang="fr-FR"/>
        </a:p>
      </dgm:t>
    </dgm:pt>
    <dgm:pt modelId="{075770ED-836D-4931-9284-E91D2E4FFB85}" type="sibTrans" cxnId="{2D165E03-4ADF-4B66-B7D1-6F3F873E75E3}">
      <dgm:prSet/>
      <dgm:spPr/>
      <dgm:t>
        <a:bodyPr/>
        <a:lstStyle/>
        <a:p>
          <a:endParaRPr lang="fr-FR"/>
        </a:p>
      </dgm:t>
    </dgm:pt>
    <dgm:pt modelId="{8E5CCA7C-D2EF-4242-9E8F-8CF82D0223FF}" type="pres">
      <dgm:prSet presAssocID="{6B9F1293-7685-44ED-8044-E279F2C24D88}" presName="hierChild1" presStyleCnt="0">
        <dgm:presLayoutVars>
          <dgm:orgChart val="1"/>
          <dgm:chPref val="1"/>
          <dgm:dir/>
          <dgm:animOne val="branch"/>
          <dgm:animLvl val="lvl"/>
          <dgm:resizeHandles/>
        </dgm:presLayoutVars>
      </dgm:prSet>
      <dgm:spPr/>
      <dgm:t>
        <a:bodyPr/>
        <a:lstStyle/>
        <a:p>
          <a:endParaRPr lang="fr-FR"/>
        </a:p>
      </dgm:t>
    </dgm:pt>
    <dgm:pt modelId="{618D27D0-D5C5-493F-9F59-A638793A20AB}" type="pres">
      <dgm:prSet presAssocID="{72702715-33D4-4000-8396-19291B35F7AD}" presName="hierRoot1" presStyleCnt="0">
        <dgm:presLayoutVars>
          <dgm:hierBranch val="init"/>
        </dgm:presLayoutVars>
      </dgm:prSet>
      <dgm:spPr/>
    </dgm:pt>
    <dgm:pt modelId="{4CBB8B44-F990-4ACF-843E-03E2E227F4EC}" type="pres">
      <dgm:prSet presAssocID="{72702715-33D4-4000-8396-19291B35F7AD}" presName="rootComposite1" presStyleCnt="0"/>
      <dgm:spPr/>
    </dgm:pt>
    <dgm:pt modelId="{BADF83BE-5004-4287-AAE5-55232BC7E626}" type="pres">
      <dgm:prSet presAssocID="{72702715-33D4-4000-8396-19291B35F7AD}" presName="rootText1" presStyleLbl="node0" presStyleIdx="0" presStyleCnt="1">
        <dgm:presLayoutVars>
          <dgm:chPref val="3"/>
        </dgm:presLayoutVars>
      </dgm:prSet>
      <dgm:spPr/>
      <dgm:t>
        <a:bodyPr/>
        <a:lstStyle/>
        <a:p>
          <a:endParaRPr lang="fr-FR"/>
        </a:p>
      </dgm:t>
    </dgm:pt>
    <dgm:pt modelId="{26227AF7-C704-4411-B32D-E1F1C2B81B5B}" type="pres">
      <dgm:prSet presAssocID="{72702715-33D4-4000-8396-19291B35F7AD}" presName="rootConnector1" presStyleLbl="asst0" presStyleIdx="0" presStyleCnt="0"/>
      <dgm:spPr/>
      <dgm:t>
        <a:bodyPr/>
        <a:lstStyle/>
        <a:p>
          <a:endParaRPr lang="fr-FR"/>
        </a:p>
      </dgm:t>
    </dgm:pt>
    <dgm:pt modelId="{D9429249-3D69-4F61-87F1-E3D99E4E1565}" type="pres">
      <dgm:prSet presAssocID="{72702715-33D4-4000-8396-19291B35F7AD}" presName="hierChild2" presStyleCnt="0"/>
      <dgm:spPr/>
    </dgm:pt>
    <dgm:pt modelId="{D40DF4EA-E065-4A3D-8276-4900FB9C499D}" type="pres">
      <dgm:prSet presAssocID="{31A4D1E5-8157-48C2-B10A-E94DDC7FEC27}" presName="Name37" presStyleLbl="parChTrans1D2" presStyleIdx="0" presStyleCnt="3"/>
      <dgm:spPr/>
      <dgm:t>
        <a:bodyPr/>
        <a:lstStyle/>
        <a:p>
          <a:endParaRPr lang="fr-FR"/>
        </a:p>
      </dgm:t>
    </dgm:pt>
    <dgm:pt modelId="{3CFAAD66-FAAE-46B6-83EB-3AE587DB6BA9}" type="pres">
      <dgm:prSet presAssocID="{EC039F3A-5691-4724-870B-7834192B973A}" presName="hierRoot2" presStyleCnt="0">
        <dgm:presLayoutVars>
          <dgm:hierBranch val="init"/>
        </dgm:presLayoutVars>
      </dgm:prSet>
      <dgm:spPr/>
    </dgm:pt>
    <dgm:pt modelId="{62CB6D9A-6033-4037-9CB7-7D8C95F9DA91}" type="pres">
      <dgm:prSet presAssocID="{EC039F3A-5691-4724-870B-7834192B973A}" presName="rootComposite" presStyleCnt="0"/>
      <dgm:spPr/>
    </dgm:pt>
    <dgm:pt modelId="{C61AAEFE-DD7F-4BC6-929B-1CCFF0251D97}" type="pres">
      <dgm:prSet presAssocID="{EC039F3A-5691-4724-870B-7834192B973A}" presName="rootText" presStyleLbl="node2" presStyleIdx="0" presStyleCnt="3" custScaleY="119414">
        <dgm:presLayoutVars>
          <dgm:chPref val="3"/>
        </dgm:presLayoutVars>
      </dgm:prSet>
      <dgm:spPr/>
      <dgm:t>
        <a:bodyPr/>
        <a:lstStyle/>
        <a:p>
          <a:endParaRPr lang="fr-FR"/>
        </a:p>
      </dgm:t>
    </dgm:pt>
    <dgm:pt modelId="{E97CEDAD-8DA4-402F-A227-59AB2DA09C8E}" type="pres">
      <dgm:prSet presAssocID="{EC039F3A-5691-4724-870B-7834192B973A}" presName="rootConnector" presStyleLbl="node2" presStyleIdx="0" presStyleCnt="3"/>
      <dgm:spPr/>
      <dgm:t>
        <a:bodyPr/>
        <a:lstStyle/>
        <a:p>
          <a:endParaRPr lang="fr-FR"/>
        </a:p>
      </dgm:t>
    </dgm:pt>
    <dgm:pt modelId="{7B86CF70-CCA3-46A9-A9BD-39BC45873F17}" type="pres">
      <dgm:prSet presAssocID="{EC039F3A-5691-4724-870B-7834192B973A}" presName="hierChild4" presStyleCnt="0"/>
      <dgm:spPr/>
    </dgm:pt>
    <dgm:pt modelId="{9CB6C441-3EF3-4585-938D-5D6730DBB40F}" type="pres">
      <dgm:prSet presAssocID="{EC039F3A-5691-4724-870B-7834192B973A}" presName="hierChild5" presStyleCnt="0"/>
      <dgm:spPr/>
    </dgm:pt>
    <dgm:pt modelId="{45886CE5-411F-4948-9008-63D45A7F8355}" type="pres">
      <dgm:prSet presAssocID="{9410747D-CABA-4B0F-850F-A4C075751D0D}" presName="Name37" presStyleLbl="parChTrans1D2" presStyleIdx="1" presStyleCnt="3"/>
      <dgm:spPr/>
      <dgm:t>
        <a:bodyPr/>
        <a:lstStyle/>
        <a:p>
          <a:endParaRPr lang="fr-FR"/>
        </a:p>
      </dgm:t>
    </dgm:pt>
    <dgm:pt modelId="{63743519-1483-4DDF-AFAC-FAF45B627EE5}" type="pres">
      <dgm:prSet presAssocID="{1438A464-E3EC-4364-AD63-8D9C9EDD5AC5}" presName="hierRoot2" presStyleCnt="0">
        <dgm:presLayoutVars>
          <dgm:hierBranch val="init"/>
        </dgm:presLayoutVars>
      </dgm:prSet>
      <dgm:spPr/>
    </dgm:pt>
    <dgm:pt modelId="{2AE39FA7-1C14-4777-AEC1-01E76CF7CDA3}" type="pres">
      <dgm:prSet presAssocID="{1438A464-E3EC-4364-AD63-8D9C9EDD5AC5}" presName="rootComposite" presStyleCnt="0"/>
      <dgm:spPr/>
    </dgm:pt>
    <dgm:pt modelId="{37FBC839-988C-4B79-9369-FEF8640D2F32}" type="pres">
      <dgm:prSet presAssocID="{1438A464-E3EC-4364-AD63-8D9C9EDD5AC5}" presName="rootText" presStyleLbl="node2" presStyleIdx="1" presStyleCnt="3" custScaleY="126761">
        <dgm:presLayoutVars>
          <dgm:chPref val="3"/>
        </dgm:presLayoutVars>
      </dgm:prSet>
      <dgm:spPr/>
      <dgm:t>
        <a:bodyPr/>
        <a:lstStyle/>
        <a:p>
          <a:endParaRPr lang="fr-FR"/>
        </a:p>
      </dgm:t>
    </dgm:pt>
    <dgm:pt modelId="{91C91F2D-3F01-49CF-85E1-6525CD181116}" type="pres">
      <dgm:prSet presAssocID="{1438A464-E3EC-4364-AD63-8D9C9EDD5AC5}" presName="rootConnector" presStyleLbl="node2" presStyleIdx="1" presStyleCnt="3"/>
      <dgm:spPr/>
      <dgm:t>
        <a:bodyPr/>
        <a:lstStyle/>
        <a:p>
          <a:endParaRPr lang="fr-FR"/>
        </a:p>
      </dgm:t>
    </dgm:pt>
    <dgm:pt modelId="{91FE789F-E1BF-4EED-936F-FE9BEE0908D0}" type="pres">
      <dgm:prSet presAssocID="{1438A464-E3EC-4364-AD63-8D9C9EDD5AC5}" presName="hierChild4" presStyleCnt="0"/>
      <dgm:spPr/>
    </dgm:pt>
    <dgm:pt modelId="{A3512EEB-F76F-4F35-A32D-98B1BA169CA7}" type="pres">
      <dgm:prSet presAssocID="{1438A464-E3EC-4364-AD63-8D9C9EDD5AC5}" presName="hierChild5" presStyleCnt="0"/>
      <dgm:spPr/>
    </dgm:pt>
    <dgm:pt modelId="{2B959090-D394-46D7-8A7D-24F86346AF40}" type="pres">
      <dgm:prSet presAssocID="{773EEE26-B322-4E88-804C-C4B3867D1B9A}" presName="Name37" presStyleLbl="parChTrans1D2" presStyleIdx="2" presStyleCnt="3"/>
      <dgm:spPr/>
      <dgm:t>
        <a:bodyPr/>
        <a:lstStyle/>
        <a:p>
          <a:endParaRPr lang="fr-FR"/>
        </a:p>
      </dgm:t>
    </dgm:pt>
    <dgm:pt modelId="{C7E49F71-92EC-43D5-91CF-73964D600526}" type="pres">
      <dgm:prSet presAssocID="{4B6E429A-9662-4678-828E-4E927D26DDA3}" presName="hierRoot2" presStyleCnt="0">
        <dgm:presLayoutVars>
          <dgm:hierBranch val="init"/>
        </dgm:presLayoutVars>
      </dgm:prSet>
      <dgm:spPr/>
    </dgm:pt>
    <dgm:pt modelId="{0DA085EA-36B3-4A22-9794-AE4D044948A8}" type="pres">
      <dgm:prSet presAssocID="{4B6E429A-9662-4678-828E-4E927D26DDA3}" presName="rootComposite" presStyleCnt="0"/>
      <dgm:spPr/>
    </dgm:pt>
    <dgm:pt modelId="{355DE286-628A-4732-9E97-853F3C0872EC}" type="pres">
      <dgm:prSet presAssocID="{4B6E429A-9662-4678-828E-4E927D26DDA3}" presName="rootText" presStyleLbl="node2" presStyleIdx="2" presStyleCnt="3" custScaleX="133278" custScaleY="131480">
        <dgm:presLayoutVars>
          <dgm:chPref val="3"/>
        </dgm:presLayoutVars>
      </dgm:prSet>
      <dgm:spPr/>
      <dgm:t>
        <a:bodyPr/>
        <a:lstStyle/>
        <a:p>
          <a:endParaRPr lang="fr-FR"/>
        </a:p>
      </dgm:t>
    </dgm:pt>
    <dgm:pt modelId="{F46D1F32-5465-42C2-8D55-AFDB181C3D0E}" type="pres">
      <dgm:prSet presAssocID="{4B6E429A-9662-4678-828E-4E927D26DDA3}" presName="rootConnector" presStyleLbl="node2" presStyleIdx="2" presStyleCnt="3"/>
      <dgm:spPr/>
      <dgm:t>
        <a:bodyPr/>
        <a:lstStyle/>
        <a:p>
          <a:endParaRPr lang="fr-FR"/>
        </a:p>
      </dgm:t>
    </dgm:pt>
    <dgm:pt modelId="{513A175E-DDEC-4EF9-95BD-1E696A2A6B75}" type="pres">
      <dgm:prSet presAssocID="{4B6E429A-9662-4678-828E-4E927D26DDA3}" presName="hierChild4" presStyleCnt="0"/>
      <dgm:spPr/>
    </dgm:pt>
    <dgm:pt modelId="{A1B118F9-3206-4CDD-87EB-550574D46D4C}" type="pres">
      <dgm:prSet presAssocID="{4B6E429A-9662-4678-828E-4E927D26DDA3}" presName="hierChild5" presStyleCnt="0"/>
      <dgm:spPr/>
    </dgm:pt>
    <dgm:pt modelId="{848AA2B3-AF85-47A8-8EC6-378004F961D0}" type="pres">
      <dgm:prSet presAssocID="{72702715-33D4-4000-8396-19291B35F7AD}" presName="hierChild3" presStyleCnt="0"/>
      <dgm:spPr/>
    </dgm:pt>
  </dgm:ptLst>
  <dgm:cxnLst>
    <dgm:cxn modelId="{BD090D26-F0FE-434D-8AD3-2D89AB8E7AC0}" type="presOf" srcId="{4B6E429A-9662-4678-828E-4E927D26DDA3}" destId="{F46D1F32-5465-42C2-8D55-AFDB181C3D0E}" srcOrd="1" destOrd="0" presId="urn:microsoft.com/office/officeart/2005/8/layout/orgChart1"/>
    <dgm:cxn modelId="{25FB6940-0E82-4A2A-8DFE-2312C64C19AA}" srcId="{72702715-33D4-4000-8396-19291B35F7AD}" destId="{EC039F3A-5691-4724-870B-7834192B973A}" srcOrd="0" destOrd="0" parTransId="{31A4D1E5-8157-48C2-B10A-E94DDC7FEC27}" sibTransId="{876257FC-832E-4D93-9021-FD954DA220E0}"/>
    <dgm:cxn modelId="{682AB4EC-A31B-4073-9A10-30B1205930B8}" type="presOf" srcId="{4B6E429A-9662-4678-828E-4E927D26DDA3}" destId="{355DE286-628A-4732-9E97-853F3C0872EC}" srcOrd="0" destOrd="0" presId="urn:microsoft.com/office/officeart/2005/8/layout/orgChart1"/>
    <dgm:cxn modelId="{9E103BC5-A2EA-4AB2-AAF1-356FB7DA4838}" type="presOf" srcId="{6B9F1293-7685-44ED-8044-E279F2C24D88}" destId="{8E5CCA7C-D2EF-4242-9E8F-8CF82D0223FF}" srcOrd="0" destOrd="0" presId="urn:microsoft.com/office/officeart/2005/8/layout/orgChart1"/>
    <dgm:cxn modelId="{90074588-148B-4355-AD7D-05E507B73B29}" type="presOf" srcId="{72702715-33D4-4000-8396-19291B35F7AD}" destId="{BADF83BE-5004-4287-AAE5-55232BC7E626}" srcOrd="0" destOrd="0" presId="urn:microsoft.com/office/officeart/2005/8/layout/orgChart1"/>
    <dgm:cxn modelId="{387383FE-2FF9-4643-B055-60E1E89092B6}" type="presOf" srcId="{1438A464-E3EC-4364-AD63-8D9C9EDD5AC5}" destId="{37FBC839-988C-4B79-9369-FEF8640D2F32}" srcOrd="0" destOrd="0" presId="urn:microsoft.com/office/officeart/2005/8/layout/orgChart1"/>
    <dgm:cxn modelId="{FEE39591-BDD4-4A09-8352-E26CD8AA0F31}" srcId="{72702715-33D4-4000-8396-19291B35F7AD}" destId="{1438A464-E3EC-4364-AD63-8D9C9EDD5AC5}" srcOrd="1" destOrd="0" parTransId="{9410747D-CABA-4B0F-850F-A4C075751D0D}" sibTransId="{FCBEC957-D794-4635-9FD5-5E8899561104}"/>
    <dgm:cxn modelId="{C83DA559-7053-4AE4-B2D6-176092FFABFA}" srcId="{6B9F1293-7685-44ED-8044-E279F2C24D88}" destId="{72702715-33D4-4000-8396-19291B35F7AD}" srcOrd="0" destOrd="0" parTransId="{9E0093A5-35F3-4273-94C7-3FCCB4EE8544}" sibTransId="{EB41B50E-4C89-494F-AE04-41045DE74F6F}"/>
    <dgm:cxn modelId="{88BEEE45-622E-4D72-8B73-A15FDB927CB7}" type="presOf" srcId="{EC039F3A-5691-4724-870B-7834192B973A}" destId="{C61AAEFE-DD7F-4BC6-929B-1CCFF0251D97}" srcOrd="0" destOrd="0" presId="urn:microsoft.com/office/officeart/2005/8/layout/orgChart1"/>
    <dgm:cxn modelId="{519405D1-AA81-4418-A606-3044B8ACB124}" type="presOf" srcId="{9410747D-CABA-4B0F-850F-A4C075751D0D}" destId="{45886CE5-411F-4948-9008-63D45A7F8355}" srcOrd="0" destOrd="0" presId="urn:microsoft.com/office/officeart/2005/8/layout/orgChart1"/>
    <dgm:cxn modelId="{6F865AAB-73F7-4808-B451-F04A00F9A35F}" type="presOf" srcId="{773EEE26-B322-4E88-804C-C4B3867D1B9A}" destId="{2B959090-D394-46D7-8A7D-24F86346AF40}" srcOrd="0" destOrd="0" presId="urn:microsoft.com/office/officeart/2005/8/layout/orgChart1"/>
    <dgm:cxn modelId="{69B1F0B7-EF51-4683-A96C-C70A96697D91}" type="presOf" srcId="{31A4D1E5-8157-48C2-B10A-E94DDC7FEC27}" destId="{D40DF4EA-E065-4A3D-8276-4900FB9C499D}" srcOrd="0" destOrd="0" presId="urn:microsoft.com/office/officeart/2005/8/layout/orgChart1"/>
    <dgm:cxn modelId="{2D165E03-4ADF-4B66-B7D1-6F3F873E75E3}" srcId="{72702715-33D4-4000-8396-19291B35F7AD}" destId="{4B6E429A-9662-4678-828E-4E927D26DDA3}" srcOrd="2" destOrd="0" parTransId="{773EEE26-B322-4E88-804C-C4B3867D1B9A}" sibTransId="{075770ED-836D-4931-9284-E91D2E4FFB85}"/>
    <dgm:cxn modelId="{BEA32B93-CFCF-4852-94F1-C3A0E6F8689F}" type="presOf" srcId="{72702715-33D4-4000-8396-19291B35F7AD}" destId="{26227AF7-C704-4411-B32D-E1F1C2B81B5B}" srcOrd="1" destOrd="0" presId="urn:microsoft.com/office/officeart/2005/8/layout/orgChart1"/>
    <dgm:cxn modelId="{B252DBF4-5F70-4A3D-931A-62D6B055A5AB}" type="presOf" srcId="{EC039F3A-5691-4724-870B-7834192B973A}" destId="{E97CEDAD-8DA4-402F-A227-59AB2DA09C8E}" srcOrd="1" destOrd="0" presId="urn:microsoft.com/office/officeart/2005/8/layout/orgChart1"/>
    <dgm:cxn modelId="{0E1949C8-AAA6-4DE1-B7B5-B6EA6B447FD0}" type="presOf" srcId="{1438A464-E3EC-4364-AD63-8D9C9EDD5AC5}" destId="{91C91F2D-3F01-49CF-85E1-6525CD181116}" srcOrd="1" destOrd="0" presId="urn:microsoft.com/office/officeart/2005/8/layout/orgChart1"/>
    <dgm:cxn modelId="{ADA7E6A8-A2A7-4CAF-8EEC-8BB322B8FD46}" type="presParOf" srcId="{8E5CCA7C-D2EF-4242-9E8F-8CF82D0223FF}" destId="{618D27D0-D5C5-493F-9F59-A638793A20AB}" srcOrd="0" destOrd="0" presId="urn:microsoft.com/office/officeart/2005/8/layout/orgChart1"/>
    <dgm:cxn modelId="{DB1598E2-F667-45DF-BD84-9E31ACC0E085}" type="presParOf" srcId="{618D27D0-D5C5-493F-9F59-A638793A20AB}" destId="{4CBB8B44-F990-4ACF-843E-03E2E227F4EC}" srcOrd="0" destOrd="0" presId="urn:microsoft.com/office/officeart/2005/8/layout/orgChart1"/>
    <dgm:cxn modelId="{A901A621-5536-44A2-8098-F38D34B975E7}" type="presParOf" srcId="{4CBB8B44-F990-4ACF-843E-03E2E227F4EC}" destId="{BADF83BE-5004-4287-AAE5-55232BC7E626}" srcOrd="0" destOrd="0" presId="urn:microsoft.com/office/officeart/2005/8/layout/orgChart1"/>
    <dgm:cxn modelId="{395D9A46-4319-487E-BA2A-02E6CC03BE2A}" type="presParOf" srcId="{4CBB8B44-F990-4ACF-843E-03E2E227F4EC}" destId="{26227AF7-C704-4411-B32D-E1F1C2B81B5B}" srcOrd="1" destOrd="0" presId="urn:microsoft.com/office/officeart/2005/8/layout/orgChart1"/>
    <dgm:cxn modelId="{2B1D7731-B760-4FA6-825E-6CE62113E08F}" type="presParOf" srcId="{618D27D0-D5C5-493F-9F59-A638793A20AB}" destId="{D9429249-3D69-4F61-87F1-E3D99E4E1565}" srcOrd="1" destOrd="0" presId="urn:microsoft.com/office/officeart/2005/8/layout/orgChart1"/>
    <dgm:cxn modelId="{B8601022-1975-4FA7-A178-961FEE5BA5CA}" type="presParOf" srcId="{D9429249-3D69-4F61-87F1-E3D99E4E1565}" destId="{D40DF4EA-E065-4A3D-8276-4900FB9C499D}" srcOrd="0" destOrd="0" presId="urn:microsoft.com/office/officeart/2005/8/layout/orgChart1"/>
    <dgm:cxn modelId="{11A4B7C1-013A-456E-B6E1-B2548C5958D4}" type="presParOf" srcId="{D9429249-3D69-4F61-87F1-E3D99E4E1565}" destId="{3CFAAD66-FAAE-46B6-83EB-3AE587DB6BA9}" srcOrd="1" destOrd="0" presId="urn:microsoft.com/office/officeart/2005/8/layout/orgChart1"/>
    <dgm:cxn modelId="{86EB4563-10A9-40E1-88C5-32B6EC7D05EE}" type="presParOf" srcId="{3CFAAD66-FAAE-46B6-83EB-3AE587DB6BA9}" destId="{62CB6D9A-6033-4037-9CB7-7D8C95F9DA91}" srcOrd="0" destOrd="0" presId="urn:microsoft.com/office/officeart/2005/8/layout/orgChart1"/>
    <dgm:cxn modelId="{8E22E638-6108-412F-99EE-00B1785D2A6E}" type="presParOf" srcId="{62CB6D9A-6033-4037-9CB7-7D8C95F9DA91}" destId="{C61AAEFE-DD7F-4BC6-929B-1CCFF0251D97}" srcOrd="0" destOrd="0" presId="urn:microsoft.com/office/officeart/2005/8/layout/orgChart1"/>
    <dgm:cxn modelId="{6671B536-E499-44B2-8F42-A66FE4C2A53C}" type="presParOf" srcId="{62CB6D9A-6033-4037-9CB7-7D8C95F9DA91}" destId="{E97CEDAD-8DA4-402F-A227-59AB2DA09C8E}" srcOrd="1" destOrd="0" presId="urn:microsoft.com/office/officeart/2005/8/layout/orgChart1"/>
    <dgm:cxn modelId="{6883A02D-63B7-41AC-9ECF-317907CE29ED}" type="presParOf" srcId="{3CFAAD66-FAAE-46B6-83EB-3AE587DB6BA9}" destId="{7B86CF70-CCA3-46A9-A9BD-39BC45873F17}" srcOrd="1" destOrd="0" presId="urn:microsoft.com/office/officeart/2005/8/layout/orgChart1"/>
    <dgm:cxn modelId="{249BBE11-83A7-4B5F-8EE2-8F900A06F5A1}" type="presParOf" srcId="{3CFAAD66-FAAE-46B6-83EB-3AE587DB6BA9}" destId="{9CB6C441-3EF3-4585-938D-5D6730DBB40F}" srcOrd="2" destOrd="0" presId="urn:microsoft.com/office/officeart/2005/8/layout/orgChart1"/>
    <dgm:cxn modelId="{5CCBDEBE-0438-476F-8086-A9D6A8D3ED6C}" type="presParOf" srcId="{D9429249-3D69-4F61-87F1-E3D99E4E1565}" destId="{45886CE5-411F-4948-9008-63D45A7F8355}" srcOrd="2" destOrd="0" presId="urn:microsoft.com/office/officeart/2005/8/layout/orgChart1"/>
    <dgm:cxn modelId="{F772ABC7-CA15-404F-9681-5550E7789E8A}" type="presParOf" srcId="{D9429249-3D69-4F61-87F1-E3D99E4E1565}" destId="{63743519-1483-4DDF-AFAC-FAF45B627EE5}" srcOrd="3" destOrd="0" presId="urn:microsoft.com/office/officeart/2005/8/layout/orgChart1"/>
    <dgm:cxn modelId="{45963A3A-A8E8-46B2-A38D-3BFC759E5D3E}" type="presParOf" srcId="{63743519-1483-4DDF-AFAC-FAF45B627EE5}" destId="{2AE39FA7-1C14-4777-AEC1-01E76CF7CDA3}" srcOrd="0" destOrd="0" presId="urn:microsoft.com/office/officeart/2005/8/layout/orgChart1"/>
    <dgm:cxn modelId="{2B01E721-9DC5-4D8A-9981-D45CF7BF5424}" type="presParOf" srcId="{2AE39FA7-1C14-4777-AEC1-01E76CF7CDA3}" destId="{37FBC839-988C-4B79-9369-FEF8640D2F32}" srcOrd="0" destOrd="0" presId="urn:microsoft.com/office/officeart/2005/8/layout/orgChart1"/>
    <dgm:cxn modelId="{F277FF20-1921-4993-A8B3-387026F6CA8C}" type="presParOf" srcId="{2AE39FA7-1C14-4777-AEC1-01E76CF7CDA3}" destId="{91C91F2D-3F01-49CF-85E1-6525CD181116}" srcOrd="1" destOrd="0" presId="urn:microsoft.com/office/officeart/2005/8/layout/orgChart1"/>
    <dgm:cxn modelId="{7ACB47B1-585F-4CBF-9DDC-7C1D0B830BAD}" type="presParOf" srcId="{63743519-1483-4DDF-AFAC-FAF45B627EE5}" destId="{91FE789F-E1BF-4EED-936F-FE9BEE0908D0}" srcOrd="1" destOrd="0" presId="urn:microsoft.com/office/officeart/2005/8/layout/orgChart1"/>
    <dgm:cxn modelId="{C79E9363-0324-43B0-A307-91245388DAB5}" type="presParOf" srcId="{63743519-1483-4DDF-AFAC-FAF45B627EE5}" destId="{A3512EEB-F76F-4F35-A32D-98B1BA169CA7}" srcOrd="2" destOrd="0" presId="urn:microsoft.com/office/officeart/2005/8/layout/orgChart1"/>
    <dgm:cxn modelId="{ED5C0193-C2B4-4BD6-8939-DBED24595C41}" type="presParOf" srcId="{D9429249-3D69-4F61-87F1-E3D99E4E1565}" destId="{2B959090-D394-46D7-8A7D-24F86346AF40}" srcOrd="4" destOrd="0" presId="urn:microsoft.com/office/officeart/2005/8/layout/orgChart1"/>
    <dgm:cxn modelId="{3A7ECCE0-8227-4AB9-9348-279876AA93C5}" type="presParOf" srcId="{D9429249-3D69-4F61-87F1-E3D99E4E1565}" destId="{C7E49F71-92EC-43D5-91CF-73964D600526}" srcOrd="5" destOrd="0" presId="urn:microsoft.com/office/officeart/2005/8/layout/orgChart1"/>
    <dgm:cxn modelId="{F1A993E5-3ABB-452A-A705-9E9D8E8D85D7}" type="presParOf" srcId="{C7E49F71-92EC-43D5-91CF-73964D600526}" destId="{0DA085EA-36B3-4A22-9794-AE4D044948A8}" srcOrd="0" destOrd="0" presId="urn:microsoft.com/office/officeart/2005/8/layout/orgChart1"/>
    <dgm:cxn modelId="{37217E3F-651F-4A1D-8991-5F0A2402B0E4}" type="presParOf" srcId="{0DA085EA-36B3-4A22-9794-AE4D044948A8}" destId="{355DE286-628A-4732-9E97-853F3C0872EC}" srcOrd="0" destOrd="0" presId="urn:microsoft.com/office/officeart/2005/8/layout/orgChart1"/>
    <dgm:cxn modelId="{AFFFD859-B6A0-4AC4-AA3D-C9B527FECD46}" type="presParOf" srcId="{0DA085EA-36B3-4A22-9794-AE4D044948A8}" destId="{F46D1F32-5465-42C2-8D55-AFDB181C3D0E}" srcOrd="1" destOrd="0" presId="urn:microsoft.com/office/officeart/2005/8/layout/orgChart1"/>
    <dgm:cxn modelId="{C31B114E-1DFC-42E9-A297-C58C29489D95}" type="presParOf" srcId="{C7E49F71-92EC-43D5-91CF-73964D600526}" destId="{513A175E-DDEC-4EF9-95BD-1E696A2A6B75}" srcOrd="1" destOrd="0" presId="urn:microsoft.com/office/officeart/2005/8/layout/orgChart1"/>
    <dgm:cxn modelId="{639FB313-1E54-4AFA-BA2B-D49890E694C8}" type="presParOf" srcId="{C7E49F71-92EC-43D5-91CF-73964D600526}" destId="{A1B118F9-3206-4CDD-87EB-550574D46D4C}" srcOrd="2" destOrd="0" presId="urn:microsoft.com/office/officeart/2005/8/layout/orgChart1"/>
    <dgm:cxn modelId="{01365B10-3F9E-4F18-B05F-84905550EEDA}" type="presParOf" srcId="{618D27D0-D5C5-493F-9F59-A638793A20AB}" destId="{848AA2B3-AF85-47A8-8EC6-378004F961D0}" srcOrd="2" destOrd="0" presId="urn:microsoft.com/office/officeart/2005/8/layout/orgChart1"/>
  </dgm:cxnLst>
  <dgm:bg>
    <a:solidFill>
      <a:schemeClr val="accent2">
        <a:lumMod val="20000"/>
        <a:lumOff val="80000"/>
      </a:schemeClr>
    </a:solidFill>
  </dgm:bg>
  <dgm:whole/>
</dgm:dataModel>
</file>

<file path=ppt/diagrams/data3.xml><?xml version="1.0" encoding="utf-8"?>
<dgm:dataModel xmlns:dgm="http://schemas.openxmlformats.org/drawingml/2006/diagram" xmlns:a="http://schemas.openxmlformats.org/drawingml/2006/main">
  <dgm:ptLst>
    <dgm:pt modelId="{E82430A6-85C1-427D-9E0C-5732F84843D8}" type="doc">
      <dgm:prSet loTypeId="urn:microsoft.com/office/officeart/2005/8/layout/matrix1" loCatId="matrix" qsTypeId="urn:microsoft.com/office/officeart/2005/8/quickstyle/3d3" qsCatId="3D" csTypeId="urn:microsoft.com/office/officeart/2005/8/colors/accent1_2" csCatId="accent1" phldr="1"/>
      <dgm:spPr/>
      <dgm:t>
        <a:bodyPr/>
        <a:lstStyle/>
        <a:p>
          <a:endParaRPr lang="fr-FR"/>
        </a:p>
      </dgm:t>
    </dgm:pt>
    <dgm:pt modelId="{B2B2D1CE-EC39-4755-BCC6-3F83B56EF614}">
      <dgm:prSet phldrT="[Texte]"/>
      <dgm:spPr/>
      <dgm:t>
        <a:bodyPr/>
        <a:lstStyle/>
        <a:p>
          <a:r>
            <a:rPr lang="fr-FR" dirty="0" smtClean="0">
              <a:latin typeface="Times New Roman" pitchFamily="18" charset="0"/>
              <a:cs typeface="Times New Roman" pitchFamily="18" charset="0"/>
            </a:rPr>
            <a:t>Faible capacité d’influence des usagers et AUE sur l’ensemble des questions de gestion</a:t>
          </a:r>
          <a:endParaRPr lang="fr-FR" dirty="0"/>
        </a:p>
      </dgm:t>
    </dgm:pt>
    <dgm:pt modelId="{92B206C4-9A25-4792-AAB8-47B893FDEFA3}" type="parTrans" cxnId="{193821CD-61CC-45B4-8A14-FB9DDA515069}">
      <dgm:prSet/>
      <dgm:spPr/>
      <dgm:t>
        <a:bodyPr/>
        <a:lstStyle/>
        <a:p>
          <a:endParaRPr lang="fr-FR"/>
        </a:p>
      </dgm:t>
    </dgm:pt>
    <dgm:pt modelId="{A4A77C4F-B0DB-42BE-BDE4-FDE24A128E01}" type="sibTrans" cxnId="{193821CD-61CC-45B4-8A14-FB9DDA515069}">
      <dgm:prSet/>
      <dgm:spPr/>
      <dgm:t>
        <a:bodyPr/>
        <a:lstStyle/>
        <a:p>
          <a:endParaRPr lang="fr-FR"/>
        </a:p>
      </dgm:t>
    </dgm:pt>
    <dgm:pt modelId="{832B2BC7-C2AE-4EA3-BE84-C01330E5085A}">
      <dgm:prSet phldrT="[Texte]"/>
      <dgm:spPr/>
      <dgm:t>
        <a:bodyPr/>
        <a:lstStyle/>
        <a:p>
          <a:r>
            <a:rPr lang="fr-FR" dirty="0" smtClean="0">
              <a:latin typeface="Times New Roman" pitchFamily="18" charset="0"/>
              <a:cs typeface="Times New Roman" pitchFamily="18" charset="0"/>
            </a:rPr>
            <a:t>Création d’un fonds de maintient des systèmes irrigués au niveau national </a:t>
          </a:r>
          <a:endParaRPr lang="fr-FR" dirty="0"/>
        </a:p>
      </dgm:t>
    </dgm:pt>
    <dgm:pt modelId="{537EA3A7-5F12-4E20-946A-A9BD21FDAC35}" type="parTrans" cxnId="{BA67BC8E-96ED-4E97-9763-26DBAABECE2B}">
      <dgm:prSet/>
      <dgm:spPr/>
      <dgm:t>
        <a:bodyPr/>
        <a:lstStyle/>
        <a:p>
          <a:endParaRPr lang="fr-FR"/>
        </a:p>
      </dgm:t>
    </dgm:pt>
    <dgm:pt modelId="{B7464B4E-3B79-4D3D-8CC5-8FBC7F04C0DA}" type="sibTrans" cxnId="{BA67BC8E-96ED-4E97-9763-26DBAABECE2B}">
      <dgm:prSet/>
      <dgm:spPr/>
      <dgm:t>
        <a:bodyPr/>
        <a:lstStyle/>
        <a:p>
          <a:endParaRPr lang="fr-FR"/>
        </a:p>
      </dgm:t>
    </dgm:pt>
    <dgm:pt modelId="{2744D84B-85C4-4A82-AAB2-42B0AAAED1C9}">
      <dgm:prSet phldrT="[Texte]"/>
      <dgm:spPr/>
      <dgm:t>
        <a:bodyPr/>
        <a:lstStyle/>
        <a:p>
          <a:r>
            <a:rPr lang="fr-FR" dirty="0" smtClean="0">
              <a:latin typeface="Times New Roman" pitchFamily="18" charset="0"/>
              <a:cs typeface="Times New Roman" pitchFamily="18" charset="0"/>
            </a:rPr>
            <a:t>Forte implication des autorités locales et communales dans le développement et la gestion des périmètres grâce à la mobilisation des fonds d’investissement communaux</a:t>
          </a:r>
          <a:endParaRPr lang="fr-FR" dirty="0"/>
        </a:p>
      </dgm:t>
    </dgm:pt>
    <dgm:pt modelId="{94CA29A7-FFFF-4283-9C90-60B2425B242D}" type="parTrans" cxnId="{BFE71E3B-405E-479F-A948-2E0D377B8187}">
      <dgm:prSet/>
      <dgm:spPr/>
      <dgm:t>
        <a:bodyPr/>
        <a:lstStyle/>
        <a:p>
          <a:endParaRPr lang="fr-FR"/>
        </a:p>
      </dgm:t>
    </dgm:pt>
    <dgm:pt modelId="{F924D72B-4DBB-4D19-A7CC-B9157292EA32}" type="sibTrans" cxnId="{BFE71E3B-405E-479F-A948-2E0D377B8187}">
      <dgm:prSet/>
      <dgm:spPr/>
      <dgm:t>
        <a:bodyPr/>
        <a:lstStyle/>
        <a:p>
          <a:endParaRPr lang="fr-FR"/>
        </a:p>
      </dgm:t>
    </dgm:pt>
    <dgm:pt modelId="{5CD3D369-5E00-481F-9D7A-0CB6676CDB96}">
      <dgm:prSet phldrT="[Texte]"/>
      <dgm:spPr/>
      <dgm:t>
        <a:bodyPr/>
        <a:lstStyle/>
        <a:p>
          <a:r>
            <a:rPr lang="fr-FR" dirty="0" smtClean="0">
              <a:latin typeface="Times New Roman" pitchFamily="18" charset="0"/>
              <a:cs typeface="Times New Roman" pitchFamily="18" charset="0"/>
            </a:rPr>
            <a:t>Faible viabilité économique des  aménagements à cause des problèmes de gestion de l’eau</a:t>
          </a:r>
          <a:endParaRPr lang="fr-FR" dirty="0"/>
        </a:p>
      </dgm:t>
    </dgm:pt>
    <dgm:pt modelId="{D3434C95-CB29-4245-89AA-F1BA294F8EAD}" type="parTrans" cxnId="{963A22BE-8844-4522-9B65-FC7355482A2C}">
      <dgm:prSet/>
      <dgm:spPr/>
      <dgm:t>
        <a:bodyPr/>
        <a:lstStyle/>
        <a:p>
          <a:endParaRPr lang="fr-FR"/>
        </a:p>
      </dgm:t>
    </dgm:pt>
    <dgm:pt modelId="{2549EA98-4798-4BE1-97DE-44D6F67450FC}" type="sibTrans" cxnId="{963A22BE-8844-4522-9B65-FC7355482A2C}">
      <dgm:prSet/>
      <dgm:spPr/>
      <dgm:t>
        <a:bodyPr/>
        <a:lstStyle/>
        <a:p>
          <a:endParaRPr lang="fr-FR"/>
        </a:p>
      </dgm:t>
    </dgm:pt>
    <dgm:pt modelId="{AEA5D309-3F17-4CB9-B008-06E8212F6E82}">
      <dgm:prSet phldrT="[Texte]"/>
      <dgm:spPr/>
      <dgm:t>
        <a:bodyPr/>
        <a:lstStyle/>
        <a:p>
          <a:r>
            <a:rPr lang="fr-FR" dirty="0" smtClean="0">
              <a:latin typeface="Times New Roman" pitchFamily="18" charset="0"/>
              <a:cs typeface="Times New Roman" pitchFamily="18" charset="0"/>
            </a:rPr>
            <a:t>Besoin de concertations entre agriculteurs et ingénieurs concepteurs (techniciens) pour la réalisation et la réhabilitation des infrastructures</a:t>
          </a:r>
          <a:endParaRPr lang="fr-FR" dirty="0"/>
        </a:p>
      </dgm:t>
    </dgm:pt>
    <dgm:pt modelId="{AE9878C1-5A1B-4F17-82B6-774DDFB2821D}" type="parTrans" cxnId="{9FC6C2B2-D311-4B37-B800-0CCBE24D684C}">
      <dgm:prSet/>
      <dgm:spPr/>
      <dgm:t>
        <a:bodyPr/>
        <a:lstStyle/>
        <a:p>
          <a:endParaRPr lang="fr-FR"/>
        </a:p>
      </dgm:t>
    </dgm:pt>
    <dgm:pt modelId="{45DAAD98-27E2-4584-BE03-5AD3E00B65C7}" type="sibTrans" cxnId="{9FC6C2B2-D311-4B37-B800-0CCBE24D684C}">
      <dgm:prSet/>
      <dgm:spPr/>
      <dgm:t>
        <a:bodyPr/>
        <a:lstStyle/>
        <a:p>
          <a:endParaRPr lang="fr-FR"/>
        </a:p>
      </dgm:t>
    </dgm:pt>
    <dgm:pt modelId="{68B71528-50F9-448F-9A34-946D64452A2B}" type="pres">
      <dgm:prSet presAssocID="{E82430A6-85C1-427D-9E0C-5732F84843D8}" presName="diagram" presStyleCnt="0">
        <dgm:presLayoutVars>
          <dgm:chMax val="1"/>
          <dgm:dir/>
          <dgm:animLvl val="ctr"/>
          <dgm:resizeHandles val="exact"/>
        </dgm:presLayoutVars>
      </dgm:prSet>
      <dgm:spPr/>
      <dgm:t>
        <a:bodyPr/>
        <a:lstStyle/>
        <a:p>
          <a:endParaRPr lang="fr-FR"/>
        </a:p>
      </dgm:t>
    </dgm:pt>
    <dgm:pt modelId="{A2EC471E-921F-4E2A-8361-70A856A6981D}" type="pres">
      <dgm:prSet presAssocID="{E82430A6-85C1-427D-9E0C-5732F84843D8}" presName="matrix" presStyleCnt="0"/>
      <dgm:spPr/>
    </dgm:pt>
    <dgm:pt modelId="{B13102EC-1EF3-46DD-A4DB-B671DB707B71}" type="pres">
      <dgm:prSet presAssocID="{E82430A6-85C1-427D-9E0C-5732F84843D8}" presName="tile1" presStyleLbl="node1" presStyleIdx="0" presStyleCnt="4"/>
      <dgm:spPr/>
      <dgm:t>
        <a:bodyPr/>
        <a:lstStyle/>
        <a:p>
          <a:endParaRPr lang="fr-FR"/>
        </a:p>
      </dgm:t>
    </dgm:pt>
    <dgm:pt modelId="{E420EBEA-9071-42FD-BD84-866562699F09}" type="pres">
      <dgm:prSet presAssocID="{E82430A6-85C1-427D-9E0C-5732F84843D8}" presName="tile1text" presStyleLbl="node1" presStyleIdx="0" presStyleCnt="4">
        <dgm:presLayoutVars>
          <dgm:chMax val="0"/>
          <dgm:chPref val="0"/>
          <dgm:bulletEnabled val="1"/>
        </dgm:presLayoutVars>
      </dgm:prSet>
      <dgm:spPr/>
      <dgm:t>
        <a:bodyPr/>
        <a:lstStyle/>
        <a:p>
          <a:endParaRPr lang="fr-FR"/>
        </a:p>
      </dgm:t>
    </dgm:pt>
    <dgm:pt modelId="{8083BF64-A637-4492-A8EE-3C47BFA7D6DD}" type="pres">
      <dgm:prSet presAssocID="{E82430A6-85C1-427D-9E0C-5732F84843D8}" presName="tile2" presStyleLbl="node1" presStyleIdx="1" presStyleCnt="4"/>
      <dgm:spPr/>
      <dgm:t>
        <a:bodyPr/>
        <a:lstStyle/>
        <a:p>
          <a:endParaRPr lang="fr-FR"/>
        </a:p>
      </dgm:t>
    </dgm:pt>
    <dgm:pt modelId="{89B27EA5-FDF0-4430-9276-A5808567E0F2}" type="pres">
      <dgm:prSet presAssocID="{E82430A6-85C1-427D-9E0C-5732F84843D8}" presName="tile2text" presStyleLbl="node1" presStyleIdx="1" presStyleCnt="4">
        <dgm:presLayoutVars>
          <dgm:chMax val="0"/>
          <dgm:chPref val="0"/>
          <dgm:bulletEnabled val="1"/>
        </dgm:presLayoutVars>
      </dgm:prSet>
      <dgm:spPr/>
      <dgm:t>
        <a:bodyPr/>
        <a:lstStyle/>
        <a:p>
          <a:endParaRPr lang="fr-FR"/>
        </a:p>
      </dgm:t>
    </dgm:pt>
    <dgm:pt modelId="{99026DEE-BD4C-49CA-BF71-3C7461A81644}" type="pres">
      <dgm:prSet presAssocID="{E82430A6-85C1-427D-9E0C-5732F84843D8}" presName="tile3" presStyleLbl="node1" presStyleIdx="2" presStyleCnt="4"/>
      <dgm:spPr/>
      <dgm:t>
        <a:bodyPr/>
        <a:lstStyle/>
        <a:p>
          <a:endParaRPr lang="fr-FR"/>
        </a:p>
      </dgm:t>
    </dgm:pt>
    <dgm:pt modelId="{2E805258-B4AC-4E47-9F57-3A9C66B83BE5}" type="pres">
      <dgm:prSet presAssocID="{E82430A6-85C1-427D-9E0C-5732F84843D8}" presName="tile3text" presStyleLbl="node1" presStyleIdx="2" presStyleCnt="4">
        <dgm:presLayoutVars>
          <dgm:chMax val="0"/>
          <dgm:chPref val="0"/>
          <dgm:bulletEnabled val="1"/>
        </dgm:presLayoutVars>
      </dgm:prSet>
      <dgm:spPr/>
      <dgm:t>
        <a:bodyPr/>
        <a:lstStyle/>
        <a:p>
          <a:endParaRPr lang="fr-FR"/>
        </a:p>
      </dgm:t>
    </dgm:pt>
    <dgm:pt modelId="{14569323-BF0C-4B4E-9AF4-6111B40DDB8D}" type="pres">
      <dgm:prSet presAssocID="{E82430A6-85C1-427D-9E0C-5732F84843D8}" presName="tile4" presStyleLbl="node1" presStyleIdx="3" presStyleCnt="4"/>
      <dgm:spPr/>
      <dgm:t>
        <a:bodyPr/>
        <a:lstStyle/>
        <a:p>
          <a:endParaRPr lang="fr-FR"/>
        </a:p>
      </dgm:t>
    </dgm:pt>
    <dgm:pt modelId="{6F0625A2-F9DC-4CCC-AA0B-02771D72C985}" type="pres">
      <dgm:prSet presAssocID="{E82430A6-85C1-427D-9E0C-5732F84843D8}" presName="tile4text" presStyleLbl="node1" presStyleIdx="3" presStyleCnt="4">
        <dgm:presLayoutVars>
          <dgm:chMax val="0"/>
          <dgm:chPref val="0"/>
          <dgm:bulletEnabled val="1"/>
        </dgm:presLayoutVars>
      </dgm:prSet>
      <dgm:spPr/>
      <dgm:t>
        <a:bodyPr/>
        <a:lstStyle/>
        <a:p>
          <a:endParaRPr lang="fr-FR"/>
        </a:p>
      </dgm:t>
    </dgm:pt>
    <dgm:pt modelId="{F7005561-B1AB-4363-88A3-0BF5328A01C1}" type="pres">
      <dgm:prSet presAssocID="{E82430A6-85C1-427D-9E0C-5732F84843D8}" presName="centerTile" presStyleLbl="fgShp" presStyleIdx="0" presStyleCnt="1">
        <dgm:presLayoutVars>
          <dgm:chMax val="0"/>
          <dgm:chPref val="0"/>
        </dgm:presLayoutVars>
      </dgm:prSet>
      <dgm:spPr/>
      <dgm:t>
        <a:bodyPr/>
        <a:lstStyle/>
        <a:p>
          <a:endParaRPr lang="fr-FR"/>
        </a:p>
      </dgm:t>
    </dgm:pt>
  </dgm:ptLst>
  <dgm:cxnLst>
    <dgm:cxn modelId="{BA67BC8E-96ED-4E97-9763-26DBAABECE2B}" srcId="{B2B2D1CE-EC39-4755-BCC6-3F83B56EF614}" destId="{832B2BC7-C2AE-4EA3-BE84-C01330E5085A}" srcOrd="0" destOrd="0" parTransId="{537EA3A7-5F12-4E20-946A-A9BD21FDAC35}" sibTransId="{B7464B4E-3B79-4D3D-8CC5-8FBC7F04C0DA}"/>
    <dgm:cxn modelId="{418AC88F-9F88-43B5-A9B2-F467ACB0E41A}" type="presOf" srcId="{B2B2D1CE-EC39-4755-BCC6-3F83B56EF614}" destId="{F7005561-B1AB-4363-88A3-0BF5328A01C1}" srcOrd="0" destOrd="0" presId="urn:microsoft.com/office/officeart/2005/8/layout/matrix1"/>
    <dgm:cxn modelId="{51E99D04-ADD6-4C7A-8420-7264EF7E572E}" type="presOf" srcId="{AEA5D309-3F17-4CB9-B008-06E8212F6E82}" destId="{14569323-BF0C-4B4E-9AF4-6111B40DDB8D}" srcOrd="0" destOrd="0" presId="urn:microsoft.com/office/officeart/2005/8/layout/matrix1"/>
    <dgm:cxn modelId="{193821CD-61CC-45B4-8A14-FB9DDA515069}" srcId="{E82430A6-85C1-427D-9E0C-5732F84843D8}" destId="{B2B2D1CE-EC39-4755-BCC6-3F83B56EF614}" srcOrd="0" destOrd="0" parTransId="{92B206C4-9A25-4792-AAB8-47B893FDEFA3}" sibTransId="{A4A77C4F-B0DB-42BE-BDE4-FDE24A128E01}"/>
    <dgm:cxn modelId="{26B7FFCF-6D78-4CCF-84E2-4BEC779A539A}" type="presOf" srcId="{2744D84B-85C4-4A82-AAB2-42B0AAAED1C9}" destId="{89B27EA5-FDF0-4430-9276-A5808567E0F2}" srcOrd="1" destOrd="0" presId="urn:microsoft.com/office/officeart/2005/8/layout/matrix1"/>
    <dgm:cxn modelId="{835DA5FF-B090-4388-80DB-93384E04FA29}" type="presOf" srcId="{5CD3D369-5E00-481F-9D7A-0CB6676CDB96}" destId="{2E805258-B4AC-4E47-9F57-3A9C66B83BE5}" srcOrd="1" destOrd="0" presId="urn:microsoft.com/office/officeart/2005/8/layout/matrix1"/>
    <dgm:cxn modelId="{CE47A879-6FD2-485F-938E-EF6BA91E5F15}" type="presOf" srcId="{E82430A6-85C1-427D-9E0C-5732F84843D8}" destId="{68B71528-50F9-448F-9A34-946D64452A2B}" srcOrd="0" destOrd="0" presId="urn:microsoft.com/office/officeart/2005/8/layout/matrix1"/>
    <dgm:cxn modelId="{E3A0EAE6-3D79-4217-94CB-7523E36CD166}" type="presOf" srcId="{2744D84B-85C4-4A82-AAB2-42B0AAAED1C9}" destId="{8083BF64-A637-4492-A8EE-3C47BFA7D6DD}" srcOrd="0" destOrd="0" presId="urn:microsoft.com/office/officeart/2005/8/layout/matrix1"/>
    <dgm:cxn modelId="{117C3A61-9B27-48C1-A040-7E5B8E673B2F}" type="presOf" srcId="{AEA5D309-3F17-4CB9-B008-06E8212F6E82}" destId="{6F0625A2-F9DC-4CCC-AA0B-02771D72C985}" srcOrd="1" destOrd="0" presId="urn:microsoft.com/office/officeart/2005/8/layout/matrix1"/>
    <dgm:cxn modelId="{5ED92E12-A7ED-4711-A5AF-3D1B449E859C}" type="presOf" srcId="{832B2BC7-C2AE-4EA3-BE84-C01330E5085A}" destId="{B13102EC-1EF3-46DD-A4DB-B671DB707B71}" srcOrd="0" destOrd="0" presId="urn:microsoft.com/office/officeart/2005/8/layout/matrix1"/>
    <dgm:cxn modelId="{9FC6C2B2-D311-4B37-B800-0CCBE24D684C}" srcId="{B2B2D1CE-EC39-4755-BCC6-3F83B56EF614}" destId="{AEA5D309-3F17-4CB9-B008-06E8212F6E82}" srcOrd="3" destOrd="0" parTransId="{AE9878C1-5A1B-4F17-82B6-774DDFB2821D}" sibTransId="{45DAAD98-27E2-4584-BE03-5AD3E00B65C7}"/>
    <dgm:cxn modelId="{BFE71E3B-405E-479F-A948-2E0D377B8187}" srcId="{B2B2D1CE-EC39-4755-BCC6-3F83B56EF614}" destId="{2744D84B-85C4-4A82-AAB2-42B0AAAED1C9}" srcOrd="1" destOrd="0" parTransId="{94CA29A7-FFFF-4283-9C90-60B2425B242D}" sibTransId="{F924D72B-4DBB-4D19-A7CC-B9157292EA32}"/>
    <dgm:cxn modelId="{20575EAD-38C2-4C49-8E7A-7A71FB279EA6}" type="presOf" srcId="{5CD3D369-5E00-481F-9D7A-0CB6676CDB96}" destId="{99026DEE-BD4C-49CA-BF71-3C7461A81644}" srcOrd="0" destOrd="0" presId="urn:microsoft.com/office/officeart/2005/8/layout/matrix1"/>
    <dgm:cxn modelId="{963A22BE-8844-4522-9B65-FC7355482A2C}" srcId="{B2B2D1CE-EC39-4755-BCC6-3F83B56EF614}" destId="{5CD3D369-5E00-481F-9D7A-0CB6676CDB96}" srcOrd="2" destOrd="0" parTransId="{D3434C95-CB29-4245-89AA-F1BA294F8EAD}" sibTransId="{2549EA98-4798-4BE1-97DE-44D6F67450FC}"/>
    <dgm:cxn modelId="{463B7B46-882B-44EF-9842-7F6A2B3F5F72}" type="presOf" srcId="{832B2BC7-C2AE-4EA3-BE84-C01330E5085A}" destId="{E420EBEA-9071-42FD-BD84-866562699F09}" srcOrd="1" destOrd="0" presId="urn:microsoft.com/office/officeart/2005/8/layout/matrix1"/>
    <dgm:cxn modelId="{165C1B0F-E9EE-4F47-89FD-2F741F224D2E}" type="presParOf" srcId="{68B71528-50F9-448F-9A34-946D64452A2B}" destId="{A2EC471E-921F-4E2A-8361-70A856A6981D}" srcOrd="0" destOrd="0" presId="urn:microsoft.com/office/officeart/2005/8/layout/matrix1"/>
    <dgm:cxn modelId="{2466ADE0-5673-4516-8BE7-18A56E5AB89D}" type="presParOf" srcId="{A2EC471E-921F-4E2A-8361-70A856A6981D}" destId="{B13102EC-1EF3-46DD-A4DB-B671DB707B71}" srcOrd="0" destOrd="0" presId="urn:microsoft.com/office/officeart/2005/8/layout/matrix1"/>
    <dgm:cxn modelId="{6DF0B4DE-943A-48E5-AA94-FFDA243134C0}" type="presParOf" srcId="{A2EC471E-921F-4E2A-8361-70A856A6981D}" destId="{E420EBEA-9071-42FD-BD84-866562699F09}" srcOrd="1" destOrd="0" presId="urn:microsoft.com/office/officeart/2005/8/layout/matrix1"/>
    <dgm:cxn modelId="{30F16313-57E6-4496-99EB-9A5A876FBFE2}" type="presParOf" srcId="{A2EC471E-921F-4E2A-8361-70A856A6981D}" destId="{8083BF64-A637-4492-A8EE-3C47BFA7D6DD}" srcOrd="2" destOrd="0" presId="urn:microsoft.com/office/officeart/2005/8/layout/matrix1"/>
    <dgm:cxn modelId="{EDA4962B-086F-4AF2-8DDA-A4BFD9AA2A89}" type="presParOf" srcId="{A2EC471E-921F-4E2A-8361-70A856A6981D}" destId="{89B27EA5-FDF0-4430-9276-A5808567E0F2}" srcOrd="3" destOrd="0" presId="urn:microsoft.com/office/officeart/2005/8/layout/matrix1"/>
    <dgm:cxn modelId="{B2DD2B59-486B-4B36-B093-860C8A9F857D}" type="presParOf" srcId="{A2EC471E-921F-4E2A-8361-70A856A6981D}" destId="{99026DEE-BD4C-49CA-BF71-3C7461A81644}" srcOrd="4" destOrd="0" presId="urn:microsoft.com/office/officeart/2005/8/layout/matrix1"/>
    <dgm:cxn modelId="{E471AEF4-5E79-4EA7-BDCB-00C5F55EB2D8}" type="presParOf" srcId="{A2EC471E-921F-4E2A-8361-70A856A6981D}" destId="{2E805258-B4AC-4E47-9F57-3A9C66B83BE5}" srcOrd="5" destOrd="0" presId="urn:microsoft.com/office/officeart/2005/8/layout/matrix1"/>
    <dgm:cxn modelId="{102EA7DC-7403-4EA0-B578-85269E70F6BD}" type="presParOf" srcId="{A2EC471E-921F-4E2A-8361-70A856A6981D}" destId="{14569323-BF0C-4B4E-9AF4-6111B40DDB8D}" srcOrd="6" destOrd="0" presId="urn:microsoft.com/office/officeart/2005/8/layout/matrix1"/>
    <dgm:cxn modelId="{1883A32D-71D1-482E-A09E-E31373F229E3}" type="presParOf" srcId="{A2EC471E-921F-4E2A-8361-70A856A6981D}" destId="{6F0625A2-F9DC-4CCC-AA0B-02771D72C985}" srcOrd="7" destOrd="0" presId="urn:microsoft.com/office/officeart/2005/8/layout/matrix1"/>
    <dgm:cxn modelId="{44FDD03F-E2BA-48C2-A01C-60B7743A788F}" type="presParOf" srcId="{68B71528-50F9-448F-9A34-946D64452A2B}" destId="{F7005561-B1AB-4363-88A3-0BF5328A01C1}" srcOrd="1" destOrd="0" presId="urn:microsoft.com/office/officeart/2005/8/layout/matrix1"/>
  </dgm:cxnLst>
  <dgm:bg/>
  <dgm:whole/>
</dgm:dataModel>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5B1F0A-8D1D-4859-B8E8-3DBF3CAADC53}" type="datetimeFigureOut">
              <a:rPr lang="fr-FR" smtClean="0"/>
              <a:pPr/>
              <a:t>22/10/2010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9E5D9F-1CB2-4BD9-A3E1-EBE574953F63}"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E9E5D9F-1CB2-4BD9-A3E1-EBE574953F63}" type="slidenum">
              <a:rPr lang="fr-FR" smtClean="0"/>
              <a:pPr/>
              <a:t>39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841344FE-0115-40E8-821D-2075D5759859}" type="datetimeFigureOut">
              <a:rPr lang="fr-FR" smtClean="0"/>
              <a:pPr/>
              <a:t>22/10/2010</a:t>
            </a:fld>
            <a:endParaRPr lang="fr-FR"/>
          </a:p>
        </p:txBody>
      </p:sp>
      <p:sp>
        <p:nvSpPr>
          <p:cNvPr id="19" name="Espace réservé du pied de page 18"/>
          <p:cNvSpPr>
            <a:spLocks noGrp="1"/>
          </p:cNvSpPr>
          <p:nvPr>
            <p:ph type="ftr" sz="quarter" idx="11"/>
          </p:nvPr>
        </p:nvSpPr>
        <p:spPr/>
        <p:txBody>
          <a:bodyPr/>
          <a:lstStyle/>
          <a:p>
            <a:endParaRPr lang="fr-FR"/>
          </a:p>
        </p:txBody>
      </p:sp>
      <p:sp>
        <p:nvSpPr>
          <p:cNvPr id="27" name="Espace réservé du numéro de diapositive 26"/>
          <p:cNvSpPr>
            <a:spLocks noGrp="1"/>
          </p:cNvSpPr>
          <p:nvPr>
            <p:ph type="sldNum" sz="quarter" idx="12"/>
          </p:nvPr>
        </p:nvSpPr>
        <p:spPr/>
        <p:txBody>
          <a:bodyPr/>
          <a:lstStyle/>
          <a:p>
            <a:fld id="{5A0F13E6-6AA9-4EE5-B2A2-E5B803CECE16}"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841344FE-0115-40E8-821D-2075D5759859}" type="datetimeFigureOut">
              <a:rPr lang="fr-FR" smtClean="0"/>
              <a:pPr/>
              <a:t>22/10/2010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A0F13E6-6AA9-4EE5-B2A2-E5B803CECE16}"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841344FE-0115-40E8-821D-2075D5759859}" type="datetimeFigureOut">
              <a:rPr lang="fr-FR" smtClean="0"/>
              <a:pPr/>
              <a:t>22/10/2010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A0F13E6-6AA9-4EE5-B2A2-E5B803CECE16}"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841344FE-0115-40E8-821D-2075D5759859}" type="datetimeFigureOut">
              <a:rPr lang="fr-FR" smtClean="0"/>
              <a:pPr/>
              <a:t>22/10/2010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A0F13E6-6AA9-4EE5-B2A2-E5B803CECE16}"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841344FE-0115-40E8-821D-2075D5759859}" type="datetimeFigureOut">
              <a:rPr lang="fr-FR" smtClean="0"/>
              <a:pPr/>
              <a:t>22/10/2010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A0F13E6-6AA9-4EE5-B2A2-E5B803CECE16}"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841344FE-0115-40E8-821D-2075D5759859}" type="datetimeFigureOut">
              <a:rPr lang="fr-FR" smtClean="0"/>
              <a:pPr/>
              <a:t>22/10/2010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A0F13E6-6AA9-4EE5-B2A2-E5B803CECE16}"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841344FE-0115-40E8-821D-2075D5759859}" type="datetimeFigureOut">
              <a:rPr lang="fr-FR" smtClean="0"/>
              <a:pPr/>
              <a:t>22/10/2010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A0F13E6-6AA9-4EE5-B2A2-E5B803CECE16}"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841344FE-0115-40E8-821D-2075D5759859}" type="datetimeFigureOut">
              <a:rPr lang="fr-FR" smtClean="0"/>
              <a:pPr/>
              <a:t>22/10/2010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A0F13E6-6AA9-4EE5-B2A2-E5B803CECE16}"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41344FE-0115-40E8-821D-2075D5759859}" type="datetimeFigureOut">
              <a:rPr lang="fr-FR" smtClean="0"/>
              <a:pPr/>
              <a:t>22/10/2010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A0F13E6-6AA9-4EE5-B2A2-E5B803CECE16}"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841344FE-0115-40E8-821D-2075D5759859}" type="datetimeFigureOut">
              <a:rPr lang="fr-FR" smtClean="0"/>
              <a:pPr/>
              <a:t>22/10/2010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A0F13E6-6AA9-4EE5-B2A2-E5B803CECE16}"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841344FE-0115-40E8-821D-2075D5759859}" type="datetimeFigureOut">
              <a:rPr lang="fr-FR" smtClean="0"/>
              <a:pPr/>
              <a:t>22/10/2010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077200" y="6356350"/>
            <a:ext cx="609600" cy="365125"/>
          </a:xfrm>
        </p:spPr>
        <p:txBody>
          <a:bodyPr/>
          <a:lstStyle/>
          <a:p>
            <a:fld id="{5A0F13E6-6AA9-4EE5-B2A2-E5B803CECE16}" type="slidenum">
              <a:rPr lang="fr-FR" smtClean="0"/>
              <a:pPr/>
              <a:t>‹N°›</a:t>
            </a:fld>
            <a:endParaRPr lang="fr-FR"/>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41344FE-0115-40E8-821D-2075D5759859}" type="datetimeFigureOut">
              <a:rPr lang="fr-FR" smtClean="0"/>
              <a:pPr/>
              <a:t>22/10/2010</a:t>
            </a:fld>
            <a:endParaRPr lang="fr-FR"/>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FR"/>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A0F13E6-6AA9-4EE5-B2A2-E5B803CECE16}" type="slidenum">
              <a:rPr lang="fr-FR" smtClean="0"/>
              <a:pPr/>
              <a:t>‹N°›</a:t>
            </a:fld>
            <a:endParaRPr lang="fr-FR"/>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938962"/>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a:normAutofit/>
          </a:bodyPr>
          <a:lstStyle/>
          <a:p>
            <a:pPr algn="ctr"/>
            <a:r>
              <a:rPr lang="fr-FR" sz="2800" dirty="0" smtClean="0">
                <a:latin typeface="Bell MT" pitchFamily="18" charset="0"/>
              </a:rPr>
              <a:t> </a:t>
            </a:r>
            <a:r>
              <a:rPr lang="fr-FR" sz="2400" b="1" dirty="0" smtClean="0">
                <a:solidFill>
                  <a:schemeClr val="tx2"/>
                </a:solidFill>
                <a:latin typeface="Bell MT" pitchFamily="18" charset="0"/>
              </a:rPr>
              <a:t>Le Mali à la </a:t>
            </a:r>
            <a:r>
              <a:rPr lang="fr-FR" sz="2400" b="1" smtClean="0">
                <a:solidFill>
                  <a:schemeClr val="tx2"/>
                </a:solidFill>
                <a:latin typeface="Bell MT" pitchFamily="18" charset="0"/>
              </a:rPr>
              <a:t>rencontre du </a:t>
            </a:r>
            <a:r>
              <a:rPr lang="fr-FR" sz="2400" b="1" dirty="0" smtClean="0">
                <a:solidFill>
                  <a:schemeClr val="tx2"/>
                </a:solidFill>
                <a:latin typeface="Bell MT" pitchFamily="18" charset="0"/>
              </a:rPr>
              <a:t>Cambodge</a:t>
            </a:r>
            <a:br>
              <a:rPr lang="fr-FR" sz="2400" b="1" dirty="0" smtClean="0">
                <a:solidFill>
                  <a:schemeClr val="tx2"/>
                </a:solidFill>
                <a:latin typeface="Bell MT" pitchFamily="18" charset="0"/>
              </a:rPr>
            </a:br>
            <a:endParaRPr lang="fr-FR" sz="2400" b="1" dirty="0">
              <a:solidFill>
                <a:schemeClr val="tx2"/>
              </a:solidFill>
              <a:latin typeface="Bell MT" pitchFamily="18" charset="0"/>
            </a:endParaRPr>
          </a:p>
        </p:txBody>
      </p:sp>
      <p:pic>
        <p:nvPicPr>
          <p:cNvPr id="2051" name="Picture 3" descr="C:\Users\AMOS\Documents\Documents Amos\AMOS\Documents\Photo cambodge 1\139CANON\IMG_3983.JPG"/>
          <p:cNvPicPr>
            <a:picLocks noGrp="1" noChangeAspect="1" noChangeArrowheads="1"/>
          </p:cNvPicPr>
          <p:nvPr>
            <p:ph sz="half" idx="2"/>
          </p:nvPr>
        </p:nvPicPr>
        <p:blipFill>
          <a:blip r:embed="rId2" cstate="print"/>
          <a:srcRect/>
          <a:stretch>
            <a:fillRect/>
          </a:stretch>
        </p:blipFill>
        <p:spPr bwMode="auto">
          <a:xfrm>
            <a:off x="4648200" y="2214554"/>
            <a:ext cx="4038600" cy="3437740"/>
          </a:xfrm>
          <a:prstGeom prst="rect">
            <a:avLst/>
          </a:prstGeom>
          <a:noFill/>
        </p:spPr>
      </p:pic>
      <p:pic>
        <p:nvPicPr>
          <p:cNvPr id="6" name="Picture 2" descr="C:\Users\AMOS\Documents\Documents Amos\AMOS\Documents\Photos Cambodge 2\IMG_4024.JPG"/>
          <p:cNvPicPr>
            <a:picLocks noGrp="1" noChangeAspect="1" noChangeArrowheads="1"/>
          </p:cNvPicPr>
          <p:nvPr>
            <p:ph sz="quarter" idx="2"/>
          </p:nvPr>
        </p:nvPicPr>
        <p:blipFill>
          <a:blip r:embed="rId3" cstate="print"/>
          <a:srcRect/>
          <a:stretch>
            <a:fillRect/>
          </a:stretch>
        </p:blipFill>
        <p:spPr bwMode="auto">
          <a:xfrm>
            <a:off x="214282" y="2214554"/>
            <a:ext cx="4183064" cy="3500462"/>
          </a:xfrm>
          <a:prstGeom prst="rect">
            <a:avLst/>
          </a:prstGeom>
          <a:noFill/>
        </p:spPr>
      </p:pic>
    </p:spTree>
  </p:cSld>
  <p:clrMapOvr>
    <a:masterClrMapping/>
  </p:clrMapOvr>
  <p:transition>
    <p:wheel spokes="2"/>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938962"/>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a:normAutofit/>
          </a:bodyPr>
          <a:lstStyle/>
          <a:p>
            <a:pPr algn="ctr"/>
            <a:r>
              <a:rPr lang="fr-FR" sz="2800" dirty="0" smtClean="0">
                <a:solidFill>
                  <a:schemeClr val="tx2"/>
                </a:solidFill>
                <a:latin typeface="Bell MT" pitchFamily="18" charset="0"/>
                <a:cs typeface="Times New Roman" pitchFamily="18" charset="0"/>
              </a:rPr>
              <a:t>1-Visite des Polders  de Prey-</a:t>
            </a:r>
            <a:r>
              <a:rPr lang="fr-FR" sz="2800" dirty="0" err="1" smtClean="0">
                <a:solidFill>
                  <a:schemeClr val="tx2"/>
                </a:solidFill>
                <a:latin typeface="Bell MT" pitchFamily="18" charset="0"/>
                <a:cs typeface="Times New Roman" pitchFamily="18" charset="0"/>
              </a:rPr>
              <a:t>Nup</a:t>
            </a:r>
            <a:endParaRPr lang="fr-FR" sz="2800" dirty="0">
              <a:solidFill>
                <a:schemeClr val="tx2"/>
              </a:solidFill>
            </a:endParaRPr>
          </a:p>
        </p:txBody>
      </p:sp>
      <p:sp>
        <p:nvSpPr>
          <p:cNvPr id="3" name="Espace réservé du texte 2"/>
          <p:cNvSpPr>
            <a:spLocks noGrp="1"/>
          </p:cNvSpPr>
          <p:nvPr>
            <p:ph type="body" idx="1"/>
          </p:nvPr>
        </p:nvSpPr>
        <p:spPr>
          <a:xfrm>
            <a:off x="428596" y="1928802"/>
            <a:ext cx="4040188" cy="659352"/>
          </a:xfrm>
        </p:spPr>
        <p:style>
          <a:lnRef idx="2">
            <a:schemeClr val="accent1"/>
          </a:lnRef>
          <a:fillRef idx="1">
            <a:schemeClr val="lt1"/>
          </a:fillRef>
          <a:effectRef idx="0">
            <a:schemeClr val="accent1"/>
          </a:effectRef>
          <a:fontRef idx="minor">
            <a:schemeClr val="dk1"/>
          </a:fontRef>
        </p:style>
        <p:txBody>
          <a:bodyPr/>
          <a:lstStyle/>
          <a:p>
            <a:endParaRPr lang="fr-FR" dirty="0" smtClean="0"/>
          </a:p>
          <a:p>
            <a:pPr algn="ctr"/>
            <a:r>
              <a:rPr lang="fr-FR" dirty="0" smtClean="0"/>
              <a:t>Contexte</a:t>
            </a:r>
          </a:p>
          <a:p>
            <a:pPr algn="ctr"/>
            <a:endParaRPr lang="fr-FR" dirty="0"/>
          </a:p>
        </p:txBody>
      </p:sp>
      <p:sp>
        <p:nvSpPr>
          <p:cNvPr id="4" name="Espace réservé du texte 3"/>
          <p:cNvSpPr>
            <a:spLocks noGrp="1"/>
          </p:cNvSpPr>
          <p:nvPr>
            <p:ph type="body" sz="half" idx="3"/>
          </p:nvPr>
        </p:nvSpPr>
        <p:spPr>
          <a:xfrm>
            <a:off x="4645025" y="1571613"/>
            <a:ext cx="4041775" cy="942988"/>
          </a:xfrm>
        </p:spPr>
        <p:txBody>
          <a:bodyPr>
            <a:normAutofit/>
          </a:bodyPr>
          <a:lstStyle/>
          <a:p>
            <a:pPr algn="ctr"/>
            <a:endParaRPr lang="fr-FR" dirty="0" smtClean="0"/>
          </a:p>
          <a:p>
            <a:pPr algn="ctr"/>
            <a:endParaRPr lang="fr-FR" dirty="0" smtClean="0"/>
          </a:p>
          <a:p>
            <a:pPr algn="ctr"/>
            <a:endParaRPr lang="fr-FR" dirty="0" smtClean="0"/>
          </a:p>
          <a:p>
            <a:endParaRPr lang="fr-FR" dirty="0"/>
          </a:p>
        </p:txBody>
      </p:sp>
      <p:sp>
        <p:nvSpPr>
          <p:cNvPr id="5" name="Espace réservé du contenu 4"/>
          <p:cNvSpPr>
            <a:spLocks noGrp="1"/>
          </p:cNvSpPr>
          <p:nvPr>
            <p:ph sz="quarter" idx="2"/>
          </p:nvPr>
        </p:nvSpPr>
        <p:spPr/>
        <p:style>
          <a:lnRef idx="2">
            <a:schemeClr val="accent1"/>
          </a:lnRef>
          <a:fillRef idx="1">
            <a:schemeClr val="lt1"/>
          </a:fillRef>
          <a:effectRef idx="0">
            <a:schemeClr val="accent1"/>
          </a:effectRef>
          <a:fontRef idx="minor">
            <a:schemeClr val="dk1"/>
          </a:fontRef>
        </p:style>
        <p:txBody>
          <a:bodyPr>
            <a:noAutofit/>
          </a:bodyPr>
          <a:lstStyle/>
          <a:p>
            <a:pPr algn="just">
              <a:buNone/>
            </a:pPr>
            <a:r>
              <a:rPr lang="fr-FR" sz="1800" dirty="0" smtClean="0">
                <a:latin typeface="Bell MT" pitchFamily="18" charset="0"/>
              </a:rPr>
              <a:t>Face à l’accroissement démographique, l’augmentation de la production rizicole en particulier par une meilleure maîtrise de l’eau est devenu un enjeu majeur pour le développement agricole du Cambodge. En 1998, le gouvernement royal du Cambodge a entrepris la réhabilitation des polders de Prey </a:t>
            </a:r>
            <a:r>
              <a:rPr lang="fr-FR" sz="1800" dirty="0" err="1" smtClean="0">
                <a:latin typeface="Bell MT" pitchFamily="18" charset="0"/>
              </a:rPr>
              <a:t>Nup</a:t>
            </a:r>
            <a:r>
              <a:rPr lang="fr-FR" sz="1800" dirty="0" smtClean="0">
                <a:latin typeface="Bell MT" pitchFamily="18" charset="0"/>
              </a:rPr>
              <a:t>, dans la région de Sihanoukville, avec l’aide financière de l’Agence française de développement, AFD. </a:t>
            </a:r>
            <a:endParaRPr lang="fr-FR" sz="1800" dirty="0"/>
          </a:p>
        </p:txBody>
      </p:sp>
      <p:sp>
        <p:nvSpPr>
          <p:cNvPr id="6" name="Espace réservé du contenu 5"/>
          <p:cNvSpPr>
            <a:spLocks noGrp="1"/>
          </p:cNvSpPr>
          <p:nvPr>
            <p:ph sz="quarter" idx="4"/>
          </p:nvPr>
        </p:nvSpPr>
        <p:spPr>
          <a:xfrm>
            <a:off x="4645025" y="1928802"/>
            <a:ext cx="4041775" cy="4431518"/>
          </a:xfrm>
        </p:spPr>
        <p:style>
          <a:lnRef idx="2">
            <a:schemeClr val="accent1"/>
          </a:lnRef>
          <a:fillRef idx="1">
            <a:schemeClr val="lt1"/>
          </a:fillRef>
          <a:effectRef idx="0">
            <a:schemeClr val="accent1"/>
          </a:effectRef>
          <a:fontRef idx="minor">
            <a:schemeClr val="dk1"/>
          </a:fontRef>
        </p:style>
        <p:txBody>
          <a:bodyPr>
            <a:normAutofit lnSpcReduction="10000"/>
          </a:bodyPr>
          <a:lstStyle/>
          <a:p>
            <a:pPr algn="just">
              <a:buNone/>
            </a:pPr>
            <a:endParaRPr lang="fr-FR" sz="1800" dirty="0" smtClean="0">
              <a:latin typeface="Bell MT" pitchFamily="18" charset="0"/>
            </a:endParaRPr>
          </a:p>
          <a:p>
            <a:pPr algn="just">
              <a:buNone/>
            </a:pPr>
            <a:r>
              <a:rPr lang="fr-FR" sz="1800" dirty="0" smtClean="0">
                <a:latin typeface="Bell MT" pitchFamily="18" charset="0"/>
              </a:rPr>
              <a:t>Mis en œuvre par le </a:t>
            </a:r>
            <a:r>
              <a:rPr lang="fr-FR" sz="1800" dirty="0" err="1" smtClean="0">
                <a:latin typeface="Bell MT" pitchFamily="18" charset="0"/>
              </a:rPr>
              <a:t>Gret</a:t>
            </a:r>
            <a:r>
              <a:rPr lang="fr-FR" sz="1800" dirty="0" smtClean="0">
                <a:latin typeface="Bell MT" pitchFamily="18" charset="0"/>
              </a:rPr>
              <a:t> et Action Nord-Sud, sous la tutelle du ministère des Ressources en eau et de la Météorologie (MREM), ce projet a commencé en 1998 pour se termine en 2007. Outre les enjeux locaux, le projet de réhabilitation des polders de Prey </a:t>
            </a:r>
            <a:r>
              <a:rPr lang="fr-FR" sz="1800" dirty="0" err="1" smtClean="0">
                <a:latin typeface="Bell MT" pitchFamily="18" charset="0"/>
              </a:rPr>
              <a:t>Nup</a:t>
            </a:r>
            <a:r>
              <a:rPr lang="fr-FR" sz="1800" dirty="0" smtClean="0">
                <a:latin typeface="Bell MT" pitchFamily="18" charset="0"/>
              </a:rPr>
              <a:t> revêt un caractère pilote dans le sens où les polders sont les premiers grands périmètres hydro-agricoles du Cambodge dont la gestion est confiée à une organisation des usagers. Depuis, cette approche du transfert de gestion s’est imposée au niveau de la politique nationale cambodgienne.</a:t>
            </a:r>
          </a:p>
          <a:p>
            <a:endParaRPr lang="fr-F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010400"/>
          </a:xfrm>
        </p:spPr>
        <p:style>
          <a:lnRef idx="2">
            <a:schemeClr val="accent3"/>
          </a:lnRef>
          <a:fillRef idx="1">
            <a:schemeClr val="lt1"/>
          </a:fillRef>
          <a:effectRef idx="0">
            <a:schemeClr val="accent3"/>
          </a:effectRef>
          <a:fontRef idx="minor">
            <a:schemeClr val="dk1"/>
          </a:fontRef>
        </p:style>
        <p:txBody>
          <a:bodyPr/>
          <a:lstStyle/>
          <a:p>
            <a:pPr algn="ctr"/>
            <a:r>
              <a:rPr lang="fr-FR" dirty="0" smtClean="0"/>
              <a:t> </a:t>
            </a:r>
            <a:r>
              <a:rPr lang="fr-FR" sz="2800" dirty="0" smtClean="0">
                <a:solidFill>
                  <a:schemeClr val="tx2"/>
                </a:solidFill>
                <a:latin typeface="Bell MT" pitchFamily="18" charset="0"/>
                <a:cs typeface="Times New Roman" pitchFamily="18" charset="0"/>
              </a:rPr>
              <a:t>Les Polders des Prey </a:t>
            </a:r>
            <a:r>
              <a:rPr lang="fr-FR" sz="2800" dirty="0" err="1" smtClean="0">
                <a:solidFill>
                  <a:schemeClr val="tx2"/>
                </a:solidFill>
                <a:latin typeface="Bell MT" pitchFamily="18" charset="0"/>
                <a:cs typeface="Times New Roman" pitchFamily="18" charset="0"/>
              </a:rPr>
              <a:t>Nup</a:t>
            </a:r>
            <a:r>
              <a:rPr lang="fr-FR" sz="2800" dirty="0" smtClean="0">
                <a:solidFill>
                  <a:schemeClr val="tx2"/>
                </a:solidFill>
                <a:latin typeface="Bell MT" pitchFamily="18" charset="0"/>
                <a:cs typeface="Times New Roman" pitchFamily="18" charset="0"/>
              </a:rPr>
              <a:t> </a:t>
            </a:r>
            <a:endParaRPr lang="fr-FR" sz="2800" dirty="0">
              <a:solidFill>
                <a:schemeClr val="tx2"/>
              </a:solidFill>
              <a:latin typeface="Bell MT" pitchFamily="18" charset="0"/>
              <a:cs typeface="Times New Roman" pitchFamily="18" charset="0"/>
            </a:endParaRPr>
          </a:p>
        </p:txBody>
      </p:sp>
      <p:sp>
        <p:nvSpPr>
          <p:cNvPr id="5" name="Espace réservé du contenu 4"/>
          <p:cNvSpPr>
            <a:spLocks noGrp="1"/>
          </p:cNvSpPr>
          <p:nvPr>
            <p:ph sz="half" idx="2"/>
          </p:nvPr>
        </p:nvSpPr>
        <p:spPr>
          <a:xfrm>
            <a:off x="5357818" y="2143116"/>
            <a:ext cx="3643338" cy="3794931"/>
          </a:xfrm>
          <a:ln/>
        </p:spPr>
        <p:style>
          <a:lnRef idx="2">
            <a:schemeClr val="accent1"/>
          </a:lnRef>
          <a:fillRef idx="1">
            <a:schemeClr val="lt1"/>
          </a:fillRef>
          <a:effectRef idx="0">
            <a:schemeClr val="accent1"/>
          </a:effectRef>
          <a:fontRef idx="minor">
            <a:schemeClr val="dk1"/>
          </a:fontRef>
        </p:style>
        <p:txBody>
          <a:bodyPr>
            <a:normAutofit fontScale="85000" lnSpcReduction="10000"/>
          </a:bodyPr>
          <a:lstStyle/>
          <a:p>
            <a:pPr algn="just">
              <a:buNone/>
            </a:pPr>
            <a:endParaRPr lang="fr-FR" dirty="0" smtClean="0">
              <a:latin typeface="Times New Roman" pitchFamily="18" charset="0"/>
              <a:cs typeface="Times New Roman" pitchFamily="18" charset="0"/>
            </a:endParaRPr>
          </a:p>
          <a:p>
            <a:pPr algn="just">
              <a:buNone/>
            </a:pPr>
            <a:r>
              <a:rPr lang="fr-FR" sz="2100" dirty="0" smtClean="0">
                <a:latin typeface="Times New Roman" pitchFamily="18" charset="0"/>
                <a:cs typeface="Times New Roman" pitchFamily="18" charset="0"/>
              </a:rPr>
              <a:t>L’aire des polders actuels correspond </a:t>
            </a:r>
          </a:p>
          <a:p>
            <a:pPr algn="just">
              <a:buNone/>
            </a:pPr>
            <a:r>
              <a:rPr lang="fr-FR" sz="2100" dirty="0" smtClean="0">
                <a:latin typeface="Times New Roman" pitchFamily="18" charset="0"/>
                <a:cs typeface="Times New Roman" pitchFamily="18" charset="0"/>
              </a:rPr>
              <a:t> aux terres basses d’un bassin versant </a:t>
            </a:r>
          </a:p>
          <a:p>
            <a:pPr>
              <a:buNone/>
            </a:pPr>
            <a:r>
              <a:rPr lang="fr-FR" sz="2100" dirty="0" smtClean="0">
                <a:latin typeface="Times New Roman" pitchFamily="18" charset="0"/>
                <a:cs typeface="Times New Roman" pitchFamily="18" charset="0"/>
              </a:rPr>
              <a:t> côtier, comprises entre une petite chaîne montagneuse (altitude : 300 m) à l’ouest, et la baie de </a:t>
            </a:r>
            <a:r>
              <a:rPr lang="fr-FR" sz="2100" dirty="0" err="1" smtClean="0">
                <a:latin typeface="Times New Roman" pitchFamily="18" charset="0"/>
                <a:cs typeface="Times New Roman" pitchFamily="18" charset="0"/>
              </a:rPr>
              <a:t>Veal</a:t>
            </a:r>
            <a:r>
              <a:rPr lang="fr-FR" sz="2100" dirty="0" smtClean="0">
                <a:latin typeface="Times New Roman" pitchFamily="18" charset="0"/>
                <a:cs typeface="Times New Roman" pitchFamily="18" charset="0"/>
              </a:rPr>
              <a:t> </a:t>
            </a:r>
            <a:r>
              <a:rPr lang="fr-FR" sz="2100" dirty="0" err="1" smtClean="0">
                <a:latin typeface="Times New Roman" pitchFamily="18" charset="0"/>
                <a:cs typeface="Times New Roman" pitchFamily="18" charset="0"/>
              </a:rPr>
              <a:t>Rinh</a:t>
            </a:r>
            <a:r>
              <a:rPr lang="fr-FR" sz="2100" dirty="0" smtClean="0">
                <a:latin typeface="Times New Roman" pitchFamily="18" charset="0"/>
                <a:cs typeface="Times New Roman" pitchFamily="18" charset="0"/>
              </a:rPr>
              <a:t> (où se jette la rivière </a:t>
            </a:r>
            <a:r>
              <a:rPr lang="fr-FR" sz="2100" dirty="0" err="1" smtClean="0">
                <a:latin typeface="Times New Roman" pitchFamily="18" charset="0"/>
                <a:cs typeface="Times New Roman" pitchFamily="18" charset="0"/>
              </a:rPr>
              <a:t>Kompong</a:t>
            </a:r>
            <a:r>
              <a:rPr lang="fr-FR" sz="2100" dirty="0" smtClean="0">
                <a:latin typeface="Times New Roman" pitchFamily="18" charset="0"/>
                <a:cs typeface="Times New Roman" pitchFamily="18" charset="0"/>
              </a:rPr>
              <a:t> </a:t>
            </a:r>
            <a:r>
              <a:rPr lang="fr-FR" sz="2100" dirty="0" err="1" smtClean="0">
                <a:latin typeface="Times New Roman" pitchFamily="18" charset="0"/>
                <a:cs typeface="Times New Roman" pitchFamily="18" charset="0"/>
              </a:rPr>
              <a:t>Smach</a:t>
            </a:r>
            <a:r>
              <a:rPr lang="fr-FR" sz="2100" dirty="0" smtClean="0">
                <a:latin typeface="Times New Roman" pitchFamily="18" charset="0"/>
                <a:cs typeface="Times New Roman" pitchFamily="18" charset="0"/>
              </a:rPr>
              <a:t>) à l’est.  Entre les deux s’étend sur plus de 11 000 hectares une vaste plaine de marais maritimes large  de cinq à sept kilomètres, bordée d’une frange plus ou moins importante de mangrove.</a:t>
            </a:r>
          </a:p>
          <a:p>
            <a:endParaRPr lang="fr-FR" dirty="0"/>
          </a:p>
        </p:txBody>
      </p:sp>
      <p:pic>
        <p:nvPicPr>
          <p:cNvPr id="8" name="Picture 2"/>
          <p:cNvPicPr>
            <a:picLocks noGrp="1" noChangeAspect="1" noChangeArrowheads="1"/>
          </p:cNvPicPr>
          <p:nvPr>
            <p:ph sz="half" idx="1"/>
          </p:nvPr>
        </p:nvPicPr>
        <p:blipFill>
          <a:blip r:embed="rId2"/>
          <a:stretch>
            <a:fillRect/>
          </a:stretch>
        </p:blipFill>
        <p:spPr bwMode="auto">
          <a:xfrm>
            <a:off x="457200" y="2158113"/>
            <a:ext cx="4400552" cy="39594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8172480" cy="842946"/>
          </a:xfrm>
        </p:spPr>
        <p:style>
          <a:lnRef idx="2">
            <a:schemeClr val="accent1"/>
          </a:lnRef>
          <a:fillRef idx="1">
            <a:schemeClr val="lt1"/>
          </a:fillRef>
          <a:effectRef idx="0">
            <a:schemeClr val="accent1"/>
          </a:effectRef>
          <a:fontRef idx="minor">
            <a:schemeClr val="dk1"/>
          </a:fontRef>
        </p:style>
        <p:txBody>
          <a:bodyPr/>
          <a:lstStyle/>
          <a:p>
            <a:pPr algn="ctr"/>
            <a:r>
              <a:rPr lang="fr-FR" sz="2400" b="1" dirty="0" smtClean="0">
                <a:latin typeface="Bell MT" pitchFamily="18" charset="0"/>
                <a:cs typeface="Times New Roman" pitchFamily="18" charset="0"/>
              </a:rPr>
              <a:t>Description et Transept des polders de Prey </a:t>
            </a:r>
            <a:r>
              <a:rPr lang="fr-FR" sz="2400" b="1" dirty="0" err="1" smtClean="0">
                <a:latin typeface="Bell MT" pitchFamily="18" charset="0"/>
                <a:cs typeface="Times New Roman" pitchFamily="18" charset="0"/>
              </a:rPr>
              <a:t>Nup</a:t>
            </a:r>
            <a:endParaRPr lang="fr-FR" sz="2400" dirty="0">
              <a:latin typeface="Bell MT" pitchFamily="18" charset="0"/>
            </a:endParaRPr>
          </a:p>
        </p:txBody>
      </p:sp>
      <p:sp>
        <p:nvSpPr>
          <p:cNvPr id="3" name="Espace réservé du texte 2"/>
          <p:cNvSpPr>
            <a:spLocks noGrp="1"/>
          </p:cNvSpPr>
          <p:nvPr>
            <p:ph type="body" idx="2"/>
          </p:nvPr>
        </p:nvSpPr>
        <p:spPr>
          <a:xfrm>
            <a:off x="142844" y="2143116"/>
            <a:ext cx="3429024" cy="3000396"/>
          </a:xfrm>
        </p:spPr>
        <p:style>
          <a:lnRef idx="2">
            <a:schemeClr val="accent1"/>
          </a:lnRef>
          <a:fillRef idx="1">
            <a:schemeClr val="lt1"/>
          </a:fillRef>
          <a:effectRef idx="0">
            <a:schemeClr val="accent1"/>
          </a:effectRef>
          <a:fontRef idx="minor">
            <a:schemeClr val="dk1"/>
          </a:fontRef>
        </p:style>
        <p:txBody>
          <a:bodyPr>
            <a:normAutofit/>
          </a:bodyPr>
          <a:lstStyle/>
          <a:p>
            <a:pPr algn="just"/>
            <a:endParaRPr lang="fr-FR" sz="1600" dirty="0" smtClean="0">
              <a:latin typeface="Times New Roman" pitchFamily="18" charset="0"/>
              <a:cs typeface="Times New Roman" pitchFamily="18" charset="0"/>
            </a:endParaRPr>
          </a:p>
          <a:p>
            <a:pPr algn="just"/>
            <a:r>
              <a:rPr lang="fr-FR" sz="1600" dirty="0" smtClean="0">
                <a:latin typeface="Times New Roman" pitchFamily="18" charset="0"/>
                <a:cs typeface="Times New Roman" pitchFamily="18" charset="0"/>
              </a:rPr>
              <a:t>Le système de Polder est essentiellement constitué de:</a:t>
            </a:r>
          </a:p>
          <a:p>
            <a:pPr algn="just"/>
            <a:endParaRPr lang="fr-FR" sz="1600" dirty="0" smtClean="0">
              <a:latin typeface="Times New Roman" pitchFamily="18" charset="0"/>
              <a:cs typeface="Times New Roman" pitchFamily="18" charset="0"/>
            </a:endParaRPr>
          </a:p>
          <a:p>
            <a:pPr lvl="1" algn="just">
              <a:buFont typeface="Wingdings" pitchFamily="2" charset="2"/>
              <a:buChar char="q"/>
            </a:pPr>
            <a:r>
              <a:rPr lang="fr-FR" sz="1600" dirty="0" smtClean="0">
                <a:latin typeface="Times New Roman" pitchFamily="18" charset="0"/>
                <a:cs typeface="Times New Roman" pitchFamily="18" charset="0"/>
              </a:rPr>
              <a:t>Une digue principale</a:t>
            </a:r>
          </a:p>
          <a:p>
            <a:pPr lvl="1" algn="just">
              <a:buFont typeface="Wingdings" pitchFamily="2" charset="2"/>
              <a:buChar char="q"/>
            </a:pPr>
            <a:r>
              <a:rPr lang="fr-FR" sz="1600" dirty="0" smtClean="0">
                <a:latin typeface="Times New Roman" pitchFamily="18" charset="0"/>
                <a:cs typeface="Times New Roman" pitchFamily="18" charset="0"/>
              </a:rPr>
              <a:t>des digues intermédiaires (divisent les parcelles)</a:t>
            </a:r>
          </a:p>
          <a:p>
            <a:pPr lvl="1" algn="just">
              <a:buFont typeface="Wingdings" pitchFamily="2" charset="2"/>
              <a:buChar char="q"/>
            </a:pPr>
            <a:r>
              <a:rPr lang="fr-FR" sz="1600" dirty="0" smtClean="0">
                <a:latin typeface="Times New Roman" pitchFamily="18" charset="0"/>
                <a:cs typeface="Times New Roman" pitchFamily="18" charset="0"/>
              </a:rPr>
              <a:t>des canaux intermédiaires (drainage de l’eau)</a:t>
            </a:r>
          </a:p>
          <a:p>
            <a:endParaRPr lang="fr-FR" dirty="0"/>
          </a:p>
        </p:txBody>
      </p:sp>
      <p:pic>
        <p:nvPicPr>
          <p:cNvPr id="5" name="Picture 2"/>
          <p:cNvPicPr>
            <a:picLocks noGrp="1" noChangeAspect="1" noChangeArrowheads="1"/>
          </p:cNvPicPr>
          <p:nvPr>
            <p:ph sz="half" idx="1"/>
          </p:nvPr>
        </p:nvPicPr>
        <p:blipFill>
          <a:blip r:embed="rId2">
            <a:lum bright="-21000" contrast="2000"/>
          </a:blip>
          <a:stretch>
            <a:fillRect/>
          </a:stretch>
        </p:blipFill>
        <p:spPr bwMode="auto">
          <a:xfrm>
            <a:off x="4000496" y="2214554"/>
            <a:ext cx="4500594" cy="2913581"/>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653210"/>
          </a:xfrm>
        </p:spPr>
        <p:style>
          <a:lnRef idx="2">
            <a:schemeClr val="dk1"/>
          </a:lnRef>
          <a:fillRef idx="1">
            <a:schemeClr val="lt1"/>
          </a:fillRef>
          <a:effectRef idx="0">
            <a:schemeClr val="dk1"/>
          </a:effectRef>
          <a:fontRef idx="minor">
            <a:schemeClr val="dk1"/>
          </a:fontRef>
        </p:style>
        <p:txBody>
          <a:bodyPr>
            <a:normAutofit/>
          </a:bodyPr>
          <a:lstStyle/>
          <a:p>
            <a:r>
              <a:rPr lang="fr-FR" sz="2800" u="sng" dirty="0" smtClean="0">
                <a:effectLst>
                  <a:outerShdw blurRad="38100" dist="38100" dir="2700000" algn="tl">
                    <a:srgbClr val="000000">
                      <a:alpha val="43137"/>
                    </a:srgbClr>
                  </a:outerShdw>
                </a:effectLst>
                <a:latin typeface="Times New Roman" pitchFamily="18" charset="0"/>
                <a:cs typeface="Times New Roman" pitchFamily="18" charset="0"/>
              </a:rPr>
              <a:t>L a Communauté des Usagers des Polders «  CUP »</a:t>
            </a:r>
            <a:r>
              <a:rPr lang="fr-FR" sz="2800" dirty="0" smtClean="0">
                <a:effectLst>
                  <a:outerShdw blurRad="38100" dist="38100" dir="2700000" algn="tl">
                    <a:srgbClr val="000000">
                      <a:alpha val="43137"/>
                    </a:srgbClr>
                  </a:outerShdw>
                </a:effectLst>
                <a:latin typeface="Times New Roman" pitchFamily="18" charset="0"/>
                <a:cs typeface="Times New Roman" pitchFamily="18" charset="0"/>
              </a:rPr>
              <a:t> </a:t>
            </a:r>
            <a:endParaRPr lang="fr-FR" sz="2800" dirty="0"/>
          </a:p>
        </p:txBody>
      </p:sp>
      <p:sp>
        <p:nvSpPr>
          <p:cNvPr id="3" name="Espace réservé du texte 2"/>
          <p:cNvSpPr>
            <a:spLocks noGrp="1"/>
          </p:cNvSpPr>
          <p:nvPr>
            <p:ph type="body" idx="1"/>
          </p:nvPr>
        </p:nvSpPr>
        <p:spPr>
          <a:xfrm>
            <a:off x="457200" y="1428736"/>
            <a:ext cx="4040188" cy="642942"/>
          </a:xfrm>
        </p:spPr>
        <p:txBody>
          <a:bodyPr/>
          <a:lstStyle/>
          <a:p>
            <a:pPr algn="ctr"/>
            <a:r>
              <a:rPr lang="fr-FR" sz="1800" dirty="0" smtClean="0">
                <a:latin typeface="Bell MT" pitchFamily="18" charset="0"/>
              </a:rPr>
              <a:t>Données sur la CUP</a:t>
            </a:r>
            <a:endParaRPr lang="fr-FR" sz="1800" dirty="0">
              <a:latin typeface="Bell MT" pitchFamily="18" charset="0"/>
            </a:endParaRPr>
          </a:p>
        </p:txBody>
      </p:sp>
      <p:sp>
        <p:nvSpPr>
          <p:cNvPr id="4" name="Espace réservé du texte 3"/>
          <p:cNvSpPr>
            <a:spLocks noGrp="1"/>
          </p:cNvSpPr>
          <p:nvPr>
            <p:ph type="body" sz="half" idx="3"/>
          </p:nvPr>
        </p:nvSpPr>
        <p:spPr>
          <a:xfrm>
            <a:off x="4645025" y="1285861"/>
            <a:ext cx="4041775" cy="642942"/>
          </a:xfrm>
        </p:spPr>
        <p:txBody>
          <a:bodyPr>
            <a:normAutofit lnSpcReduction="10000"/>
          </a:bodyPr>
          <a:lstStyle/>
          <a:p>
            <a:pPr algn="ctr"/>
            <a:endParaRPr lang="fr-FR" sz="2000" dirty="0" smtClean="0">
              <a:latin typeface="Bell MT" pitchFamily="18" charset="0"/>
            </a:endParaRPr>
          </a:p>
          <a:p>
            <a:pPr algn="ctr"/>
            <a:r>
              <a:rPr lang="fr-FR" sz="2000" dirty="0" smtClean="0">
                <a:latin typeface="Bell MT" pitchFamily="18" charset="0"/>
              </a:rPr>
              <a:t>Bureau de la CUP</a:t>
            </a:r>
            <a:endParaRPr lang="fr-FR" sz="2000" dirty="0">
              <a:latin typeface="Bell MT" pitchFamily="18" charset="0"/>
            </a:endParaRPr>
          </a:p>
        </p:txBody>
      </p:sp>
      <p:sp>
        <p:nvSpPr>
          <p:cNvPr id="5" name="Espace réservé du contenu 4"/>
          <p:cNvSpPr>
            <a:spLocks noGrp="1"/>
          </p:cNvSpPr>
          <p:nvPr>
            <p:ph sz="quarter" idx="2"/>
          </p:nvPr>
        </p:nvSpPr>
        <p:spPr>
          <a:xfrm>
            <a:off x="214282" y="2000240"/>
            <a:ext cx="4283106" cy="3643338"/>
          </a:xfrm>
        </p:spPr>
        <p:style>
          <a:lnRef idx="2">
            <a:schemeClr val="accent1"/>
          </a:lnRef>
          <a:fillRef idx="1">
            <a:schemeClr val="lt1"/>
          </a:fillRef>
          <a:effectRef idx="0">
            <a:schemeClr val="accent1"/>
          </a:effectRef>
          <a:fontRef idx="minor">
            <a:schemeClr val="dk1"/>
          </a:fontRef>
        </p:style>
        <p:txBody>
          <a:bodyPr>
            <a:normAutofit/>
          </a:bodyPr>
          <a:lstStyle/>
          <a:p>
            <a:pPr algn="just">
              <a:buNone/>
            </a:pPr>
            <a:endParaRPr lang="fr-FR" sz="1800" dirty="0" smtClean="0">
              <a:latin typeface="Times New Roman" pitchFamily="18" charset="0"/>
              <a:cs typeface="Times New Roman" pitchFamily="18" charset="0"/>
            </a:endParaRPr>
          </a:p>
          <a:p>
            <a:pPr algn="just">
              <a:buFont typeface="Wingdings" pitchFamily="2" charset="2"/>
              <a:buChar char="§"/>
            </a:pPr>
            <a:r>
              <a:rPr lang="fr-FR" sz="1800" dirty="0" smtClean="0">
                <a:latin typeface="Times New Roman" pitchFamily="18" charset="0"/>
                <a:cs typeface="Times New Roman" pitchFamily="18" charset="0"/>
              </a:rPr>
              <a:t>Créée  officiellement en 1997 (pour faciliter la gestion des Polders)</a:t>
            </a:r>
          </a:p>
          <a:p>
            <a:pPr algn="just">
              <a:buFont typeface="Wingdings" pitchFamily="2" charset="2"/>
              <a:buChar char="§"/>
            </a:pPr>
            <a:r>
              <a:rPr lang="fr-FR" sz="1800" dirty="0" smtClean="0">
                <a:latin typeface="Times New Roman" pitchFamily="18" charset="0"/>
                <a:cs typeface="Times New Roman" pitchFamily="18" charset="0"/>
              </a:rPr>
              <a:t> Financée par l’Agence française pour le Développement (AFD), </a:t>
            </a:r>
          </a:p>
          <a:p>
            <a:pPr algn="just">
              <a:buFont typeface="Wingdings" pitchFamily="2" charset="2"/>
              <a:buChar char="§"/>
            </a:pPr>
            <a:r>
              <a:rPr lang="fr-FR" sz="1800" dirty="0" smtClean="0">
                <a:latin typeface="Times New Roman" pitchFamily="18" charset="0"/>
                <a:cs typeface="Times New Roman" pitchFamily="18" charset="0"/>
              </a:rPr>
              <a:t>Sous  tutelle du ministère  des ressources en eau</a:t>
            </a:r>
          </a:p>
          <a:p>
            <a:pPr algn="just">
              <a:buFont typeface="Wingdings" pitchFamily="2" charset="2"/>
              <a:buChar char="§"/>
            </a:pPr>
            <a:r>
              <a:rPr lang="fr-FR" sz="1800" dirty="0" smtClean="0">
                <a:latin typeface="Times New Roman" pitchFamily="18" charset="0"/>
                <a:cs typeface="Times New Roman" pitchFamily="18" charset="0"/>
              </a:rPr>
              <a:t>Memberschip :  16.000 membres.  </a:t>
            </a:r>
          </a:p>
          <a:p>
            <a:pPr algn="just">
              <a:buFont typeface="Wingdings" pitchFamily="2" charset="2"/>
              <a:buChar char="§"/>
            </a:pPr>
            <a:r>
              <a:rPr lang="fr-FR" sz="1800" dirty="0" smtClean="0">
                <a:latin typeface="Times New Roman" pitchFamily="18" charset="0"/>
                <a:cs typeface="Times New Roman" pitchFamily="18" charset="0"/>
              </a:rPr>
              <a:t> 6 polders pour 10.500ha repartis </a:t>
            </a:r>
          </a:p>
          <a:p>
            <a:pPr algn="just">
              <a:buNone/>
            </a:pPr>
            <a:r>
              <a:rPr lang="fr-FR" sz="1800" dirty="0" smtClean="0">
                <a:latin typeface="Times New Roman" pitchFamily="18" charset="0"/>
                <a:cs typeface="Times New Roman" pitchFamily="18" charset="0"/>
              </a:rPr>
              <a:t>   dans 43 villages (6 communes)</a:t>
            </a:r>
          </a:p>
          <a:p>
            <a:endParaRPr lang="fr-FR" dirty="0"/>
          </a:p>
        </p:txBody>
      </p:sp>
      <p:pic>
        <p:nvPicPr>
          <p:cNvPr id="7" name="Espace réservé du contenu 6" descr="C:\Users\Public\Documents\Photo cambodge 1\139CANON\IMG_3945.JPG"/>
          <p:cNvPicPr>
            <a:picLocks noGrp="1"/>
          </p:cNvPicPr>
          <p:nvPr>
            <p:ph sz="quarter" idx="4"/>
          </p:nvPr>
        </p:nvPicPr>
        <p:blipFill>
          <a:blip r:embed="rId2" cstate="print">
            <a:lum bright="19000" contrast="39000"/>
          </a:blip>
          <a:srcRect/>
          <a:stretch>
            <a:fillRect/>
          </a:stretch>
        </p:blipFill>
        <p:spPr bwMode="auto">
          <a:xfrm>
            <a:off x="4714876" y="2357430"/>
            <a:ext cx="4000528" cy="33575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a:t>
            </a:r>
            <a:endParaRPr lang="fr-FR" dirty="0"/>
          </a:p>
        </p:txBody>
      </p:sp>
      <p:sp>
        <p:nvSpPr>
          <p:cNvPr id="3" name="Espace réservé du texte 2"/>
          <p:cNvSpPr>
            <a:spLocks noGrp="1"/>
          </p:cNvSpPr>
          <p:nvPr>
            <p:ph type="body" idx="1"/>
          </p:nvPr>
        </p:nvSpPr>
        <p:spPr>
          <a:xfrm>
            <a:off x="457200" y="642918"/>
            <a:ext cx="7758138" cy="785818"/>
          </a:xfrm>
        </p:spPr>
        <p:style>
          <a:lnRef idx="1">
            <a:schemeClr val="accent2"/>
          </a:lnRef>
          <a:fillRef idx="2">
            <a:schemeClr val="accent2"/>
          </a:fillRef>
          <a:effectRef idx="1">
            <a:schemeClr val="accent2"/>
          </a:effectRef>
          <a:fontRef idx="minor">
            <a:schemeClr val="dk1"/>
          </a:fontRef>
        </p:style>
        <p:txBody>
          <a:bodyPr/>
          <a:lstStyle/>
          <a:p>
            <a:pPr algn="ctr"/>
            <a:r>
              <a:rPr lang="fr-FR" dirty="0" smtClean="0"/>
              <a:t>Fonctions de la CUP</a:t>
            </a:r>
            <a:endParaRPr lang="fr-FR" dirty="0"/>
          </a:p>
        </p:txBody>
      </p:sp>
      <p:sp>
        <p:nvSpPr>
          <p:cNvPr id="5" name="Espace réservé du contenu 4"/>
          <p:cNvSpPr>
            <a:spLocks noGrp="1"/>
          </p:cNvSpPr>
          <p:nvPr>
            <p:ph sz="quarter" idx="2"/>
          </p:nvPr>
        </p:nvSpPr>
        <p:spPr>
          <a:xfrm>
            <a:off x="214282" y="1571612"/>
            <a:ext cx="4357718" cy="4227515"/>
          </a:xfrm>
        </p:spPr>
        <p:style>
          <a:lnRef idx="2">
            <a:schemeClr val="accent4"/>
          </a:lnRef>
          <a:fillRef idx="1">
            <a:schemeClr val="lt1"/>
          </a:fillRef>
          <a:effectRef idx="0">
            <a:schemeClr val="accent4"/>
          </a:effectRef>
          <a:fontRef idx="minor">
            <a:schemeClr val="dk1"/>
          </a:fontRef>
        </p:style>
        <p:txBody>
          <a:bodyPr>
            <a:normAutofit/>
          </a:bodyPr>
          <a:lstStyle/>
          <a:p>
            <a:pPr marL="514350" lvl="0" indent="-514350" algn="just">
              <a:buFont typeface="+mj-lt"/>
              <a:buAutoNum type="arabicParenR"/>
            </a:pPr>
            <a:endParaRPr lang="fr-FR" sz="2000" dirty="0" smtClean="0">
              <a:latin typeface="Times New Roman" pitchFamily="18" charset="0"/>
              <a:cs typeface="Times New Roman" pitchFamily="18" charset="0"/>
            </a:endParaRPr>
          </a:p>
          <a:p>
            <a:pPr marL="514350" lvl="0" indent="-514350" algn="just">
              <a:buFont typeface="+mj-lt"/>
              <a:buAutoNum type="arabicParenR"/>
            </a:pPr>
            <a:r>
              <a:rPr lang="fr-FR" sz="1900" u="sng" dirty="0" smtClean="0">
                <a:latin typeface="Times New Roman" pitchFamily="18" charset="0"/>
                <a:cs typeface="Times New Roman" pitchFamily="18" charset="0"/>
              </a:rPr>
              <a:t>Maintenance : </a:t>
            </a:r>
          </a:p>
          <a:p>
            <a:pPr marL="1062990" lvl="2" indent="-514350" algn="just">
              <a:buFont typeface="Wingdings" pitchFamily="2" charset="2"/>
              <a:buChar char="§"/>
            </a:pPr>
            <a:r>
              <a:rPr lang="fr-FR" sz="1400" dirty="0" smtClean="0">
                <a:latin typeface="Times New Roman" pitchFamily="18" charset="0"/>
                <a:cs typeface="Times New Roman" pitchFamily="18" charset="0"/>
              </a:rPr>
              <a:t>Curage, petit entretien, faucardage, réparation diguettes intermédiaires,… (éviter la rentrée des eaux salées par la construction des diguettes) sur la base des contrats entre la CUP et différentes entreprises. </a:t>
            </a:r>
          </a:p>
          <a:p>
            <a:pPr marL="514350" lvl="0" indent="-514350" algn="just">
              <a:buFont typeface="+mj-lt"/>
              <a:buAutoNum type="arabicParenR"/>
            </a:pPr>
            <a:r>
              <a:rPr lang="fr-FR" sz="1900" u="sng" dirty="0" smtClean="0">
                <a:latin typeface="Times New Roman" pitchFamily="18" charset="0"/>
                <a:cs typeface="Times New Roman" pitchFamily="18" charset="0"/>
              </a:rPr>
              <a:t>Gestion du niveau d’eau douce :</a:t>
            </a:r>
          </a:p>
          <a:p>
            <a:pPr lvl="2" algn="just">
              <a:buFont typeface="Wingdings" pitchFamily="2" charset="2"/>
              <a:buChar char="§"/>
            </a:pPr>
            <a:r>
              <a:rPr lang="fr-FR" sz="1400" dirty="0" smtClean="0">
                <a:latin typeface="Times New Roman" pitchFamily="18" charset="0"/>
                <a:cs typeface="Times New Roman" pitchFamily="18" charset="0"/>
              </a:rPr>
              <a:t>La préparation du plan de gestion de l’eau</a:t>
            </a:r>
          </a:p>
          <a:p>
            <a:pPr lvl="2" algn="just">
              <a:buFont typeface="Wingdings" pitchFamily="2" charset="2"/>
              <a:buChar char="§"/>
            </a:pPr>
            <a:r>
              <a:rPr lang="fr-FR" sz="1400" dirty="0" smtClean="0">
                <a:latin typeface="Times New Roman" pitchFamily="18" charset="0"/>
                <a:cs typeface="Times New Roman" pitchFamily="18" charset="0"/>
              </a:rPr>
              <a:t>Le recrutement et formation des Operateurs de vannes par le Bureau central </a:t>
            </a:r>
          </a:p>
          <a:p>
            <a:endParaRPr lang="fr-FR" dirty="0"/>
          </a:p>
        </p:txBody>
      </p:sp>
      <p:sp>
        <p:nvSpPr>
          <p:cNvPr id="7" name="Espace réservé du contenu 4"/>
          <p:cNvSpPr>
            <a:spLocks noGrp="1"/>
          </p:cNvSpPr>
          <p:nvPr>
            <p:ph sz="quarter" idx="4"/>
          </p:nvPr>
        </p:nvSpPr>
        <p:spPr>
          <a:xfrm>
            <a:off x="4643438" y="1571612"/>
            <a:ext cx="4041775" cy="4286280"/>
          </a:xfrm>
        </p:spPr>
        <p:style>
          <a:lnRef idx="2">
            <a:schemeClr val="accent1"/>
          </a:lnRef>
          <a:fillRef idx="1">
            <a:schemeClr val="lt1"/>
          </a:fillRef>
          <a:effectRef idx="0">
            <a:schemeClr val="accent1"/>
          </a:effectRef>
          <a:fontRef idx="minor">
            <a:schemeClr val="dk1"/>
          </a:fontRef>
        </p:style>
        <p:txBody>
          <a:bodyPr>
            <a:normAutofit fontScale="32500" lnSpcReduction="20000"/>
          </a:bodyPr>
          <a:lstStyle/>
          <a:p>
            <a:pPr marL="514350" lvl="0" indent="-514350" algn="just">
              <a:buNone/>
            </a:pPr>
            <a:r>
              <a:rPr lang="fr-FR" sz="2000" dirty="0" smtClean="0">
                <a:latin typeface="Times New Roman" pitchFamily="18" charset="0"/>
                <a:cs typeface="Times New Roman" pitchFamily="18" charset="0"/>
              </a:rPr>
              <a:t>   </a:t>
            </a:r>
          </a:p>
          <a:p>
            <a:pPr marL="514350" lvl="0" indent="-514350" algn="just">
              <a:buNone/>
            </a:pPr>
            <a:r>
              <a:rPr lang="fr-FR" sz="4500" dirty="0" smtClean="0">
                <a:latin typeface="Times New Roman" pitchFamily="18" charset="0"/>
                <a:cs typeface="Times New Roman" pitchFamily="18" charset="0"/>
              </a:rPr>
              <a:t>3- </a:t>
            </a:r>
            <a:r>
              <a:rPr lang="fr-FR" sz="4500" u="sng" dirty="0" smtClean="0">
                <a:latin typeface="Times New Roman" pitchFamily="18" charset="0"/>
                <a:cs typeface="Times New Roman" pitchFamily="18" charset="0"/>
              </a:rPr>
              <a:t>Application et respect des règles d’utilisation des ouvrages:</a:t>
            </a:r>
          </a:p>
          <a:p>
            <a:pPr marL="514350" lvl="0" indent="-514350" algn="just">
              <a:buNone/>
            </a:pPr>
            <a:endParaRPr lang="fr-FR" sz="4500" u="sng" dirty="0" smtClean="0">
              <a:latin typeface="Times New Roman" pitchFamily="18" charset="0"/>
              <a:cs typeface="Times New Roman" pitchFamily="18" charset="0"/>
            </a:endParaRPr>
          </a:p>
          <a:p>
            <a:pPr marL="880110" lvl="1" indent="-514350" algn="just">
              <a:buFont typeface="Wingdings" pitchFamily="2" charset="2"/>
              <a:buChar char="§"/>
            </a:pPr>
            <a:r>
              <a:rPr lang="fr-FR" sz="4300" dirty="0" smtClean="0">
                <a:latin typeface="Times New Roman" pitchFamily="18" charset="0"/>
                <a:cs typeface="Times New Roman" pitchFamily="18" charset="0"/>
              </a:rPr>
              <a:t>Panneaux de signalisation et d’interdiction</a:t>
            </a:r>
          </a:p>
          <a:p>
            <a:pPr marL="880110" lvl="1" indent="-514350" algn="just">
              <a:buFont typeface="Wingdings" pitchFamily="2" charset="2"/>
              <a:buChar char="§"/>
            </a:pPr>
            <a:r>
              <a:rPr lang="fr-FR" sz="4300" dirty="0" smtClean="0">
                <a:latin typeface="Times New Roman" pitchFamily="18" charset="0"/>
                <a:cs typeface="Times New Roman" pitchFamily="18" charset="0"/>
              </a:rPr>
              <a:t>Intervention de la police provinciale</a:t>
            </a:r>
          </a:p>
          <a:p>
            <a:pPr marL="514350" lvl="0" indent="-514350" algn="just">
              <a:buNone/>
            </a:pPr>
            <a:endParaRPr lang="fr-FR" sz="4500" dirty="0" smtClean="0">
              <a:latin typeface="Times New Roman" pitchFamily="18" charset="0"/>
              <a:cs typeface="Times New Roman" pitchFamily="18" charset="0"/>
            </a:endParaRPr>
          </a:p>
          <a:p>
            <a:pPr marL="514350" lvl="0" indent="-514350" algn="just">
              <a:buNone/>
            </a:pPr>
            <a:r>
              <a:rPr lang="fr-FR" sz="4500" dirty="0" smtClean="0">
                <a:latin typeface="Times New Roman" pitchFamily="18" charset="0"/>
                <a:cs typeface="Times New Roman" pitchFamily="18" charset="0"/>
              </a:rPr>
              <a:t>4- </a:t>
            </a:r>
            <a:r>
              <a:rPr lang="fr-FR" sz="4500" u="sng" dirty="0" smtClean="0">
                <a:latin typeface="Times New Roman" pitchFamily="18" charset="0"/>
                <a:cs typeface="Times New Roman" pitchFamily="18" charset="0"/>
              </a:rPr>
              <a:t>Gestion financière/Collecte de la redevance :</a:t>
            </a:r>
          </a:p>
          <a:p>
            <a:pPr marL="514350" lvl="0" indent="-514350" algn="just">
              <a:buNone/>
            </a:pPr>
            <a:r>
              <a:rPr lang="fr-FR" sz="4500" dirty="0" smtClean="0">
                <a:latin typeface="Times New Roman" pitchFamily="18" charset="0"/>
                <a:cs typeface="Times New Roman" pitchFamily="18" charset="0"/>
              </a:rPr>
              <a:t> </a:t>
            </a:r>
          </a:p>
          <a:p>
            <a:pPr lvl="2" algn="just">
              <a:buFont typeface="Wingdings" pitchFamily="2" charset="2"/>
              <a:buChar char="§"/>
            </a:pPr>
            <a:r>
              <a:rPr lang="fr-FR" sz="4000" dirty="0" smtClean="0">
                <a:latin typeface="Times New Roman" pitchFamily="18" charset="0"/>
                <a:cs typeface="Times New Roman" pitchFamily="18" charset="0"/>
              </a:rPr>
              <a:t>Planification des activités  (3 à 7 jours avant)</a:t>
            </a:r>
          </a:p>
          <a:p>
            <a:pPr lvl="2" algn="just">
              <a:buFont typeface="Wingdings" pitchFamily="2" charset="2"/>
              <a:buChar char="§"/>
            </a:pPr>
            <a:r>
              <a:rPr lang="fr-FR" sz="4000" dirty="0" smtClean="0">
                <a:latin typeface="Times New Roman" pitchFamily="18" charset="0"/>
                <a:cs typeface="Times New Roman" pitchFamily="18" charset="0"/>
              </a:rPr>
              <a:t>Préparation du budget prévisionnel par le Bureau Central</a:t>
            </a:r>
          </a:p>
          <a:p>
            <a:pPr lvl="2" algn="just">
              <a:buFont typeface="Wingdings" pitchFamily="2" charset="2"/>
              <a:buChar char="§"/>
            </a:pPr>
            <a:r>
              <a:rPr lang="fr-FR" sz="4000" dirty="0" smtClean="0">
                <a:latin typeface="Times New Roman" pitchFamily="18" charset="0"/>
                <a:cs typeface="Times New Roman" pitchFamily="18" charset="0"/>
              </a:rPr>
              <a:t>Soumission du budget pour approbation par l’assemblée générale (01 journée)</a:t>
            </a:r>
          </a:p>
          <a:p>
            <a:pPr lvl="2" algn="just">
              <a:buFont typeface="Wingdings" pitchFamily="2" charset="2"/>
              <a:buChar char="§"/>
            </a:pPr>
            <a:r>
              <a:rPr lang="fr-FR" sz="4000" dirty="0" smtClean="0">
                <a:latin typeface="Times New Roman" pitchFamily="18" charset="0"/>
                <a:cs typeface="Times New Roman" pitchFamily="18" charset="0"/>
              </a:rPr>
              <a:t>Approbation finale par l’Assemblée Centrale des 43 représentants</a:t>
            </a:r>
          </a:p>
          <a:p>
            <a:pPr lvl="2" algn="just">
              <a:buFont typeface="Wingdings" pitchFamily="2" charset="2"/>
              <a:buChar char="§"/>
            </a:pPr>
            <a:r>
              <a:rPr lang="fr-FR" sz="4000" dirty="0" smtClean="0">
                <a:latin typeface="Times New Roman" pitchFamily="18" charset="0"/>
                <a:cs typeface="Times New Roman" pitchFamily="18" charset="0"/>
              </a:rPr>
              <a:t>Retour d’informations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714356"/>
            <a:ext cx="8229600" cy="857256"/>
          </a:xfrm>
          <a:effectLst>
            <a:outerShdw blurRad="50800" dist="38100" dir="5400000" algn="t"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normAutofit/>
          </a:bodyPr>
          <a:lstStyle/>
          <a:p>
            <a:pPr algn="ctr"/>
            <a:r>
              <a:rPr lang="fr-FR" sz="3200" dirty="0" smtClean="0">
                <a:solidFill>
                  <a:schemeClr val="tx2"/>
                </a:solidFill>
                <a:latin typeface="Bell MT" pitchFamily="18" charset="0"/>
              </a:rPr>
              <a:t>Redevance </a:t>
            </a:r>
            <a:endParaRPr lang="fr-FR" sz="3200" dirty="0">
              <a:solidFill>
                <a:schemeClr val="tx2"/>
              </a:solidFill>
              <a:latin typeface="Bell MT" pitchFamily="18" charset="0"/>
            </a:endParaRPr>
          </a:p>
        </p:txBody>
      </p:sp>
      <p:sp>
        <p:nvSpPr>
          <p:cNvPr id="4" name="Espace réservé du texte 3"/>
          <p:cNvSpPr>
            <a:spLocks noGrp="1"/>
          </p:cNvSpPr>
          <p:nvPr>
            <p:ph type="body" sz="half" idx="3"/>
          </p:nvPr>
        </p:nvSpPr>
        <p:spPr>
          <a:xfrm>
            <a:off x="500035" y="1859757"/>
            <a:ext cx="8186766" cy="654843"/>
          </a:xfrm>
        </p:spPr>
        <p:style>
          <a:lnRef idx="2">
            <a:schemeClr val="accent1"/>
          </a:lnRef>
          <a:fillRef idx="1">
            <a:schemeClr val="lt1"/>
          </a:fillRef>
          <a:effectRef idx="0">
            <a:schemeClr val="accent1"/>
          </a:effectRef>
          <a:fontRef idx="minor">
            <a:schemeClr val="dk1"/>
          </a:fontRef>
        </p:style>
        <p:txBody>
          <a:bodyPr/>
          <a:lstStyle/>
          <a:p>
            <a:pPr algn="ctr"/>
            <a:r>
              <a:rPr lang="fr-FR" dirty="0" smtClean="0">
                <a:latin typeface="Bell MT" pitchFamily="18" charset="0"/>
              </a:rPr>
              <a:t>Procédure de fixation </a:t>
            </a:r>
            <a:endParaRPr lang="fr-FR" dirty="0">
              <a:latin typeface="Bell MT" pitchFamily="18" charset="0"/>
            </a:endParaRPr>
          </a:p>
        </p:txBody>
      </p:sp>
      <p:sp>
        <p:nvSpPr>
          <p:cNvPr id="5" name="Espace réservé du contenu 4"/>
          <p:cNvSpPr>
            <a:spLocks noGrp="1"/>
          </p:cNvSpPr>
          <p:nvPr>
            <p:ph sz="quarter" idx="2"/>
          </p:nvPr>
        </p:nvSpPr>
        <p:spPr/>
        <p:style>
          <a:lnRef idx="2">
            <a:schemeClr val="accent1"/>
          </a:lnRef>
          <a:fillRef idx="1">
            <a:schemeClr val="lt1"/>
          </a:fillRef>
          <a:effectRef idx="0">
            <a:schemeClr val="accent1"/>
          </a:effectRef>
          <a:fontRef idx="minor">
            <a:schemeClr val="dk1"/>
          </a:fontRef>
        </p:style>
        <p:txBody>
          <a:bodyPr>
            <a:normAutofit/>
          </a:bodyPr>
          <a:lstStyle/>
          <a:p>
            <a:pPr lvl="0" algn="just">
              <a:buNone/>
            </a:pPr>
            <a:endParaRPr lang="fr-FR" sz="2400" u="sng" dirty="0" smtClean="0"/>
          </a:p>
          <a:p>
            <a:pPr lvl="0" algn="just">
              <a:buNone/>
            </a:pPr>
            <a:r>
              <a:rPr lang="fr-FR" sz="1900" dirty="0" smtClean="0">
                <a:latin typeface="Times New Roman" pitchFamily="18" charset="0"/>
                <a:cs typeface="Times New Roman" pitchFamily="18" charset="0"/>
              </a:rPr>
              <a:t>Chaque exploitant en principe est assujetti du paiement d’une redevance dont le montant vari en fonction du niveau des charges d’exploitation. </a:t>
            </a:r>
          </a:p>
          <a:p>
            <a:pPr lvl="0" algn="just">
              <a:buNone/>
            </a:pPr>
            <a:r>
              <a:rPr lang="fr-FR" sz="1900" dirty="0" smtClean="0">
                <a:latin typeface="Times New Roman" pitchFamily="18" charset="0"/>
                <a:cs typeface="Times New Roman" pitchFamily="18" charset="0"/>
              </a:rPr>
              <a:t>En effet, la collecte et la gestion des ces fonds  relève de la compétence de la CUP conformément à des normes bien pré établies. </a:t>
            </a:r>
          </a:p>
          <a:p>
            <a:endParaRPr lang="fr-FR" dirty="0"/>
          </a:p>
        </p:txBody>
      </p:sp>
      <p:sp>
        <p:nvSpPr>
          <p:cNvPr id="6" name="Espace réservé du contenu 5"/>
          <p:cNvSpPr>
            <a:spLocks noGrp="1"/>
          </p:cNvSpPr>
          <p:nvPr>
            <p:ph sz="quarter" idx="4"/>
          </p:nvPr>
        </p:nvSpPr>
        <p:spPr/>
        <p:style>
          <a:lnRef idx="2">
            <a:schemeClr val="accent2"/>
          </a:lnRef>
          <a:fillRef idx="1">
            <a:schemeClr val="lt1"/>
          </a:fillRef>
          <a:effectRef idx="0">
            <a:schemeClr val="accent2"/>
          </a:effectRef>
          <a:fontRef idx="minor">
            <a:schemeClr val="dk1"/>
          </a:fontRef>
        </p:style>
        <p:txBody>
          <a:bodyPr>
            <a:normAutofit/>
          </a:bodyPr>
          <a:lstStyle/>
          <a:p>
            <a:pPr lvl="0">
              <a:buFont typeface="Wingdings" pitchFamily="2" charset="2"/>
              <a:buChar char="§"/>
            </a:pPr>
            <a:endParaRPr lang="fr-FR" sz="1900" dirty="0" smtClean="0">
              <a:latin typeface="Times New Roman" pitchFamily="18" charset="0"/>
              <a:cs typeface="Times New Roman" pitchFamily="18" charset="0"/>
            </a:endParaRPr>
          </a:p>
          <a:p>
            <a:pPr lvl="0">
              <a:buFont typeface="Wingdings" pitchFamily="2" charset="2"/>
              <a:buChar char="§"/>
            </a:pPr>
            <a:r>
              <a:rPr lang="fr-FR" sz="1900" dirty="0" smtClean="0">
                <a:latin typeface="Times New Roman" pitchFamily="18" charset="0"/>
                <a:cs typeface="Times New Roman" pitchFamily="18" charset="0"/>
              </a:rPr>
              <a:t>Planification des activités  (3 à 7 jours avant)</a:t>
            </a:r>
          </a:p>
          <a:p>
            <a:pPr lvl="0" algn="just">
              <a:buFont typeface="Wingdings" pitchFamily="2" charset="2"/>
              <a:buChar char="§"/>
            </a:pPr>
            <a:r>
              <a:rPr lang="fr-FR" sz="1900" dirty="0" smtClean="0">
                <a:latin typeface="Times New Roman" pitchFamily="18" charset="0"/>
                <a:cs typeface="Times New Roman" pitchFamily="18" charset="0"/>
              </a:rPr>
              <a:t>Préparation du budget prévisionnel par le Bureau Central</a:t>
            </a:r>
          </a:p>
          <a:p>
            <a:pPr lvl="0">
              <a:buFont typeface="Wingdings" pitchFamily="2" charset="2"/>
              <a:buChar char="§"/>
            </a:pPr>
            <a:r>
              <a:rPr lang="fr-FR" sz="1900" dirty="0" smtClean="0">
                <a:latin typeface="Times New Roman" pitchFamily="18" charset="0"/>
                <a:cs typeface="Times New Roman" pitchFamily="18" charset="0"/>
              </a:rPr>
              <a:t>Soumission du budget pour approbation par l’assemblée générale (01 journée)</a:t>
            </a:r>
          </a:p>
          <a:p>
            <a:pPr lvl="0">
              <a:buFont typeface="Wingdings" pitchFamily="2" charset="2"/>
              <a:buChar char="§"/>
            </a:pPr>
            <a:r>
              <a:rPr lang="fr-FR" sz="1900" dirty="0" smtClean="0">
                <a:latin typeface="Times New Roman" pitchFamily="18" charset="0"/>
                <a:cs typeface="Times New Roman" pitchFamily="18" charset="0"/>
              </a:rPr>
              <a:t>Approbation finale par l’Assemblée Centrale des 43 représentants</a:t>
            </a:r>
          </a:p>
          <a:p>
            <a:pPr lvl="0">
              <a:buFont typeface="Wingdings" pitchFamily="2" charset="2"/>
              <a:buChar char="§"/>
            </a:pPr>
            <a:r>
              <a:rPr lang="fr-FR" sz="1900" dirty="0" smtClean="0">
                <a:latin typeface="Times New Roman" pitchFamily="18" charset="0"/>
                <a:cs typeface="Times New Roman" pitchFamily="18" charset="0"/>
              </a:rPr>
              <a:t>Retour d’informations</a:t>
            </a:r>
          </a:p>
          <a:p>
            <a:endParaRPr lang="fr-F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00042"/>
            <a:ext cx="8229600" cy="1000132"/>
          </a:xfrm>
          <a:effectLst>
            <a:outerShdw blurRad="50800" dist="38100" dir="8100000" algn="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ormAutofit fontScale="90000"/>
          </a:bodyPr>
          <a:lstStyle/>
          <a:p>
            <a:pPr algn="ctr"/>
            <a:r>
              <a:rPr lang="fr-FR" sz="3200" dirty="0" smtClean="0">
                <a:solidFill>
                  <a:schemeClr val="tx2"/>
                </a:solidFill>
                <a:latin typeface="Bell MT" pitchFamily="18" charset="0"/>
              </a:rPr>
              <a:t>CUP: Gestion transparente et maitrisée</a:t>
            </a:r>
            <a:br>
              <a:rPr lang="fr-FR" sz="3200" dirty="0" smtClean="0">
                <a:solidFill>
                  <a:schemeClr val="tx2"/>
                </a:solidFill>
                <a:latin typeface="Bell MT" pitchFamily="18" charset="0"/>
              </a:rPr>
            </a:br>
            <a:endParaRPr lang="fr-FR" sz="3200" dirty="0">
              <a:solidFill>
                <a:schemeClr val="tx2"/>
              </a:solidFill>
            </a:endParaRPr>
          </a:p>
        </p:txBody>
      </p:sp>
      <p:graphicFrame>
        <p:nvGraphicFramePr>
          <p:cNvPr id="4" name="Espace réservé du contenu 3"/>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a:bodyPr>
          <a:lstStyle/>
          <a:p>
            <a:pPr algn="ctr"/>
            <a:r>
              <a:rPr lang="fr-FR" sz="2800" dirty="0" smtClean="0">
                <a:solidFill>
                  <a:schemeClr val="tx2"/>
                </a:solidFill>
                <a:latin typeface="Bell MT" pitchFamily="18" charset="0"/>
              </a:rPr>
              <a:t>Commission d’exemption de paiement</a:t>
            </a:r>
            <a:br>
              <a:rPr lang="fr-FR" sz="2800" dirty="0" smtClean="0">
                <a:solidFill>
                  <a:schemeClr val="tx2"/>
                </a:solidFill>
                <a:latin typeface="Bell MT" pitchFamily="18" charset="0"/>
              </a:rPr>
            </a:br>
            <a:endParaRPr lang="fr-FR" sz="2800" dirty="0">
              <a:solidFill>
                <a:schemeClr val="tx2"/>
              </a:solidFill>
            </a:endParaRPr>
          </a:p>
        </p:txBody>
      </p:sp>
      <p:sp>
        <p:nvSpPr>
          <p:cNvPr id="6" name="Espace réservé du contenu 5"/>
          <p:cNvSpPr>
            <a:spLocks noGrp="1"/>
          </p:cNvSpPr>
          <p:nvPr>
            <p:ph sz="quarter" idx="4"/>
          </p:nvPr>
        </p:nvSpPr>
        <p:spPr>
          <a:xfrm>
            <a:off x="4645025" y="2357430"/>
            <a:ext cx="4041775" cy="4214842"/>
          </a:xfrm>
        </p:spPr>
        <p:style>
          <a:lnRef idx="2">
            <a:schemeClr val="accent1"/>
          </a:lnRef>
          <a:fillRef idx="1">
            <a:schemeClr val="lt1"/>
          </a:fillRef>
          <a:effectRef idx="0">
            <a:schemeClr val="accent1"/>
          </a:effectRef>
          <a:fontRef idx="minor">
            <a:schemeClr val="dk1"/>
          </a:fontRef>
        </p:style>
        <p:txBody>
          <a:bodyPr/>
          <a:lstStyle/>
          <a:p>
            <a:pPr>
              <a:buNone/>
            </a:pPr>
            <a:r>
              <a:rPr lang="fr-FR" sz="2000" u="sng" dirty="0" smtClean="0">
                <a:latin typeface="Times New Roman" pitchFamily="18" charset="0"/>
                <a:cs typeface="Times New Roman" pitchFamily="18" charset="0"/>
              </a:rPr>
              <a:t>Conditions</a:t>
            </a:r>
            <a:r>
              <a:rPr lang="fr-FR" sz="2000" dirty="0" smtClean="0">
                <a:latin typeface="Times New Roman" pitchFamily="18" charset="0"/>
                <a:cs typeface="Times New Roman" pitchFamily="18" charset="0"/>
              </a:rPr>
              <a:t>: </a:t>
            </a:r>
          </a:p>
          <a:p>
            <a:pPr>
              <a:buFont typeface="Wingdings" pitchFamily="2" charset="2"/>
              <a:buChar char="q"/>
            </a:pPr>
            <a:r>
              <a:rPr lang="fr-FR" sz="2000" dirty="0" smtClean="0">
                <a:latin typeface="Times New Roman" pitchFamily="18" charset="0"/>
                <a:cs typeface="Times New Roman" pitchFamily="18" charset="0"/>
              </a:rPr>
              <a:t>80% des parcelles détruites</a:t>
            </a:r>
          </a:p>
          <a:p>
            <a:endParaRPr lang="fr-FR" dirty="0"/>
          </a:p>
        </p:txBody>
      </p:sp>
      <p:pic>
        <p:nvPicPr>
          <p:cNvPr id="7" name="Picture 4" descr="C:\Users\AMOS\Documents\Toshiba External Hard Drive\AMOS\Documents\Photo cambodge 1\139CANON\IMG_3937.JPG"/>
          <p:cNvPicPr>
            <a:picLocks noGrp="1" noChangeAspect="1" noChangeArrowheads="1"/>
          </p:cNvPicPr>
          <p:nvPr>
            <p:ph sz="quarter" idx="2"/>
          </p:nvPr>
        </p:nvPicPr>
        <p:blipFill>
          <a:blip r:embed="rId2" cstate="print">
            <a:lum bright="2000" contrast="-29000"/>
          </a:blip>
          <a:srcRect/>
          <a:stretch>
            <a:fillRect/>
          </a:stretch>
        </p:blipFill>
        <p:spPr bwMode="auto">
          <a:xfrm>
            <a:off x="857224" y="4071942"/>
            <a:ext cx="3636818" cy="25852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Rectangle 7"/>
          <p:cNvSpPr/>
          <p:nvPr/>
        </p:nvSpPr>
        <p:spPr>
          <a:xfrm>
            <a:off x="857224" y="2357430"/>
            <a:ext cx="3643338" cy="147732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fr-FR" u="sng" dirty="0" smtClean="0">
                <a:latin typeface="Times New Roman" pitchFamily="18" charset="0"/>
                <a:cs typeface="Times New Roman" pitchFamily="18" charset="0"/>
              </a:rPr>
              <a:t>Composition:</a:t>
            </a:r>
          </a:p>
          <a:p>
            <a:pPr algn="just"/>
            <a:endParaRPr lang="fr-FR" u="sng" dirty="0" smtClean="0">
              <a:latin typeface="Times New Roman" pitchFamily="18" charset="0"/>
              <a:cs typeface="Times New Roman" pitchFamily="18" charset="0"/>
            </a:endParaRPr>
          </a:p>
          <a:p>
            <a:pPr algn="just">
              <a:buFont typeface="Wingdings" pitchFamily="2" charset="2"/>
              <a:buChar char="q"/>
            </a:pPr>
            <a:r>
              <a:rPr lang="fr-FR" dirty="0" smtClean="0">
                <a:latin typeface="Times New Roman" pitchFamily="18" charset="0"/>
                <a:cs typeface="Times New Roman" pitchFamily="18" charset="0"/>
              </a:rPr>
              <a:t>Le chef de village</a:t>
            </a:r>
          </a:p>
          <a:p>
            <a:pPr algn="just">
              <a:buFont typeface="Wingdings" pitchFamily="2" charset="2"/>
              <a:buChar char="q"/>
            </a:pPr>
            <a:r>
              <a:rPr lang="fr-FR" dirty="0" smtClean="0">
                <a:latin typeface="Times New Roman" pitchFamily="18" charset="0"/>
                <a:cs typeface="Times New Roman" pitchFamily="18" charset="0"/>
              </a:rPr>
              <a:t>Un représentant de la commune</a:t>
            </a:r>
          </a:p>
          <a:p>
            <a:pPr algn="just">
              <a:buFont typeface="Wingdings" pitchFamily="2" charset="2"/>
              <a:buChar char="q"/>
            </a:pPr>
            <a:r>
              <a:rPr lang="fr-FR" dirty="0" smtClean="0">
                <a:latin typeface="Times New Roman" pitchFamily="18" charset="0"/>
                <a:cs typeface="Times New Roman" pitchFamily="18" charset="0"/>
              </a:rPr>
              <a:t>Un élus de la CUP</a:t>
            </a:r>
          </a:p>
        </p:txBody>
      </p:sp>
      <p:sp>
        <p:nvSpPr>
          <p:cNvPr id="10" name="Espace réservé du texte 3"/>
          <p:cNvSpPr>
            <a:spLocks noGrp="1"/>
          </p:cNvSpPr>
          <p:nvPr>
            <p:ph type="body" sz="half" idx="3"/>
          </p:nvPr>
        </p:nvSpPr>
        <p:spPr>
          <a:xfrm>
            <a:off x="4645025" y="1643050"/>
            <a:ext cx="4041775" cy="1571635"/>
          </a:xfrm>
        </p:spPr>
        <p:txBody>
          <a:bodyPr>
            <a:normAutofit/>
          </a:bodyPr>
          <a:lstStyle/>
          <a:p>
            <a:endParaRPr lang="fr-FR" sz="2000" b="0" u="sng" dirty="0" smtClean="0">
              <a:latin typeface="Times New Roman" pitchFamily="18" charset="0"/>
              <a:cs typeface="Times New Roman" pitchFamily="18" charset="0"/>
            </a:endParaRPr>
          </a:p>
          <a:p>
            <a:endParaRPr lang="fr-FR" sz="2000" b="0" u="sng" dirty="0" smtClean="0">
              <a:latin typeface="Times New Roman" pitchFamily="18" charset="0"/>
              <a:cs typeface="Times New Roman" pitchFamily="18" charset="0"/>
            </a:endParaRPr>
          </a:p>
          <a:p>
            <a:endParaRPr lang="fr-FR" sz="2000" b="0" u="sng" dirty="0" smtClean="0">
              <a:latin typeface="Times New Roman" pitchFamily="18" charset="0"/>
              <a:cs typeface="Times New Roman" pitchFamily="18" charset="0"/>
            </a:endParaRPr>
          </a:p>
          <a:p>
            <a:endParaRPr lang="fr-FR" sz="2000" b="0" u="sng" dirty="0" smtClean="0">
              <a:latin typeface="Times New Roman" pitchFamily="18" charset="0"/>
              <a:cs typeface="Times New Roman" pitchFamily="18" charset="0"/>
            </a:endParaRPr>
          </a:p>
          <a:p>
            <a:endParaRPr lang="fr-FR" sz="2000" b="0" u="sng" dirty="0" smtClean="0">
              <a:latin typeface="Times New Roman" pitchFamily="18" charset="0"/>
              <a:cs typeface="Times New Roman" pitchFamily="18" charset="0"/>
            </a:endParaRPr>
          </a:p>
          <a:p>
            <a:endParaRPr lang="fr-FR" dirty="0"/>
          </a:p>
        </p:txBody>
      </p:sp>
      <p:pic>
        <p:nvPicPr>
          <p:cNvPr id="11" name="Picture 5" descr="C:\Users\AMOS\Documents\Toshiba External Hard Drive\AMOS\Documents\Photo cambodge 1\139CANON\IMG_3936.JPG"/>
          <p:cNvPicPr>
            <a:picLocks noChangeAspect="1" noChangeArrowheads="1"/>
          </p:cNvPicPr>
          <p:nvPr/>
        </p:nvPicPr>
        <p:blipFill>
          <a:blip r:embed="rId3" cstate="print">
            <a:lum contrast="-17000"/>
          </a:blip>
          <a:srcRect/>
          <a:stretch>
            <a:fillRect/>
          </a:stretch>
        </p:blipFill>
        <p:spPr bwMode="auto">
          <a:xfrm>
            <a:off x="4929190" y="3500438"/>
            <a:ext cx="3611560" cy="270867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714356"/>
            <a:ext cx="8229600" cy="938962"/>
          </a:xfrm>
        </p:spPr>
        <p:style>
          <a:lnRef idx="2">
            <a:schemeClr val="accent2"/>
          </a:lnRef>
          <a:fillRef idx="1">
            <a:schemeClr val="lt1"/>
          </a:fillRef>
          <a:effectRef idx="0">
            <a:schemeClr val="accent2"/>
          </a:effectRef>
          <a:fontRef idx="minor">
            <a:schemeClr val="dk1"/>
          </a:fontRef>
        </p:style>
        <p:txBody>
          <a:bodyPr>
            <a:normAutofit/>
          </a:bodyPr>
          <a:lstStyle/>
          <a:p>
            <a:pPr algn="ctr"/>
            <a:r>
              <a:rPr lang="fr-FR" sz="2800" dirty="0" smtClean="0">
                <a:latin typeface="Bell MT" pitchFamily="18" charset="0"/>
                <a:cs typeface="Times New Roman" pitchFamily="18" charset="0"/>
              </a:rPr>
              <a:t>Finalités des Polders</a:t>
            </a:r>
            <a:r>
              <a:rPr lang="fr-FR" sz="2800" dirty="0" smtClean="0">
                <a:latin typeface="Bell MT" pitchFamily="18" charset="0"/>
              </a:rPr>
              <a:t/>
            </a:r>
            <a:br>
              <a:rPr lang="fr-FR" sz="2800" dirty="0" smtClean="0">
                <a:latin typeface="Bell MT" pitchFamily="18" charset="0"/>
              </a:rPr>
            </a:br>
            <a:endParaRPr lang="fr-FR" sz="2800" dirty="0">
              <a:latin typeface="Bell MT" pitchFamily="18" charset="0"/>
            </a:endParaRPr>
          </a:p>
        </p:txBody>
      </p:sp>
      <p:graphicFrame>
        <p:nvGraphicFramePr>
          <p:cNvPr id="4" name="Espace réservé du contenu 3"/>
          <p:cNvGraphicFramePr>
            <a:graphicFrameLocks noGrp="1"/>
          </p:cNvGraphicFramePr>
          <p:nvPr>
            <p:ph idx="1"/>
          </p:nvPr>
        </p:nvGraphicFramePr>
        <p:xfrm>
          <a:off x="214282" y="1428737"/>
          <a:ext cx="8786874" cy="48958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704088"/>
            <a:ext cx="8186766" cy="1010400"/>
          </a:xfrm>
          <a:effectLst>
            <a:outerShdw blurRad="50800" dist="38100" dir="8100000" algn="t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a:normAutofit/>
          </a:bodyPr>
          <a:lstStyle/>
          <a:p>
            <a:pPr algn="ctr"/>
            <a:r>
              <a:rPr lang="fr-FR" sz="2800" dirty="0" smtClean="0">
                <a:latin typeface="Bell MT" pitchFamily="18" charset="0"/>
                <a:cs typeface="Times New Roman" pitchFamily="18" charset="0"/>
              </a:rPr>
              <a:t>Les Polders des Prey </a:t>
            </a:r>
            <a:r>
              <a:rPr lang="fr-FR" sz="2800" dirty="0" err="1" smtClean="0">
                <a:latin typeface="Bell MT" pitchFamily="18" charset="0"/>
                <a:cs typeface="Times New Roman" pitchFamily="18" charset="0"/>
              </a:rPr>
              <a:t>Nup</a:t>
            </a:r>
            <a:r>
              <a:rPr lang="fr-FR" sz="2800" dirty="0" smtClean="0">
                <a:latin typeface="Bell MT" pitchFamily="18" charset="0"/>
                <a:cs typeface="Times New Roman" pitchFamily="18" charset="0"/>
              </a:rPr>
              <a:t> </a:t>
            </a:r>
            <a:endParaRPr lang="fr-FR" sz="2800" dirty="0"/>
          </a:p>
        </p:txBody>
      </p:sp>
      <p:pic>
        <p:nvPicPr>
          <p:cNvPr id="6146" name="Picture 2" descr="C:\Users\AMOS\Documents\Documents Amos\AMOS\Documents\Photo cambodge 1\139CANON\IMG_3934.JPG"/>
          <p:cNvPicPr>
            <a:picLocks noGrp="1" noChangeAspect="1" noChangeArrowheads="1"/>
          </p:cNvPicPr>
          <p:nvPr>
            <p:ph sz="half" idx="1"/>
          </p:nvPr>
        </p:nvPicPr>
        <p:blipFill>
          <a:blip r:embed="rId2" cstate="print"/>
          <a:srcRect/>
          <a:stretch>
            <a:fillRect/>
          </a:stretch>
        </p:blipFill>
        <p:spPr bwMode="auto">
          <a:xfrm>
            <a:off x="457200" y="2214554"/>
            <a:ext cx="4038600" cy="3437740"/>
          </a:xfrm>
          <a:prstGeom prst="rect">
            <a:avLst/>
          </a:prstGeom>
        </p:spPr>
        <p:style>
          <a:lnRef idx="2">
            <a:schemeClr val="dk1"/>
          </a:lnRef>
          <a:fillRef idx="1">
            <a:schemeClr val="lt1"/>
          </a:fillRef>
          <a:effectRef idx="0">
            <a:schemeClr val="dk1"/>
          </a:effectRef>
          <a:fontRef idx="minor">
            <a:schemeClr val="dk1"/>
          </a:fontRef>
        </p:style>
      </p:pic>
      <p:pic>
        <p:nvPicPr>
          <p:cNvPr id="6147" name="Picture 3" descr="C:\Users\AMOS\Documents\Documents Amos\AMOS\Documents\Photo cambodge 1\139CANON\IMG_3928.JPG"/>
          <p:cNvPicPr>
            <a:picLocks noGrp="1" noChangeAspect="1" noChangeArrowheads="1"/>
          </p:cNvPicPr>
          <p:nvPr>
            <p:ph sz="half" idx="2"/>
          </p:nvPr>
        </p:nvPicPr>
        <p:blipFill>
          <a:blip r:embed="rId3" cstate="print"/>
          <a:srcRect/>
          <a:stretch>
            <a:fillRect/>
          </a:stretch>
        </p:blipFill>
        <p:spPr bwMode="auto">
          <a:xfrm>
            <a:off x="4648200" y="2214554"/>
            <a:ext cx="4038600" cy="3437740"/>
          </a:xfrm>
          <a:prstGeom prst="rect">
            <a:avLst/>
          </a:prstGeom>
        </p:spPr>
        <p:style>
          <a:lnRef idx="2">
            <a:schemeClr val="accent1"/>
          </a:lnRef>
          <a:fillRef idx="1">
            <a:schemeClr val="lt1"/>
          </a:fillRef>
          <a:effectRef idx="0">
            <a:schemeClr val="accent1"/>
          </a:effectRef>
          <a:fontRef idx="minor">
            <a:schemeClr val="dk1"/>
          </a:fontRef>
        </p:style>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1214422"/>
            <a:ext cx="8229600" cy="796086"/>
          </a:xfrm>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ormAutofit/>
          </a:bodyPr>
          <a:lstStyle/>
          <a:p>
            <a:pPr algn="ctr"/>
            <a:r>
              <a:rPr lang="fr-FR" sz="2800" dirty="0" smtClean="0">
                <a:solidFill>
                  <a:schemeClr val="accent1"/>
                </a:solidFill>
                <a:latin typeface="Bell MT" pitchFamily="18" charset="0"/>
              </a:rPr>
              <a:t>Objectif de la mission</a:t>
            </a:r>
            <a:endParaRPr lang="fr-FR" sz="2800" dirty="0">
              <a:solidFill>
                <a:schemeClr val="accent1"/>
              </a:solidFill>
              <a:latin typeface="Bell MT" pitchFamily="18" charset="0"/>
            </a:endParaRPr>
          </a:p>
        </p:txBody>
      </p:sp>
      <p:sp>
        <p:nvSpPr>
          <p:cNvPr id="3" name="Espace réservé du contenu 2"/>
          <p:cNvSpPr>
            <a:spLocks noGrp="1"/>
          </p:cNvSpPr>
          <p:nvPr>
            <p:ph sz="half" idx="1"/>
          </p:nvPr>
        </p:nvSpPr>
        <p:spPr>
          <a:xfrm>
            <a:off x="571472" y="2571744"/>
            <a:ext cx="4038600" cy="3151989"/>
          </a:xfrm>
        </p:spPr>
        <p:style>
          <a:lnRef idx="2">
            <a:schemeClr val="accent1"/>
          </a:lnRef>
          <a:fillRef idx="1">
            <a:schemeClr val="lt1"/>
          </a:fillRef>
          <a:effectRef idx="0">
            <a:schemeClr val="accent1"/>
          </a:effectRef>
          <a:fontRef idx="minor">
            <a:schemeClr val="dk1"/>
          </a:fontRef>
        </p:style>
        <p:txBody>
          <a:bodyPr>
            <a:normAutofit/>
          </a:bodyPr>
          <a:lstStyle/>
          <a:p>
            <a:pPr algn="just">
              <a:buNone/>
            </a:pPr>
            <a:r>
              <a:rPr lang="fr-FR" sz="1600" dirty="0" smtClean="0">
                <a:latin typeface="Times New Roman" pitchFamily="18" charset="0"/>
                <a:cs typeface="Times New Roman" pitchFamily="18" charset="0"/>
              </a:rPr>
              <a:t>L’objectif :</a:t>
            </a:r>
          </a:p>
          <a:p>
            <a:pPr algn="just">
              <a:buNone/>
            </a:pPr>
            <a:r>
              <a:rPr lang="fr-FR" sz="1600" dirty="0" smtClean="0">
                <a:latin typeface="Times New Roman" pitchFamily="18" charset="0"/>
                <a:cs typeface="Times New Roman" pitchFamily="18" charset="0"/>
              </a:rPr>
              <a:t> Visiter et échanger sur le contexte de l’irrigation au Cambodge dans le cadre du projet d’ appui aux OERT.</a:t>
            </a:r>
          </a:p>
          <a:p>
            <a:pPr algn="just">
              <a:buNone/>
            </a:pPr>
            <a:r>
              <a:rPr lang="fr-FR" sz="1600" dirty="0" smtClean="0">
                <a:latin typeface="Times New Roman" pitchFamily="18" charset="0"/>
                <a:cs typeface="Times New Roman" pitchFamily="18" charset="0"/>
              </a:rPr>
              <a:t>Spécifiquement:</a:t>
            </a:r>
          </a:p>
          <a:p>
            <a:pPr algn="just">
              <a:buFont typeface="Arial" pitchFamily="34" charset="0"/>
              <a:buChar char="•"/>
            </a:pPr>
            <a:r>
              <a:rPr lang="fr-FR" sz="1600" dirty="0" smtClean="0">
                <a:latin typeface="Times New Roman" pitchFamily="18" charset="0"/>
                <a:cs typeface="Times New Roman" pitchFamily="18" charset="0"/>
              </a:rPr>
              <a:t>alimenter la réflexion pour une exploitation durable des démarches d’accompagnement institutionnel</a:t>
            </a:r>
          </a:p>
          <a:p>
            <a:pPr algn="just">
              <a:buFont typeface="Arial" pitchFamily="34" charset="0"/>
              <a:buChar char="•"/>
            </a:pPr>
            <a:r>
              <a:rPr lang="fr-FR" sz="1600" dirty="0" smtClean="0">
                <a:latin typeface="Times New Roman" pitchFamily="18" charset="0"/>
                <a:cs typeface="Times New Roman" pitchFamily="18" charset="0"/>
              </a:rPr>
              <a:t> maximiser les échanges, le </a:t>
            </a:r>
            <a:r>
              <a:rPr lang="fr-FR" sz="1600" dirty="0" err="1" smtClean="0">
                <a:latin typeface="Times New Roman" pitchFamily="18" charset="0"/>
                <a:cs typeface="Times New Roman" pitchFamily="18" charset="0"/>
              </a:rPr>
              <a:t>co</a:t>
            </a:r>
            <a:r>
              <a:rPr lang="fr-FR" sz="1600" dirty="0" smtClean="0">
                <a:latin typeface="Times New Roman" pitchFamily="18" charset="0"/>
                <a:cs typeface="Times New Roman" pitchFamily="18" charset="0"/>
              </a:rPr>
              <a:t>-apprentissage et la capitalisation dans des contextes diversifiés.</a:t>
            </a:r>
          </a:p>
          <a:p>
            <a:endParaRPr lang="fr-FR" dirty="0" smtClean="0"/>
          </a:p>
          <a:p>
            <a:endParaRPr lang="fr-FR" dirty="0"/>
          </a:p>
        </p:txBody>
      </p:sp>
      <p:pic>
        <p:nvPicPr>
          <p:cNvPr id="5" name="Picture 2" descr="C:\Users\AMOS\Documents\Documents Amos\AMOS\Documents\Photo cambodge 1\139CANON\IMG_3982.JPG"/>
          <p:cNvPicPr>
            <a:picLocks noGrp="1" noChangeAspect="1" noChangeArrowheads="1"/>
          </p:cNvPicPr>
          <p:nvPr>
            <p:ph sz="half" idx="2"/>
          </p:nvPr>
        </p:nvPicPr>
        <p:blipFill>
          <a:blip r:embed="rId2" cstate="print"/>
          <a:srcRect/>
          <a:stretch>
            <a:fillRect/>
          </a:stretch>
        </p:blipFill>
        <p:spPr bwMode="auto">
          <a:xfrm>
            <a:off x="4648200" y="2551366"/>
            <a:ext cx="4038600" cy="31729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fontScale="90000"/>
          </a:bodyPr>
          <a:lstStyle/>
          <a:p>
            <a:r>
              <a:rPr lang="fr-FR" sz="5400" dirty="0" smtClean="0">
                <a:latin typeface="Times New Roman" pitchFamily="18" charset="0"/>
                <a:cs typeface="Times New Roman" pitchFamily="18" charset="0"/>
              </a:rPr>
              <a:t> </a:t>
            </a:r>
            <a:r>
              <a:rPr lang="fr-FR" sz="2700" dirty="0" smtClean="0">
                <a:solidFill>
                  <a:schemeClr val="tx2"/>
                </a:solidFill>
                <a:latin typeface="Bell MT" pitchFamily="18" charset="0"/>
                <a:cs typeface="Times New Roman" pitchFamily="18" charset="0"/>
              </a:rPr>
              <a:t>2- Visité du réservoir d’eau de </a:t>
            </a:r>
            <a:r>
              <a:rPr lang="fr-FR" sz="2700" dirty="0" err="1" smtClean="0">
                <a:solidFill>
                  <a:schemeClr val="tx2"/>
                </a:solidFill>
                <a:latin typeface="Bell MT" pitchFamily="18" charset="0"/>
                <a:cs typeface="Times New Roman" pitchFamily="18" charset="0"/>
              </a:rPr>
              <a:t>Teuk</a:t>
            </a:r>
            <a:r>
              <a:rPr lang="fr-FR" sz="2700" dirty="0" smtClean="0">
                <a:solidFill>
                  <a:schemeClr val="tx2"/>
                </a:solidFill>
                <a:latin typeface="Bell MT" pitchFamily="18" charset="0"/>
                <a:cs typeface="Times New Roman" pitchFamily="18" charset="0"/>
              </a:rPr>
              <a:t>-</a:t>
            </a:r>
            <a:r>
              <a:rPr lang="fr-FR" sz="2700" dirty="0" err="1" smtClean="0">
                <a:solidFill>
                  <a:schemeClr val="tx2"/>
                </a:solidFill>
                <a:latin typeface="Bell MT" pitchFamily="18" charset="0"/>
                <a:cs typeface="Times New Roman" pitchFamily="18" charset="0"/>
              </a:rPr>
              <a:t>Chha</a:t>
            </a:r>
            <a:r>
              <a:rPr lang="fr-FR" sz="2700" dirty="0" smtClean="0">
                <a:solidFill>
                  <a:schemeClr val="tx2"/>
                </a:solidFill>
                <a:latin typeface="Bell MT" pitchFamily="18" charset="0"/>
                <a:cs typeface="Times New Roman" pitchFamily="18" charset="0"/>
              </a:rPr>
              <a:t> (à </a:t>
            </a:r>
            <a:r>
              <a:rPr lang="fr-FR" sz="2700" dirty="0" err="1" smtClean="0">
                <a:solidFill>
                  <a:schemeClr val="tx2"/>
                </a:solidFill>
                <a:latin typeface="Bell MT" pitchFamily="18" charset="0"/>
                <a:cs typeface="Times New Roman" pitchFamily="18" charset="0"/>
              </a:rPr>
              <a:t>Kampong</a:t>
            </a:r>
            <a:r>
              <a:rPr lang="fr-FR" sz="2700" dirty="0" smtClean="0">
                <a:solidFill>
                  <a:schemeClr val="tx2"/>
                </a:solidFill>
                <a:latin typeface="Bell MT" pitchFamily="18" charset="0"/>
                <a:cs typeface="Times New Roman" pitchFamily="18" charset="0"/>
              </a:rPr>
              <a:t> Cham )</a:t>
            </a:r>
            <a:br>
              <a:rPr lang="fr-FR" sz="2700" dirty="0" smtClean="0">
                <a:solidFill>
                  <a:schemeClr val="tx2"/>
                </a:solidFill>
                <a:latin typeface="Bell MT" pitchFamily="18" charset="0"/>
                <a:cs typeface="Times New Roman" pitchFamily="18" charset="0"/>
              </a:rPr>
            </a:br>
            <a:endParaRPr lang="fr-FR" sz="2700" dirty="0">
              <a:solidFill>
                <a:schemeClr val="tx2"/>
              </a:solidFill>
              <a:latin typeface="Bell MT" pitchFamily="18" charset="0"/>
              <a:cs typeface="Times New Roman" pitchFamily="18" charset="0"/>
            </a:endParaRPr>
          </a:p>
        </p:txBody>
      </p:sp>
      <p:sp>
        <p:nvSpPr>
          <p:cNvPr id="3" name="Espace réservé du texte 2"/>
          <p:cNvSpPr>
            <a:spLocks noGrp="1"/>
          </p:cNvSpPr>
          <p:nvPr>
            <p:ph type="body" idx="1"/>
          </p:nvPr>
        </p:nvSpPr>
        <p:spPr/>
        <p:txBody>
          <a:bodyPr/>
          <a:lstStyle/>
          <a:p>
            <a:r>
              <a:rPr lang="fr-FR" sz="1800" dirty="0" smtClean="0">
                <a:latin typeface="Times New Roman" pitchFamily="18" charset="0"/>
                <a:cs typeface="Times New Roman" pitchFamily="18" charset="0"/>
              </a:rPr>
              <a:t>         Contenu des échanges</a:t>
            </a:r>
            <a:endParaRPr lang="fr-FR" sz="1800" dirty="0">
              <a:latin typeface="Times New Roman" pitchFamily="18" charset="0"/>
              <a:cs typeface="Times New Roman" pitchFamily="18" charset="0"/>
            </a:endParaRPr>
          </a:p>
        </p:txBody>
      </p:sp>
      <p:sp>
        <p:nvSpPr>
          <p:cNvPr id="4" name="Espace réservé du texte 3"/>
          <p:cNvSpPr>
            <a:spLocks noGrp="1"/>
          </p:cNvSpPr>
          <p:nvPr>
            <p:ph type="body" sz="half" idx="3"/>
          </p:nvPr>
        </p:nvSpPr>
        <p:spPr/>
        <p:txBody>
          <a:bodyPr/>
          <a:lstStyle/>
          <a:p>
            <a:pPr algn="ctr"/>
            <a:r>
              <a:rPr lang="fr-FR" dirty="0" smtClean="0"/>
              <a:t> </a:t>
            </a:r>
            <a:endParaRPr lang="fr-FR" sz="1800" dirty="0">
              <a:latin typeface="Times New Roman" pitchFamily="18" charset="0"/>
              <a:cs typeface="Times New Roman" pitchFamily="18" charset="0"/>
            </a:endParaRPr>
          </a:p>
        </p:txBody>
      </p:sp>
      <p:sp>
        <p:nvSpPr>
          <p:cNvPr id="5" name="Espace réservé du contenu 4"/>
          <p:cNvSpPr>
            <a:spLocks noGrp="1"/>
          </p:cNvSpPr>
          <p:nvPr>
            <p:ph sz="quarter" idx="2"/>
          </p:nvPr>
        </p:nvSpPr>
        <p:spPr>
          <a:xfrm>
            <a:off x="500034" y="2500306"/>
            <a:ext cx="4040188" cy="3929090"/>
          </a:xfrm>
        </p:spPr>
        <p:style>
          <a:lnRef idx="2">
            <a:schemeClr val="accent1"/>
          </a:lnRef>
          <a:fillRef idx="1">
            <a:schemeClr val="lt1"/>
          </a:fillRef>
          <a:effectRef idx="0">
            <a:schemeClr val="accent1"/>
          </a:effectRef>
          <a:fontRef idx="minor">
            <a:schemeClr val="dk1"/>
          </a:fontRef>
        </p:style>
        <p:txBody>
          <a:bodyPr>
            <a:normAutofit/>
          </a:bodyPr>
          <a:lstStyle/>
          <a:p>
            <a:pPr>
              <a:buNone/>
            </a:pPr>
            <a:endParaRPr lang="fr-FR" dirty="0" smtClean="0"/>
          </a:p>
          <a:p>
            <a:pPr>
              <a:buFont typeface="Wingdings" pitchFamily="2" charset="2"/>
              <a:buChar char="q"/>
            </a:pPr>
            <a:r>
              <a:rPr lang="fr-FR" sz="1600" dirty="0" smtClean="0">
                <a:latin typeface="Times New Roman" pitchFamily="18" charset="0"/>
                <a:cs typeface="Times New Roman" pitchFamily="18" charset="0"/>
              </a:rPr>
              <a:t>Objectif du réservoir</a:t>
            </a:r>
          </a:p>
          <a:p>
            <a:pPr>
              <a:buFont typeface="Wingdings" pitchFamily="2" charset="2"/>
              <a:buChar char="q"/>
            </a:pPr>
            <a:r>
              <a:rPr lang="fr-FR" sz="1600" dirty="0" smtClean="0">
                <a:latin typeface="Times New Roman" pitchFamily="18" charset="0"/>
                <a:cs typeface="Times New Roman" pitchFamily="18" charset="0"/>
              </a:rPr>
              <a:t>Le fonctionnement du réservoir</a:t>
            </a:r>
          </a:p>
          <a:p>
            <a:pPr>
              <a:buFont typeface="Wingdings" pitchFamily="2" charset="2"/>
              <a:buChar char="q"/>
            </a:pPr>
            <a:r>
              <a:rPr lang="fr-FR" sz="1600" dirty="0" smtClean="0">
                <a:latin typeface="Times New Roman" pitchFamily="18" charset="0"/>
                <a:cs typeface="Times New Roman" pitchFamily="18" charset="0"/>
              </a:rPr>
              <a:t>La gestion de l’eau</a:t>
            </a:r>
          </a:p>
          <a:p>
            <a:pPr>
              <a:buFont typeface="Wingdings" pitchFamily="2" charset="2"/>
              <a:buChar char="q"/>
            </a:pPr>
            <a:endParaRPr lang="fr-FR" sz="1600" dirty="0" smtClean="0">
              <a:latin typeface="Times New Roman" pitchFamily="18" charset="0"/>
              <a:cs typeface="Times New Roman" pitchFamily="18" charset="0"/>
            </a:endParaRPr>
          </a:p>
          <a:p>
            <a:pPr>
              <a:buNone/>
            </a:pPr>
            <a:r>
              <a:rPr lang="fr-FR" sz="1600" u="sng" dirty="0" smtClean="0">
                <a:latin typeface="Times New Roman" pitchFamily="18" charset="0"/>
                <a:cs typeface="Times New Roman" pitchFamily="18" charset="0"/>
              </a:rPr>
              <a:t>Objectif</a:t>
            </a:r>
            <a:r>
              <a:rPr lang="fr-FR" sz="1600" dirty="0" smtClean="0">
                <a:latin typeface="Times New Roman" pitchFamily="18" charset="0"/>
                <a:cs typeface="Times New Roman" pitchFamily="18" charset="0"/>
              </a:rPr>
              <a:t>: Stockage d’eau de surface ou de cours d’eau et redistribution en période d’insuffisance. </a:t>
            </a:r>
          </a:p>
          <a:p>
            <a:pPr>
              <a:buNone/>
            </a:pPr>
            <a:r>
              <a:rPr lang="fr-FR" sz="1600" dirty="0" smtClean="0">
                <a:latin typeface="Times New Roman" pitchFamily="18" charset="0"/>
                <a:cs typeface="Times New Roman" pitchFamily="18" charset="0"/>
              </a:rPr>
              <a:t>Le réservoir de </a:t>
            </a:r>
            <a:r>
              <a:rPr lang="fr-FR" sz="1600" dirty="0" err="1" smtClean="0">
                <a:latin typeface="Times New Roman" pitchFamily="18" charset="0"/>
                <a:cs typeface="Times New Roman" pitchFamily="18" charset="0"/>
              </a:rPr>
              <a:t>Teuh</a:t>
            </a:r>
            <a:r>
              <a:rPr lang="fr-FR" sz="1600" dirty="0" smtClean="0">
                <a:latin typeface="Times New Roman" pitchFamily="18" charset="0"/>
                <a:cs typeface="Times New Roman" pitchFamily="18" charset="0"/>
              </a:rPr>
              <a:t> </a:t>
            </a:r>
            <a:r>
              <a:rPr lang="fr-FR" sz="1600" dirty="0" err="1" smtClean="0">
                <a:latin typeface="Times New Roman" pitchFamily="18" charset="0"/>
                <a:cs typeface="Times New Roman" pitchFamily="18" charset="0"/>
              </a:rPr>
              <a:t>Chha</a:t>
            </a:r>
            <a:r>
              <a:rPr lang="fr-FR" sz="1600" dirty="0" smtClean="0">
                <a:latin typeface="Times New Roman" pitchFamily="18" charset="0"/>
                <a:cs typeface="Times New Roman" pitchFamily="18" charset="0"/>
              </a:rPr>
              <a:t>  ( 10 ha environ ) permet en effet une irrigation  complémentaire en saison des pluies (et saison sèche ).</a:t>
            </a:r>
          </a:p>
          <a:p>
            <a:pPr>
              <a:buFont typeface="Wingdings" pitchFamily="2" charset="2"/>
              <a:buChar char="q"/>
            </a:pPr>
            <a:endParaRPr lang="fr-FR" sz="1600" dirty="0" smtClean="0">
              <a:latin typeface="Times New Roman" pitchFamily="18" charset="0"/>
              <a:cs typeface="Times New Roman" pitchFamily="18" charset="0"/>
            </a:endParaRPr>
          </a:p>
          <a:p>
            <a:pPr>
              <a:buFont typeface="Wingdings" pitchFamily="2" charset="2"/>
              <a:buChar char="q"/>
            </a:pPr>
            <a:endParaRPr lang="fr-FR" sz="1600" dirty="0" smtClean="0">
              <a:latin typeface="Times New Roman" pitchFamily="18" charset="0"/>
              <a:cs typeface="Times New Roman" pitchFamily="18" charset="0"/>
            </a:endParaRPr>
          </a:p>
          <a:p>
            <a:pPr>
              <a:buFont typeface="Wingdings" pitchFamily="2" charset="2"/>
              <a:buChar char="q"/>
            </a:pPr>
            <a:endParaRPr lang="fr-FR" sz="1600" dirty="0" smtClean="0">
              <a:latin typeface="Times New Roman" pitchFamily="18" charset="0"/>
              <a:cs typeface="Times New Roman" pitchFamily="18" charset="0"/>
            </a:endParaRPr>
          </a:p>
          <a:p>
            <a:pPr>
              <a:buFont typeface="Wingdings" pitchFamily="2" charset="2"/>
              <a:buChar char="q"/>
            </a:pPr>
            <a:endParaRPr lang="fr-FR" sz="1600" dirty="0" smtClean="0">
              <a:latin typeface="Times New Roman" pitchFamily="18" charset="0"/>
              <a:cs typeface="Times New Roman" pitchFamily="18" charset="0"/>
            </a:endParaRPr>
          </a:p>
        </p:txBody>
      </p:sp>
      <p:pic>
        <p:nvPicPr>
          <p:cNvPr id="15" name="Picture 3" descr="C:\Users\AMOS\Documents\Documents Amos\AMOS\Documents\Photo cambodge 1\139CANON\IMG_3966.JPG"/>
          <p:cNvPicPr>
            <a:picLocks noGrp="1" noChangeAspect="1" noChangeArrowheads="1"/>
          </p:cNvPicPr>
          <p:nvPr>
            <p:ph sz="quarter" idx="4"/>
          </p:nvPr>
        </p:nvPicPr>
        <p:blipFill>
          <a:blip r:embed="rId2" cstate="print"/>
          <a:srcRect/>
          <a:stretch>
            <a:fillRect/>
          </a:stretch>
        </p:blipFill>
        <p:spPr bwMode="auto">
          <a:xfrm>
            <a:off x="4643438" y="2786058"/>
            <a:ext cx="4041775" cy="3524654"/>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081838"/>
          </a:xfrm>
          <a:effectLst>
            <a:innerShdw blurRad="63500" dist="50800" dir="16200000">
              <a:prstClr val="black">
                <a:alpha val="50000"/>
              </a:prstClr>
            </a:innerShdw>
          </a:effectLst>
        </p:spPr>
        <p:style>
          <a:lnRef idx="2">
            <a:schemeClr val="accent1"/>
          </a:lnRef>
          <a:fillRef idx="1">
            <a:schemeClr val="lt1"/>
          </a:fillRef>
          <a:effectRef idx="0">
            <a:schemeClr val="accent1"/>
          </a:effectRef>
          <a:fontRef idx="minor">
            <a:schemeClr val="dk1"/>
          </a:fontRef>
        </p:style>
        <p:txBody>
          <a:bodyPr>
            <a:normAutofit/>
          </a:bodyPr>
          <a:lstStyle/>
          <a:p>
            <a:pPr algn="ctr"/>
            <a:r>
              <a:rPr lang="fr-FR" sz="2800" dirty="0" smtClean="0">
                <a:solidFill>
                  <a:schemeClr val="accent1">
                    <a:lumMod val="75000"/>
                  </a:schemeClr>
                </a:solidFill>
                <a:latin typeface="Bell MT" pitchFamily="18" charset="0"/>
              </a:rPr>
              <a:t>Réservoir de </a:t>
            </a:r>
            <a:r>
              <a:rPr lang="fr-FR" sz="2800" dirty="0" err="1" smtClean="0">
                <a:solidFill>
                  <a:schemeClr val="accent1">
                    <a:lumMod val="75000"/>
                  </a:schemeClr>
                </a:solidFill>
                <a:latin typeface="Bell MT" pitchFamily="18" charset="0"/>
              </a:rPr>
              <a:t>Teuk</a:t>
            </a:r>
            <a:r>
              <a:rPr lang="fr-FR" sz="2800" dirty="0" smtClean="0">
                <a:solidFill>
                  <a:schemeClr val="accent1">
                    <a:lumMod val="75000"/>
                  </a:schemeClr>
                </a:solidFill>
                <a:latin typeface="Bell MT" pitchFamily="18" charset="0"/>
              </a:rPr>
              <a:t> </a:t>
            </a:r>
            <a:r>
              <a:rPr lang="fr-FR" sz="2800" dirty="0" err="1" smtClean="0">
                <a:solidFill>
                  <a:schemeClr val="accent1">
                    <a:lumMod val="75000"/>
                  </a:schemeClr>
                </a:solidFill>
                <a:latin typeface="Bell MT" pitchFamily="18" charset="0"/>
              </a:rPr>
              <a:t>Chha</a:t>
            </a:r>
            <a:r>
              <a:rPr lang="fr-FR" sz="2800" dirty="0" smtClean="0">
                <a:solidFill>
                  <a:schemeClr val="accent1">
                    <a:lumMod val="75000"/>
                  </a:schemeClr>
                </a:solidFill>
                <a:latin typeface="Bell MT" pitchFamily="18" charset="0"/>
              </a:rPr>
              <a:t/>
            </a:r>
            <a:br>
              <a:rPr lang="fr-FR" sz="2800" dirty="0" smtClean="0">
                <a:solidFill>
                  <a:schemeClr val="accent1">
                    <a:lumMod val="75000"/>
                  </a:schemeClr>
                </a:solidFill>
                <a:latin typeface="Bell MT" pitchFamily="18" charset="0"/>
              </a:rPr>
            </a:br>
            <a:endParaRPr lang="fr-FR" sz="2800" dirty="0">
              <a:solidFill>
                <a:schemeClr val="accent1">
                  <a:lumMod val="75000"/>
                </a:schemeClr>
              </a:solidFill>
              <a:latin typeface="Bell MT" pitchFamily="18" charset="0"/>
            </a:endParaRPr>
          </a:p>
        </p:txBody>
      </p:sp>
      <p:sp>
        <p:nvSpPr>
          <p:cNvPr id="7" name="Espace réservé du contenu 6"/>
          <p:cNvSpPr>
            <a:spLocks noGrp="1"/>
          </p:cNvSpPr>
          <p:nvPr>
            <p:ph sz="half" idx="2"/>
          </p:nvPr>
        </p:nvSpPr>
        <p:spPr>
          <a:xfrm>
            <a:off x="4714876" y="2571744"/>
            <a:ext cx="4038600" cy="4009245"/>
          </a:xfrm>
        </p:spPr>
        <p:style>
          <a:lnRef idx="2">
            <a:schemeClr val="accent1"/>
          </a:lnRef>
          <a:fillRef idx="1">
            <a:schemeClr val="lt1"/>
          </a:fillRef>
          <a:effectRef idx="0">
            <a:schemeClr val="accent1"/>
          </a:effectRef>
          <a:fontRef idx="minor">
            <a:schemeClr val="dk1"/>
          </a:fontRef>
        </p:style>
        <p:txBody>
          <a:bodyPr>
            <a:normAutofit/>
          </a:bodyPr>
          <a:lstStyle/>
          <a:p>
            <a:pPr algn="just">
              <a:buNone/>
            </a:pPr>
            <a:r>
              <a:rPr lang="fr-FR" sz="1800" dirty="0" smtClean="0">
                <a:latin typeface="Times New Roman" pitchFamily="18" charset="0"/>
                <a:cs typeface="Times New Roman" pitchFamily="18" charset="0"/>
              </a:rPr>
              <a:t>Le système comporte un barrage avec porte d’eau et un système de distribution plus ou moins élaboré ( 01 canal principal , 03sécondaires et 12 tertiaires ). Les portes sont cadenassées avec système de «  tout d’eau » sur le C 2 (3 jours d’irrigation)</a:t>
            </a:r>
          </a:p>
          <a:p>
            <a:pPr algn="just"/>
            <a:r>
              <a:rPr lang="fr-FR" sz="1800" dirty="0" smtClean="0">
                <a:latin typeface="Times New Roman" pitchFamily="18" charset="0"/>
                <a:cs typeface="Times New Roman" pitchFamily="18" charset="0"/>
              </a:rPr>
              <a:t>Pendant la saison sèche, le système ne fonctionne pas à 100%  à cause des variations du niveau d’eau dans le réservoir. Les quantités d’eau varient en fonction des  périodes de l’année.</a:t>
            </a:r>
          </a:p>
          <a:p>
            <a:endParaRPr lang="fr-FR" sz="2000" dirty="0"/>
          </a:p>
        </p:txBody>
      </p:sp>
      <p:sp>
        <p:nvSpPr>
          <p:cNvPr id="5" name="Espace réservé du contenu 4"/>
          <p:cNvSpPr>
            <a:spLocks noGrp="1"/>
          </p:cNvSpPr>
          <p:nvPr>
            <p:ph sz="half" idx="1"/>
          </p:nvPr>
        </p:nvSpPr>
        <p:spPr/>
        <p:style>
          <a:lnRef idx="2">
            <a:schemeClr val="accent1"/>
          </a:lnRef>
          <a:fillRef idx="1">
            <a:schemeClr val="lt1"/>
          </a:fillRef>
          <a:effectRef idx="0">
            <a:schemeClr val="accent1"/>
          </a:effectRef>
          <a:fontRef idx="minor">
            <a:schemeClr val="dk1"/>
          </a:fontRef>
        </p:style>
        <p:txBody>
          <a:bodyPr>
            <a:normAutofit/>
          </a:bodyPr>
          <a:lstStyle/>
          <a:p>
            <a:pPr algn="just">
              <a:buFont typeface="Wingdings" pitchFamily="2" charset="2"/>
              <a:buChar char="q"/>
            </a:pPr>
            <a:endParaRPr lang="fr-FR" sz="1800" dirty="0" smtClean="0">
              <a:latin typeface="Times New Roman" pitchFamily="18" charset="0"/>
              <a:cs typeface="Times New Roman" pitchFamily="18" charset="0"/>
            </a:endParaRPr>
          </a:p>
          <a:p>
            <a:pPr algn="just">
              <a:buFont typeface="Wingdings" pitchFamily="2" charset="2"/>
              <a:buChar char="q"/>
            </a:pPr>
            <a:r>
              <a:rPr lang="fr-FR" sz="1800" dirty="0" smtClean="0">
                <a:latin typeface="Times New Roman" pitchFamily="18" charset="0"/>
                <a:cs typeface="Times New Roman" pitchFamily="18" charset="0"/>
              </a:rPr>
              <a:t>02 communes, 24 villages</a:t>
            </a:r>
          </a:p>
          <a:p>
            <a:pPr algn="just">
              <a:buFont typeface="Wingdings" pitchFamily="2" charset="2"/>
              <a:buChar char="q"/>
            </a:pPr>
            <a:r>
              <a:rPr lang="fr-FR" sz="1800" dirty="0" smtClean="0">
                <a:latin typeface="Times New Roman" pitchFamily="18" charset="0"/>
                <a:cs typeface="Times New Roman" pitchFamily="18" charset="0"/>
              </a:rPr>
              <a:t>Construit en 1957 (1ér réservoir) et en 1070 (2èm réservoir)</a:t>
            </a:r>
          </a:p>
          <a:p>
            <a:pPr algn="just">
              <a:buFont typeface="Wingdings" pitchFamily="2" charset="2"/>
              <a:buChar char="q"/>
            </a:pPr>
            <a:r>
              <a:rPr lang="fr-FR" sz="1800" dirty="0" smtClean="0">
                <a:latin typeface="Times New Roman" pitchFamily="18" charset="0"/>
                <a:cs typeface="Times New Roman" pitchFamily="18" charset="0"/>
              </a:rPr>
              <a:t>Réhabilité en 1997 par la BAD et en 2003 par PRASAC</a:t>
            </a:r>
          </a:p>
          <a:p>
            <a:pPr algn="just">
              <a:buFont typeface="Wingdings" pitchFamily="2" charset="2"/>
              <a:buChar char="q"/>
            </a:pPr>
            <a:r>
              <a:rPr lang="fr-FR" sz="1800" dirty="0" smtClean="0">
                <a:latin typeface="Times New Roman" pitchFamily="18" charset="0"/>
                <a:cs typeface="Times New Roman" pitchFamily="18" charset="0"/>
              </a:rPr>
              <a:t>FWUC: crée en 1999 avec l’appui de PRASAC pour 4200 ha, 4400 exploitants environ</a:t>
            </a:r>
            <a:endParaRPr lang="fr-FR" sz="1800" dirty="0">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642918"/>
            <a:ext cx="8229600" cy="1143000"/>
          </a:xfrm>
        </p:spPr>
        <p:style>
          <a:lnRef idx="2">
            <a:schemeClr val="accent1"/>
          </a:lnRef>
          <a:fillRef idx="1">
            <a:schemeClr val="lt1"/>
          </a:fillRef>
          <a:effectRef idx="0">
            <a:schemeClr val="accent1"/>
          </a:effectRef>
          <a:fontRef idx="minor">
            <a:schemeClr val="dk1"/>
          </a:fontRef>
        </p:style>
        <p:txBody>
          <a:bodyPr>
            <a:normAutofit/>
          </a:bodyPr>
          <a:lstStyle/>
          <a:p>
            <a:pPr algn="ctr"/>
            <a:r>
              <a:rPr lang="fr-FR" sz="2400" dirty="0" smtClean="0">
                <a:solidFill>
                  <a:schemeClr val="tx2"/>
                </a:solidFill>
                <a:latin typeface="Times New Roman" pitchFamily="18" charset="0"/>
                <a:cs typeface="Times New Roman" pitchFamily="18" charset="0"/>
              </a:rPr>
              <a:t>Réservoir d’eau de </a:t>
            </a:r>
            <a:r>
              <a:rPr lang="fr-FR" sz="2400" dirty="0" err="1" smtClean="0">
                <a:solidFill>
                  <a:schemeClr val="tx2"/>
                </a:solidFill>
                <a:latin typeface="Times New Roman" pitchFamily="18" charset="0"/>
                <a:cs typeface="Times New Roman" pitchFamily="18" charset="0"/>
              </a:rPr>
              <a:t>Teuk</a:t>
            </a:r>
            <a:r>
              <a:rPr lang="fr-FR" sz="2400" dirty="0" smtClean="0">
                <a:solidFill>
                  <a:schemeClr val="tx2"/>
                </a:solidFill>
                <a:latin typeface="Times New Roman" pitchFamily="18" charset="0"/>
                <a:cs typeface="Times New Roman" pitchFamily="18" charset="0"/>
              </a:rPr>
              <a:t>-</a:t>
            </a:r>
            <a:r>
              <a:rPr lang="fr-FR" sz="2400" dirty="0" err="1" smtClean="0">
                <a:solidFill>
                  <a:schemeClr val="tx2"/>
                </a:solidFill>
                <a:latin typeface="Times New Roman" pitchFamily="18" charset="0"/>
                <a:cs typeface="Times New Roman" pitchFamily="18" charset="0"/>
              </a:rPr>
              <a:t>Chha</a:t>
            </a:r>
            <a:r>
              <a:rPr lang="fr-FR" sz="2400" dirty="0" smtClean="0">
                <a:solidFill>
                  <a:schemeClr val="tx2"/>
                </a:solidFill>
                <a:latin typeface="Times New Roman" pitchFamily="18" charset="0"/>
                <a:cs typeface="Times New Roman" pitchFamily="18" charset="0"/>
              </a:rPr>
              <a:t/>
            </a:r>
            <a:br>
              <a:rPr lang="fr-FR" sz="2400" dirty="0" smtClean="0">
                <a:solidFill>
                  <a:schemeClr val="tx2"/>
                </a:solidFill>
                <a:latin typeface="Times New Roman" pitchFamily="18" charset="0"/>
                <a:cs typeface="Times New Roman" pitchFamily="18" charset="0"/>
              </a:rPr>
            </a:br>
            <a:endParaRPr lang="fr-FR" sz="2400" dirty="0">
              <a:solidFill>
                <a:schemeClr val="tx2"/>
              </a:solidFill>
              <a:latin typeface="Times New Roman" pitchFamily="18" charset="0"/>
              <a:cs typeface="Times New Roman" pitchFamily="18" charset="0"/>
            </a:endParaRPr>
          </a:p>
        </p:txBody>
      </p:sp>
      <p:sp>
        <p:nvSpPr>
          <p:cNvPr id="3" name="Espace réservé du texte 2"/>
          <p:cNvSpPr>
            <a:spLocks noGrp="1"/>
          </p:cNvSpPr>
          <p:nvPr>
            <p:ph type="body" idx="1"/>
          </p:nvPr>
        </p:nvSpPr>
        <p:spPr>
          <a:xfrm>
            <a:off x="457200" y="1855248"/>
            <a:ext cx="8258204" cy="659352"/>
          </a:xfrm>
        </p:spPr>
        <p:txBody>
          <a:bodyPr/>
          <a:lstStyle/>
          <a:p>
            <a:pPr algn="ctr"/>
            <a:r>
              <a:rPr lang="fr-FR" b="0" dirty="0" smtClean="0">
                <a:latin typeface="Bell MT" pitchFamily="18" charset="0"/>
              </a:rPr>
              <a:t>Échanges sur terrain</a:t>
            </a:r>
            <a:endParaRPr lang="fr-FR" b="0" dirty="0">
              <a:latin typeface="Bell MT" pitchFamily="18" charset="0"/>
            </a:endParaRPr>
          </a:p>
        </p:txBody>
      </p:sp>
      <p:sp>
        <p:nvSpPr>
          <p:cNvPr id="6" name="Espace réservé du contenu 5"/>
          <p:cNvSpPr>
            <a:spLocks noGrp="1"/>
          </p:cNvSpPr>
          <p:nvPr>
            <p:ph sz="quarter" idx="4"/>
          </p:nvPr>
        </p:nvSpPr>
        <p:spPr/>
        <p:style>
          <a:lnRef idx="2">
            <a:schemeClr val="accent2"/>
          </a:lnRef>
          <a:fillRef idx="1">
            <a:schemeClr val="lt1"/>
          </a:fillRef>
          <a:effectRef idx="0">
            <a:schemeClr val="accent2"/>
          </a:effectRef>
          <a:fontRef idx="minor">
            <a:schemeClr val="dk1"/>
          </a:fontRef>
        </p:style>
        <p:txBody>
          <a:bodyPr>
            <a:normAutofit/>
          </a:bodyPr>
          <a:lstStyle/>
          <a:p>
            <a:pPr algn="just">
              <a:buNone/>
            </a:pPr>
            <a:endParaRPr lang="fr-FR" sz="1800" dirty="0" smtClean="0">
              <a:latin typeface="Times New Roman" pitchFamily="18" charset="0"/>
              <a:cs typeface="Times New Roman" pitchFamily="18" charset="0"/>
            </a:endParaRPr>
          </a:p>
          <a:p>
            <a:pPr algn="just">
              <a:buNone/>
            </a:pPr>
            <a:r>
              <a:rPr lang="fr-FR" sz="1800" dirty="0" smtClean="0">
                <a:latin typeface="Times New Roman" pitchFamily="18" charset="0"/>
                <a:cs typeface="Times New Roman" pitchFamily="18" charset="0"/>
              </a:rPr>
              <a:t>La gestion de l’eau reste ce pendant relativement difficile. Les zones sont desservies en fonction des stades de développement des cultures. </a:t>
            </a:r>
          </a:p>
          <a:p>
            <a:pPr algn="just">
              <a:buNone/>
            </a:pPr>
            <a:r>
              <a:rPr lang="fr-FR" sz="1800" dirty="0" smtClean="0">
                <a:latin typeface="Times New Roman" pitchFamily="18" charset="0"/>
                <a:cs typeface="Times New Roman" pitchFamily="18" charset="0"/>
              </a:rPr>
              <a:t>Possibilité de double culture à proportion relativement faible.  Dans ses zones, les producteurs cultivent des variétés hâtives modernes avec des rendements  parfois exceptionnels (4 – 5 T/ha)</a:t>
            </a:r>
            <a:endParaRPr lang="fr-FR" sz="1800" dirty="0">
              <a:latin typeface="Times New Roman" pitchFamily="18" charset="0"/>
              <a:cs typeface="Times New Roman" pitchFamily="18" charset="0"/>
            </a:endParaRPr>
          </a:p>
        </p:txBody>
      </p:sp>
      <p:pic>
        <p:nvPicPr>
          <p:cNvPr id="8194" name="Picture 2" descr="C:\Users\AMOS\Documents\Documents Amos\AMOS\Documents\Photo cambodge 1\139CANON\IMG_3967.JPG"/>
          <p:cNvPicPr>
            <a:picLocks noGrp="1" noChangeAspect="1" noChangeArrowheads="1"/>
          </p:cNvPicPr>
          <p:nvPr>
            <p:ph sz="quarter" idx="2"/>
          </p:nvPr>
        </p:nvPicPr>
        <p:blipFill>
          <a:blip r:embed="rId2" cstate="print"/>
          <a:srcRect/>
          <a:stretch>
            <a:fillRect/>
          </a:stretch>
        </p:blipFill>
        <p:spPr bwMode="auto">
          <a:xfrm>
            <a:off x="142875" y="2804914"/>
            <a:ext cx="4354513" cy="3265885"/>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p:txBody>
          <a:bodyPr/>
          <a:lstStyle/>
          <a:p>
            <a:r>
              <a:rPr lang="fr-FR" sz="2000" b="0" u="sng" dirty="0" smtClean="0">
                <a:latin typeface="Times New Roman" pitchFamily="18" charset="0"/>
                <a:cs typeface="Times New Roman" pitchFamily="18" charset="0"/>
              </a:rPr>
              <a:t>Sujets de discutions</a:t>
            </a:r>
            <a:endParaRPr lang="fr-FR" sz="2000" b="0" u="sng" dirty="0">
              <a:latin typeface="Times New Roman" pitchFamily="18" charset="0"/>
              <a:cs typeface="Times New Roman" pitchFamily="18" charset="0"/>
            </a:endParaRPr>
          </a:p>
        </p:txBody>
      </p:sp>
      <p:sp>
        <p:nvSpPr>
          <p:cNvPr id="5" name="Espace réservé du contenu 4"/>
          <p:cNvSpPr>
            <a:spLocks noGrp="1"/>
          </p:cNvSpPr>
          <p:nvPr>
            <p:ph sz="quarter" idx="2"/>
          </p:nvPr>
        </p:nvSpPr>
        <p:spPr>
          <a:xfrm>
            <a:off x="457200" y="2514600"/>
            <a:ext cx="3757610" cy="4129110"/>
          </a:xfrm>
        </p:spPr>
        <p:style>
          <a:lnRef idx="2">
            <a:schemeClr val="accent1"/>
          </a:lnRef>
          <a:fillRef idx="1">
            <a:schemeClr val="lt1"/>
          </a:fillRef>
          <a:effectRef idx="0">
            <a:schemeClr val="accent1"/>
          </a:effectRef>
          <a:fontRef idx="minor">
            <a:schemeClr val="dk1"/>
          </a:fontRef>
        </p:style>
        <p:txBody>
          <a:bodyPr>
            <a:normAutofit fontScale="70000" lnSpcReduction="20000"/>
          </a:bodyPr>
          <a:lstStyle/>
          <a:p>
            <a:pPr algn="just">
              <a:buNone/>
            </a:pPr>
            <a:endParaRPr lang="fr-FR" sz="1800" dirty="0" smtClean="0">
              <a:latin typeface="Times New Roman" pitchFamily="18" charset="0"/>
              <a:cs typeface="Times New Roman" pitchFamily="18" charset="0"/>
            </a:endParaRPr>
          </a:p>
          <a:p>
            <a:pPr algn="just">
              <a:buNone/>
            </a:pPr>
            <a:r>
              <a:rPr lang="fr-FR" sz="2600" dirty="0" smtClean="0">
                <a:latin typeface="Times New Roman" pitchFamily="18" charset="0"/>
                <a:cs typeface="Times New Roman" pitchFamily="18" charset="0"/>
              </a:rPr>
              <a:t>Deux points essentiels:</a:t>
            </a:r>
          </a:p>
          <a:p>
            <a:pPr algn="just">
              <a:buNone/>
            </a:pPr>
            <a:endParaRPr lang="fr-FR" sz="2600" dirty="0" smtClean="0">
              <a:latin typeface="Times New Roman" pitchFamily="18" charset="0"/>
              <a:cs typeface="Times New Roman" pitchFamily="18" charset="0"/>
            </a:endParaRPr>
          </a:p>
          <a:p>
            <a:pPr lvl="1" algn="just">
              <a:buFont typeface="Wingdings" pitchFamily="2" charset="2"/>
              <a:buChar char="q"/>
            </a:pPr>
            <a:r>
              <a:rPr lang="fr-FR" sz="2600" dirty="0" smtClean="0">
                <a:latin typeface="Times New Roman" pitchFamily="18" charset="0"/>
                <a:cs typeface="Times New Roman" pitchFamily="18" charset="0"/>
              </a:rPr>
              <a:t>Les Relations chefs de villages-chefs de communes- département et irrigants</a:t>
            </a:r>
          </a:p>
          <a:p>
            <a:pPr lvl="1" algn="just">
              <a:buFont typeface="Wingdings" pitchFamily="2" charset="2"/>
              <a:buChar char="q"/>
            </a:pPr>
            <a:r>
              <a:rPr lang="fr-FR" sz="2600" dirty="0" smtClean="0">
                <a:latin typeface="Times New Roman" pitchFamily="18" charset="0"/>
                <a:cs typeface="Times New Roman" pitchFamily="18" charset="0"/>
              </a:rPr>
              <a:t>Processus d’introduction de nouvelles règles (rôles du CSI)</a:t>
            </a:r>
          </a:p>
          <a:p>
            <a:pPr lvl="1" algn="just">
              <a:buNone/>
            </a:pPr>
            <a:endParaRPr lang="fr-FR" sz="2600" dirty="0" smtClean="0">
              <a:latin typeface="Times New Roman" pitchFamily="18" charset="0"/>
              <a:cs typeface="Times New Roman" pitchFamily="18" charset="0"/>
            </a:endParaRPr>
          </a:p>
          <a:p>
            <a:pPr algn="just">
              <a:buNone/>
            </a:pPr>
            <a:r>
              <a:rPr lang="fr-FR" sz="2600" dirty="0" smtClean="0">
                <a:latin typeface="Times New Roman" pitchFamily="18" charset="0"/>
                <a:cs typeface="Times New Roman" pitchFamily="18" charset="0"/>
              </a:rPr>
              <a:t>Les relations entre les différents acteurs sont régulières et bonnes. Les responsabilités assignées vont de la sensibilisation à l’information générale au niveau de la population. </a:t>
            </a:r>
          </a:p>
        </p:txBody>
      </p:sp>
      <p:sp>
        <p:nvSpPr>
          <p:cNvPr id="7" name="Titre 1"/>
          <p:cNvSpPr>
            <a:spLocks noGrp="1"/>
          </p:cNvSpPr>
          <p:nvPr>
            <p:ph type="title"/>
          </p:nvPr>
        </p:nvSpPr>
        <p:spPr>
          <a:xfrm>
            <a:off x="500034" y="214290"/>
            <a:ext cx="8229600" cy="1143008"/>
          </a:xfrm>
        </p:spPr>
        <p:style>
          <a:lnRef idx="2">
            <a:schemeClr val="accent1"/>
          </a:lnRef>
          <a:fillRef idx="1">
            <a:schemeClr val="lt1"/>
          </a:fillRef>
          <a:effectRef idx="0">
            <a:schemeClr val="accent1"/>
          </a:effectRef>
          <a:fontRef idx="minor">
            <a:schemeClr val="dk1"/>
          </a:fontRef>
        </p:style>
        <p:txBody>
          <a:bodyPr>
            <a:noAutofit/>
          </a:bodyPr>
          <a:lstStyle/>
          <a:p>
            <a:pPr algn="ctr"/>
            <a:r>
              <a:rPr lang="fr-FR" sz="2800" dirty="0" smtClean="0">
                <a:solidFill>
                  <a:schemeClr val="tx2"/>
                </a:solidFill>
                <a:latin typeface="Bell MT" pitchFamily="18" charset="0"/>
                <a:cs typeface="Times New Roman" pitchFamily="18" charset="0"/>
              </a:rPr>
              <a:t/>
            </a:r>
            <a:br>
              <a:rPr lang="fr-FR" sz="2800" dirty="0" smtClean="0">
                <a:solidFill>
                  <a:schemeClr val="tx2"/>
                </a:solidFill>
                <a:latin typeface="Bell MT" pitchFamily="18" charset="0"/>
                <a:cs typeface="Times New Roman" pitchFamily="18" charset="0"/>
              </a:rPr>
            </a:br>
            <a:r>
              <a:rPr lang="fr-FR" sz="2800" dirty="0" smtClean="0">
                <a:solidFill>
                  <a:schemeClr val="tx2"/>
                </a:solidFill>
                <a:latin typeface="Bell MT" pitchFamily="18" charset="0"/>
                <a:cs typeface="Times New Roman" pitchFamily="18" charset="0"/>
              </a:rPr>
              <a:t/>
            </a:r>
            <a:br>
              <a:rPr lang="fr-FR" sz="2800" dirty="0" smtClean="0">
                <a:solidFill>
                  <a:schemeClr val="tx2"/>
                </a:solidFill>
                <a:latin typeface="Bell MT" pitchFamily="18" charset="0"/>
                <a:cs typeface="Times New Roman" pitchFamily="18" charset="0"/>
              </a:rPr>
            </a:br>
            <a:r>
              <a:rPr lang="fr-FR" sz="2800" dirty="0" smtClean="0">
                <a:solidFill>
                  <a:schemeClr val="tx2"/>
                </a:solidFill>
                <a:latin typeface="Bell MT" pitchFamily="18" charset="0"/>
                <a:cs typeface="Times New Roman" pitchFamily="18" charset="0"/>
              </a:rPr>
              <a:t/>
            </a:r>
            <a:br>
              <a:rPr lang="fr-FR" sz="2800" dirty="0" smtClean="0">
                <a:solidFill>
                  <a:schemeClr val="tx2"/>
                </a:solidFill>
                <a:latin typeface="Bell MT" pitchFamily="18" charset="0"/>
                <a:cs typeface="Times New Roman" pitchFamily="18" charset="0"/>
              </a:rPr>
            </a:br>
            <a:r>
              <a:rPr lang="fr-FR" sz="2800" dirty="0" smtClean="0">
                <a:solidFill>
                  <a:schemeClr val="tx2"/>
                </a:solidFill>
                <a:latin typeface="Bell MT" pitchFamily="18" charset="0"/>
                <a:cs typeface="Times New Roman" pitchFamily="18" charset="0"/>
              </a:rPr>
              <a:t/>
            </a:r>
            <a:br>
              <a:rPr lang="fr-FR" sz="2800" dirty="0" smtClean="0">
                <a:solidFill>
                  <a:schemeClr val="tx2"/>
                </a:solidFill>
                <a:latin typeface="Bell MT" pitchFamily="18" charset="0"/>
                <a:cs typeface="Times New Roman" pitchFamily="18" charset="0"/>
              </a:rPr>
            </a:br>
            <a:r>
              <a:rPr lang="fr-FR" sz="2800" dirty="0" smtClean="0">
                <a:solidFill>
                  <a:schemeClr val="tx2"/>
                </a:solidFill>
                <a:latin typeface="Bell MT" pitchFamily="18" charset="0"/>
                <a:cs typeface="Times New Roman" pitchFamily="18" charset="0"/>
              </a:rPr>
              <a:t/>
            </a:r>
            <a:br>
              <a:rPr lang="fr-FR" sz="2800" dirty="0" smtClean="0">
                <a:solidFill>
                  <a:schemeClr val="tx2"/>
                </a:solidFill>
                <a:latin typeface="Bell MT" pitchFamily="18" charset="0"/>
                <a:cs typeface="Times New Roman" pitchFamily="18" charset="0"/>
              </a:rPr>
            </a:br>
            <a:r>
              <a:rPr lang="fr-FR" sz="2800" dirty="0" smtClean="0">
                <a:solidFill>
                  <a:schemeClr val="tx2"/>
                </a:solidFill>
                <a:latin typeface="Bell MT" pitchFamily="18" charset="0"/>
                <a:cs typeface="Times New Roman" pitchFamily="18" charset="0"/>
              </a:rPr>
              <a:t/>
            </a:r>
            <a:br>
              <a:rPr lang="fr-FR" sz="2800" dirty="0" smtClean="0">
                <a:solidFill>
                  <a:schemeClr val="tx2"/>
                </a:solidFill>
                <a:latin typeface="Bell MT" pitchFamily="18" charset="0"/>
                <a:cs typeface="Times New Roman" pitchFamily="18" charset="0"/>
              </a:rPr>
            </a:br>
            <a:r>
              <a:rPr lang="fr-FR" sz="2800" dirty="0" smtClean="0">
                <a:solidFill>
                  <a:schemeClr val="tx2"/>
                </a:solidFill>
                <a:latin typeface="Bell MT" pitchFamily="18" charset="0"/>
                <a:cs typeface="Times New Roman" pitchFamily="18" charset="0"/>
              </a:rPr>
              <a:t/>
            </a:r>
            <a:br>
              <a:rPr lang="fr-FR" sz="2800" dirty="0" smtClean="0">
                <a:solidFill>
                  <a:schemeClr val="tx2"/>
                </a:solidFill>
                <a:latin typeface="Bell MT" pitchFamily="18" charset="0"/>
                <a:cs typeface="Times New Roman" pitchFamily="18" charset="0"/>
              </a:rPr>
            </a:br>
            <a:r>
              <a:rPr lang="fr-FR" sz="2800" dirty="0" smtClean="0">
                <a:solidFill>
                  <a:schemeClr val="tx2"/>
                </a:solidFill>
                <a:latin typeface="Bell MT" pitchFamily="18" charset="0"/>
                <a:cs typeface="Times New Roman" pitchFamily="18" charset="0"/>
              </a:rPr>
              <a:t/>
            </a:r>
            <a:br>
              <a:rPr lang="fr-FR" sz="2800" dirty="0" smtClean="0">
                <a:solidFill>
                  <a:schemeClr val="tx2"/>
                </a:solidFill>
                <a:latin typeface="Bell MT" pitchFamily="18" charset="0"/>
                <a:cs typeface="Times New Roman" pitchFamily="18" charset="0"/>
              </a:rPr>
            </a:br>
            <a:r>
              <a:rPr lang="fr-FR" sz="2800" dirty="0" smtClean="0">
                <a:solidFill>
                  <a:schemeClr val="tx2"/>
                </a:solidFill>
                <a:latin typeface="Bell MT" pitchFamily="18" charset="0"/>
                <a:cs typeface="Times New Roman" pitchFamily="18" charset="0"/>
              </a:rPr>
              <a:t/>
            </a:r>
            <a:br>
              <a:rPr lang="fr-FR" sz="2800" dirty="0" smtClean="0">
                <a:solidFill>
                  <a:schemeClr val="tx2"/>
                </a:solidFill>
                <a:latin typeface="Bell MT" pitchFamily="18" charset="0"/>
                <a:cs typeface="Times New Roman" pitchFamily="18" charset="0"/>
              </a:rPr>
            </a:br>
            <a:r>
              <a:rPr lang="fr-FR" sz="2800" dirty="0" smtClean="0">
                <a:solidFill>
                  <a:schemeClr val="tx2"/>
                </a:solidFill>
                <a:latin typeface="Bell MT" pitchFamily="18" charset="0"/>
                <a:cs typeface="Times New Roman" pitchFamily="18" charset="0"/>
              </a:rPr>
              <a:t/>
            </a:r>
            <a:br>
              <a:rPr lang="fr-FR" sz="2800" dirty="0" smtClean="0">
                <a:solidFill>
                  <a:schemeClr val="tx2"/>
                </a:solidFill>
                <a:latin typeface="Bell MT" pitchFamily="18" charset="0"/>
                <a:cs typeface="Times New Roman" pitchFamily="18" charset="0"/>
              </a:rPr>
            </a:br>
            <a:r>
              <a:rPr lang="fr-FR" sz="2800" dirty="0" smtClean="0">
                <a:solidFill>
                  <a:schemeClr val="tx2"/>
                </a:solidFill>
                <a:latin typeface="Bell MT" pitchFamily="18" charset="0"/>
                <a:cs typeface="Times New Roman" pitchFamily="18" charset="0"/>
              </a:rPr>
              <a:t/>
            </a:r>
            <a:br>
              <a:rPr lang="fr-FR" sz="2800" dirty="0" smtClean="0">
                <a:solidFill>
                  <a:schemeClr val="tx2"/>
                </a:solidFill>
                <a:latin typeface="Bell MT" pitchFamily="18" charset="0"/>
                <a:cs typeface="Times New Roman" pitchFamily="18" charset="0"/>
              </a:rPr>
            </a:br>
            <a:r>
              <a:rPr lang="fr-FR" sz="2800" dirty="0" smtClean="0">
                <a:solidFill>
                  <a:schemeClr val="tx2"/>
                </a:solidFill>
                <a:latin typeface="Bell MT" pitchFamily="18" charset="0"/>
                <a:cs typeface="Times New Roman" pitchFamily="18" charset="0"/>
              </a:rPr>
              <a:t/>
            </a:r>
            <a:br>
              <a:rPr lang="fr-FR" sz="2800" dirty="0" smtClean="0">
                <a:solidFill>
                  <a:schemeClr val="tx2"/>
                </a:solidFill>
                <a:latin typeface="Bell MT" pitchFamily="18" charset="0"/>
                <a:cs typeface="Times New Roman" pitchFamily="18" charset="0"/>
              </a:rPr>
            </a:br>
            <a:r>
              <a:rPr lang="fr-FR" sz="2400" dirty="0" smtClean="0">
                <a:solidFill>
                  <a:schemeClr val="tx2"/>
                </a:solidFill>
                <a:latin typeface="Bell MT" pitchFamily="18" charset="0"/>
                <a:cs typeface="Times New Roman" pitchFamily="18" charset="0"/>
              </a:rPr>
              <a:t>Rencontres avec les responsables/autorités en charge de la gestion de l’eau</a:t>
            </a:r>
            <a:r>
              <a:rPr lang="fr-FR" sz="2400" dirty="0" smtClean="0">
                <a:solidFill>
                  <a:schemeClr val="tx2"/>
                </a:solidFill>
                <a:latin typeface="Bell MT" pitchFamily="18" charset="0"/>
              </a:rPr>
              <a:t/>
            </a:r>
            <a:br>
              <a:rPr lang="fr-FR" sz="2400" dirty="0" smtClean="0">
                <a:solidFill>
                  <a:schemeClr val="tx2"/>
                </a:solidFill>
                <a:latin typeface="Bell MT" pitchFamily="18" charset="0"/>
              </a:rPr>
            </a:br>
            <a:endParaRPr lang="fr-FR" sz="2400" dirty="0">
              <a:solidFill>
                <a:schemeClr val="tx2"/>
              </a:solidFill>
              <a:latin typeface="Bell MT" pitchFamily="18" charset="0"/>
            </a:endParaRPr>
          </a:p>
        </p:txBody>
      </p:sp>
      <p:pic>
        <p:nvPicPr>
          <p:cNvPr id="9" name="Picture 2" descr="C:\Users\AMOS\Documents\Documents Amos\AMOS\Documents\Photo cambodge 1\139CANON\IMG_3968.JPG"/>
          <p:cNvPicPr>
            <a:picLocks noGrp="1" noChangeAspect="1" noChangeArrowheads="1"/>
          </p:cNvPicPr>
          <p:nvPr>
            <p:ph sz="quarter" idx="4"/>
          </p:nvPr>
        </p:nvPicPr>
        <p:blipFill>
          <a:blip r:embed="rId2" cstate="print"/>
          <a:srcRect/>
          <a:stretch>
            <a:fillRect/>
          </a:stretch>
        </p:blipFill>
        <p:spPr bwMode="auto">
          <a:xfrm>
            <a:off x="4643438" y="3929066"/>
            <a:ext cx="4041775" cy="2595960"/>
          </a:xfrm>
          <a:prstGeom prst="rect">
            <a:avLst/>
          </a:prstGeom>
          <a:ln>
            <a:noFill/>
          </a:ln>
          <a:effectLst>
            <a:outerShdw blurRad="292100" dist="139700" dir="2700000" algn="tl" rotWithShape="0">
              <a:srgbClr val="333333">
                <a:alpha val="65000"/>
              </a:srgbClr>
            </a:outerShdw>
          </a:effectLst>
        </p:spPr>
      </p:pic>
      <p:sp>
        <p:nvSpPr>
          <p:cNvPr id="10" name="Rectangle 9"/>
          <p:cNvSpPr/>
          <p:nvPr/>
        </p:nvSpPr>
        <p:spPr>
          <a:xfrm>
            <a:off x="4357686" y="1785926"/>
            <a:ext cx="4500594" cy="203132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buNone/>
            </a:pPr>
            <a:r>
              <a:rPr lang="fr-FR" dirty="0" smtClean="0">
                <a:latin typeface="Times New Roman" pitchFamily="18" charset="0"/>
                <a:cs typeface="Times New Roman" pitchFamily="18" charset="0"/>
              </a:rPr>
              <a:t>En effet, le processus d’introduction de nouvelles règles se fait sur la base de la concertation mutuelle impliquant l’ensemble des acteurs concernés.</a:t>
            </a:r>
          </a:p>
          <a:p>
            <a:pPr algn="just">
              <a:buNone/>
            </a:pPr>
            <a:r>
              <a:rPr lang="fr-FR" dirty="0" smtClean="0">
                <a:latin typeface="Times New Roman" pitchFamily="18" charset="0"/>
                <a:cs typeface="Times New Roman" pitchFamily="18" charset="0"/>
              </a:rPr>
              <a:t>Le département provincial en charge de l’eau joue un rôle relativement important dans la démarche globale.</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57166"/>
            <a:ext cx="8229600" cy="1000132"/>
          </a:xfrm>
        </p:spPr>
        <p:style>
          <a:lnRef idx="2">
            <a:schemeClr val="accent1"/>
          </a:lnRef>
          <a:fillRef idx="1">
            <a:schemeClr val="lt1"/>
          </a:fillRef>
          <a:effectRef idx="0">
            <a:schemeClr val="accent1"/>
          </a:effectRef>
          <a:fontRef idx="minor">
            <a:schemeClr val="dk1"/>
          </a:fontRef>
        </p:style>
        <p:txBody>
          <a:bodyPr>
            <a:normAutofit/>
          </a:bodyPr>
          <a:lstStyle/>
          <a:p>
            <a:pPr algn="ctr"/>
            <a:r>
              <a:rPr lang="fr-FR" sz="2400" dirty="0" smtClean="0">
                <a:solidFill>
                  <a:schemeClr val="tx2"/>
                </a:solidFill>
                <a:latin typeface="Bell MT" pitchFamily="18" charset="0"/>
                <a:cs typeface="Times New Roman" pitchFamily="18" charset="0"/>
              </a:rPr>
              <a:t>Rencontres avec les responsables/autorités en charge de la gestion de l’eau</a:t>
            </a:r>
            <a:endParaRPr lang="fr-FR" sz="2400" dirty="0">
              <a:solidFill>
                <a:schemeClr val="tx2"/>
              </a:solidFill>
            </a:endParaRPr>
          </a:p>
        </p:txBody>
      </p:sp>
      <p:sp>
        <p:nvSpPr>
          <p:cNvPr id="5" name="Espace réservé du contenu 4"/>
          <p:cNvSpPr>
            <a:spLocks noGrp="1"/>
          </p:cNvSpPr>
          <p:nvPr>
            <p:ph sz="quarter" idx="2"/>
          </p:nvPr>
        </p:nvSpPr>
        <p:spPr>
          <a:xfrm>
            <a:off x="285720" y="2000240"/>
            <a:ext cx="3571900" cy="4500594"/>
          </a:xfrm>
        </p:spPr>
        <p:style>
          <a:lnRef idx="2">
            <a:schemeClr val="accent1"/>
          </a:lnRef>
          <a:fillRef idx="1">
            <a:schemeClr val="lt1"/>
          </a:fillRef>
          <a:effectRef idx="0">
            <a:schemeClr val="accent1"/>
          </a:effectRef>
          <a:fontRef idx="minor">
            <a:schemeClr val="dk1"/>
          </a:fontRef>
        </p:style>
        <p:txBody>
          <a:bodyPr>
            <a:normAutofit lnSpcReduction="10000"/>
          </a:bodyPr>
          <a:lstStyle/>
          <a:p>
            <a:pPr>
              <a:buNone/>
            </a:pPr>
            <a:endParaRPr lang="fr-FR" sz="1600" dirty="0" smtClean="0">
              <a:latin typeface="Times New Roman" pitchFamily="18" charset="0"/>
              <a:cs typeface="Times New Roman" pitchFamily="18" charset="0"/>
            </a:endParaRPr>
          </a:p>
          <a:p>
            <a:pPr>
              <a:buNone/>
            </a:pPr>
            <a:r>
              <a:rPr lang="fr-FR" sz="1600" u="sng" dirty="0" smtClean="0">
                <a:solidFill>
                  <a:schemeClr val="tx2"/>
                </a:solidFill>
                <a:latin typeface="Times New Roman" pitchFamily="18" charset="0"/>
                <a:cs typeface="Times New Roman" pitchFamily="18" charset="0"/>
              </a:rPr>
              <a:t>Partenaires:</a:t>
            </a:r>
          </a:p>
          <a:p>
            <a:pPr>
              <a:buFont typeface="Wingdings" pitchFamily="2" charset="2"/>
              <a:buChar char="q"/>
            </a:pPr>
            <a:r>
              <a:rPr lang="fr-FR" sz="1600" dirty="0" smtClean="0">
                <a:latin typeface="Times New Roman" pitchFamily="18" charset="0"/>
                <a:cs typeface="Times New Roman" pitchFamily="18" charset="0"/>
              </a:rPr>
              <a:t>CSI</a:t>
            </a:r>
          </a:p>
          <a:p>
            <a:pPr>
              <a:buFont typeface="Wingdings" pitchFamily="2" charset="2"/>
              <a:buChar char="q"/>
            </a:pPr>
            <a:r>
              <a:rPr lang="fr-FR" sz="1600" dirty="0" smtClean="0">
                <a:latin typeface="Times New Roman" pitchFamily="18" charset="0"/>
                <a:cs typeface="Times New Roman" pitchFamily="18" charset="0"/>
              </a:rPr>
              <a:t>Département  de :</a:t>
            </a:r>
          </a:p>
          <a:p>
            <a:pPr lvl="2">
              <a:buFont typeface="Wingdings" pitchFamily="2" charset="2"/>
              <a:buChar char="§"/>
            </a:pPr>
            <a:r>
              <a:rPr lang="fr-FR" sz="1600" dirty="0" smtClean="0">
                <a:latin typeface="Times New Roman" pitchFamily="18" charset="0"/>
                <a:cs typeface="Times New Roman" pitchFamily="18" charset="0"/>
              </a:rPr>
              <a:t>l’agriculture, </a:t>
            </a:r>
          </a:p>
          <a:p>
            <a:pPr lvl="2">
              <a:buFont typeface="Wingdings" pitchFamily="2" charset="2"/>
              <a:buChar char="§"/>
            </a:pPr>
            <a:r>
              <a:rPr lang="fr-FR" sz="1600" dirty="0" smtClean="0">
                <a:latin typeface="Times New Roman" pitchFamily="18" charset="0"/>
                <a:cs typeface="Times New Roman" pitchFamily="18" charset="0"/>
              </a:rPr>
              <a:t>du tourisme, </a:t>
            </a:r>
          </a:p>
          <a:p>
            <a:pPr lvl="2">
              <a:buFont typeface="Wingdings" pitchFamily="2" charset="2"/>
              <a:buChar char="§"/>
            </a:pPr>
            <a:r>
              <a:rPr lang="fr-FR" sz="1600" dirty="0" smtClean="0">
                <a:latin typeface="Times New Roman" pitchFamily="18" charset="0"/>
                <a:cs typeface="Times New Roman" pitchFamily="18" charset="0"/>
              </a:rPr>
              <a:t>de l’environnement, </a:t>
            </a:r>
          </a:p>
          <a:p>
            <a:pPr lvl="2">
              <a:buFont typeface="Wingdings" pitchFamily="2" charset="2"/>
              <a:buChar char="§"/>
            </a:pPr>
            <a:r>
              <a:rPr lang="fr-FR" sz="1600" dirty="0" smtClean="0">
                <a:latin typeface="Times New Roman" pitchFamily="18" charset="0"/>
                <a:cs typeface="Times New Roman" pitchFamily="18" charset="0"/>
              </a:rPr>
              <a:t>de la pèche</a:t>
            </a:r>
          </a:p>
          <a:p>
            <a:pPr>
              <a:buFont typeface="Wingdings" pitchFamily="2" charset="2"/>
              <a:buChar char="q"/>
            </a:pPr>
            <a:r>
              <a:rPr lang="fr-FR" sz="1600" dirty="0" smtClean="0">
                <a:latin typeface="Times New Roman" pitchFamily="18" charset="0"/>
                <a:cs typeface="Times New Roman" pitchFamily="18" charset="0"/>
              </a:rPr>
              <a:t>Autre services sur le réservoir: </a:t>
            </a:r>
          </a:p>
          <a:p>
            <a:pPr lvl="2"/>
            <a:r>
              <a:rPr lang="fr-FR" sz="1600" dirty="0" smtClean="0">
                <a:latin typeface="Times New Roman" pitchFamily="18" charset="0"/>
                <a:cs typeface="Times New Roman" pitchFamily="18" charset="0"/>
              </a:rPr>
              <a:t>Pèche</a:t>
            </a:r>
          </a:p>
          <a:p>
            <a:pPr lvl="2"/>
            <a:r>
              <a:rPr lang="fr-FR" sz="1600" dirty="0" smtClean="0">
                <a:latin typeface="Times New Roman" pitchFamily="18" charset="0"/>
                <a:cs typeface="Times New Roman" pitchFamily="18" charset="0"/>
              </a:rPr>
              <a:t>Production d’énergie</a:t>
            </a:r>
          </a:p>
          <a:p>
            <a:pPr lvl="2"/>
            <a:endParaRPr lang="fr-FR" sz="1600" dirty="0" smtClean="0">
              <a:latin typeface="Times New Roman" pitchFamily="18" charset="0"/>
              <a:cs typeface="Times New Roman" pitchFamily="18" charset="0"/>
            </a:endParaRPr>
          </a:p>
          <a:p>
            <a:pPr lvl="2">
              <a:buNone/>
            </a:pPr>
            <a:r>
              <a:rPr lang="fr-FR" sz="1600" u="sng" dirty="0" smtClean="0">
                <a:effectLst>
                  <a:outerShdw blurRad="38100" dist="38100" dir="2700000" algn="tl">
                    <a:srgbClr val="000000">
                      <a:alpha val="43137"/>
                    </a:srgbClr>
                  </a:outerShdw>
                </a:effectLst>
                <a:latin typeface="Times New Roman" pitchFamily="18" charset="0"/>
                <a:cs typeface="Times New Roman" pitchFamily="18" charset="0"/>
              </a:rPr>
              <a:t>l’appui CSI concerne:</a:t>
            </a:r>
          </a:p>
          <a:p>
            <a:pPr lvl="2">
              <a:buFont typeface="Wingdings" pitchFamily="2" charset="2"/>
              <a:buChar char="Ø"/>
            </a:pPr>
            <a:r>
              <a:rPr lang="fr-FR" sz="1600" dirty="0" smtClean="0">
                <a:latin typeface="Times New Roman" pitchFamily="18" charset="0"/>
                <a:cs typeface="Times New Roman" pitchFamily="18" charset="0"/>
              </a:rPr>
              <a:t>Création de la FWUC</a:t>
            </a:r>
          </a:p>
          <a:p>
            <a:pPr lvl="2">
              <a:buFont typeface="Wingdings" pitchFamily="2" charset="2"/>
              <a:buChar char="Ø"/>
            </a:pPr>
            <a:r>
              <a:rPr lang="fr-FR" sz="1600" dirty="0" smtClean="0">
                <a:latin typeface="Times New Roman" pitchFamily="18" charset="0"/>
                <a:cs typeface="Times New Roman" pitchFamily="18" charset="0"/>
              </a:rPr>
              <a:t>Organisation de l’eau</a:t>
            </a:r>
          </a:p>
          <a:p>
            <a:pPr lvl="2">
              <a:buFont typeface="Wingdings" pitchFamily="2" charset="2"/>
              <a:buChar char="Ø"/>
            </a:pPr>
            <a:r>
              <a:rPr lang="fr-FR" sz="1600" dirty="0" smtClean="0">
                <a:latin typeface="Times New Roman" pitchFamily="18" charset="0"/>
                <a:cs typeface="Times New Roman" pitchFamily="18" charset="0"/>
              </a:rPr>
              <a:t>Maintenance du </a:t>
            </a:r>
            <a:r>
              <a:rPr lang="fr-FR" sz="1600" dirty="0" err="1" smtClean="0">
                <a:latin typeface="Times New Roman" pitchFamily="18" charset="0"/>
                <a:cs typeface="Times New Roman" pitchFamily="18" charset="0"/>
              </a:rPr>
              <a:t>reseau</a:t>
            </a:r>
            <a:endParaRPr lang="fr-FR" sz="1600" dirty="0" smtClean="0">
              <a:latin typeface="Times New Roman" pitchFamily="18" charset="0"/>
              <a:cs typeface="Times New Roman" pitchFamily="18" charset="0"/>
            </a:endParaRPr>
          </a:p>
          <a:p>
            <a:pPr lvl="2">
              <a:buNone/>
            </a:pPr>
            <a:endParaRPr lang="fr-FR" sz="1600" dirty="0" smtClean="0">
              <a:latin typeface="Times New Roman" pitchFamily="18" charset="0"/>
              <a:cs typeface="Times New Roman" pitchFamily="18" charset="0"/>
            </a:endParaRPr>
          </a:p>
          <a:p>
            <a:pPr lvl="2">
              <a:buNone/>
            </a:pPr>
            <a:endParaRPr lang="fr-FR" sz="1600" dirty="0" smtClean="0">
              <a:latin typeface="Times New Roman" pitchFamily="18" charset="0"/>
              <a:cs typeface="Times New Roman" pitchFamily="18" charset="0"/>
            </a:endParaRPr>
          </a:p>
          <a:p>
            <a:pPr lvl="2"/>
            <a:endParaRPr lang="fr-FR" sz="1600" dirty="0" smtClean="0">
              <a:latin typeface="Times New Roman" pitchFamily="18" charset="0"/>
              <a:cs typeface="Times New Roman" pitchFamily="18" charset="0"/>
            </a:endParaRPr>
          </a:p>
          <a:p>
            <a:pPr>
              <a:buFont typeface="Wingdings" pitchFamily="2" charset="2"/>
              <a:buChar char="q"/>
            </a:pPr>
            <a:endParaRPr lang="fr-FR" sz="1600" dirty="0" smtClean="0">
              <a:latin typeface="Times New Roman" pitchFamily="18" charset="0"/>
              <a:cs typeface="Times New Roman" pitchFamily="18" charset="0"/>
            </a:endParaRPr>
          </a:p>
        </p:txBody>
      </p:sp>
      <p:sp>
        <p:nvSpPr>
          <p:cNvPr id="7" name="Espace réservé du contenu 2"/>
          <p:cNvSpPr>
            <a:spLocks noGrp="1"/>
          </p:cNvSpPr>
          <p:nvPr>
            <p:ph sz="quarter" idx="4"/>
          </p:nvPr>
        </p:nvSpPr>
        <p:spPr>
          <a:xfrm>
            <a:off x="4071935" y="2000240"/>
            <a:ext cx="4614866" cy="4714908"/>
          </a:xfrm>
        </p:spPr>
        <p:style>
          <a:lnRef idx="1">
            <a:schemeClr val="accent1"/>
          </a:lnRef>
          <a:fillRef idx="2">
            <a:schemeClr val="accent1"/>
          </a:fillRef>
          <a:effectRef idx="1">
            <a:schemeClr val="accent1"/>
          </a:effectRef>
          <a:fontRef idx="minor">
            <a:schemeClr val="dk1"/>
          </a:fontRef>
        </p:style>
        <p:txBody>
          <a:bodyPr>
            <a:normAutofit/>
          </a:bodyPr>
          <a:lstStyle/>
          <a:p>
            <a:pPr algn="just">
              <a:buNone/>
            </a:pPr>
            <a:endParaRPr lang="fr-FR" sz="1800" u="sng" dirty="0" smtClean="0">
              <a:solidFill>
                <a:schemeClr val="tx2"/>
              </a:solidFill>
              <a:latin typeface="Times New Roman" pitchFamily="18" charset="0"/>
              <a:cs typeface="Times New Roman" pitchFamily="18" charset="0"/>
            </a:endParaRPr>
          </a:p>
          <a:p>
            <a:pPr algn="just">
              <a:buNone/>
            </a:pPr>
            <a:r>
              <a:rPr lang="fr-FR" sz="1800" u="sng" dirty="0" smtClean="0">
                <a:solidFill>
                  <a:schemeClr val="tx2"/>
                </a:solidFill>
                <a:latin typeface="Times New Roman" pitchFamily="18" charset="0"/>
                <a:cs typeface="Times New Roman" pitchFamily="18" charset="0"/>
              </a:rPr>
              <a:t>Composition du bureau:</a:t>
            </a:r>
          </a:p>
          <a:p>
            <a:pPr algn="just">
              <a:buFont typeface="Wingdings" pitchFamily="2" charset="2"/>
              <a:buChar char="q"/>
            </a:pPr>
            <a:r>
              <a:rPr lang="fr-FR" sz="1600" dirty="0" smtClean="0">
                <a:latin typeface="Times New Roman" pitchFamily="18" charset="0"/>
                <a:cs typeface="Times New Roman" pitchFamily="18" charset="0"/>
              </a:rPr>
              <a:t>23 membres  (dont 20 chefs de villages, 2 chefs communaux et 01 représentant du département en charge de l’eau) </a:t>
            </a:r>
          </a:p>
          <a:p>
            <a:pPr algn="just">
              <a:buFont typeface="Wingdings" pitchFamily="2" charset="2"/>
              <a:buChar char="q"/>
            </a:pPr>
            <a:r>
              <a:rPr lang="fr-FR" sz="1600" dirty="0" smtClean="0">
                <a:latin typeface="Times New Roman" pitchFamily="18" charset="0"/>
                <a:cs typeface="Times New Roman" pitchFamily="18" charset="0"/>
              </a:rPr>
              <a:t>Mandat :  trois ans. </a:t>
            </a:r>
          </a:p>
          <a:p>
            <a:pPr algn="just">
              <a:buFont typeface="Wingdings" pitchFamily="2" charset="2"/>
              <a:buChar char="q"/>
            </a:pPr>
            <a:r>
              <a:rPr lang="fr-FR" sz="1600" dirty="0" smtClean="0">
                <a:latin typeface="Times New Roman" pitchFamily="18" charset="0"/>
                <a:cs typeface="Times New Roman" pitchFamily="18" charset="0"/>
              </a:rPr>
              <a:t>Ressources : frais d’adhésion</a:t>
            </a:r>
          </a:p>
          <a:p>
            <a:pPr algn="just">
              <a:buNone/>
            </a:pPr>
            <a:endParaRPr lang="fr-FR" sz="1800" dirty="0">
              <a:latin typeface="Times New Roman" pitchFamily="18" charset="0"/>
              <a:cs typeface="Times New Roman" pitchFamily="18" charset="0"/>
            </a:endParaRPr>
          </a:p>
        </p:txBody>
      </p:sp>
      <p:pic>
        <p:nvPicPr>
          <p:cNvPr id="8" name="Espace réservé du contenu 4" descr="C:\Users\Public\Documents\ISC presentation\ISC Mali visit 2010-09-21\IMG_1000.JPG"/>
          <p:cNvPicPr>
            <a:picLocks/>
          </p:cNvPicPr>
          <p:nvPr/>
        </p:nvPicPr>
        <p:blipFill>
          <a:blip r:embed="rId2" cstate="print"/>
          <a:srcRect/>
          <a:stretch>
            <a:fillRect/>
          </a:stretch>
        </p:blipFill>
        <p:spPr bwMode="auto">
          <a:xfrm>
            <a:off x="5143504" y="4071942"/>
            <a:ext cx="3214710" cy="2500330"/>
          </a:xfrm>
          <a:prstGeom prst="rect">
            <a:avLst/>
          </a:prstGeom>
          <a:solidFill>
            <a:schemeClr val="accent4">
              <a:lumMod val="60000"/>
              <a:lumOff val="40000"/>
            </a:schemeClr>
          </a:solidFill>
          <a:ln w="9525">
            <a:solidFill>
              <a:schemeClr val="accent2"/>
            </a:solid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938962"/>
          </a:xfrm>
        </p:spPr>
        <p:style>
          <a:lnRef idx="2">
            <a:schemeClr val="accent1"/>
          </a:lnRef>
          <a:fillRef idx="1">
            <a:schemeClr val="lt1"/>
          </a:fillRef>
          <a:effectRef idx="0">
            <a:schemeClr val="accent1"/>
          </a:effectRef>
          <a:fontRef idx="minor">
            <a:schemeClr val="dk1"/>
          </a:fontRef>
        </p:style>
        <p:txBody>
          <a:bodyPr>
            <a:normAutofit/>
          </a:bodyPr>
          <a:lstStyle/>
          <a:p>
            <a:pPr algn="ctr"/>
            <a:r>
              <a:rPr lang="fr-FR" sz="2400" dirty="0" err="1" smtClean="0">
                <a:solidFill>
                  <a:schemeClr val="tx2"/>
                </a:solidFill>
                <a:latin typeface="Bell MT" pitchFamily="18" charset="0"/>
                <a:cs typeface="Times New Roman" pitchFamily="18" charset="0"/>
              </a:rPr>
              <a:t>Perimetre</a:t>
            </a:r>
            <a:r>
              <a:rPr lang="fr-FR" sz="2400" dirty="0" smtClean="0">
                <a:solidFill>
                  <a:schemeClr val="tx2"/>
                </a:solidFill>
                <a:latin typeface="Bell MT" pitchFamily="18" charset="0"/>
                <a:cs typeface="Times New Roman" pitchFamily="18" charset="0"/>
              </a:rPr>
              <a:t> de </a:t>
            </a:r>
            <a:r>
              <a:rPr lang="fr-FR" sz="2400" dirty="0" err="1" smtClean="0">
                <a:solidFill>
                  <a:schemeClr val="tx2"/>
                </a:solidFill>
                <a:latin typeface="Bell MT" pitchFamily="18" charset="0"/>
                <a:cs typeface="Times New Roman" pitchFamily="18" charset="0"/>
              </a:rPr>
              <a:t>Teuk</a:t>
            </a:r>
            <a:r>
              <a:rPr lang="fr-FR" sz="2400" dirty="0" smtClean="0">
                <a:solidFill>
                  <a:schemeClr val="tx2"/>
                </a:solidFill>
                <a:latin typeface="Bell MT" pitchFamily="18" charset="0"/>
                <a:cs typeface="Times New Roman" pitchFamily="18" charset="0"/>
              </a:rPr>
              <a:t> </a:t>
            </a:r>
            <a:r>
              <a:rPr lang="fr-FR" sz="2400" dirty="0" err="1" smtClean="0">
                <a:solidFill>
                  <a:schemeClr val="tx2"/>
                </a:solidFill>
                <a:latin typeface="Bell MT" pitchFamily="18" charset="0"/>
                <a:cs typeface="Times New Roman" pitchFamily="18" charset="0"/>
              </a:rPr>
              <a:t>Chha</a:t>
            </a:r>
            <a:r>
              <a:rPr lang="fr-FR" sz="2400" dirty="0" smtClean="0">
                <a:solidFill>
                  <a:schemeClr val="tx2"/>
                </a:solidFill>
                <a:latin typeface="Bell MT" pitchFamily="18" charset="0"/>
                <a:cs typeface="Times New Roman" pitchFamily="18" charset="0"/>
              </a:rPr>
              <a:t/>
            </a:r>
            <a:br>
              <a:rPr lang="fr-FR" sz="2400" dirty="0" smtClean="0">
                <a:solidFill>
                  <a:schemeClr val="tx2"/>
                </a:solidFill>
                <a:latin typeface="Bell MT" pitchFamily="18" charset="0"/>
                <a:cs typeface="Times New Roman" pitchFamily="18" charset="0"/>
              </a:rPr>
            </a:br>
            <a:endParaRPr lang="fr-FR" sz="2400" dirty="0">
              <a:solidFill>
                <a:schemeClr val="tx2"/>
              </a:solidFill>
              <a:latin typeface="Bell MT" pitchFamily="18" charset="0"/>
              <a:cs typeface="Times New Roman" pitchFamily="18" charset="0"/>
            </a:endParaRPr>
          </a:p>
        </p:txBody>
      </p:sp>
      <p:sp>
        <p:nvSpPr>
          <p:cNvPr id="3" name="Espace réservé du texte 2"/>
          <p:cNvSpPr>
            <a:spLocks noGrp="1"/>
          </p:cNvSpPr>
          <p:nvPr>
            <p:ph type="body" idx="1"/>
          </p:nvPr>
        </p:nvSpPr>
        <p:spPr/>
        <p:style>
          <a:lnRef idx="1">
            <a:schemeClr val="dk1"/>
          </a:lnRef>
          <a:fillRef idx="2">
            <a:schemeClr val="dk1"/>
          </a:fillRef>
          <a:effectRef idx="1">
            <a:schemeClr val="dk1"/>
          </a:effectRef>
          <a:fontRef idx="minor">
            <a:schemeClr val="dk1"/>
          </a:fontRef>
        </p:style>
        <p:txBody>
          <a:bodyPr/>
          <a:lstStyle/>
          <a:p>
            <a:pPr algn="ctr"/>
            <a:r>
              <a:rPr lang="fr-FR" sz="1800" b="0" dirty="0" smtClean="0">
                <a:latin typeface="Times New Roman" pitchFamily="18" charset="0"/>
                <a:cs typeface="Times New Roman" pitchFamily="18" charset="0"/>
              </a:rPr>
              <a:t>Le représentant du département manipulant une prise d’eau</a:t>
            </a:r>
            <a:endParaRPr lang="fr-FR" sz="1800" b="0" dirty="0">
              <a:latin typeface="Times New Roman" pitchFamily="18" charset="0"/>
              <a:cs typeface="Times New Roman" pitchFamily="18" charset="0"/>
            </a:endParaRPr>
          </a:p>
        </p:txBody>
      </p:sp>
      <p:pic>
        <p:nvPicPr>
          <p:cNvPr id="3074" name="Picture 2" descr="C:\Users\AMOS\Documents\Documents Amos\AMOS\Documents\Photo cambodge 1\139CANON\IMG_3970.JPG"/>
          <p:cNvPicPr>
            <a:picLocks noGrp="1" noChangeAspect="1" noChangeArrowheads="1"/>
          </p:cNvPicPr>
          <p:nvPr>
            <p:ph sz="quarter" idx="2"/>
          </p:nvPr>
        </p:nvPicPr>
        <p:blipFill>
          <a:blip r:embed="rId2" cstate="print"/>
          <a:srcRect/>
          <a:stretch>
            <a:fillRect/>
          </a:stretch>
        </p:blipFill>
        <p:spPr bwMode="auto">
          <a:xfrm>
            <a:off x="457200" y="2922786"/>
            <a:ext cx="4040188" cy="3435172"/>
          </a:xfrm>
          <a:prstGeom prst="rect">
            <a:avLst/>
          </a:prstGeom>
          <a:noFill/>
        </p:spPr>
      </p:pic>
      <p:pic>
        <p:nvPicPr>
          <p:cNvPr id="3075" name="Picture 3" descr="C:\Users\AMOS\Documents\Documents Amos\AMOS\Documents\Photo cambodge 1\139CANON\IMG_3981.JPG"/>
          <p:cNvPicPr>
            <a:picLocks noGrp="1" noChangeAspect="1" noChangeArrowheads="1"/>
          </p:cNvPicPr>
          <p:nvPr>
            <p:ph sz="quarter" idx="4"/>
          </p:nvPr>
        </p:nvPicPr>
        <p:blipFill>
          <a:blip r:embed="rId3" cstate="print"/>
          <a:srcRect/>
          <a:stretch>
            <a:fillRect/>
          </a:stretch>
        </p:blipFill>
        <p:spPr bwMode="auto">
          <a:xfrm>
            <a:off x="4643438" y="3000372"/>
            <a:ext cx="4214842" cy="3317083"/>
          </a:xfrm>
          <a:prstGeom prst="rect">
            <a:avLst/>
          </a:prstGeom>
        </p:spPr>
        <p:style>
          <a:lnRef idx="2">
            <a:schemeClr val="accent1"/>
          </a:lnRef>
          <a:fillRef idx="1">
            <a:schemeClr val="lt1"/>
          </a:fillRef>
          <a:effectRef idx="0">
            <a:schemeClr val="accent1"/>
          </a:effectRef>
          <a:fontRef idx="minor">
            <a:schemeClr val="dk1"/>
          </a:fontRef>
        </p:style>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a:bodyPr>
          <a:lstStyle/>
          <a:p>
            <a:pPr algn="ctr"/>
            <a:r>
              <a:rPr lang="fr-FR" sz="2800" dirty="0" smtClean="0">
                <a:latin typeface="Bell MT" pitchFamily="18" charset="0"/>
                <a:cs typeface="Times New Roman" pitchFamily="18" charset="0"/>
              </a:rPr>
              <a:t>3- Visite de </a:t>
            </a:r>
            <a:r>
              <a:rPr lang="fr-FR" sz="2800" dirty="0" err="1" smtClean="0">
                <a:latin typeface="Bell MT" pitchFamily="18" charset="0"/>
                <a:cs typeface="Times New Roman" pitchFamily="18" charset="0"/>
              </a:rPr>
              <a:t>Pram</a:t>
            </a:r>
            <a:r>
              <a:rPr lang="fr-FR" sz="2800" dirty="0" smtClean="0">
                <a:latin typeface="Bell MT" pitchFamily="18" charset="0"/>
                <a:cs typeface="Times New Roman" pitchFamily="18" charset="0"/>
              </a:rPr>
              <a:t>-</a:t>
            </a:r>
            <a:r>
              <a:rPr lang="fr-FR" sz="2800" dirty="0" err="1" smtClean="0">
                <a:latin typeface="Bell MT" pitchFamily="18" charset="0"/>
                <a:cs typeface="Times New Roman" pitchFamily="18" charset="0"/>
              </a:rPr>
              <a:t>Kumpheak</a:t>
            </a:r>
            <a:r>
              <a:rPr lang="fr-FR" sz="2800" dirty="0" smtClean="0">
                <a:latin typeface="Bell MT" pitchFamily="18" charset="0"/>
                <a:cs typeface="Times New Roman" pitchFamily="18" charset="0"/>
              </a:rPr>
              <a:t/>
            </a:r>
            <a:br>
              <a:rPr lang="fr-FR" sz="2800" dirty="0" smtClean="0">
                <a:latin typeface="Bell MT" pitchFamily="18" charset="0"/>
                <a:cs typeface="Times New Roman" pitchFamily="18" charset="0"/>
              </a:rPr>
            </a:br>
            <a:endParaRPr lang="fr-FR" sz="2800" dirty="0">
              <a:latin typeface="Bell MT" pitchFamily="18" charset="0"/>
            </a:endParaRPr>
          </a:p>
        </p:txBody>
      </p:sp>
      <p:sp>
        <p:nvSpPr>
          <p:cNvPr id="5" name="Espace réservé du contenu 4"/>
          <p:cNvSpPr>
            <a:spLocks noGrp="1"/>
          </p:cNvSpPr>
          <p:nvPr>
            <p:ph sz="quarter" idx="2"/>
          </p:nvPr>
        </p:nvSpPr>
        <p:spPr/>
        <p:style>
          <a:lnRef idx="2">
            <a:schemeClr val="accent1"/>
          </a:lnRef>
          <a:fillRef idx="1">
            <a:schemeClr val="lt1"/>
          </a:fillRef>
          <a:effectRef idx="0">
            <a:schemeClr val="accent1"/>
          </a:effectRef>
          <a:fontRef idx="minor">
            <a:schemeClr val="dk1"/>
          </a:fontRef>
        </p:style>
        <p:txBody>
          <a:bodyPr>
            <a:normAutofit fontScale="70000" lnSpcReduction="20000"/>
          </a:bodyPr>
          <a:lstStyle/>
          <a:p>
            <a:pPr algn="just">
              <a:buNone/>
            </a:pPr>
            <a:r>
              <a:rPr lang="fr-FR" sz="2400" u="sng" dirty="0" smtClean="0">
                <a:latin typeface="Times New Roman" pitchFamily="18" charset="0"/>
                <a:cs typeface="Times New Roman" pitchFamily="18" charset="0"/>
              </a:rPr>
              <a:t>Visités  sur terrain:</a:t>
            </a:r>
          </a:p>
          <a:p>
            <a:pPr algn="just">
              <a:buNone/>
            </a:pPr>
            <a:endParaRPr lang="fr-FR" sz="2400" u="sng" dirty="0" smtClean="0">
              <a:latin typeface="Times New Roman" pitchFamily="18" charset="0"/>
              <a:cs typeface="Times New Roman" pitchFamily="18" charset="0"/>
            </a:endParaRPr>
          </a:p>
          <a:p>
            <a:pPr algn="just">
              <a:buFont typeface="Wingdings" pitchFamily="2" charset="2"/>
              <a:buChar char="q"/>
            </a:pPr>
            <a:r>
              <a:rPr lang="fr-FR" sz="2400" dirty="0" smtClean="0">
                <a:latin typeface="Times New Roman" pitchFamily="18" charset="0"/>
                <a:cs typeface="Times New Roman" pitchFamily="18" charset="0"/>
              </a:rPr>
              <a:t>Système gravitaire à deux réservoirs alimentés à partir des eaux de pluies  construit par KR et réhabilité par MOWRAM</a:t>
            </a:r>
          </a:p>
          <a:p>
            <a:pPr algn="just">
              <a:buFont typeface="Wingdings" pitchFamily="2" charset="2"/>
              <a:buChar char="q"/>
            </a:pPr>
            <a:r>
              <a:rPr lang="fr-FR" sz="2400" dirty="0" smtClean="0">
                <a:latin typeface="Times New Roman" pitchFamily="18" charset="0"/>
                <a:cs typeface="Times New Roman" pitchFamily="18" charset="0"/>
              </a:rPr>
              <a:t>Superficie : + 1.000 ha pour plus de 295 exploitants .</a:t>
            </a:r>
          </a:p>
          <a:p>
            <a:pPr algn="just">
              <a:buFont typeface="Wingdings" pitchFamily="2" charset="2"/>
              <a:buChar char="q"/>
            </a:pPr>
            <a:r>
              <a:rPr lang="fr-FR" sz="2400" dirty="0" smtClean="0">
                <a:latin typeface="Times New Roman" pitchFamily="18" charset="0"/>
                <a:cs typeface="Times New Roman" pitchFamily="18" charset="0"/>
              </a:rPr>
              <a:t>Mode de gestion: consultations (moins de tensions) : FWUC crée en 2003 par MOWRAWUC. La FWUC de façon générale intervient timidement et pas sur  les aspects de maintenance </a:t>
            </a:r>
          </a:p>
          <a:p>
            <a:pPr algn="just">
              <a:buFont typeface="Wingdings" pitchFamily="2" charset="2"/>
              <a:buChar char="q"/>
            </a:pPr>
            <a:r>
              <a:rPr lang="fr-FR" sz="2400" dirty="0" smtClean="0">
                <a:latin typeface="Times New Roman" pitchFamily="18" charset="0"/>
                <a:cs typeface="Times New Roman" pitchFamily="18" charset="0"/>
              </a:rPr>
              <a:t>Processus de mise en place des bases de données en cour</a:t>
            </a:r>
          </a:p>
          <a:p>
            <a:endParaRPr lang="fr-FR" dirty="0"/>
          </a:p>
        </p:txBody>
      </p:sp>
      <p:pic>
        <p:nvPicPr>
          <p:cNvPr id="7" name="Picture 2" descr="C:\Users\AMOS\Documents\Toshiba External Hard Drive\AMOS\Documents\ISC presentation\ISC Mali visit 2010-09-21\IMG_0961.JPG"/>
          <p:cNvPicPr>
            <a:picLocks noGrp="1" noChangeAspect="1" noChangeArrowheads="1"/>
          </p:cNvPicPr>
          <p:nvPr>
            <p:ph sz="quarter" idx="4"/>
          </p:nvPr>
        </p:nvPicPr>
        <p:blipFill>
          <a:blip r:embed="rId2" cstate="print"/>
          <a:srcRect/>
          <a:stretch>
            <a:fillRect/>
          </a:stretch>
        </p:blipFill>
        <p:spPr bwMode="auto">
          <a:xfrm>
            <a:off x="4859972" y="2922862"/>
            <a:ext cx="3611880" cy="3029989"/>
          </a:xfrm>
          <a:prstGeom prst="rect">
            <a:avLst/>
          </a:prstGeom>
          <a:effectLst>
            <a:innerShdw blurRad="63500" dist="50800" dir="13500000">
              <a:prstClr val="black">
                <a:alpha val="50000"/>
              </a:prstClr>
            </a:innerShdw>
          </a:effectLst>
        </p:spPr>
        <p:style>
          <a:lnRef idx="2">
            <a:schemeClr val="accent1"/>
          </a:lnRef>
          <a:fillRef idx="1">
            <a:schemeClr val="lt1"/>
          </a:fillRef>
          <a:effectRef idx="0">
            <a:schemeClr val="accent1"/>
          </a:effectRef>
          <a:fontRef idx="minor">
            <a:schemeClr val="dk1"/>
          </a:fontRef>
        </p:style>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quarter" idx="2"/>
          </p:nvPr>
        </p:nvSpPr>
        <p:spPr>
          <a:xfrm>
            <a:off x="457200" y="2514600"/>
            <a:ext cx="4040188" cy="2343160"/>
          </a:xfrm>
        </p:spPr>
        <p:style>
          <a:lnRef idx="2">
            <a:schemeClr val="accent1"/>
          </a:lnRef>
          <a:fillRef idx="1">
            <a:schemeClr val="lt1"/>
          </a:fillRef>
          <a:effectRef idx="0">
            <a:schemeClr val="accent1"/>
          </a:effectRef>
          <a:fontRef idx="minor">
            <a:schemeClr val="dk1"/>
          </a:fontRef>
        </p:style>
        <p:txBody>
          <a:bodyPr>
            <a:normAutofit/>
          </a:bodyPr>
          <a:lstStyle/>
          <a:p>
            <a:endParaRPr lang="fr-FR" sz="1600" dirty="0" smtClean="0">
              <a:latin typeface="Times New Roman" pitchFamily="18" charset="0"/>
              <a:cs typeface="Times New Roman" pitchFamily="18" charset="0"/>
            </a:endParaRPr>
          </a:p>
          <a:p>
            <a:pPr algn="just"/>
            <a:r>
              <a:rPr lang="fr-FR" sz="1600" dirty="0" smtClean="0">
                <a:latin typeface="Times New Roman" pitchFamily="18" charset="0"/>
                <a:cs typeface="Times New Roman" pitchFamily="18" charset="0"/>
              </a:rPr>
              <a:t>La gestion de l’eau relève de la compétence du comité en charge du réseau. </a:t>
            </a:r>
          </a:p>
          <a:p>
            <a:pPr algn="just"/>
            <a:r>
              <a:rPr lang="fr-FR" sz="1600" dirty="0" smtClean="0">
                <a:latin typeface="Times New Roman" pitchFamily="18" charset="0"/>
                <a:cs typeface="Times New Roman" pitchFamily="18" charset="0"/>
              </a:rPr>
              <a:t>L’entretien du réseau se fait timidement avec moins de conflits.</a:t>
            </a:r>
          </a:p>
          <a:p>
            <a:pPr algn="just"/>
            <a:r>
              <a:rPr lang="fr-FR" sz="1600" dirty="0" smtClean="0">
                <a:latin typeface="Times New Roman" pitchFamily="18" charset="0"/>
                <a:cs typeface="Times New Roman" pitchFamily="18" charset="0"/>
              </a:rPr>
              <a:t>Dans le processus d’ensemble, le rôle de l’ISC a consisté à faciliter la concertation, la tenue des réunions ,  appuis techniques… </a:t>
            </a:r>
          </a:p>
          <a:p>
            <a:endParaRPr lang="fr-FR" dirty="0"/>
          </a:p>
        </p:txBody>
      </p:sp>
      <p:pic>
        <p:nvPicPr>
          <p:cNvPr id="9" name="Picture 2" descr="C:\Users\AMOS\Documents\Toshiba External Hard Drive\AMOS\Documents\ISC presentation\ISC Mali visit 2010-09-21\IMG_0955.JPG"/>
          <p:cNvPicPr>
            <a:picLocks noGrp="1" noChangeAspect="1" noChangeArrowheads="1"/>
          </p:cNvPicPr>
          <p:nvPr>
            <p:ph sz="quarter" idx="4"/>
          </p:nvPr>
        </p:nvPicPr>
        <p:blipFill>
          <a:blip r:embed="rId2" cstate="print"/>
          <a:stretch>
            <a:fillRect/>
          </a:stretch>
        </p:blipFill>
        <p:spPr bwMode="auto">
          <a:xfrm>
            <a:off x="4699952" y="2964425"/>
            <a:ext cx="3931920" cy="2946862"/>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6" name="Titre 5"/>
          <p:cNvSpPr>
            <a:spLocks noGrp="1"/>
          </p:cNvSpPr>
          <p:nvPr>
            <p:ph type="title"/>
          </p:nvPr>
        </p:nvSpPr>
        <p:spPr>
          <a:xfrm>
            <a:off x="357158" y="928670"/>
            <a:ext cx="8229600" cy="1143000"/>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a:normAutofit/>
          </a:bodyPr>
          <a:lstStyle/>
          <a:p>
            <a:pPr algn="ctr"/>
            <a:r>
              <a:rPr lang="fr-FR" sz="2800" dirty="0" smtClean="0">
                <a:solidFill>
                  <a:schemeClr val="tx2"/>
                </a:solidFill>
                <a:latin typeface="Bell MT" pitchFamily="18" charset="0"/>
                <a:cs typeface="Times New Roman" pitchFamily="18" charset="0"/>
              </a:rPr>
              <a:t>Périmètre de </a:t>
            </a:r>
            <a:r>
              <a:rPr lang="fr-FR" sz="2800" dirty="0" err="1" smtClean="0">
                <a:solidFill>
                  <a:schemeClr val="tx2"/>
                </a:solidFill>
                <a:latin typeface="Bell MT" pitchFamily="18" charset="0"/>
                <a:cs typeface="Times New Roman" pitchFamily="18" charset="0"/>
              </a:rPr>
              <a:t>Pram</a:t>
            </a:r>
            <a:r>
              <a:rPr lang="fr-FR" sz="2800" dirty="0" smtClean="0">
                <a:solidFill>
                  <a:schemeClr val="tx2"/>
                </a:solidFill>
                <a:latin typeface="Bell MT" pitchFamily="18" charset="0"/>
                <a:cs typeface="Times New Roman" pitchFamily="18" charset="0"/>
              </a:rPr>
              <a:t>-</a:t>
            </a:r>
            <a:r>
              <a:rPr lang="fr-FR" sz="2800" dirty="0" err="1" smtClean="0">
                <a:solidFill>
                  <a:schemeClr val="tx2"/>
                </a:solidFill>
                <a:latin typeface="Bell MT" pitchFamily="18" charset="0"/>
                <a:cs typeface="Times New Roman" pitchFamily="18" charset="0"/>
              </a:rPr>
              <a:t>Kumpheak</a:t>
            </a:r>
            <a:r>
              <a:rPr lang="fr-FR" sz="2800" dirty="0" smtClean="0">
                <a:latin typeface="Times New Roman" pitchFamily="18" charset="0"/>
                <a:cs typeface="Times New Roman" pitchFamily="18" charset="0"/>
              </a:rPr>
              <a:t/>
            </a:r>
            <a:br>
              <a:rPr lang="fr-FR" sz="2800" dirty="0" smtClean="0">
                <a:latin typeface="Times New Roman" pitchFamily="18" charset="0"/>
                <a:cs typeface="Times New Roman" pitchFamily="18" charset="0"/>
              </a:rPr>
            </a:br>
            <a:endParaRPr lang="fr-F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867524"/>
          </a:xfrm>
        </p:spPr>
        <p:style>
          <a:lnRef idx="1">
            <a:schemeClr val="dk1"/>
          </a:lnRef>
          <a:fillRef idx="2">
            <a:schemeClr val="dk1"/>
          </a:fillRef>
          <a:effectRef idx="1">
            <a:schemeClr val="dk1"/>
          </a:effectRef>
          <a:fontRef idx="minor">
            <a:schemeClr val="dk1"/>
          </a:fontRef>
        </p:style>
        <p:txBody>
          <a:bodyPr>
            <a:normAutofit fontScale="90000"/>
          </a:bodyPr>
          <a:lstStyle/>
          <a:p>
            <a:r>
              <a:rPr lang="fr-FR" sz="2700" dirty="0" smtClean="0">
                <a:solidFill>
                  <a:schemeClr val="tx2"/>
                </a:solidFill>
                <a:latin typeface="Bell MT" pitchFamily="18" charset="0"/>
                <a:cs typeface="Times New Roman" pitchFamily="18" charset="0"/>
              </a:rPr>
              <a:t>        </a:t>
            </a:r>
            <a:r>
              <a:rPr lang="fr-FR" sz="2700" dirty="0" err="1" smtClean="0">
                <a:solidFill>
                  <a:schemeClr val="tx2"/>
                </a:solidFill>
                <a:latin typeface="Bell MT" pitchFamily="18" charset="0"/>
                <a:cs typeface="Times New Roman" pitchFamily="18" charset="0"/>
              </a:rPr>
              <a:t>Pram</a:t>
            </a:r>
            <a:r>
              <a:rPr lang="fr-FR" sz="2700" dirty="0" smtClean="0">
                <a:solidFill>
                  <a:schemeClr val="tx2"/>
                </a:solidFill>
                <a:latin typeface="Bell MT" pitchFamily="18" charset="0"/>
                <a:cs typeface="Times New Roman" pitchFamily="18" charset="0"/>
              </a:rPr>
              <a:t>-</a:t>
            </a:r>
            <a:r>
              <a:rPr lang="fr-FR" sz="2700" dirty="0" err="1" smtClean="0">
                <a:solidFill>
                  <a:schemeClr val="tx2"/>
                </a:solidFill>
                <a:latin typeface="Bell MT" pitchFamily="18" charset="0"/>
                <a:cs typeface="Times New Roman" pitchFamily="18" charset="0"/>
              </a:rPr>
              <a:t>Kumpheak</a:t>
            </a:r>
            <a:r>
              <a:rPr lang="fr-FR" sz="2700" dirty="0" smtClean="0">
                <a:latin typeface="Bell MT" pitchFamily="18" charset="0"/>
                <a:cs typeface="Times New Roman" pitchFamily="18" charset="0"/>
              </a:rPr>
              <a:t/>
            </a:r>
            <a:br>
              <a:rPr lang="fr-FR" sz="2700" dirty="0" smtClean="0">
                <a:latin typeface="Bell MT" pitchFamily="18" charset="0"/>
                <a:cs typeface="Times New Roman" pitchFamily="18" charset="0"/>
              </a:rPr>
            </a:br>
            <a:r>
              <a:rPr lang="fr-FR" sz="3200" dirty="0" smtClean="0">
                <a:latin typeface="Times New Roman" pitchFamily="18" charset="0"/>
                <a:cs typeface="Times New Roman" pitchFamily="18" charset="0"/>
              </a:rPr>
              <a:t> </a:t>
            </a:r>
            <a:endParaRPr lang="fr-FR" sz="3200" dirty="0"/>
          </a:p>
        </p:txBody>
      </p:sp>
      <p:pic>
        <p:nvPicPr>
          <p:cNvPr id="13315" name="Picture 3" descr="C:\Users\AMOS\Documents\Toshiba External Hard Drive\AMOS\Documents\ISC presentation\ISC Mali visit 2010-09-21\IMG_0958.JPG"/>
          <p:cNvPicPr>
            <a:picLocks noGrp="1" noChangeAspect="1" noChangeArrowheads="1"/>
          </p:cNvPicPr>
          <p:nvPr>
            <p:ph sz="quarter" idx="2"/>
          </p:nvPr>
        </p:nvPicPr>
        <p:blipFill>
          <a:blip r:embed="rId2" cstate="print"/>
          <a:stretch>
            <a:fillRect/>
          </a:stretch>
        </p:blipFill>
        <p:spPr bwMode="auto">
          <a:xfrm>
            <a:off x="428596" y="2285992"/>
            <a:ext cx="3931920" cy="2946862"/>
          </a:xfrm>
          <a:prstGeom prst="rect">
            <a:avLst/>
          </a:prstGeom>
          <a:ln>
            <a:noFill/>
          </a:ln>
          <a:effectLst>
            <a:outerShdw blurRad="292100" dist="139700" dir="2700000" algn="tl" rotWithShape="0">
              <a:srgbClr val="333333">
                <a:alpha val="65000"/>
              </a:srgbClr>
            </a:outerShdw>
          </a:effectLst>
        </p:spPr>
      </p:pic>
      <p:sp>
        <p:nvSpPr>
          <p:cNvPr id="9" name="Espace réservé du contenu 8"/>
          <p:cNvSpPr>
            <a:spLocks noGrp="1"/>
          </p:cNvSpPr>
          <p:nvPr>
            <p:ph sz="quarter" idx="4"/>
          </p:nvPr>
        </p:nvSpPr>
        <p:spPr>
          <a:xfrm>
            <a:off x="4572000" y="714356"/>
            <a:ext cx="4286280" cy="5715040"/>
          </a:xfrm>
        </p:spPr>
        <p:style>
          <a:lnRef idx="2">
            <a:schemeClr val="accent1"/>
          </a:lnRef>
          <a:fillRef idx="1">
            <a:schemeClr val="lt1"/>
          </a:fillRef>
          <a:effectRef idx="0">
            <a:schemeClr val="accent1"/>
          </a:effectRef>
          <a:fontRef idx="minor">
            <a:schemeClr val="dk1"/>
          </a:fontRef>
        </p:style>
        <p:txBody>
          <a:bodyPr>
            <a:normAutofit/>
          </a:bodyPr>
          <a:lstStyle/>
          <a:p>
            <a:pPr algn="just">
              <a:buNone/>
            </a:pPr>
            <a:endParaRPr lang="fr-FR" sz="1600" dirty="0" smtClean="0">
              <a:latin typeface="Times New Roman" pitchFamily="18" charset="0"/>
              <a:cs typeface="Times New Roman" pitchFamily="18" charset="0"/>
            </a:endParaRPr>
          </a:p>
          <a:p>
            <a:pPr algn="just">
              <a:buFont typeface="Wingdings" pitchFamily="2" charset="2"/>
              <a:buChar char="q"/>
            </a:pPr>
            <a:r>
              <a:rPr lang="fr-FR" sz="1600" dirty="0" smtClean="0">
                <a:latin typeface="Times New Roman" pitchFamily="18" charset="0"/>
                <a:cs typeface="Times New Roman" pitchFamily="18" charset="0"/>
              </a:rPr>
              <a:t>L’eau du réservoir se renouvelle beaucoup plus lentement.</a:t>
            </a:r>
          </a:p>
          <a:p>
            <a:pPr algn="just">
              <a:buFont typeface="Wingdings" pitchFamily="2" charset="2"/>
              <a:buChar char="q"/>
            </a:pPr>
            <a:r>
              <a:rPr lang="fr-FR" sz="1600" dirty="0" smtClean="0">
                <a:latin typeface="Times New Roman" pitchFamily="18" charset="0"/>
                <a:cs typeface="Times New Roman" pitchFamily="18" charset="0"/>
              </a:rPr>
              <a:t> La capacité du réservoir reste relativement faible et moins maitrisée avec un début moins connu.</a:t>
            </a:r>
          </a:p>
          <a:p>
            <a:pPr algn="just">
              <a:buFont typeface="Wingdings" pitchFamily="2" charset="2"/>
              <a:buChar char="q"/>
            </a:pPr>
            <a:r>
              <a:rPr lang="fr-FR" sz="1600" dirty="0" smtClean="0">
                <a:latin typeface="Times New Roman" pitchFamily="18" charset="0"/>
                <a:cs typeface="Times New Roman" pitchFamily="18" charset="0"/>
              </a:rPr>
              <a:t>Le fonctionnement hydraulique du réseau est moins connu avec moins de bases de données hydrauliques</a:t>
            </a:r>
          </a:p>
          <a:p>
            <a:pPr algn="just">
              <a:buNone/>
            </a:pPr>
            <a:endParaRPr lang="fr-FR" sz="1800" dirty="0" smtClean="0">
              <a:latin typeface="Times New Roman" pitchFamily="18" charset="0"/>
              <a:cs typeface="Times New Roman" pitchFamily="18" charset="0"/>
            </a:endParaRPr>
          </a:p>
          <a:p>
            <a:pPr algn="just">
              <a:buNone/>
            </a:pPr>
            <a:endParaRPr lang="fr-FR" sz="1800" dirty="0" smtClean="0">
              <a:latin typeface="Times New Roman" pitchFamily="18" charset="0"/>
              <a:cs typeface="Times New Roman" pitchFamily="18" charset="0"/>
            </a:endParaRPr>
          </a:p>
          <a:p>
            <a:pPr algn="just">
              <a:buNone/>
            </a:pPr>
            <a:r>
              <a:rPr lang="fr-FR" sz="1800" dirty="0" smtClean="0">
                <a:latin typeface="Times New Roman" pitchFamily="18" charset="0"/>
                <a:cs typeface="Times New Roman" pitchFamily="18" charset="0"/>
              </a:rPr>
              <a:t> </a:t>
            </a:r>
          </a:p>
          <a:p>
            <a:pPr algn="just">
              <a:buNone/>
            </a:pPr>
            <a:endParaRPr lang="fr-FR" sz="2000" dirty="0" smtClean="0">
              <a:latin typeface="Times New Roman" pitchFamily="18" charset="0"/>
              <a:cs typeface="Times New Roman" pitchFamily="18" charset="0"/>
            </a:endParaRPr>
          </a:p>
        </p:txBody>
      </p:sp>
      <p:pic>
        <p:nvPicPr>
          <p:cNvPr id="6" name="Picture 2" descr="C:\Users\AMOS\Documents\Toshiba External Hard Drive\AMOS\Documents\ISC presentation\ISC Mali visit 2010-09-21\IMG_0963.JPG"/>
          <p:cNvPicPr>
            <a:picLocks noChangeAspect="1" noChangeArrowheads="1"/>
          </p:cNvPicPr>
          <p:nvPr/>
        </p:nvPicPr>
        <p:blipFill>
          <a:blip r:embed="rId3" cstate="print"/>
          <a:srcRect/>
          <a:stretch>
            <a:fillRect/>
          </a:stretch>
        </p:blipFill>
        <p:spPr bwMode="auto">
          <a:xfrm>
            <a:off x="4714876" y="3214686"/>
            <a:ext cx="3929090" cy="30003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653210"/>
          </a:xfrm>
          <a:effectLst>
            <a:outerShdw blurRad="50800" dist="38100" dir="5400000" algn="t"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normAutofit/>
          </a:bodyPr>
          <a:lstStyle/>
          <a:p>
            <a:pPr algn="ctr"/>
            <a:r>
              <a:rPr lang="fr-FR" sz="3200" dirty="0" smtClean="0">
                <a:latin typeface="Bell MT" pitchFamily="18" charset="0"/>
              </a:rPr>
              <a:t>Réunion avec le comité de gestion</a:t>
            </a:r>
            <a:endParaRPr lang="fr-FR" sz="3200" dirty="0">
              <a:latin typeface="Bell MT" pitchFamily="18" charset="0"/>
            </a:endParaRPr>
          </a:p>
        </p:txBody>
      </p:sp>
      <p:sp>
        <p:nvSpPr>
          <p:cNvPr id="3" name="Espace réservé du texte 2"/>
          <p:cNvSpPr>
            <a:spLocks noGrp="1"/>
          </p:cNvSpPr>
          <p:nvPr>
            <p:ph type="body" idx="1"/>
          </p:nvPr>
        </p:nvSpPr>
        <p:spPr/>
        <p:txBody>
          <a:bodyPr/>
          <a:lstStyle/>
          <a:p>
            <a:endParaRPr lang="fr-FR" sz="1800" dirty="0">
              <a:latin typeface="Times New Roman" pitchFamily="18" charset="0"/>
              <a:cs typeface="Times New Roman" pitchFamily="18" charset="0"/>
            </a:endParaRPr>
          </a:p>
        </p:txBody>
      </p:sp>
      <p:sp>
        <p:nvSpPr>
          <p:cNvPr id="4" name="Espace réservé du texte 3"/>
          <p:cNvSpPr>
            <a:spLocks noGrp="1"/>
          </p:cNvSpPr>
          <p:nvPr>
            <p:ph type="body" sz="half" idx="3"/>
          </p:nvPr>
        </p:nvSpPr>
        <p:spPr>
          <a:xfrm>
            <a:off x="4645025" y="1500175"/>
            <a:ext cx="4041775" cy="500066"/>
          </a:xfrm>
        </p:spPr>
        <p:txBody>
          <a:bodyPr>
            <a:normAutofit lnSpcReduction="10000"/>
          </a:bodyPr>
          <a:lstStyle/>
          <a:p>
            <a:pPr algn="ctr"/>
            <a:endParaRPr lang="fr-FR" sz="1600" dirty="0" smtClean="0">
              <a:latin typeface="Times New Roman" pitchFamily="18" charset="0"/>
              <a:cs typeface="Times New Roman" pitchFamily="18" charset="0"/>
            </a:endParaRPr>
          </a:p>
          <a:p>
            <a:pPr algn="ctr"/>
            <a:r>
              <a:rPr lang="fr-FR" sz="1600" dirty="0" smtClean="0">
                <a:latin typeface="Times New Roman" pitchFamily="18" charset="0"/>
                <a:cs typeface="Times New Roman" pitchFamily="18" charset="0"/>
              </a:rPr>
              <a:t>Difficultés liées à la gestion globale de l’eau</a:t>
            </a:r>
          </a:p>
          <a:p>
            <a:endParaRPr lang="fr-FR" dirty="0"/>
          </a:p>
        </p:txBody>
      </p:sp>
      <p:sp>
        <p:nvSpPr>
          <p:cNvPr id="5" name="Espace réservé du contenu 4"/>
          <p:cNvSpPr>
            <a:spLocks noGrp="1"/>
          </p:cNvSpPr>
          <p:nvPr>
            <p:ph sz="quarter" idx="2"/>
          </p:nvPr>
        </p:nvSpPr>
        <p:spPr>
          <a:xfrm>
            <a:off x="357158" y="2514600"/>
            <a:ext cx="4140230" cy="2700350"/>
          </a:xfrm>
        </p:spPr>
        <p:style>
          <a:lnRef idx="2">
            <a:schemeClr val="accent1"/>
          </a:lnRef>
          <a:fillRef idx="1">
            <a:schemeClr val="lt1"/>
          </a:fillRef>
          <a:effectRef idx="0">
            <a:schemeClr val="accent1"/>
          </a:effectRef>
          <a:fontRef idx="minor">
            <a:schemeClr val="dk1"/>
          </a:fontRef>
        </p:style>
        <p:txBody>
          <a:bodyPr/>
          <a:lstStyle/>
          <a:p>
            <a:pPr>
              <a:buNone/>
            </a:pPr>
            <a:r>
              <a:rPr lang="fr-FR" sz="1800" u="sng" dirty="0" smtClean="0">
                <a:latin typeface="Times New Roman" pitchFamily="18" charset="0"/>
                <a:cs typeface="Times New Roman" pitchFamily="18" charset="0"/>
              </a:rPr>
              <a:t>Partenaires</a:t>
            </a:r>
            <a:endParaRPr lang="fr-FR" dirty="0" smtClean="0"/>
          </a:p>
          <a:p>
            <a:pPr>
              <a:buFont typeface="Wingdings" pitchFamily="2" charset="2"/>
              <a:buChar char="q"/>
            </a:pPr>
            <a:r>
              <a:rPr lang="fr-FR" sz="1800" dirty="0" smtClean="0">
                <a:latin typeface="Times New Roman" pitchFamily="18" charset="0"/>
                <a:cs typeface="Times New Roman" pitchFamily="18" charset="0"/>
              </a:rPr>
              <a:t>CSI</a:t>
            </a:r>
          </a:p>
          <a:p>
            <a:pPr>
              <a:buFont typeface="Wingdings" pitchFamily="2" charset="2"/>
              <a:buChar char="q"/>
            </a:pPr>
            <a:r>
              <a:rPr lang="fr-FR" sz="1800" dirty="0" smtClean="0">
                <a:latin typeface="Times New Roman" pitchFamily="18" charset="0"/>
                <a:cs typeface="Times New Roman" pitchFamily="18" charset="0"/>
              </a:rPr>
              <a:t>Gouvernement (fonds du développement communal )</a:t>
            </a:r>
          </a:p>
          <a:p>
            <a:pPr lvl="1">
              <a:buFont typeface="Wingdings" pitchFamily="2" charset="2"/>
              <a:buChar char="§"/>
            </a:pPr>
            <a:r>
              <a:rPr lang="fr-FR" sz="1800" dirty="0" smtClean="0">
                <a:latin typeface="Times New Roman" pitchFamily="18" charset="0"/>
                <a:cs typeface="Times New Roman" pitchFamily="18" charset="0"/>
              </a:rPr>
              <a:t>Réhabilitation/surcreusement</a:t>
            </a:r>
          </a:p>
          <a:p>
            <a:pPr lvl="1">
              <a:buFont typeface="Wingdings" pitchFamily="2" charset="2"/>
              <a:buChar char="§"/>
            </a:pPr>
            <a:r>
              <a:rPr lang="fr-FR" sz="1800" dirty="0" smtClean="0">
                <a:latin typeface="Times New Roman" pitchFamily="18" charset="0"/>
                <a:cs typeface="Times New Roman" pitchFamily="18" charset="0"/>
              </a:rPr>
              <a:t>Accompagnement</a:t>
            </a:r>
          </a:p>
          <a:p>
            <a:pPr>
              <a:buFont typeface="Arial" pitchFamily="34" charset="0"/>
              <a:buChar char="•"/>
            </a:pPr>
            <a:endParaRPr lang="fr-FR" dirty="0" smtClean="0"/>
          </a:p>
          <a:p>
            <a:pPr>
              <a:buNone/>
            </a:pPr>
            <a:endParaRPr lang="fr-FR" dirty="0"/>
          </a:p>
        </p:txBody>
      </p:sp>
      <p:sp>
        <p:nvSpPr>
          <p:cNvPr id="8" name="Espace réservé du contenu 7"/>
          <p:cNvSpPr>
            <a:spLocks noGrp="1"/>
          </p:cNvSpPr>
          <p:nvPr>
            <p:ph sz="quarter" idx="4"/>
          </p:nvPr>
        </p:nvSpPr>
        <p:spPr>
          <a:xfrm>
            <a:off x="4645025" y="2000240"/>
            <a:ext cx="4041775" cy="4714908"/>
          </a:xfrm>
        </p:spPr>
        <p:style>
          <a:lnRef idx="2">
            <a:schemeClr val="accent2"/>
          </a:lnRef>
          <a:fillRef idx="1">
            <a:schemeClr val="lt1"/>
          </a:fillRef>
          <a:effectRef idx="0">
            <a:schemeClr val="accent2"/>
          </a:effectRef>
          <a:fontRef idx="minor">
            <a:schemeClr val="dk1"/>
          </a:fontRef>
        </p:style>
        <p:txBody>
          <a:bodyPr/>
          <a:lstStyle/>
          <a:p>
            <a:r>
              <a:rPr lang="fr-FR" sz="1800" dirty="0" smtClean="0">
                <a:latin typeface="Times New Roman" pitchFamily="18" charset="0"/>
                <a:cs typeface="Times New Roman" pitchFamily="18" charset="0"/>
              </a:rPr>
              <a:t>Trop de demande par rapport à la disponibilité</a:t>
            </a:r>
          </a:p>
          <a:p>
            <a:r>
              <a:rPr lang="fr-FR" sz="1800" dirty="0" smtClean="0">
                <a:latin typeface="Times New Roman" pitchFamily="18" charset="0"/>
                <a:cs typeface="Times New Roman" pitchFamily="18" charset="0"/>
              </a:rPr>
              <a:t>Faible participation des villages aux activités d’entretien</a:t>
            </a:r>
          </a:p>
          <a:p>
            <a:r>
              <a:rPr lang="fr-FR" sz="1800" dirty="0" smtClean="0">
                <a:latin typeface="Times New Roman" pitchFamily="18" charset="0"/>
                <a:cs typeface="Times New Roman" pitchFamily="18" charset="0"/>
              </a:rPr>
              <a:t>« Tour d’eau » entre les producteurs</a:t>
            </a:r>
          </a:p>
          <a:p>
            <a:endParaRPr lang="fr-FR" dirty="0"/>
          </a:p>
        </p:txBody>
      </p:sp>
      <p:pic>
        <p:nvPicPr>
          <p:cNvPr id="11" name="Picture 3" descr="C:\Users\AMOS\Documents\Toshiba External Hard Drive\AMOS\Documents\ISC presentation\ISC Mali visit 2010-09-21\IMG_0969.JPG"/>
          <p:cNvPicPr>
            <a:picLocks noChangeAspect="1" noChangeArrowheads="1"/>
          </p:cNvPicPr>
          <p:nvPr/>
        </p:nvPicPr>
        <p:blipFill>
          <a:blip r:embed="rId2" cstate="print">
            <a:lum contrast="29000"/>
          </a:blip>
          <a:srcRect/>
          <a:stretch>
            <a:fillRect/>
          </a:stretch>
        </p:blipFill>
        <p:spPr bwMode="auto">
          <a:xfrm>
            <a:off x="5000628" y="3643314"/>
            <a:ext cx="3685277" cy="2763957"/>
          </a:xfrm>
          <a:prstGeom prst="rect">
            <a:avLst/>
          </a:prstGeom>
        </p:spPr>
        <p:style>
          <a:lnRef idx="2">
            <a:schemeClr val="accent1">
              <a:shade val="50000"/>
            </a:schemeClr>
          </a:lnRef>
          <a:fillRef idx="1">
            <a:schemeClr val="accent1"/>
          </a:fillRef>
          <a:effectRef idx="0">
            <a:schemeClr val="accent1"/>
          </a:effectRef>
          <a:fontRef idx="minor">
            <a:schemeClr val="lt1"/>
          </a:fontRef>
        </p:style>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867524"/>
          </a:xfrm>
          <a:effectLst>
            <a:outerShdw blurRad="50800" dist="38100" dir="8100000" algn="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ormAutofit/>
          </a:bodyPr>
          <a:lstStyle/>
          <a:p>
            <a:pPr algn="ctr"/>
            <a:r>
              <a:rPr lang="fr-FR" sz="3200" dirty="0" smtClean="0">
                <a:solidFill>
                  <a:schemeClr val="tx2"/>
                </a:solidFill>
                <a:latin typeface="Bell MT" pitchFamily="18" charset="0"/>
                <a:cs typeface="Times New Roman" pitchFamily="18" charset="0"/>
              </a:rPr>
              <a:t>Plan de présentation</a:t>
            </a:r>
            <a:endParaRPr lang="fr-FR" sz="3200" dirty="0">
              <a:solidFill>
                <a:schemeClr val="tx2"/>
              </a:solidFill>
              <a:latin typeface="Bell MT" pitchFamily="18" charset="0"/>
            </a:endParaRPr>
          </a:p>
        </p:txBody>
      </p:sp>
      <p:sp>
        <p:nvSpPr>
          <p:cNvPr id="3" name="Espace réservé du contenu 2"/>
          <p:cNvSpPr>
            <a:spLocks noGrp="1"/>
          </p:cNvSpPr>
          <p:nvPr>
            <p:ph sz="half" idx="1"/>
          </p:nvPr>
        </p:nvSpPr>
        <p:spPr>
          <a:xfrm>
            <a:off x="214282" y="1920085"/>
            <a:ext cx="4286280" cy="3580617"/>
          </a:xfrm>
        </p:spPr>
        <p:style>
          <a:lnRef idx="2">
            <a:schemeClr val="accent1"/>
          </a:lnRef>
          <a:fillRef idx="1">
            <a:schemeClr val="lt1"/>
          </a:fillRef>
          <a:effectRef idx="0">
            <a:schemeClr val="accent1"/>
          </a:effectRef>
          <a:fontRef idx="minor">
            <a:schemeClr val="dk1"/>
          </a:fontRef>
        </p:style>
        <p:txBody>
          <a:bodyPr>
            <a:normAutofit/>
          </a:bodyPr>
          <a:lstStyle/>
          <a:p>
            <a:pPr algn="just">
              <a:buNone/>
            </a:pPr>
            <a:endParaRPr lang="fr-FR" dirty="0" smtClean="0">
              <a:latin typeface="Times New Roman" pitchFamily="18" charset="0"/>
              <a:cs typeface="Times New Roman" pitchFamily="18" charset="0"/>
            </a:endParaRPr>
          </a:p>
          <a:p>
            <a:pPr algn="just">
              <a:buFont typeface="Wingdings" pitchFamily="2" charset="2"/>
              <a:buChar char="q"/>
            </a:pPr>
            <a:r>
              <a:rPr lang="fr-FR" sz="2100" dirty="0" smtClean="0">
                <a:latin typeface="Times New Roman" pitchFamily="18" charset="0"/>
                <a:cs typeface="Times New Roman" pitchFamily="18" charset="0"/>
              </a:rPr>
              <a:t> </a:t>
            </a:r>
            <a:r>
              <a:rPr lang="fr-FR" sz="1600" dirty="0" smtClean="0">
                <a:latin typeface="Times New Roman" pitchFamily="18" charset="0"/>
                <a:cs typeface="Times New Roman" pitchFamily="18" charset="0"/>
              </a:rPr>
              <a:t>Contexte général au Cambodge</a:t>
            </a:r>
          </a:p>
          <a:p>
            <a:pPr lvl="0" algn="just">
              <a:buFont typeface="Wingdings" pitchFamily="2" charset="2"/>
              <a:buChar char="q"/>
            </a:pPr>
            <a:r>
              <a:rPr lang="fr-FR" sz="1600" dirty="0" smtClean="0">
                <a:latin typeface="Times New Roman" pitchFamily="18" charset="0"/>
                <a:cs typeface="Times New Roman" pitchFamily="18" charset="0"/>
              </a:rPr>
              <a:t>Visites sur les périmètres irrigués (Associations d’Usagers d’Eau et autres acteurs)</a:t>
            </a:r>
          </a:p>
          <a:p>
            <a:pPr algn="just">
              <a:buFont typeface="Wingdings" pitchFamily="2" charset="2"/>
              <a:buChar char="q"/>
            </a:pPr>
            <a:r>
              <a:rPr lang="fr-FR" sz="1600" dirty="0" smtClean="0">
                <a:latin typeface="Times New Roman" pitchFamily="18" charset="0"/>
                <a:cs typeface="Times New Roman" pitchFamily="18" charset="0"/>
              </a:rPr>
              <a:t>Processus d’accompagnement institutionnel (avec partage des rôles et responsabilités entre différents acteurs)</a:t>
            </a:r>
          </a:p>
          <a:p>
            <a:pPr algn="just">
              <a:buFont typeface="Wingdings" pitchFamily="2" charset="2"/>
              <a:buChar char="q"/>
            </a:pPr>
            <a:r>
              <a:rPr lang="fr-FR" sz="1600" dirty="0" smtClean="0">
                <a:latin typeface="Times New Roman" pitchFamily="18" charset="0"/>
                <a:cs typeface="Times New Roman" pitchFamily="18" charset="0"/>
              </a:rPr>
              <a:t>Les Constats généraux (analyse contextuelle)</a:t>
            </a:r>
          </a:p>
          <a:p>
            <a:pPr algn="just">
              <a:buNone/>
            </a:pPr>
            <a:endParaRPr lang="fr-FR" dirty="0" smtClean="0">
              <a:latin typeface="Times New Roman" pitchFamily="18" charset="0"/>
              <a:cs typeface="Times New Roman" pitchFamily="18" charset="0"/>
            </a:endParaRPr>
          </a:p>
        </p:txBody>
      </p:sp>
      <p:pic>
        <p:nvPicPr>
          <p:cNvPr id="64513" name="Picture 1" descr="C:\Users\AMOS\Documents\Documents Amos\AMOS\Documents\ISC presentation\ISC Mali visit 2010-09-21\IMG_0976.JPG"/>
          <p:cNvPicPr>
            <a:picLocks noGrp="1" noChangeAspect="1" noChangeArrowheads="1"/>
          </p:cNvPicPr>
          <p:nvPr>
            <p:ph sz="half" idx="2"/>
          </p:nvPr>
        </p:nvPicPr>
        <p:blipFill>
          <a:blip r:embed="rId2" cstate="print"/>
          <a:srcRect/>
          <a:stretch>
            <a:fillRect/>
          </a:stretch>
        </p:blipFill>
        <p:spPr bwMode="auto">
          <a:xfrm>
            <a:off x="4643438" y="2285992"/>
            <a:ext cx="4281518" cy="336630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857232"/>
            <a:ext cx="8401080" cy="785818"/>
          </a:xfrm>
        </p:spPr>
        <p:style>
          <a:lnRef idx="2">
            <a:schemeClr val="accent1"/>
          </a:lnRef>
          <a:fillRef idx="1">
            <a:schemeClr val="lt1"/>
          </a:fillRef>
          <a:effectRef idx="0">
            <a:schemeClr val="accent1"/>
          </a:effectRef>
          <a:fontRef idx="minor">
            <a:schemeClr val="dk1"/>
          </a:fontRef>
        </p:style>
        <p:txBody>
          <a:bodyPr>
            <a:normAutofit/>
          </a:bodyPr>
          <a:lstStyle/>
          <a:p>
            <a:r>
              <a:rPr lang="fr-FR" sz="2400" dirty="0" smtClean="0">
                <a:latin typeface="Bell MT" pitchFamily="18" charset="0"/>
                <a:cs typeface="Times New Roman" pitchFamily="18" charset="0"/>
              </a:rPr>
              <a:t>             Réunion avec le comité de gestion du périmètre</a:t>
            </a:r>
            <a:r>
              <a:rPr lang="fr-FR" sz="2400" dirty="0" smtClean="0">
                <a:latin typeface="Times New Roman" pitchFamily="18" charset="0"/>
                <a:cs typeface="Times New Roman" pitchFamily="18" charset="0"/>
              </a:rPr>
              <a:t/>
            </a:r>
            <a:br>
              <a:rPr lang="fr-FR" sz="2400" dirty="0" smtClean="0">
                <a:latin typeface="Times New Roman" pitchFamily="18" charset="0"/>
                <a:cs typeface="Times New Roman" pitchFamily="18" charset="0"/>
              </a:rPr>
            </a:br>
            <a:endParaRPr lang="fr-FR" sz="2400" dirty="0">
              <a:latin typeface="Times New Roman" pitchFamily="18" charset="0"/>
              <a:cs typeface="Times New Roman" pitchFamily="18" charset="0"/>
            </a:endParaRPr>
          </a:p>
        </p:txBody>
      </p:sp>
      <p:pic>
        <p:nvPicPr>
          <p:cNvPr id="27650" name="Picture 2" descr="C:\Users\AMOS\Documents\Toshiba External Hard Drive\AMOS\Documents\ISC presentation\ISC Mali visit 2010-09-21\IMG_0973.JPG"/>
          <p:cNvPicPr>
            <a:picLocks noGrp="1" noChangeAspect="1" noChangeArrowheads="1"/>
          </p:cNvPicPr>
          <p:nvPr>
            <p:ph sz="half" idx="1"/>
          </p:nvPr>
        </p:nvPicPr>
        <p:blipFill>
          <a:blip r:embed="rId2" cstate="print"/>
          <a:srcRect/>
          <a:stretch>
            <a:fillRect/>
          </a:stretch>
        </p:blipFill>
        <p:spPr bwMode="auto">
          <a:xfrm>
            <a:off x="357158" y="2143116"/>
            <a:ext cx="3714776" cy="30289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Espace réservé du contenu 6"/>
          <p:cNvSpPr>
            <a:spLocks noGrp="1"/>
          </p:cNvSpPr>
          <p:nvPr>
            <p:ph sz="half" idx="2"/>
          </p:nvPr>
        </p:nvSpPr>
        <p:spPr>
          <a:xfrm>
            <a:off x="4214810" y="2143116"/>
            <a:ext cx="4786346" cy="3500462"/>
          </a:xfrm>
        </p:spPr>
        <p:style>
          <a:lnRef idx="2">
            <a:schemeClr val="accent1"/>
          </a:lnRef>
          <a:fillRef idx="1">
            <a:schemeClr val="lt1"/>
          </a:fillRef>
          <a:effectRef idx="0">
            <a:schemeClr val="accent1"/>
          </a:effectRef>
          <a:fontRef idx="minor">
            <a:schemeClr val="dk1"/>
          </a:fontRef>
        </p:style>
        <p:txBody>
          <a:bodyPr>
            <a:normAutofit/>
          </a:bodyPr>
          <a:lstStyle/>
          <a:p>
            <a:pPr algn="just">
              <a:buNone/>
            </a:pPr>
            <a:endParaRPr lang="fr-FR" sz="1900" dirty="0" smtClean="0">
              <a:latin typeface="Times New Roman" pitchFamily="18" charset="0"/>
              <a:cs typeface="Times New Roman" pitchFamily="18" charset="0"/>
            </a:endParaRPr>
          </a:p>
          <a:p>
            <a:pPr algn="just">
              <a:buFont typeface="Wingdings" pitchFamily="2" charset="2"/>
              <a:buChar char="q"/>
            </a:pPr>
            <a:r>
              <a:rPr lang="fr-FR" sz="1800" dirty="0" smtClean="0">
                <a:latin typeface="Times New Roman" pitchFamily="18" charset="0"/>
                <a:cs typeface="Times New Roman" pitchFamily="18" charset="0"/>
              </a:rPr>
              <a:t>Processus de mise en place du comité en charge du réseau (concertation)</a:t>
            </a:r>
          </a:p>
          <a:p>
            <a:pPr algn="just">
              <a:buFont typeface="Wingdings" pitchFamily="2" charset="2"/>
              <a:buChar char="q"/>
            </a:pPr>
            <a:r>
              <a:rPr lang="fr-FR" sz="1800" dirty="0" smtClean="0">
                <a:latin typeface="Times New Roman" pitchFamily="18" charset="0"/>
                <a:cs typeface="Times New Roman" pitchFamily="18" charset="0"/>
              </a:rPr>
              <a:t>Mécanisme de fonctionnement (démocratique) </a:t>
            </a:r>
          </a:p>
          <a:p>
            <a:pPr algn="just">
              <a:buFont typeface="Wingdings" pitchFamily="2" charset="2"/>
              <a:buChar char="q"/>
            </a:pPr>
            <a:r>
              <a:rPr lang="fr-FR" sz="1800" dirty="0" smtClean="0">
                <a:latin typeface="Times New Roman" pitchFamily="18" charset="0"/>
                <a:cs typeface="Times New Roman" pitchFamily="18" charset="0"/>
              </a:rPr>
              <a:t>Relations avec les autorités et  autres partenaires (ISC).: bonnes et régulières</a:t>
            </a:r>
          </a:p>
          <a:p>
            <a:pPr algn="just">
              <a:buNone/>
            </a:pPr>
            <a:r>
              <a:rPr lang="fr-FR" sz="1800" dirty="0" smtClean="0">
                <a:latin typeface="Times New Roman" pitchFamily="18" charset="0"/>
                <a:cs typeface="Times New Roman" pitchFamily="18" charset="0"/>
              </a:rPr>
              <a:t>Les besoins en eau d’irrigation des populations sont supérieurs par rapport à la disponibilité relative ( entrainant alors des petites tensions sociales autour de la gestion de l’eau). </a:t>
            </a:r>
          </a:p>
          <a:p>
            <a:pPr algn="just">
              <a:buNone/>
            </a:pPr>
            <a:endParaRPr lang="fr-FR" sz="1800" dirty="0" smtClean="0">
              <a:latin typeface="Times New Roman" pitchFamily="18" charset="0"/>
              <a:cs typeface="Times New Roman" pitchFamily="18" charset="0"/>
            </a:endParaRPr>
          </a:p>
          <a:p>
            <a:pPr algn="just">
              <a:buNone/>
            </a:pPr>
            <a:endParaRPr lang="fr-FR" sz="2000" dirty="0" smtClean="0">
              <a:latin typeface="Times New Roman" pitchFamily="18" charset="0"/>
              <a:cs typeface="Times New Roman" pitchFamily="18" charset="0"/>
            </a:endParaRPr>
          </a:p>
          <a:p>
            <a:endParaRPr lang="fr-F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938962"/>
          </a:xfrm>
        </p:spPr>
        <p:style>
          <a:lnRef idx="2">
            <a:schemeClr val="dk1"/>
          </a:lnRef>
          <a:fillRef idx="1">
            <a:schemeClr val="lt1"/>
          </a:fillRef>
          <a:effectRef idx="0">
            <a:schemeClr val="dk1"/>
          </a:effectRef>
          <a:fontRef idx="minor">
            <a:schemeClr val="dk1"/>
          </a:fontRef>
        </p:style>
        <p:txBody>
          <a:bodyPr>
            <a:normAutofit/>
          </a:bodyPr>
          <a:lstStyle/>
          <a:p>
            <a:pPr algn="ctr"/>
            <a:r>
              <a:rPr lang="fr-FR" sz="2400" dirty="0" smtClean="0">
                <a:latin typeface="Times New Roman" pitchFamily="18" charset="0"/>
                <a:cs typeface="Times New Roman" pitchFamily="18" charset="0"/>
              </a:rPr>
              <a:t>Rapport avec le CSI</a:t>
            </a:r>
            <a:br>
              <a:rPr lang="fr-FR" sz="2400" dirty="0" smtClean="0">
                <a:latin typeface="Times New Roman" pitchFamily="18" charset="0"/>
                <a:cs typeface="Times New Roman" pitchFamily="18" charset="0"/>
              </a:rPr>
            </a:br>
            <a:endParaRPr lang="fr-FR" sz="2400" dirty="0">
              <a:latin typeface="Times New Roman" pitchFamily="18" charset="0"/>
              <a:cs typeface="Times New Roman" pitchFamily="18" charset="0"/>
            </a:endParaRPr>
          </a:p>
        </p:txBody>
      </p:sp>
      <p:sp>
        <p:nvSpPr>
          <p:cNvPr id="3" name="Espace réservé du contenu 2"/>
          <p:cNvSpPr>
            <a:spLocks noGrp="1"/>
          </p:cNvSpPr>
          <p:nvPr>
            <p:ph sz="half" idx="1"/>
          </p:nvPr>
        </p:nvSpPr>
        <p:spPr>
          <a:xfrm>
            <a:off x="428596" y="2285992"/>
            <a:ext cx="3543296" cy="2437609"/>
          </a:xfrm>
        </p:spPr>
        <p:style>
          <a:lnRef idx="2">
            <a:schemeClr val="accent1"/>
          </a:lnRef>
          <a:fillRef idx="1">
            <a:schemeClr val="lt1"/>
          </a:fillRef>
          <a:effectRef idx="0">
            <a:schemeClr val="accent1"/>
          </a:effectRef>
          <a:fontRef idx="minor">
            <a:schemeClr val="dk1"/>
          </a:fontRef>
        </p:style>
        <p:txBody>
          <a:bodyPr/>
          <a:lstStyle/>
          <a:p>
            <a:pPr>
              <a:buFont typeface="Wingdings" pitchFamily="2" charset="2"/>
              <a:buChar char="q"/>
            </a:pPr>
            <a:r>
              <a:rPr lang="fr-FR" dirty="0" smtClean="0"/>
              <a:t> </a:t>
            </a:r>
            <a:r>
              <a:rPr lang="fr-FR" sz="1800" dirty="0" smtClean="0">
                <a:latin typeface="Times New Roman" pitchFamily="18" charset="0"/>
                <a:cs typeface="Times New Roman" pitchFamily="18" charset="0"/>
              </a:rPr>
              <a:t>1ér contrat:</a:t>
            </a:r>
          </a:p>
          <a:p>
            <a:pPr lvl="1">
              <a:buFont typeface="Wingdings" pitchFamily="2" charset="2"/>
              <a:buChar char="§"/>
            </a:pPr>
            <a:r>
              <a:rPr lang="fr-FR" sz="1800" dirty="0" smtClean="0">
                <a:latin typeface="Times New Roman" pitchFamily="18" charset="0"/>
                <a:cs typeface="Times New Roman" pitchFamily="18" charset="0"/>
              </a:rPr>
              <a:t> sur la relance du FWUC</a:t>
            </a:r>
          </a:p>
          <a:p>
            <a:pPr>
              <a:buFont typeface="Wingdings" pitchFamily="2" charset="2"/>
              <a:buChar char="q"/>
            </a:pPr>
            <a:r>
              <a:rPr lang="fr-FR" sz="1800" dirty="0" smtClean="0">
                <a:latin typeface="Times New Roman" pitchFamily="18" charset="0"/>
                <a:cs typeface="Times New Roman" pitchFamily="18" charset="0"/>
              </a:rPr>
              <a:t>2èm contrat: </a:t>
            </a:r>
          </a:p>
          <a:p>
            <a:pPr lvl="1">
              <a:buFont typeface="Wingdings" pitchFamily="2" charset="2"/>
              <a:buChar char="§"/>
            </a:pPr>
            <a:r>
              <a:rPr lang="fr-FR" sz="1800" dirty="0" smtClean="0">
                <a:latin typeface="Times New Roman" pitchFamily="18" charset="0"/>
                <a:cs typeface="Times New Roman" pitchFamily="18" charset="0"/>
              </a:rPr>
              <a:t>Création de bases de données </a:t>
            </a:r>
          </a:p>
          <a:p>
            <a:pPr lvl="1">
              <a:buFont typeface="Wingdings" pitchFamily="2" charset="2"/>
              <a:buChar char="§"/>
            </a:pPr>
            <a:r>
              <a:rPr lang="fr-FR" sz="1800" dirty="0" smtClean="0">
                <a:latin typeface="Times New Roman" pitchFamily="18" charset="0"/>
                <a:cs typeface="Times New Roman" pitchFamily="18" charset="0"/>
              </a:rPr>
              <a:t>réhabilitation</a:t>
            </a:r>
            <a:endParaRPr lang="fr-FR" sz="1800" dirty="0">
              <a:latin typeface="Times New Roman" pitchFamily="18" charset="0"/>
              <a:cs typeface="Times New Roman" pitchFamily="18" charset="0"/>
            </a:endParaRPr>
          </a:p>
        </p:txBody>
      </p:sp>
      <p:pic>
        <p:nvPicPr>
          <p:cNvPr id="1026" name="Picture 2" descr="C:\Users\AMOS\Documents\Documents Amos\AMOS\Documents\ISC presentation\ISC Mali visit 2010-09-21\IMG_0956.JPG"/>
          <p:cNvPicPr>
            <a:picLocks noGrp="1" noChangeAspect="1" noChangeArrowheads="1"/>
          </p:cNvPicPr>
          <p:nvPr>
            <p:ph sz="half" idx="2"/>
          </p:nvPr>
        </p:nvPicPr>
        <p:blipFill>
          <a:blip r:embed="rId2" cstate="print"/>
          <a:srcRect/>
          <a:stretch>
            <a:fillRect/>
          </a:stretch>
        </p:blipFill>
        <p:spPr bwMode="auto">
          <a:xfrm>
            <a:off x="4214810" y="2071678"/>
            <a:ext cx="4495800" cy="3857652"/>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857232"/>
            <a:ext cx="8686800" cy="1000108"/>
          </a:xfrm>
        </p:spPr>
        <p:style>
          <a:lnRef idx="1">
            <a:schemeClr val="dk1"/>
          </a:lnRef>
          <a:fillRef idx="2">
            <a:schemeClr val="dk1"/>
          </a:fillRef>
          <a:effectRef idx="1">
            <a:schemeClr val="dk1"/>
          </a:effectRef>
          <a:fontRef idx="minor">
            <a:schemeClr val="dk1"/>
          </a:fontRef>
        </p:style>
        <p:txBody>
          <a:bodyPr>
            <a:noAutofit/>
          </a:bodyPr>
          <a:lstStyle/>
          <a:p>
            <a:r>
              <a:rPr lang="fr-FR" sz="2400" dirty="0" smtClean="0">
                <a:solidFill>
                  <a:schemeClr val="tx2"/>
                </a:solidFill>
                <a:latin typeface="Bell MT" pitchFamily="18" charset="0"/>
                <a:cs typeface="Times New Roman" pitchFamily="18" charset="0"/>
              </a:rPr>
              <a:t>4- Visite du barrage déversoir de </a:t>
            </a:r>
            <a:r>
              <a:rPr lang="fr-FR" sz="2400" dirty="0" err="1" smtClean="0">
                <a:solidFill>
                  <a:schemeClr val="tx2"/>
                </a:solidFill>
                <a:latin typeface="Bell MT" pitchFamily="18" charset="0"/>
                <a:cs typeface="Times New Roman" pitchFamily="18" charset="0"/>
              </a:rPr>
              <a:t>Stung</a:t>
            </a:r>
            <a:r>
              <a:rPr lang="fr-FR" sz="2400" dirty="0" smtClean="0">
                <a:solidFill>
                  <a:schemeClr val="tx2"/>
                </a:solidFill>
                <a:latin typeface="Bell MT" pitchFamily="18" charset="0"/>
                <a:cs typeface="Times New Roman" pitchFamily="18" charset="0"/>
              </a:rPr>
              <a:t> </a:t>
            </a:r>
            <a:r>
              <a:rPr lang="fr-FR" sz="2400" dirty="0" err="1" smtClean="0">
                <a:solidFill>
                  <a:schemeClr val="tx2"/>
                </a:solidFill>
                <a:latin typeface="Bell MT" pitchFamily="18" charset="0"/>
                <a:cs typeface="Times New Roman" pitchFamily="18" charset="0"/>
              </a:rPr>
              <a:t>Chinit</a:t>
            </a:r>
            <a:r>
              <a:rPr lang="fr-FR" sz="2400" dirty="0" smtClean="0">
                <a:solidFill>
                  <a:schemeClr val="tx2"/>
                </a:solidFill>
                <a:latin typeface="Bell MT" pitchFamily="18" charset="0"/>
                <a:cs typeface="Times New Roman" pitchFamily="18" charset="0"/>
              </a:rPr>
              <a:t> ( à </a:t>
            </a:r>
            <a:r>
              <a:rPr lang="fr-FR" sz="2400" dirty="0" err="1" smtClean="0">
                <a:solidFill>
                  <a:schemeClr val="tx2"/>
                </a:solidFill>
                <a:latin typeface="Bell MT" pitchFamily="18" charset="0"/>
                <a:cs typeface="Times New Roman" pitchFamily="18" charset="0"/>
              </a:rPr>
              <a:t>Kompong</a:t>
            </a:r>
            <a:r>
              <a:rPr lang="fr-FR" sz="2400" dirty="0" smtClean="0">
                <a:solidFill>
                  <a:schemeClr val="tx2"/>
                </a:solidFill>
                <a:latin typeface="Bell MT" pitchFamily="18" charset="0"/>
                <a:cs typeface="Times New Roman" pitchFamily="18" charset="0"/>
              </a:rPr>
              <a:t> Thom</a:t>
            </a:r>
            <a:r>
              <a:rPr lang="fr-FR" sz="2400" dirty="0" smtClean="0">
                <a:latin typeface="Bell MT" pitchFamily="18" charset="0"/>
                <a:cs typeface="Times New Roman" pitchFamily="18" charset="0"/>
              </a:rPr>
              <a:t>)</a:t>
            </a:r>
            <a:br>
              <a:rPr lang="fr-FR" sz="2400" dirty="0" smtClean="0">
                <a:latin typeface="Bell MT" pitchFamily="18" charset="0"/>
                <a:cs typeface="Times New Roman" pitchFamily="18" charset="0"/>
              </a:rPr>
            </a:br>
            <a:endParaRPr lang="fr-FR" sz="2400" dirty="0">
              <a:latin typeface="Bell MT" pitchFamily="18" charset="0"/>
              <a:cs typeface="Times New Roman" pitchFamily="18" charset="0"/>
            </a:endParaRPr>
          </a:p>
        </p:txBody>
      </p:sp>
      <p:sp>
        <p:nvSpPr>
          <p:cNvPr id="8" name="Espace réservé du contenu 4"/>
          <p:cNvSpPr>
            <a:spLocks noGrp="1"/>
          </p:cNvSpPr>
          <p:nvPr>
            <p:ph sz="quarter" idx="4"/>
          </p:nvPr>
        </p:nvSpPr>
        <p:spPr/>
        <p:style>
          <a:lnRef idx="2">
            <a:schemeClr val="accent1"/>
          </a:lnRef>
          <a:fillRef idx="1">
            <a:schemeClr val="lt1"/>
          </a:fillRef>
          <a:effectRef idx="0">
            <a:schemeClr val="accent1"/>
          </a:effectRef>
          <a:fontRef idx="minor">
            <a:schemeClr val="dk1"/>
          </a:fontRef>
        </p:style>
        <p:txBody>
          <a:bodyPr>
            <a:noAutofit/>
          </a:bodyPr>
          <a:lstStyle/>
          <a:p>
            <a:pPr algn="just">
              <a:buNone/>
            </a:pPr>
            <a:r>
              <a:rPr lang="fr-FR" sz="1600" dirty="0" smtClean="0">
                <a:latin typeface="Times New Roman" pitchFamily="18" charset="0"/>
                <a:cs typeface="Times New Roman" pitchFamily="18" charset="0"/>
              </a:rPr>
              <a:t>Le Système de </a:t>
            </a:r>
            <a:r>
              <a:rPr lang="fr-FR" sz="1600" dirty="0" err="1" smtClean="0">
                <a:latin typeface="Times New Roman" pitchFamily="18" charset="0"/>
                <a:cs typeface="Times New Roman" pitchFamily="18" charset="0"/>
              </a:rPr>
              <a:t>Stung</a:t>
            </a:r>
            <a:r>
              <a:rPr lang="fr-FR" sz="1600" dirty="0" smtClean="0">
                <a:latin typeface="Times New Roman" pitchFamily="18" charset="0"/>
                <a:cs typeface="Times New Roman" pitchFamily="18" charset="0"/>
              </a:rPr>
              <a:t> </a:t>
            </a:r>
            <a:r>
              <a:rPr lang="fr-FR" sz="1600" dirty="0" err="1" smtClean="0">
                <a:latin typeface="Times New Roman" pitchFamily="18" charset="0"/>
                <a:cs typeface="Times New Roman" pitchFamily="18" charset="0"/>
              </a:rPr>
              <a:t>Chinit</a:t>
            </a:r>
            <a:r>
              <a:rPr lang="fr-FR" sz="1600" dirty="0" smtClean="0">
                <a:latin typeface="Times New Roman" pitchFamily="18" charset="0"/>
                <a:cs typeface="Times New Roman" pitchFamily="18" charset="0"/>
              </a:rPr>
              <a:t> est caractérisé par un barrage-déversoir avec déviation dans les C1, C2, et C3. (système très proche de celui du Mali dans son fonctionnement), </a:t>
            </a:r>
          </a:p>
          <a:p>
            <a:pPr algn="just">
              <a:buNone/>
            </a:pPr>
            <a:r>
              <a:rPr lang="fr-FR" sz="1600" dirty="0" smtClean="0">
                <a:latin typeface="Times New Roman" pitchFamily="18" charset="0"/>
                <a:cs typeface="Times New Roman" pitchFamily="18" charset="0"/>
              </a:rPr>
              <a:t>Un système gravitaire fait remonter de l’eau et la distribue à partir d’un réseau structuré. </a:t>
            </a:r>
          </a:p>
          <a:p>
            <a:pPr algn="just">
              <a:buNone/>
            </a:pPr>
            <a:r>
              <a:rPr lang="fr-FR" sz="1600" dirty="0" smtClean="0">
                <a:latin typeface="Times New Roman" pitchFamily="18" charset="0"/>
                <a:cs typeface="Times New Roman" pitchFamily="18" charset="0"/>
              </a:rPr>
              <a:t> Construit sous le régime de Pole Pote, ce système fut réhabilité en 2002/2003. </a:t>
            </a:r>
          </a:p>
          <a:p>
            <a:pPr algn="just">
              <a:buNone/>
            </a:pPr>
            <a:r>
              <a:rPr lang="fr-FR" sz="1600" dirty="0" smtClean="0">
                <a:latin typeface="Times New Roman" pitchFamily="18" charset="0"/>
                <a:cs typeface="Times New Roman" pitchFamily="18" charset="0"/>
              </a:rPr>
              <a:t>La gestion de l’eau dans les périmètres se fait à travers la FWUC  chargé du:</a:t>
            </a:r>
          </a:p>
          <a:p>
            <a:pPr lvl="1" algn="just">
              <a:buFont typeface="Wingdings" pitchFamily="2" charset="2"/>
              <a:buChar char="§"/>
            </a:pPr>
            <a:r>
              <a:rPr lang="fr-FR" sz="1600" dirty="0" smtClean="0">
                <a:latin typeface="Times New Roman" pitchFamily="18" charset="0"/>
                <a:cs typeface="Times New Roman" pitchFamily="18" charset="0"/>
              </a:rPr>
              <a:t>maintien et l’entretien du réseau,</a:t>
            </a:r>
          </a:p>
          <a:p>
            <a:pPr lvl="1" algn="just">
              <a:buFont typeface="Wingdings" pitchFamily="2" charset="2"/>
              <a:buChar char="§"/>
            </a:pPr>
            <a:r>
              <a:rPr lang="fr-FR" sz="1600" dirty="0" smtClean="0">
                <a:latin typeface="Times New Roman" pitchFamily="18" charset="0"/>
                <a:cs typeface="Times New Roman" pitchFamily="18" charset="0"/>
              </a:rPr>
              <a:t>partage de l’eau entre  usagers</a:t>
            </a:r>
          </a:p>
          <a:p>
            <a:pPr algn="just"/>
            <a:endParaRPr lang="fr-FR" sz="1600" dirty="0">
              <a:latin typeface="Times New Roman" pitchFamily="18" charset="0"/>
              <a:cs typeface="Times New Roman" pitchFamily="18" charset="0"/>
            </a:endParaRPr>
          </a:p>
        </p:txBody>
      </p:sp>
      <p:pic>
        <p:nvPicPr>
          <p:cNvPr id="9" name="Picture 2" descr="C:\Users\AMOS\Documents\Toshiba External Hard Drive\AMOS\Documents\Photo cambodge 1\139CANON\IMG_3982.JPG"/>
          <p:cNvPicPr>
            <a:picLocks noGrp="1" noChangeAspect="1" noChangeArrowheads="1"/>
          </p:cNvPicPr>
          <p:nvPr>
            <p:ph sz="quarter" idx="2"/>
          </p:nvPr>
        </p:nvPicPr>
        <p:blipFill>
          <a:blip r:embed="rId2" cstate="print"/>
          <a:stretch>
            <a:fillRect/>
          </a:stretch>
        </p:blipFill>
        <p:spPr bwMode="auto">
          <a:xfrm>
            <a:off x="511334" y="2742060"/>
            <a:ext cx="3931920" cy="3391593"/>
          </a:xfrm>
          <a:prstGeom prst="rect">
            <a:avLst/>
          </a:prstGeom>
        </p:spPr>
        <p:style>
          <a:lnRef idx="2">
            <a:schemeClr val="accent2"/>
          </a:lnRef>
          <a:fillRef idx="1">
            <a:schemeClr val="lt1"/>
          </a:fillRef>
          <a:effectRef idx="0">
            <a:schemeClr val="accent2"/>
          </a:effectRef>
          <a:fontRef idx="minor">
            <a:schemeClr val="dk1"/>
          </a:fontRef>
        </p:style>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71604" y="1071546"/>
            <a:ext cx="5929354" cy="867524"/>
          </a:xfrm>
          <a:ln/>
          <a:effectLst>
            <a:outerShdw blurRad="50800" dist="38100" dir="10800000" algn="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ormAutofit/>
          </a:bodyPr>
          <a:lstStyle/>
          <a:p>
            <a:pPr algn="ctr"/>
            <a:r>
              <a:rPr lang="fr-FR" sz="2400" dirty="0" smtClean="0">
                <a:latin typeface="Bell MT" pitchFamily="18" charset="0"/>
                <a:cs typeface="Times New Roman" pitchFamily="18" charset="0"/>
              </a:rPr>
              <a:t>Déversoir de </a:t>
            </a:r>
            <a:r>
              <a:rPr lang="fr-FR" sz="2400" dirty="0" err="1" smtClean="0">
                <a:latin typeface="Bell MT" pitchFamily="18" charset="0"/>
                <a:cs typeface="Times New Roman" pitchFamily="18" charset="0"/>
              </a:rPr>
              <a:t>Stung</a:t>
            </a:r>
            <a:r>
              <a:rPr lang="fr-FR" sz="2400" dirty="0" smtClean="0">
                <a:latin typeface="Bell MT" pitchFamily="18" charset="0"/>
                <a:cs typeface="Times New Roman" pitchFamily="18" charset="0"/>
              </a:rPr>
              <a:t> </a:t>
            </a:r>
            <a:r>
              <a:rPr lang="fr-FR" sz="2400" dirty="0" err="1" smtClean="0">
                <a:latin typeface="Bell MT" pitchFamily="18" charset="0"/>
                <a:cs typeface="Times New Roman" pitchFamily="18" charset="0"/>
              </a:rPr>
              <a:t>Chinit</a:t>
            </a:r>
            <a:r>
              <a:rPr lang="fr-FR" sz="2400" dirty="0" smtClean="0">
                <a:latin typeface="Bell MT" pitchFamily="18" charset="0"/>
                <a:cs typeface="Times New Roman" pitchFamily="18" charset="0"/>
              </a:rPr>
              <a:t/>
            </a:r>
            <a:br>
              <a:rPr lang="fr-FR" sz="2400" dirty="0" smtClean="0">
                <a:latin typeface="Bell MT" pitchFamily="18" charset="0"/>
                <a:cs typeface="Times New Roman" pitchFamily="18" charset="0"/>
              </a:rPr>
            </a:br>
            <a:endParaRPr lang="fr-FR" sz="2400" dirty="0">
              <a:latin typeface="Bell MT" pitchFamily="18" charset="0"/>
            </a:endParaRPr>
          </a:p>
        </p:txBody>
      </p:sp>
      <p:sp>
        <p:nvSpPr>
          <p:cNvPr id="5" name="Espace réservé du contenu 4"/>
          <p:cNvSpPr>
            <a:spLocks noGrp="1"/>
          </p:cNvSpPr>
          <p:nvPr>
            <p:ph sz="quarter" idx="2"/>
          </p:nvPr>
        </p:nvSpPr>
        <p:spPr>
          <a:xfrm>
            <a:off x="285720" y="2514600"/>
            <a:ext cx="4211668" cy="3986234"/>
          </a:xfrm>
          <a:ln>
            <a:solidFill>
              <a:schemeClr val="accent4">
                <a:lumMod val="75000"/>
              </a:schemeClr>
            </a:solidFill>
          </a:ln>
        </p:spPr>
        <p:txBody>
          <a:bodyPr>
            <a:normAutofit/>
          </a:bodyPr>
          <a:lstStyle/>
          <a:p>
            <a:pPr>
              <a:buNone/>
            </a:pPr>
            <a:endParaRPr lang="fr-FR" dirty="0" smtClean="0"/>
          </a:p>
          <a:p>
            <a:pPr algn="just"/>
            <a:r>
              <a:rPr lang="fr-FR" sz="1600" dirty="0" smtClean="0">
                <a:latin typeface="Times New Roman" pitchFamily="18" charset="0"/>
                <a:cs typeface="Times New Roman" pitchFamily="18" charset="0"/>
              </a:rPr>
              <a:t>La gestion de l’eau sur le réseau relève de la responsabilité du Département des ressources en eau (pour les canaux I), et du FWUC (pour les canaux II à travers 5 élus et un Technicien chargé de l’ouverture et de la fermeture des portes).</a:t>
            </a:r>
          </a:p>
          <a:p>
            <a:pPr algn="just"/>
            <a:r>
              <a:rPr lang="fr-FR" sz="1600" dirty="0" smtClean="0">
                <a:latin typeface="Times New Roman" pitchFamily="18" charset="0"/>
                <a:cs typeface="Times New Roman" pitchFamily="18" charset="0"/>
              </a:rPr>
              <a:t> Les décisions sont prises sur la base des concertations assortit d’un calendrier de distribution approprié. </a:t>
            </a:r>
          </a:p>
          <a:p>
            <a:pPr algn="just"/>
            <a:r>
              <a:rPr lang="fr-FR" sz="1600" dirty="0" smtClean="0">
                <a:latin typeface="Times New Roman" pitchFamily="18" charset="0"/>
                <a:cs typeface="Times New Roman" pitchFamily="18" charset="0"/>
              </a:rPr>
              <a:t>L’entretien des C</a:t>
            </a:r>
            <a:r>
              <a:rPr lang="fr-FR" sz="1600" baseline="-25000" dirty="0" smtClean="0">
                <a:latin typeface="Times New Roman" pitchFamily="18" charset="0"/>
                <a:cs typeface="Times New Roman" pitchFamily="18" charset="0"/>
              </a:rPr>
              <a:t>I</a:t>
            </a:r>
            <a:r>
              <a:rPr lang="fr-FR" sz="1600" dirty="0" smtClean="0">
                <a:latin typeface="Times New Roman" pitchFamily="18" charset="0"/>
                <a:cs typeface="Times New Roman" pitchFamily="18" charset="0"/>
              </a:rPr>
              <a:t> et C</a:t>
            </a:r>
            <a:r>
              <a:rPr lang="fr-FR" sz="1600" baseline="-25000" dirty="0" smtClean="0">
                <a:latin typeface="Times New Roman" pitchFamily="18" charset="0"/>
                <a:cs typeface="Times New Roman" pitchFamily="18" charset="0"/>
              </a:rPr>
              <a:t>II</a:t>
            </a:r>
            <a:r>
              <a:rPr lang="fr-FR" sz="1600" dirty="0" smtClean="0">
                <a:latin typeface="Times New Roman" pitchFamily="18" charset="0"/>
                <a:cs typeface="Times New Roman" pitchFamily="18" charset="0"/>
              </a:rPr>
              <a:t> est sous la responsabilité d’un surveillant de bloc qui maintient constamment une lame d’eau dans l’ensemble du bloc. </a:t>
            </a:r>
            <a:endParaRPr lang="fr-FR" sz="1600" dirty="0"/>
          </a:p>
        </p:txBody>
      </p:sp>
      <p:pic>
        <p:nvPicPr>
          <p:cNvPr id="11266" name="Picture 2" descr="C:\Users\AMOS\Documents\Toshiba External Hard Drive\AMOS\Documents\Photo cambodge 1\139CANON\IMG_3985.JPG"/>
          <p:cNvPicPr>
            <a:picLocks noGrp="1" noChangeAspect="1" noChangeArrowheads="1"/>
          </p:cNvPicPr>
          <p:nvPr>
            <p:ph sz="quarter" idx="4"/>
          </p:nvPr>
        </p:nvPicPr>
        <p:blipFill>
          <a:blip r:embed="rId2" cstate="print"/>
          <a:srcRect/>
          <a:stretch>
            <a:fillRect/>
          </a:stretch>
        </p:blipFill>
        <p:spPr bwMode="auto">
          <a:xfrm>
            <a:off x="5000628" y="2643182"/>
            <a:ext cx="3571900" cy="3941763"/>
          </a:xfrm>
          <a:prstGeom prst="rect">
            <a:avLst/>
          </a:prstGeom>
          <a:noFill/>
          <a:ln>
            <a:solidFill>
              <a:schemeClr val="tx2">
                <a:lumMod val="60000"/>
                <a:lumOff val="40000"/>
              </a:schemeClr>
            </a:solidFill>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867524"/>
          </a:xfrm>
          <a:effectLst>
            <a:outerShdw blurRad="50800" dist="38100" dir="8100000" algn="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normAutofit/>
          </a:bodyPr>
          <a:lstStyle/>
          <a:p>
            <a:pPr algn="ctr"/>
            <a:r>
              <a:rPr lang="fr-FR" sz="2400" dirty="0" smtClean="0">
                <a:latin typeface="Bell MT" pitchFamily="18" charset="0"/>
                <a:cs typeface="Times New Roman" pitchFamily="18" charset="0"/>
              </a:rPr>
              <a:t>Réunion avec le comité de gestion de </a:t>
            </a:r>
            <a:r>
              <a:rPr lang="fr-FR" sz="2400" dirty="0" err="1" smtClean="0">
                <a:latin typeface="Bell MT" pitchFamily="18" charset="0"/>
                <a:cs typeface="Times New Roman" pitchFamily="18" charset="0"/>
              </a:rPr>
              <a:t>Stung</a:t>
            </a:r>
            <a:r>
              <a:rPr lang="fr-FR" sz="2400" dirty="0" smtClean="0">
                <a:latin typeface="Bell MT" pitchFamily="18" charset="0"/>
                <a:cs typeface="Times New Roman" pitchFamily="18" charset="0"/>
              </a:rPr>
              <a:t> </a:t>
            </a:r>
            <a:r>
              <a:rPr lang="fr-FR" sz="2400" dirty="0" err="1" smtClean="0">
                <a:latin typeface="Bell MT" pitchFamily="18" charset="0"/>
                <a:cs typeface="Times New Roman" pitchFamily="18" charset="0"/>
              </a:rPr>
              <a:t>Chinit</a:t>
            </a:r>
            <a:r>
              <a:rPr lang="fr-FR" sz="2400" dirty="0" smtClean="0">
                <a:latin typeface="Bell MT" pitchFamily="18" charset="0"/>
                <a:cs typeface="Times New Roman" pitchFamily="18" charset="0"/>
              </a:rPr>
              <a:t/>
            </a:r>
            <a:br>
              <a:rPr lang="fr-FR" sz="2400" dirty="0" smtClean="0">
                <a:latin typeface="Bell MT" pitchFamily="18" charset="0"/>
                <a:cs typeface="Times New Roman" pitchFamily="18" charset="0"/>
              </a:rPr>
            </a:br>
            <a:endParaRPr lang="fr-FR" sz="2400" dirty="0">
              <a:latin typeface="Bell MT" pitchFamily="18" charset="0"/>
            </a:endParaRPr>
          </a:p>
        </p:txBody>
      </p:sp>
      <p:pic>
        <p:nvPicPr>
          <p:cNvPr id="14338" name="Picture 2" descr="C:\Users\AMOS\Documents\Toshiba External Hard Drive\AMOS\Documents\ISC presentation\ISC Mali visit 2010-09-21\IMG_0978.JPG"/>
          <p:cNvPicPr>
            <a:picLocks noGrp="1" noChangeAspect="1" noChangeArrowheads="1"/>
          </p:cNvPicPr>
          <p:nvPr>
            <p:ph sz="quarter" idx="2"/>
          </p:nvPr>
        </p:nvPicPr>
        <p:blipFill>
          <a:blip r:embed="rId2" cstate="print"/>
          <a:stretch>
            <a:fillRect/>
          </a:stretch>
        </p:blipFill>
        <p:spPr bwMode="auto">
          <a:xfrm>
            <a:off x="500034" y="2500306"/>
            <a:ext cx="3931920" cy="2946862"/>
          </a:xfrm>
          <a:prstGeom prst="rect">
            <a:avLst/>
          </a:prstGeom>
          <a:ln/>
        </p:spPr>
        <p:style>
          <a:lnRef idx="2">
            <a:schemeClr val="accent1"/>
          </a:lnRef>
          <a:fillRef idx="1">
            <a:schemeClr val="lt1"/>
          </a:fillRef>
          <a:effectRef idx="0">
            <a:schemeClr val="accent1"/>
          </a:effectRef>
          <a:fontRef idx="minor">
            <a:schemeClr val="dk1"/>
          </a:fontRef>
        </p:style>
      </p:pic>
      <p:sp>
        <p:nvSpPr>
          <p:cNvPr id="5" name="Espace réservé du contenu 4"/>
          <p:cNvSpPr>
            <a:spLocks noGrp="1"/>
          </p:cNvSpPr>
          <p:nvPr>
            <p:ph sz="quarter" idx="4"/>
          </p:nvPr>
        </p:nvSpPr>
        <p:spPr>
          <a:xfrm>
            <a:off x="4645025" y="2514600"/>
            <a:ext cx="4041775" cy="2843226"/>
          </a:xfrm>
        </p:spPr>
        <p:style>
          <a:lnRef idx="2">
            <a:schemeClr val="accent1"/>
          </a:lnRef>
          <a:fillRef idx="1">
            <a:schemeClr val="lt1"/>
          </a:fillRef>
          <a:effectRef idx="0">
            <a:schemeClr val="accent1"/>
          </a:effectRef>
          <a:fontRef idx="minor">
            <a:schemeClr val="dk1"/>
          </a:fontRef>
        </p:style>
        <p:txBody>
          <a:bodyPr/>
          <a:lstStyle/>
          <a:p>
            <a:pPr algn="just">
              <a:buNone/>
            </a:pPr>
            <a:r>
              <a:rPr lang="fr-FR" sz="1600" b="1" dirty="0" smtClean="0">
                <a:latin typeface="Times New Roman" pitchFamily="18" charset="0"/>
                <a:cs typeface="Times New Roman" pitchFamily="18" charset="0"/>
              </a:rPr>
              <a:t>Les rapports de collaboration entre l’ISC/FWUC : </a:t>
            </a:r>
          </a:p>
          <a:p>
            <a:pPr lvl="1">
              <a:buFont typeface="Wingdings" pitchFamily="2" charset="2"/>
              <a:buChar char="§"/>
            </a:pPr>
            <a:r>
              <a:rPr lang="fr-FR" sz="1400" dirty="0" smtClean="0">
                <a:latin typeface="Times New Roman" pitchFamily="18" charset="0"/>
                <a:cs typeface="Times New Roman" pitchFamily="18" charset="0"/>
              </a:rPr>
              <a:t>Renforcement de capacité (formation),</a:t>
            </a:r>
          </a:p>
          <a:p>
            <a:pPr lvl="1">
              <a:buFont typeface="Wingdings" pitchFamily="2" charset="2"/>
              <a:buChar char="§"/>
            </a:pPr>
            <a:r>
              <a:rPr lang="fr-FR" sz="1400" dirty="0" smtClean="0">
                <a:latin typeface="Times New Roman" pitchFamily="18" charset="0"/>
                <a:cs typeface="Times New Roman" pitchFamily="18" charset="0"/>
              </a:rPr>
              <a:t> Appui financier,</a:t>
            </a:r>
          </a:p>
          <a:p>
            <a:pPr lvl="1">
              <a:buFont typeface="Wingdings" pitchFamily="2" charset="2"/>
              <a:buChar char="§"/>
            </a:pPr>
            <a:r>
              <a:rPr lang="fr-FR" sz="1400" dirty="0" smtClean="0">
                <a:latin typeface="Times New Roman" pitchFamily="18" charset="0"/>
                <a:cs typeface="Times New Roman" pitchFamily="18" charset="0"/>
              </a:rPr>
              <a:t>Fourniture de services (contrat), </a:t>
            </a:r>
          </a:p>
          <a:p>
            <a:pPr lvl="1">
              <a:buFont typeface="Wingdings" pitchFamily="2" charset="2"/>
              <a:buChar char="§"/>
            </a:pPr>
            <a:r>
              <a:rPr lang="fr-FR" sz="1400" dirty="0" smtClean="0">
                <a:latin typeface="Times New Roman" pitchFamily="18" charset="0"/>
                <a:cs typeface="Times New Roman" pitchFamily="18" charset="0"/>
              </a:rPr>
              <a:t>Appui dans l’élaboration des comptes,</a:t>
            </a:r>
          </a:p>
          <a:p>
            <a:pPr lvl="1">
              <a:buFont typeface="Wingdings" pitchFamily="2" charset="2"/>
              <a:buChar char="§"/>
            </a:pPr>
            <a:r>
              <a:rPr lang="fr-FR" sz="1400" dirty="0" smtClean="0">
                <a:latin typeface="Times New Roman" pitchFamily="18" charset="0"/>
                <a:cs typeface="Times New Roman" pitchFamily="18" charset="0"/>
              </a:rPr>
              <a:t>Appui institutionnel, </a:t>
            </a:r>
          </a:p>
          <a:p>
            <a:pPr lvl="1">
              <a:buFont typeface="Wingdings" pitchFamily="2" charset="2"/>
              <a:buChar char="§"/>
            </a:pPr>
            <a:r>
              <a:rPr lang="fr-FR" sz="1400" dirty="0" smtClean="0">
                <a:latin typeface="Times New Roman" pitchFamily="18" charset="0"/>
                <a:cs typeface="Times New Roman" pitchFamily="18" charset="0"/>
              </a:rPr>
              <a:t>Planification, </a:t>
            </a:r>
          </a:p>
          <a:p>
            <a:pPr lvl="1">
              <a:buFont typeface="Wingdings" pitchFamily="2" charset="2"/>
              <a:buChar char="§"/>
            </a:pPr>
            <a:r>
              <a:rPr lang="fr-FR" sz="1400" dirty="0" smtClean="0">
                <a:latin typeface="Times New Roman" pitchFamily="18" charset="0"/>
                <a:cs typeface="Times New Roman" pitchFamily="18" charset="0"/>
              </a:rPr>
              <a:t>Maintenance,</a:t>
            </a:r>
          </a:p>
          <a:p>
            <a:pPr lvl="1">
              <a:buFont typeface="Wingdings" pitchFamily="2" charset="2"/>
              <a:buChar char="§"/>
            </a:pPr>
            <a:r>
              <a:rPr lang="fr-FR" sz="1400" dirty="0" smtClean="0">
                <a:latin typeface="Times New Roman" pitchFamily="18" charset="0"/>
                <a:cs typeface="Times New Roman" pitchFamily="18" charset="0"/>
              </a:rPr>
              <a:t>Négociation,….</a:t>
            </a:r>
          </a:p>
          <a:p>
            <a:endParaRPr lang="fr-FR" dirty="0" smtClean="0"/>
          </a:p>
          <a:p>
            <a:endParaRPr lang="fr-F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867524"/>
          </a:xfrm>
        </p:spPr>
        <p:style>
          <a:lnRef idx="2">
            <a:schemeClr val="accent1"/>
          </a:lnRef>
          <a:fillRef idx="1">
            <a:schemeClr val="lt1"/>
          </a:fillRef>
          <a:effectRef idx="0">
            <a:schemeClr val="accent1"/>
          </a:effectRef>
          <a:fontRef idx="minor">
            <a:schemeClr val="dk1"/>
          </a:fontRef>
        </p:style>
        <p:txBody>
          <a:bodyPr>
            <a:normAutofit/>
          </a:bodyPr>
          <a:lstStyle/>
          <a:p>
            <a:pPr algn="ctr"/>
            <a:r>
              <a:rPr lang="fr-FR" sz="2400" dirty="0" smtClean="0">
                <a:latin typeface="Bell MT" pitchFamily="18" charset="0"/>
                <a:cs typeface="Times New Roman" pitchFamily="18" charset="0"/>
              </a:rPr>
              <a:t>Réunion avec le comité de gestion de </a:t>
            </a:r>
            <a:r>
              <a:rPr lang="fr-FR" sz="2400" dirty="0" err="1" smtClean="0">
                <a:latin typeface="Bell MT" pitchFamily="18" charset="0"/>
                <a:cs typeface="Times New Roman" pitchFamily="18" charset="0"/>
              </a:rPr>
              <a:t>Stung</a:t>
            </a:r>
            <a:r>
              <a:rPr lang="fr-FR" sz="2400" dirty="0" smtClean="0">
                <a:latin typeface="Bell MT" pitchFamily="18" charset="0"/>
                <a:cs typeface="Times New Roman" pitchFamily="18" charset="0"/>
              </a:rPr>
              <a:t> </a:t>
            </a:r>
            <a:r>
              <a:rPr lang="fr-FR" sz="2400" dirty="0" err="1" smtClean="0">
                <a:latin typeface="Bell MT" pitchFamily="18" charset="0"/>
                <a:cs typeface="Times New Roman" pitchFamily="18" charset="0"/>
              </a:rPr>
              <a:t>Chinit</a:t>
            </a:r>
            <a:r>
              <a:rPr lang="fr-FR" sz="2400" dirty="0" smtClean="0">
                <a:latin typeface="Bell MT" pitchFamily="18" charset="0"/>
                <a:cs typeface="Times New Roman" pitchFamily="18" charset="0"/>
              </a:rPr>
              <a:t/>
            </a:r>
            <a:br>
              <a:rPr lang="fr-FR" sz="2400" dirty="0" smtClean="0">
                <a:latin typeface="Bell MT" pitchFamily="18" charset="0"/>
                <a:cs typeface="Times New Roman" pitchFamily="18" charset="0"/>
              </a:rPr>
            </a:br>
            <a:endParaRPr lang="fr-FR" sz="2400" dirty="0"/>
          </a:p>
        </p:txBody>
      </p:sp>
      <p:sp>
        <p:nvSpPr>
          <p:cNvPr id="4" name="Espace réservé du contenu 3"/>
          <p:cNvSpPr>
            <a:spLocks noGrp="1"/>
          </p:cNvSpPr>
          <p:nvPr>
            <p:ph sz="half" idx="2"/>
          </p:nvPr>
        </p:nvSpPr>
        <p:spPr>
          <a:xfrm>
            <a:off x="4643438" y="1785926"/>
            <a:ext cx="4038600" cy="4857784"/>
          </a:xfrm>
        </p:spPr>
        <p:style>
          <a:lnRef idx="2">
            <a:schemeClr val="accent2"/>
          </a:lnRef>
          <a:fillRef idx="1">
            <a:schemeClr val="lt1"/>
          </a:fillRef>
          <a:effectRef idx="0">
            <a:schemeClr val="accent2"/>
          </a:effectRef>
          <a:fontRef idx="minor">
            <a:schemeClr val="dk1"/>
          </a:fontRef>
        </p:style>
        <p:txBody>
          <a:bodyPr>
            <a:normAutofit/>
          </a:bodyPr>
          <a:lstStyle/>
          <a:p>
            <a:pPr algn="just"/>
            <a:r>
              <a:rPr lang="fr-FR" sz="1600" dirty="0" smtClean="0">
                <a:latin typeface="Times New Roman" pitchFamily="18" charset="0"/>
                <a:cs typeface="Times New Roman" pitchFamily="18" charset="0"/>
              </a:rPr>
              <a:t>Un responsable de bloc   peut gérer environ jusqu’à 60 ha. Le dispositif comporte 16 responsables pour 48 blocs au total. </a:t>
            </a:r>
          </a:p>
          <a:p>
            <a:pPr algn="just"/>
            <a:r>
              <a:rPr lang="fr-FR" sz="1600" dirty="0" smtClean="0">
                <a:latin typeface="Times New Roman" pitchFamily="18" charset="0"/>
                <a:cs typeface="Times New Roman" pitchFamily="18" charset="0"/>
              </a:rPr>
              <a:t>Les rapports de collaboration entre l’ISC/FWUC sont des rapports de formation, d’appui financier, de fourniture de services (contrat), d’élaboration des comptes, d’appui institutionnel, de planification, de maintenance, de négociation,….</a:t>
            </a:r>
          </a:p>
          <a:p>
            <a:endParaRPr lang="fr-FR" sz="1800" dirty="0"/>
          </a:p>
        </p:txBody>
      </p:sp>
      <p:pic>
        <p:nvPicPr>
          <p:cNvPr id="5" name="Picture 3" descr="C:\Users\AMOS\Documents\Toshiba External Hard Drive\AMOS\Documents\ISC presentation\ISC Mali visit 2010-09-21\IMG_0984.JPG"/>
          <p:cNvPicPr>
            <a:picLocks noGrp="1" noChangeAspect="1" noChangeArrowheads="1"/>
          </p:cNvPicPr>
          <p:nvPr>
            <p:ph sz="half" idx="1"/>
          </p:nvPr>
        </p:nvPicPr>
        <p:blipFill>
          <a:blip r:embed="rId2" cstate="print"/>
          <a:stretch>
            <a:fillRect/>
          </a:stretch>
        </p:blipFill>
        <p:spPr bwMode="auto">
          <a:xfrm>
            <a:off x="510540" y="2664388"/>
            <a:ext cx="3931920" cy="2946862"/>
          </a:xfrm>
          <a:prstGeom prst="rect">
            <a:avLst/>
          </a:prstGeom>
          <a:noFill/>
        </p:spPr>
      </p:pic>
      <p:pic>
        <p:nvPicPr>
          <p:cNvPr id="6" name="Picture 3" descr="C:\Users\AMOS\Documents\Toshiba External Hard Drive\AMOS\Documents\ISC presentation\ISC Mali visit 2010-09-21\IMG_1004.JPG"/>
          <p:cNvPicPr>
            <a:picLocks noChangeAspect="1" noChangeArrowheads="1"/>
          </p:cNvPicPr>
          <p:nvPr/>
        </p:nvPicPr>
        <p:blipFill>
          <a:blip r:embed="rId3" cstate="print"/>
          <a:stretch>
            <a:fillRect/>
          </a:stretch>
        </p:blipFill>
        <p:spPr bwMode="auto">
          <a:xfrm>
            <a:off x="5286380" y="4500570"/>
            <a:ext cx="3131178" cy="2141289"/>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938962"/>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2"/>
          </a:lnRef>
          <a:fillRef idx="1">
            <a:schemeClr val="lt1"/>
          </a:fillRef>
          <a:effectRef idx="0">
            <a:schemeClr val="accent2"/>
          </a:effectRef>
          <a:fontRef idx="minor">
            <a:schemeClr val="dk1"/>
          </a:fontRef>
        </p:style>
        <p:txBody>
          <a:bodyPr>
            <a:normAutofit/>
          </a:bodyPr>
          <a:lstStyle/>
          <a:p>
            <a:pPr algn="ctr"/>
            <a:r>
              <a:rPr lang="fr-FR" sz="2400" dirty="0" smtClean="0">
                <a:latin typeface="Times New Roman" pitchFamily="18" charset="0"/>
                <a:cs typeface="Times New Roman" pitchFamily="18" charset="0"/>
              </a:rPr>
              <a:t>Relations avec le CSI</a:t>
            </a:r>
            <a:endParaRPr lang="fr-FR" sz="2400" dirty="0">
              <a:latin typeface="Times New Roman" pitchFamily="18" charset="0"/>
              <a:cs typeface="Times New Roman" pitchFamily="18" charset="0"/>
            </a:endParaRPr>
          </a:p>
        </p:txBody>
      </p:sp>
      <p:sp>
        <p:nvSpPr>
          <p:cNvPr id="3" name="Espace réservé du contenu 2"/>
          <p:cNvSpPr>
            <a:spLocks noGrp="1"/>
          </p:cNvSpPr>
          <p:nvPr>
            <p:ph sz="half" idx="1"/>
          </p:nvPr>
        </p:nvSpPr>
        <p:spPr>
          <a:xfrm>
            <a:off x="457200" y="1920085"/>
            <a:ext cx="4038600" cy="2008981"/>
          </a:xfrm>
        </p:spPr>
        <p:style>
          <a:lnRef idx="2">
            <a:schemeClr val="accent1"/>
          </a:lnRef>
          <a:fillRef idx="1">
            <a:schemeClr val="lt1"/>
          </a:fillRef>
          <a:effectRef idx="0">
            <a:schemeClr val="accent1"/>
          </a:effectRef>
          <a:fontRef idx="minor">
            <a:schemeClr val="dk1"/>
          </a:fontRef>
        </p:style>
        <p:txBody>
          <a:bodyPr>
            <a:normAutofit/>
          </a:bodyPr>
          <a:lstStyle/>
          <a:p>
            <a:pPr algn="just">
              <a:buNone/>
            </a:pPr>
            <a:r>
              <a:rPr lang="fr-FR" sz="1800" dirty="0" smtClean="0">
                <a:latin typeface="Times New Roman" pitchFamily="18" charset="0"/>
                <a:cs typeface="Times New Roman" pitchFamily="18" charset="0"/>
              </a:rPr>
              <a:t>Contrats avec la commune pour la :</a:t>
            </a:r>
          </a:p>
          <a:p>
            <a:pPr algn="just">
              <a:buFont typeface="Wingdings" pitchFamily="2" charset="2"/>
              <a:buChar char="q"/>
            </a:pPr>
            <a:r>
              <a:rPr lang="fr-FR" sz="1800" dirty="0" smtClean="0">
                <a:latin typeface="Times New Roman" pitchFamily="18" charset="0"/>
                <a:cs typeface="Times New Roman" pitchFamily="18" charset="0"/>
              </a:rPr>
              <a:t>Création de la FWUC</a:t>
            </a:r>
          </a:p>
          <a:p>
            <a:pPr algn="just">
              <a:buFont typeface="Wingdings" pitchFamily="2" charset="2"/>
              <a:buChar char="q"/>
            </a:pPr>
            <a:r>
              <a:rPr lang="fr-FR" sz="1800" dirty="0" smtClean="0">
                <a:latin typeface="Times New Roman" pitchFamily="18" charset="0"/>
                <a:cs typeface="Times New Roman" pitchFamily="18" charset="0"/>
              </a:rPr>
              <a:t>Consultation / étude de réalisation du canal</a:t>
            </a:r>
          </a:p>
          <a:p>
            <a:pPr algn="just">
              <a:buFont typeface="Wingdings" pitchFamily="2" charset="2"/>
              <a:buChar char="q"/>
            </a:pPr>
            <a:r>
              <a:rPr lang="fr-FR" sz="1800" dirty="0" smtClean="0">
                <a:latin typeface="Times New Roman" pitchFamily="18" charset="0"/>
                <a:cs typeface="Times New Roman" pitchFamily="18" charset="0"/>
              </a:rPr>
              <a:t>Négociation avec les bureau d’étude</a:t>
            </a:r>
            <a:endParaRPr lang="fr-FR" sz="1800" dirty="0">
              <a:latin typeface="Times New Roman" pitchFamily="18" charset="0"/>
              <a:cs typeface="Times New Roman" pitchFamily="18" charset="0"/>
            </a:endParaRPr>
          </a:p>
        </p:txBody>
      </p:sp>
      <p:pic>
        <p:nvPicPr>
          <p:cNvPr id="2050" name="Picture 2" descr="C:\Users\AMOS\Documents\Documents Amos\AMOS\Documents\Photo cambodge 1\139CANON\IMG_3984.JPG"/>
          <p:cNvPicPr>
            <a:picLocks noGrp="1" noChangeAspect="1" noChangeArrowheads="1"/>
          </p:cNvPicPr>
          <p:nvPr>
            <p:ph sz="half" idx="2"/>
          </p:nvPr>
        </p:nvPicPr>
        <p:blipFill>
          <a:blip r:embed="rId2" cstate="print"/>
          <a:srcRect/>
          <a:stretch>
            <a:fillRect/>
          </a:stretch>
        </p:blipFill>
        <p:spPr bwMode="auto">
          <a:xfrm>
            <a:off x="4648200" y="2428868"/>
            <a:ext cx="4038600" cy="3223426"/>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844" y="857232"/>
            <a:ext cx="8229600" cy="642942"/>
          </a:xfrm>
          <a:effectLst>
            <a:outerShdw blurRad="50800" dist="38100" dir="8100000" algn="t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a:normAutofit/>
          </a:bodyPr>
          <a:lstStyle/>
          <a:p>
            <a:r>
              <a:rPr lang="fr-FR" sz="2800" dirty="0" smtClean="0">
                <a:latin typeface="Times New Roman" pitchFamily="18" charset="0"/>
                <a:cs typeface="Times New Roman" pitchFamily="18" charset="0"/>
              </a:rPr>
              <a:t>C- </a:t>
            </a:r>
            <a:r>
              <a:rPr lang="fr-FR" sz="2800" dirty="0" smtClean="0">
                <a:latin typeface="Bell MT" pitchFamily="18" charset="0"/>
                <a:cs typeface="Times New Roman" pitchFamily="18" charset="0"/>
              </a:rPr>
              <a:t>Présentation des approches</a:t>
            </a:r>
            <a:endParaRPr lang="fr-FR" sz="2800" dirty="0">
              <a:latin typeface="Bell MT" pitchFamily="18" charset="0"/>
              <a:cs typeface="Times New Roman" pitchFamily="18" charset="0"/>
            </a:endParaRPr>
          </a:p>
        </p:txBody>
      </p:sp>
      <p:sp>
        <p:nvSpPr>
          <p:cNvPr id="3" name="Espace réservé du texte 2"/>
          <p:cNvSpPr>
            <a:spLocks noGrp="1"/>
          </p:cNvSpPr>
          <p:nvPr>
            <p:ph type="body" idx="1"/>
          </p:nvPr>
        </p:nvSpPr>
        <p:spPr>
          <a:xfrm>
            <a:off x="571472" y="2143116"/>
            <a:ext cx="3925916" cy="371484"/>
          </a:xfrm>
        </p:spPr>
        <p:style>
          <a:lnRef idx="2">
            <a:schemeClr val="accent3"/>
          </a:lnRef>
          <a:fillRef idx="1">
            <a:schemeClr val="lt1"/>
          </a:fillRef>
          <a:effectRef idx="0">
            <a:schemeClr val="accent3"/>
          </a:effectRef>
          <a:fontRef idx="minor">
            <a:schemeClr val="dk1"/>
          </a:fontRef>
        </p:style>
        <p:txBody>
          <a:bodyPr/>
          <a:lstStyle/>
          <a:p>
            <a:pPr algn="ctr"/>
            <a:r>
              <a:rPr lang="fr-FR" sz="2000" b="0" dirty="0" smtClean="0">
                <a:latin typeface="Times New Roman" pitchFamily="18" charset="0"/>
                <a:cs typeface="Times New Roman" pitchFamily="18" charset="0"/>
              </a:rPr>
              <a:t>Séance d’échanges</a:t>
            </a:r>
            <a:endParaRPr lang="fr-FR" sz="2000" b="0" dirty="0">
              <a:latin typeface="Times New Roman" pitchFamily="18" charset="0"/>
              <a:cs typeface="Times New Roman" pitchFamily="18" charset="0"/>
            </a:endParaRPr>
          </a:p>
        </p:txBody>
      </p:sp>
      <p:pic>
        <p:nvPicPr>
          <p:cNvPr id="19458" name="Picture 2" descr="C:\Users\AMOS\Documents\Toshiba External Hard Drive\AMOS\Documents\ISC presentation\ISC Mali visit 2010-09-21\IMG_1016.JPG"/>
          <p:cNvPicPr>
            <a:picLocks noGrp="1" noChangeAspect="1" noChangeArrowheads="1"/>
          </p:cNvPicPr>
          <p:nvPr>
            <p:ph sz="quarter" idx="2"/>
          </p:nvPr>
        </p:nvPicPr>
        <p:blipFill>
          <a:blip r:embed="rId2" cstate="print"/>
          <a:stretch>
            <a:fillRect/>
          </a:stretch>
        </p:blipFill>
        <p:spPr bwMode="auto">
          <a:xfrm>
            <a:off x="511334" y="2964425"/>
            <a:ext cx="3931920" cy="2946862"/>
          </a:xfrm>
          <a:prstGeom prst="rect">
            <a:avLst/>
          </a:prstGeom>
          <a:noFill/>
        </p:spPr>
      </p:pic>
      <p:sp>
        <p:nvSpPr>
          <p:cNvPr id="6" name="Espace réservé du contenu 5"/>
          <p:cNvSpPr>
            <a:spLocks noGrp="1"/>
          </p:cNvSpPr>
          <p:nvPr>
            <p:ph sz="quarter" idx="4"/>
          </p:nvPr>
        </p:nvSpPr>
        <p:spPr>
          <a:xfrm>
            <a:off x="4714876" y="642918"/>
            <a:ext cx="4256089" cy="5286412"/>
          </a:xfrm>
        </p:spPr>
        <p:style>
          <a:lnRef idx="2">
            <a:schemeClr val="dk1"/>
          </a:lnRef>
          <a:fillRef idx="1">
            <a:schemeClr val="lt1"/>
          </a:fillRef>
          <a:effectRef idx="0">
            <a:schemeClr val="dk1"/>
          </a:effectRef>
          <a:fontRef idx="minor">
            <a:schemeClr val="dk1"/>
          </a:fontRef>
        </p:style>
        <p:txBody>
          <a:bodyPr>
            <a:normAutofit/>
          </a:bodyPr>
          <a:lstStyle/>
          <a:p>
            <a:pPr algn="just"/>
            <a:endParaRPr lang="fr-FR" dirty="0" smtClean="0"/>
          </a:p>
          <a:p>
            <a:pPr algn="just"/>
            <a:r>
              <a:rPr lang="fr-FR" sz="1600" dirty="0" smtClean="0">
                <a:latin typeface="Times New Roman" pitchFamily="18" charset="0"/>
                <a:cs typeface="Times New Roman" pitchFamily="18" charset="0"/>
              </a:rPr>
              <a:t>Le projet d’appui aux Irrigants et aux services des Irrigants est une initiative conjointe de partenaires au développement du Nord et du Sud. En effet, ce projet a essentiellement pour objectif d’assurer la gestion des systèmes irrigants et leur optimisation pour la production agricole par la pérennisation  des associations d’irrigants et des dispositifs d’appui et de services. Spécifiquement, il s’agit en effet d’élaborer, tester et favoriser la pérennisation des modes d’accompagnement et de prestation de services aux irrigants pour une exploitation durable dans trois contextes diversifiés pour maximiser les échanges ,le </a:t>
            </a:r>
            <a:r>
              <a:rPr lang="fr-FR" sz="1600" dirty="0" err="1" smtClean="0">
                <a:latin typeface="Times New Roman" pitchFamily="18" charset="0"/>
                <a:cs typeface="Times New Roman" pitchFamily="18" charset="0"/>
              </a:rPr>
              <a:t>co</a:t>
            </a:r>
            <a:r>
              <a:rPr lang="fr-FR" sz="1600" dirty="0" smtClean="0">
                <a:latin typeface="Times New Roman" pitchFamily="18" charset="0"/>
                <a:cs typeface="Times New Roman" pitchFamily="18" charset="0"/>
              </a:rPr>
              <a:t>-apprentissage et la capitalisation. </a:t>
            </a:r>
          </a:p>
          <a:p>
            <a:pPr algn="just"/>
            <a:r>
              <a:rPr lang="fr-FR" sz="1600" dirty="0" smtClean="0">
                <a:latin typeface="Times New Roman" pitchFamily="18" charset="0"/>
                <a:cs typeface="Times New Roman" pitchFamily="18" charset="0"/>
              </a:rPr>
              <a:t>La présente  démarche s’inscrit dans cette dynamique</a:t>
            </a:r>
          </a:p>
          <a:p>
            <a:endParaRPr lang="fr-FR" sz="23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081838"/>
          </a:xfrm>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a:normAutofit/>
          </a:bodyPr>
          <a:lstStyle/>
          <a:p>
            <a:pPr algn="ctr"/>
            <a:r>
              <a:rPr lang="fr-FR" sz="3200" dirty="0" smtClean="0">
                <a:latin typeface="Bell MT" pitchFamily="18" charset="0"/>
                <a:cs typeface="Times New Roman" pitchFamily="18" charset="0"/>
              </a:rPr>
              <a:t>Présentation FCPS</a:t>
            </a:r>
            <a:endParaRPr lang="fr-FR" sz="3200" dirty="0">
              <a:latin typeface="Bell MT" pitchFamily="18" charset="0"/>
              <a:cs typeface="Times New Roman" pitchFamily="18" charset="0"/>
            </a:endParaRPr>
          </a:p>
        </p:txBody>
      </p:sp>
      <p:pic>
        <p:nvPicPr>
          <p:cNvPr id="8" name="Picture 2" descr="C:\Users\AMOS\Documents\Toshiba External Hard Drive\AMOS\Documents\ISC presentation\ISC Mali visit 2010-09-21\IMG_1032.JPG"/>
          <p:cNvPicPr>
            <a:picLocks noGrp="1" noChangeAspect="1" noChangeArrowheads="1"/>
          </p:cNvPicPr>
          <p:nvPr>
            <p:ph sz="quarter" idx="2"/>
          </p:nvPr>
        </p:nvPicPr>
        <p:blipFill>
          <a:blip r:embed="rId2" cstate="print"/>
          <a:stretch>
            <a:fillRect/>
          </a:stretch>
        </p:blipFill>
        <p:spPr bwMode="auto">
          <a:xfrm>
            <a:off x="500034" y="2786058"/>
            <a:ext cx="3930650" cy="3022367"/>
          </a:xfrm>
          <a:prstGeom prst="rect">
            <a:avLst/>
          </a:prstGeom>
          <a:noFill/>
        </p:spPr>
      </p:pic>
      <p:pic>
        <p:nvPicPr>
          <p:cNvPr id="20482" name="Picture 2" descr="C:\Users\AMOS\Documents\Toshiba External Hard Drive\AMOS\Documents\ISC presentation\ISC Mali visit 2010-09-21\IMG_1030.JPG"/>
          <p:cNvPicPr>
            <a:picLocks noGrp="1" noChangeAspect="1" noChangeArrowheads="1"/>
          </p:cNvPicPr>
          <p:nvPr>
            <p:ph sz="quarter" idx="4"/>
          </p:nvPr>
        </p:nvPicPr>
        <p:blipFill>
          <a:blip r:embed="rId3" cstate="print"/>
          <a:stretch>
            <a:fillRect/>
          </a:stretch>
        </p:blipFill>
        <p:spPr bwMode="auto">
          <a:xfrm>
            <a:off x="4643438" y="2786058"/>
            <a:ext cx="3930650" cy="3023406"/>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867524"/>
          </a:xfrm>
        </p:spPr>
        <p:style>
          <a:lnRef idx="2">
            <a:schemeClr val="accent1"/>
          </a:lnRef>
          <a:fillRef idx="1">
            <a:schemeClr val="lt1"/>
          </a:fillRef>
          <a:effectRef idx="0">
            <a:schemeClr val="accent1"/>
          </a:effectRef>
          <a:fontRef idx="minor">
            <a:schemeClr val="dk1"/>
          </a:fontRef>
        </p:style>
        <p:txBody>
          <a:bodyPr>
            <a:normAutofit/>
          </a:bodyPr>
          <a:lstStyle/>
          <a:p>
            <a:pPr algn="ctr"/>
            <a:r>
              <a:rPr lang="fr-FR" sz="3600" dirty="0" smtClean="0">
                <a:solidFill>
                  <a:schemeClr val="tx2"/>
                </a:solidFill>
                <a:latin typeface="Bell MT" pitchFamily="18" charset="0"/>
              </a:rPr>
              <a:t>FCPS</a:t>
            </a:r>
            <a:endParaRPr lang="fr-FR" sz="3600" dirty="0">
              <a:solidFill>
                <a:schemeClr val="tx2"/>
              </a:solidFill>
              <a:latin typeface="Bell MT" pitchFamily="18" charset="0"/>
            </a:endParaRPr>
          </a:p>
        </p:txBody>
      </p:sp>
      <p:sp>
        <p:nvSpPr>
          <p:cNvPr id="3" name="Espace réservé du texte 2"/>
          <p:cNvSpPr>
            <a:spLocks noGrp="1"/>
          </p:cNvSpPr>
          <p:nvPr>
            <p:ph type="body" idx="1"/>
          </p:nvPr>
        </p:nvSpPr>
        <p:spPr/>
        <p:txBody>
          <a:bodyPr/>
          <a:lstStyle/>
          <a:p>
            <a:r>
              <a:rPr lang="fr-FR" dirty="0" smtClean="0"/>
              <a:t>Présentation FCPS</a:t>
            </a:r>
            <a:endParaRPr lang="fr-FR" dirty="0"/>
          </a:p>
        </p:txBody>
      </p:sp>
      <p:pic>
        <p:nvPicPr>
          <p:cNvPr id="21506" name="Picture 2" descr="C:\Users\AMOS\Documents\Toshiba External Hard Drive\AMOS\Documents\ISC presentation\ISC Mali visit 2010-09-21\IMG_1031.JPG"/>
          <p:cNvPicPr>
            <a:picLocks noGrp="1" noChangeAspect="1" noChangeArrowheads="1"/>
          </p:cNvPicPr>
          <p:nvPr>
            <p:ph sz="quarter" idx="2"/>
          </p:nvPr>
        </p:nvPicPr>
        <p:blipFill>
          <a:blip r:embed="rId3" cstate="print"/>
          <a:srcRect/>
          <a:stretch>
            <a:fillRect/>
          </a:stretch>
        </p:blipFill>
        <p:spPr bwMode="auto">
          <a:xfrm>
            <a:off x="357158" y="1785926"/>
            <a:ext cx="4383369" cy="3287527"/>
          </a:xfrm>
          <a:prstGeom prst="rect">
            <a:avLst/>
          </a:prstGeom>
          <a:noFill/>
        </p:spPr>
      </p:pic>
      <p:sp>
        <p:nvSpPr>
          <p:cNvPr id="6" name="Espace réservé du contenu 5"/>
          <p:cNvSpPr>
            <a:spLocks noGrp="1"/>
          </p:cNvSpPr>
          <p:nvPr>
            <p:ph sz="quarter" idx="4"/>
          </p:nvPr>
        </p:nvSpPr>
        <p:spPr>
          <a:xfrm>
            <a:off x="5143504" y="1785926"/>
            <a:ext cx="3471858" cy="2928958"/>
          </a:xfrm>
        </p:spPr>
        <p:style>
          <a:lnRef idx="2">
            <a:schemeClr val="accent1"/>
          </a:lnRef>
          <a:fillRef idx="1">
            <a:schemeClr val="lt1"/>
          </a:fillRef>
          <a:effectRef idx="0">
            <a:schemeClr val="accent1"/>
          </a:effectRef>
          <a:fontRef idx="minor">
            <a:schemeClr val="dk1"/>
          </a:fontRef>
        </p:style>
        <p:txBody>
          <a:bodyPr>
            <a:normAutofit/>
          </a:bodyPr>
          <a:lstStyle/>
          <a:p>
            <a:pPr>
              <a:buFont typeface="Wingdings" pitchFamily="2" charset="2"/>
              <a:buChar char="q"/>
            </a:pPr>
            <a:r>
              <a:rPr lang="fr-FR" sz="2000" dirty="0" smtClean="0">
                <a:latin typeface="Times New Roman" pitchFamily="18" charset="0"/>
                <a:cs typeface="Times New Roman" pitchFamily="18" charset="0"/>
              </a:rPr>
              <a:t>Présentation de la frise historique du Mali </a:t>
            </a:r>
          </a:p>
          <a:p>
            <a:pPr>
              <a:buFont typeface="Wingdings" pitchFamily="2" charset="2"/>
              <a:buChar char="q"/>
            </a:pPr>
            <a:r>
              <a:rPr lang="fr-FR" sz="2000" dirty="0" smtClean="0">
                <a:latin typeface="Times New Roman" pitchFamily="18" charset="0"/>
                <a:cs typeface="Times New Roman" pitchFamily="18" charset="0"/>
              </a:rPr>
              <a:t>Présentation de l’ON / Zone Molodo</a:t>
            </a:r>
          </a:p>
          <a:p>
            <a:pPr>
              <a:buFont typeface="Wingdings" pitchFamily="2" charset="2"/>
              <a:buChar char="q"/>
            </a:pPr>
            <a:r>
              <a:rPr lang="fr-FR" sz="2000" dirty="0" smtClean="0">
                <a:latin typeface="Times New Roman" pitchFamily="18" charset="0"/>
                <a:cs typeface="Times New Roman" pitchFamily="18" charset="0"/>
              </a:rPr>
              <a:t>Contexte de création des CPS </a:t>
            </a:r>
          </a:p>
          <a:p>
            <a:pPr>
              <a:buFont typeface="Wingdings" pitchFamily="2" charset="2"/>
              <a:buChar char="q"/>
            </a:pPr>
            <a:r>
              <a:rPr lang="fr-FR" sz="2000" dirty="0" smtClean="0">
                <a:latin typeface="Times New Roman" pitchFamily="18" charset="0"/>
                <a:cs typeface="Times New Roman" pitchFamily="18" charset="0"/>
              </a:rPr>
              <a:t>Organisation/Structuration de la FCPS</a:t>
            </a:r>
          </a:p>
          <a:p>
            <a:endParaRPr 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857232"/>
            <a:ext cx="8229600" cy="867524"/>
          </a:xfrm>
          <a:effectLst>
            <a:innerShdw blurRad="63500" dist="50800" dir="16200000">
              <a:prstClr val="black">
                <a:alpha val="50000"/>
              </a:prstClr>
            </a:innerShdw>
          </a:effectLst>
        </p:spPr>
        <p:style>
          <a:lnRef idx="2">
            <a:schemeClr val="accent1"/>
          </a:lnRef>
          <a:fillRef idx="1">
            <a:schemeClr val="lt1"/>
          </a:fillRef>
          <a:effectRef idx="0">
            <a:schemeClr val="accent1"/>
          </a:effectRef>
          <a:fontRef idx="minor">
            <a:schemeClr val="dk1"/>
          </a:fontRef>
        </p:style>
        <p:txBody>
          <a:bodyPr>
            <a:noAutofit/>
          </a:bodyPr>
          <a:lstStyle/>
          <a:p>
            <a:pPr algn="ctr"/>
            <a:r>
              <a:rPr lang="fr-FR" sz="2800" dirty="0" smtClean="0">
                <a:solidFill>
                  <a:schemeClr val="tx2"/>
                </a:solidFill>
                <a:latin typeface="Bell MT" pitchFamily="18" charset="0"/>
                <a:cs typeface="Times New Roman" pitchFamily="18" charset="0"/>
              </a:rPr>
              <a:t>A- Contexte général</a:t>
            </a:r>
            <a:br>
              <a:rPr lang="fr-FR" sz="2800" dirty="0" smtClean="0">
                <a:solidFill>
                  <a:schemeClr val="tx2"/>
                </a:solidFill>
                <a:latin typeface="Bell MT" pitchFamily="18" charset="0"/>
                <a:cs typeface="Times New Roman" pitchFamily="18" charset="0"/>
              </a:rPr>
            </a:br>
            <a:endParaRPr lang="fr-FR" sz="2800" dirty="0">
              <a:solidFill>
                <a:schemeClr val="tx2"/>
              </a:solidFill>
            </a:endParaRPr>
          </a:p>
        </p:txBody>
      </p:sp>
      <p:sp>
        <p:nvSpPr>
          <p:cNvPr id="4" name="Espace réservé du contenu 3"/>
          <p:cNvSpPr>
            <a:spLocks noGrp="1"/>
          </p:cNvSpPr>
          <p:nvPr>
            <p:ph sz="half" idx="2"/>
          </p:nvPr>
        </p:nvSpPr>
        <p:spPr>
          <a:xfrm>
            <a:off x="5286380" y="2357430"/>
            <a:ext cx="3571900" cy="3429023"/>
          </a:xfrm>
          <a:effectLst>
            <a:outerShdw blurRad="50800" dist="38100" dir="18900000" algn="b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ormAutofit/>
          </a:bodyPr>
          <a:lstStyle/>
          <a:p>
            <a:pPr algn="just">
              <a:buNone/>
            </a:pPr>
            <a:endParaRPr lang="fr-FR" sz="1600" dirty="0" smtClean="0">
              <a:latin typeface="Times New Roman" pitchFamily="18" charset="0"/>
              <a:cs typeface="Times New Roman" pitchFamily="18" charset="0"/>
            </a:endParaRPr>
          </a:p>
          <a:p>
            <a:pPr algn="just">
              <a:buNone/>
            </a:pPr>
            <a:r>
              <a:rPr lang="fr-FR" sz="1600" dirty="0" smtClean="0">
                <a:latin typeface="Times New Roman" pitchFamily="18" charset="0"/>
                <a:cs typeface="Times New Roman" pitchFamily="18" charset="0"/>
              </a:rPr>
              <a:t>Successeur d'un empire Khmer, le Cambodge est aujourd'hui un pays ouvert. Le pays est imprégné d'une très forte culture artistique où se mêlent danse, théâtre, musique et sculptures pour le culte des dieux partagés entre </a:t>
            </a:r>
            <a:r>
              <a:rPr lang="fr-FR" sz="1600" i="1" dirty="0" smtClean="0">
                <a:latin typeface="Times New Roman" pitchFamily="18" charset="0"/>
                <a:cs typeface="Times New Roman" pitchFamily="18" charset="0"/>
              </a:rPr>
              <a:t>hindouisme</a:t>
            </a:r>
            <a:r>
              <a:rPr lang="fr-FR" sz="1600" dirty="0" smtClean="0">
                <a:latin typeface="Times New Roman" pitchFamily="18" charset="0"/>
                <a:cs typeface="Times New Roman" pitchFamily="18" charset="0"/>
              </a:rPr>
              <a:t> et bouddhisme.</a:t>
            </a:r>
          </a:p>
          <a:p>
            <a:pPr algn="just">
              <a:buNone/>
            </a:pPr>
            <a:r>
              <a:rPr lang="fr-FR" sz="1600" dirty="0" smtClean="0">
                <a:latin typeface="Times New Roman" pitchFamily="18" charset="0"/>
                <a:cs typeface="Times New Roman" pitchFamily="18" charset="0"/>
              </a:rPr>
              <a:t>En effet,  des ethnies tribales différentes y habitent dans de petits villages disséminés dans les collines et forets</a:t>
            </a:r>
            <a:r>
              <a:rPr lang="fr-FR" sz="1600" b="1" dirty="0" smtClean="0">
                <a:latin typeface="Times New Roman" pitchFamily="18" charset="0"/>
                <a:cs typeface="Times New Roman" pitchFamily="18" charset="0"/>
              </a:rPr>
              <a:t>.</a:t>
            </a:r>
            <a:endParaRPr lang="fr-FR" sz="1600" dirty="0" smtClean="0">
              <a:latin typeface="Times New Roman" pitchFamily="18" charset="0"/>
              <a:cs typeface="Times New Roman" pitchFamily="18" charset="0"/>
            </a:endParaRPr>
          </a:p>
          <a:p>
            <a:endParaRPr lang="fr-FR" dirty="0" smtClean="0"/>
          </a:p>
          <a:p>
            <a:endParaRPr lang="fr-FR" dirty="0"/>
          </a:p>
        </p:txBody>
      </p:sp>
      <p:pic>
        <p:nvPicPr>
          <p:cNvPr id="5" name="grand" descr="Phnom Penh"/>
          <p:cNvPicPr>
            <a:picLocks noGrp="1"/>
          </p:cNvPicPr>
          <p:nvPr>
            <p:ph sz="half" idx="1"/>
          </p:nvPr>
        </p:nvPicPr>
        <p:blipFill>
          <a:blip r:embed="rId2"/>
          <a:srcRect/>
          <a:stretch>
            <a:fillRect/>
          </a:stretch>
        </p:blipFill>
        <p:spPr bwMode="auto">
          <a:xfrm>
            <a:off x="457200" y="2285992"/>
            <a:ext cx="4614866" cy="33575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2920" y="4983480"/>
            <a:ext cx="8183880" cy="1088726"/>
          </a:xfr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a:normAutofit/>
          </a:bodyPr>
          <a:lstStyle/>
          <a:p>
            <a:r>
              <a:rPr lang="fr-FR" sz="4000" dirty="0" smtClean="0">
                <a:latin typeface="Bell MT" pitchFamily="18" charset="0"/>
                <a:cs typeface="Times New Roman" pitchFamily="18" charset="0"/>
              </a:rPr>
              <a:t>Présentation FCPC</a:t>
            </a:r>
            <a:endParaRPr lang="fr-FR" sz="4000" dirty="0">
              <a:latin typeface="Bell MT" pitchFamily="18" charset="0"/>
              <a:cs typeface="Times New Roman" pitchFamily="18" charset="0"/>
            </a:endParaRPr>
          </a:p>
        </p:txBody>
      </p:sp>
      <p:sp>
        <p:nvSpPr>
          <p:cNvPr id="3" name="Espace réservé du texte 2"/>
          <p:cNvSpPr>
            <a:spLocks noGrp="1"/>
          </p:cNvSpPr>
          <p:nvPr>
            <p:ph type="body" idx="1"/>
          </p:nvPr>
        </p:nvSpPr>
        <p:spPr/>
        <p:txBody>
          <a:bodyPr>
            <a:normAutofit/>
          </a:bodyPr>
          <a:lstStyle/>
          <a:p>
            <a:r>
              <a:rPr lang="fr-FR" sz="2000" dirty="0" smtClean="0">
                <a:latin typeface="Times New Roman" pitchFamily="18" charset="0"/>
                <a:cs typeface="Times New Roman" pitchFamily="18" charset="0"/>
              </a:rPr>
              <a:t>Frise historique du Mali</a:t>
            </a:r>
            <a:endParaRPr lang="fr-FR" sz="2000" dirty="0">
              <a:latin typeface="Times New Roman" pitchFamily="18" charset="0"/>
              <a:cs typeface="Times New Roman" pitchFamily="18" charset="0"/>
            </a:endParaRPr>
          </a:p>
        </p:txBody>
      </p:sp>
      <p:sp>
        <p:nvSpPr>
          <p:cNvPr id="4" name="Espace réservé du texte 3"/>
          <p:cNvSpPr>
            <a:spLocks noGrp="1"/>
          </p:cNvSpPr>
          <p:nvPr>
            <p:ph type="body" sz="half" idx="3"/>
          </p:nvPr>
        </p:nvSpPr>
        <p:spPr/>
        <p:txBody>
          <a:bodyPr>
            <a:normAutofit/>
          </a:bodyPr>
          <a:lstStyle/>
          <a:p>
            <a:r>
              <a:rPr lang="fr-FR" sz="2000" dirty="0" smtClean="0">
                <a:latin typeface="Times New Roman" pitchFamily="18" charset="0"/>
                <a:cs typeface="Times New Roman" pitchFamily="18" charset="0"/>
              </a:rPr>
              <a:t>           Zone de Molodo</a:t>
            </a:r>
            <a:endParaRPr lang="fr-FR" sz="2000" dirty="0">
              <a:latin typeface="Times New Roman" pitchFamily="18" charset="0"/>
              <a:cs typeface="Times New Roman" pitchFamily="18" charset="0"/>
            </a:endParaRPr>
          </a:p>
        </p:txBody>
      </p:sp>
      <p:pic>
        <p:nvPicPr>
          <p:cNvPr id="9" name="Espace réservé du contenu 6"/>
          <p:cNvPicPr>
            <a:picLocks noGrp="1"/>
          </p:cNvPicPr>
          <p:nvPr>
            <p:ph sz="quarter" idx="2"/>
          </p:nvPr>
        </p:nvPicPr>
        <p:blipFill>
          <a:blip r:embed="rId2" cstate="print"/>
          <a:srcRect/>
          <a:stretch>
            <a:fillRect/>
          </a:stretch>
        </p:blipFill>
        <p:spPr bwMode="auto">
          <a:xfrm>
            <a:off x="608013" y="1500175"/>
            <a:ext cx="3930650" cy="2898226"/>
          </a:xfrm>
          <a:prstGeom prst="rect">
            <a:avLst/>
          </a:prstGeom>
          <a:ln>
            <a:headEnd/>
            <a:tailEnd/>
          </a:ln>
        </p:spPr>
        <p:style>
          <a:lnRef idx="2">
            <a:schemeClr val="accent1"/>
          </a:lnRef>
          <a:fillRef idx="1">
            <a:schemeClr val="lt1"/>
          </a:fillRef>
          <a:effectRef idx="0">
            <a:schemeClr val="accent1"/>
          </a:effectRef>
          <a:fontRef idx="minor">
            <a:schemeClr val="dk1"/>
          </a:fontRef>
        </p:style>
      </p:pic>
      <p:pic>
        <p:nvPicPr>
          <p:cNvPr id="10" name="Espace réservé du contenu 9" descr="http://www.office-du-niger.org.ml/internet/images/stories/web/molodo.gif"/>
          <p:cNvPicPr>
            <a:picLocks noGrp="1"/>
          </p:cNvPicPr>
          <p:nvPr>
            <p:ph sz="quarter" idx="4"/>
          </p:nvPr>
        </p:nvPicPr>
        <p:blipFill>
          <a:blip r:embed="rId3" cstate="print"/>
          <a:stretch>
            <a:fillRect/>
          </a:stretch>
        </p:blipFill>
        <p:spPr bwMode="auto">
          <a:xfrm>
            <a:off x="5143504" y="1500174"/>
            <a:ext cx="3143272" cy="3846513"/>
          </a:xfrm>
          <a:prstGeom prst="rect">
            <a:avLst/>
          </a:prstGeom>
          <a:ln>
            <a:solidFill>
              <a:schemeClr val="accent5">
                <a:lumMod val="75000"/>
              </a:schemeClr>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3571875" y="4630738"/>
            <a:ext cx="962025" cy="671512"/>
          </a:xfrm>
          <a:prstGeom prst="rect">
            <a:avLst/>
          </a:prstGeom>
          <a:gradFill rotWithShape="0">
            <a:gsLst>
              <a:gs pos="0">
                <a:srgbClr val="4BACC6"/>
              </a:gs>
              <a:gs pos="100000">
                <a:srgbClr val="308298"/>
              </a:gs>
            </a:gsLst>
            <a:path path="shape">
              <a:fillToRect l="50000" t="50000" r="50000" b="50000"/>
            </a:path>
          </a:gradFill>
          <a:ln w="0">
            <a:noFill/>
            <a:miter lim="800000"/>
            <a:headEnd/>
            <a:tailEnd/>
          </a:ln>
          <a:effectLst>
            <a:outerShdw dist="28398" dir="3806097" algn="ctr" rotWithShape="0">
              <a:srgbClr val="205867"/>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smtClean="0">
                <a:ln>
                  <a:noFill/>
                </a:ln>
                <a:solidFill>
                  <a:schemeClr val="tx1"/>
                </a:solidFill>
                <a:effectLst/>
                <a:latin typeface="Calibri" pitchFamily="34" charset="0"/>
                <a:cs typeface="Arial" pitchFamily="34" charset="0"/>
              </a:rPr>
              <a:t>A.G des membres</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4579" name="Oval 3"/>
          <p:cNvSpPr>
            <a:spLocks noChangeArrowheads="1"/>
          </p:cNvSpPr>
          <p:nvPr/>
        </p:nvSpPr>
        <p:spPr bwMode="auto">
          <a:xfrm>
            <a:off x="2019300" y="5716588"/>
            <a:ext cx="895350" cy="600075"/>
          </a:xfrm>
          <a:prstGeom prst="ellipse">
            <a:avLst/>
          </a:prstGeom>
          <a:solidFill>
            <a:srgbClr val="FFFFFF"/>
          </a:solidFill>
          <a:ln w="63500" cmpd="thickThin">
            <a:solidFill>
              <a:srgbClr val="F79646"/>
            </a:solid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dirty="0" smtClean="0">
                <a:ln>
                  <a:noFill/>
                </a:ln>
                <a:solidFill>
                  <a:schemeClr val="tx1"/>
                </a:solidFill>
                <a:effectLst/>
                <a:latin typeface="Calibri" pitchFamily="34" charset="0"/>
                <a:cs typeface="Arial" pitchFamily="34" charset="0"/>
              </a:rPr>
              <a:t>Classe</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80" name="Oval 4"/>
          <p:cNvSpPr>
            <a:spLocks noChangeArrowheads="1"/>
          </p:cNvSpPr>
          <p:nvPr/>
        </p:nvSpPr>
        <p:spPr bwMode="auto">
          <a:xfrm>
            <a:off x="2962275" y="5716588"/>
            <a:ext cx="942975" cy="600075"/>
          </a:xfrm>
          <a:prstGeom prst="ellipse">
            <a:avLst/>
          </a:prstGeom>
          <a:solidFill>
            <a:srgbClr val="FFFFFF"/>
          </a:solidFill>
          <a:ln w="63500" cmpd="thickThin">
            <a:solidFill>
              <a:srgbClr val="F79646"/>
            </a:solid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dirty="0" smtClean="0">
                <a:ln>
                  <a:noFill/>
                </a:ln>
                <a:solidFill>
                  <a:schemeClr val="tx1"/>
                </a:solidFill>
                <a:effectLst/>
                <a:latin typeface="Calibri" pitchFamily="34" charset="0"/>
                <a:cs typeface="Arial" pitchFamily="34" charset="0"/>
              </a:rPr>
              <a:t>Classe 2</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81" name="Oval 5"/>
          <p:cNvSpPr>
            <a:spLocks noChangeArrowheads="1"/>
          </p:cNvSpPr>
          <p:nvPr/>
        </p:nvSpPr>
        <p:spPr bwMode="auto">
          <a:xfrm>
            <a:off x="3952875" y="5716588"/>
            <a:ext cx="904875" cy="600075"/>
          </a:xfrm>
          <a:prstGeom prst="ellipse">
            <a:avLst/>
          </a:prstGeom>
          <a:solidFill>
            <a:srgbClr val="FFFFFF"/>
          </a:solidFill>
          <a:ln w="63500" cmpd="thickThin">
            <a:solidFill>
              <a:srgbClr val="F79646"/>
            </a:solid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smtClean="0">
                <a:ln>
                  <a:noFill/>
                </a:ln>
                <a:solidFill>
                  <a:schemeClr val="tx1"/>
                </a:solidFill>
                <a:effectLst/>
                <a:latin typeface="Calibri" pitchFamily="34" charset="0"/>
                <a:cs typeface="Arial" pitchFamily="34" charset="0"/>
              </a:rPr>
              <a:t>Classe 3</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4582" name="Oval 6"/>
          <p:cNvSpPr>
            <a:spLocks noChangeArrowheads="1"/>
          </p:cNvSpPr>
          <p:nvPr/>
        </p:nvSpPr>
        <p:spPr bwMode="auto">
          <a:xfrm>
            <a:off x="4857750" y="5716588"/>
            <a:ext cx="981075" cy="600075"/>
          </a:xfrm>
          <a:prstGeom prst="ellipse">
            <a:avLst/>
          </a:prstGeom>
          <a:solidFill>
            <a:srgbClr val="FFFFFF"/>
          </a:solidFill>
          <a:ln w="63500" cmpd="thickThin">
            <a:solidFill>
              <a:srgbClr val="F79646"/>
            </a:solid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smtClean="0">
                <a:ln>
                  <a:noFill/>
                </a:ln>
                <a:solidFill>
                  <a:schemeClr val="tx1"/>
                </a:solidFill>
                <a:effectLst/>
                <a:latin typeface="Calibri" pitchFamily="34" charset="0"/>
                <a:cs typeface="Arial" pitchFamily="34" charset="0"/>
              </a:rPr>
              <a:t>Classe OERT</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4583" name="AutoShape 7"/>
          <p:cNvSpPr>
            <a:spLocks noChangeArrowheads="1"/>
          </p:cNvSpPr>
          <p:nvPr/>
        </p:nvSpPr>
        <p:spPr bwMode="auto">
          <a:xfrm>
            <a:off x="1543050" y="4630738"/>
            <a:ext cx="1190625" cy="776287"/>
          </a:xfrm>
          <a:prstGeom prst="roundRect">
            <a:avLst>
              <a:gd name="adj" fmla="val 16667"/>
            </a:avLst>
          </a:prstGeom>
          <a:gradFill rotWithShape="0">
            <a:gsLst>
              <a:gs pos="0">
                <a:srgbClr val="FFFFFF"/>
              </a:gs>
              <a:gs pos="100000">
                <a:srgbClr val="999999"/>
              </a:gs>
            </a:gsLst>
            <a:lin ang="5400000" scaled="1"/>
          </a:gradFill>
          <a:ln w="12700">
            <a:solidFill>
              <a:srgbClr val="666666"/>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smtClean="0">
                <a:ln>
                  <a:noFill/>
                </a:ln>
                <a:solidFill>
                  <a:schemeClr val="tx1"/>
                </a:solidFill>
                <a:effectLst/>
                <a:latin typeface="Calibri" pitchFamily="34" charset="0"/>
                <a:cs typeface="Arial" pitchFamily="34" charset="0"/>
              </a:rPr>
              <a:t>Staff technique  composé de conseillers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4584" name="AutoShape 8"/>
          <p:cNvSpPr>
            <a:spLocks noChangeArrowheads="1"/>
          </p:cNvSpPr>
          <p:nvPr/>
        </p:nvSpPr>
        <p:spPr bwMode="auto">
          <a:xfrm>
            <a:off x="3067050" y="3975100"/>
            <a:ext cx="2000250" cy="354013"/>
          </a:xfrm>
          <a:prstGeom prst="flowChartPreparation">
            <a:avLst/>
          </a:prstGeom>
          <a:solidFill>
            <a:srgbClr val="4F81BD"/>
          </a:solidFill>
          <a:ln w="38100">
            <a:solidFill>
              <a:srgbClr val="F2F2F2"/>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smtClean="0">
                <a:ln>
                  <a:noFill/>
                </a:ln>
                <a:solidFill>
                  <a:schemeClr val="tx1"/>
                </a:solidFill>
                <a:effectLst/>
                <a:latin typeface="Calibri" pitchFamily="34" charset="0"/>
                <a:cs typeface="Arial" pitchFamily="34" charset="0"/>
              </a:rPr>
              <a:t>C.A : 11 membres</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4585" name="AutoShape 9"/>
          <p:cNvSpPr>
            <a:spLocks noChangeArrowheads="1"/>
          </p:cNvSpPr>
          <p:nvPr/>
        </p:nvSpPr>
        <p:spPr bwMode="auto">
          <a:xfrm>
            <a:off x="5410200" y="4445000"/>
            <a:ext cx="952500" cy="960438"/>
          </a:xfrm>
          <a:prstGeom prst="flowChartTerminator">
            <a:avLst/>
          </a:prstGeom>
          <a:solidFill>
            <a:srgbClr val="FFFFFF"/>
          </a:solidFill>
          <a:ln w="9525">
            <a:solidFill>
              <a:srgbClr val="000000"/>
            </a:solidFill>
            <a:miter lim="800000"/>
            <a:headEnd/>
            <a:tailEnd/>
          </a:ln>
          <a:effectLst>
            <a:outerShdw dist="107763" dir="18900000" algn="ctr" rotWithShape="0">
              <a:srgbClr val="808080">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800" b="0" i="0" u="none" strike="noStrike" cap="none" normalizeH="0" baseline="0" dirty="0" smtClean="0">
                <a:ln>
                  <a:noFill/>
                </a:ln>
                <a:solidFill>
                  <a:schemeClr val="tx1"/>
                </a:solidFill>
                <a:effectLst/>
                <a:latin typeface="Calibri" pitchFamily="34" charset="0"/>
                <a:cs typeface="Arial" pitchFamily="34" charset="0"/>
              </a:rPr>
              <a:t>CS : Comité de</a:t>
            </a:r>
            <a:r>
              <a:rPr kumimoji="0" lang="fr-FR" sz="1100" b="0" i="0" u="none" strike="noStrike" cap="none" normalizeH="0" baseline="0" dirty="0" smtClean="0">
                <a:ln>
                  <a:noFill/>
                </a:ln>
                <a:solidFill>
                  <a:schemeClr val="tx1"/>
                </a:solidFill>
                <a:effectLst/>
                <a:latin typeface="Calibri" pitchFamily="34" charset="0"/>
                <a:cs typeface="Arial" pitchFamily="34" charset="0"/>
              </a:rPr>
              <a:t> </a:t>
            </a:r>
            <a:r>
              <a:rPr kumimoji="0" lang="fr-FR" sz="800" b="0" i="0" u="none" strike="noStrike" cap="none" normalizeH="0" baseline="0" dirty="0" smtClean="0">
                <a:ln>
                  <a:noFill/>
                </a:ln>
                <a:solidFill>
                  <a:schemeClr val="tx1"/>
                </a:solidFill>
                <a:effectLst/>
                <a:latin typeface="Calibri" pitchFamily="34" charset="0"/>
                <a:cs typeface="Arial" pitchFamily="34" charset="0"/>
              </a:rPr>
              <a:t>surveillance chargé du contrôle interne</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24586" name="AutoShape 10"/>
          <p:cNvCxnSpPr>
            <a:cxnSpLocks noChangeShapeType="1"/>
          </p:cNvCxnSpPr>
          <p:nvPr/>
        </p:nvCxnSpPr>
        <p:spPr bwMode="auto">
          <a:xfrm flipV="1">
            <a:off x="2800350" y="5207000"/>
            <a:ext cx="657225" cy="538163"/>
          </a:xfrm>
          <a:prstGeom prst="straightConnector1">
            <a:avLst/>
          </a:prstGeom>
          <a:noFill/>
          <a:ln w="9525">
            <a:solidFill>
              <a:srgbClr val="000000"/>
            </a:solidFill>
            <a:round/>
            <a:headEnd/>
            <a:tailEnd type="triangle" w="med" len="med"/>
          </a:ln>
        </p:spPr>
      </p:cxnSp>
      <p:cxnSp>
        <p:nvCxnSpPr>
          <p:cNvPr id="24587" name="AutoShape 11"/>
          <p:cNvCxnSpPr>
            <a:cxnSpLocks noChangeShapeType="1"/>
          </p:cNvCxnSpPr>
          <p:nvPr/>
        </p:nvCxnSpPr>
        <p:spPr bwMode="auto">
          <a:xfrm flipH="1" flipV="1">
            <a:off x="4610100" y="5130800"/>
            <a:ext cx="723900" cy="438150"/>
          </a:xfrm>
          <a:prstGeom prst="straightConnector1">
            <a:avLst/>
          </a:prstGeom>
          <a:noFill/>
          <a:ln w="9525">
            <a:solidFill>
              <a:srgbClr val="000000"/>
            </a:solidFill>
            <a:round/>
            <a:headEnd/>
            <a:tailEnd type="triangle" w="med" len="med"/>
          </a:ln>
        </p:spPr>
      </p:cxnSp>
      <p:cxnSp>
        <p:nvCxnSpPr>
          <p:cNvPr id="24588" name="AutoShape 12"/>
          <p:cNvCxnSpPr>
            <a:cxnSpLocks noChangeShapeType="1"/>
          </p:cNvCxnSpPr>
          <p:nvPr/>
        </p:nvCxnSpPr>
        <p:spPr bwMode="auto">
          <a:xfrm flipV="1">
            <a:off x="3714750" y="5278438"/>
            <a:ext cx="0" cy="163512"/>
          </a:xfrm>
          <a:prstGeom prst="straightConnector1">
            <a:avLst/>
          </a:prstGeom>
          <a:noFill/>
          <a:ln w="9525">
            <a:solidFill>
              <a:srgbClr val="000000"/>
            </a:solidFill>
            <a:round/>
            <a:headEnd/>
            <a:tailEnd type="triangle" w="med" len="med"/>
          </a:ln>
        </p:spPr>
      </p:cxnSp>
      <p:cxnSp>
        <p:nvCxnSpPr>
          <p:cNvPr id="24589" name="AutoShape 13"/>
          <p:cNvCxnSpPr>
            <a:cxnSpLocks noChangeShapeType="1"/>
          </p:cNvCxnSpPr>
          <p:nvPr/>
        </p:nvCxnSpPr>
        <p:spPr bwMode="auto">
          <a:xfrm flipV="1">
            <a:off x="4248150" y="5278438"/>
            <a:ext cx="0" cy="163512"/>
          </a:xfrm>
          <a:prstGeom prst="straightConnector1">
            <a:avLst/>
          </a:prstGeom>
          <a:noFill/>
          <a:ln w="9525">
            <a:solidFill>
              <a:srgbClr val="000000"/>
            </a:solidFill>
            <a:round/>
            <a:headEnd/>
            <a:tailEnd type="triangle" w="med" len="med"/>
          </a:ln>
        </p:spPr>
      </p:cxnSp>
      <p:sp>
        <p:nvSpPr>
          <p:cNvPr id="24590" name="AutoShape 14"/>
          <p:cNvSpPr>
            <a:spLocks noChangeArrowheads="1"/>
          </p:cNvSpPr>
          <p:nvPr/>
        </p:nvSpPr>
        <p:spPr bwMode="auto">
          <a:xfrm>
            <a:off x="3838575" y="4402138"/>
            <a:ext cx="304800" cy="314325"/>
          </a:xfrm>
          <a:prstGeom prst="upArrow">
            <a:avLst>
              <a:gd name="adj1" fmla="val 50000"/>
              <a:gd name="adj2" fmla="val 25781"/>
            </a:avLst>
          </a:prstGeom>
          <a:solidFill>
            <a:srgbClr val="FFFFFF"/>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fr-FR"/>
          </a:p>
        </p:txBody>
      </p:sp>
      <p:sp>
        <p:nvSpPr>
          <p:cNvPr id="24591" name="AutoShape 15"/>
          <p:cNvSpPr>
            <a:spLocks noChangeArrowheads="1"/>
          </p:cNvSpPr>
          <p:nvPr/>
        </p:nvSpPr>
        <p:spPr bwMode="auto">
          <a:xfrm>
            <a:off x="1190625" y="1787525"/>
            <a:ext cx="447675" cy="352425"/>
          </a:xfrm>
          <a:prstGeom prst="flowChartTerminator">
            <a:avLst/>
          </a:prstGeom>
          <a:gradFill rotWithShape="0">
            <a:gsLst>
              <a:gs pos="0">
                <a:srgbClr val="FFFFFF"/>
              </a:gs>
              <a:gs pos="100000">
                <a:srgbClr val="B6DDE8"/>
              </a:gs>
            </a:gsLst>
            <a:lin ang="54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smtClean="0">
                <a:ln>
                  <a:noFill/>
                </a:ln>
                <a:solidFill>
                  <a:schemeClr val="tx1"/>
                </a:solidFill>
                <a:effectLst/>
                <a:latin typeface="Calibri" pitchFamily="34" charset="0"/>
                <a:cs typeface="Arial" pitchFamily="34" charset="0"/>
              </a:rPr>
              <a:t>CPS</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4592" name="AutoShape 16"/>
          <p:cNvSpPr>
            <a:spLocks noChangeArrowheads="1"/>
          </p:cNvSpPr>
          <p:nvPr/>
        </p:nvSpPr>
        <p:spPr bwMode="auto">
          <a:xfrm>
            <a:off x="1190625" y="2139950"/>
            <a:ext cx="447675" cy="361950"/>
          </a:xfrm>
          <a:prstGeom prst="flowChartTerminator">
            <a:avLst/>
          </a:prstGeom>
          <a:gradFill rotWithShape="0">
            <a:gsLst>
              <a:gs pos="0">
                <a:srgbClr val="FFFFFF"/>
              </a:gs>
              <a:gs pos="100000">
                <a:srgbClr val="B6DDE8"/>
              </a:gs>
            </a:gsLst>
            <a:lin ang="54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smtClean="0">
                <a:ln>
                  <a:noFill/>
                </a:ln>
                <a:solidFill>
                  <a:schemeClr val="tx1"/>
                </a:solidFill>
                <a:effectLst/>
                <a:latin typeface="Calibri" pitchFamily="34" charset="0"/>
                <a:cs typeface="Arial" pitchFamily="34" charset="0"/>
              </a:rPr>
              <a:t>CPS</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4593" name="AutoShape 17"/>
          <p:cNvSpPr>
            <a:spLocks noChangeArrowheads="1"/>
          </p:cNvSpPr>
          <p:nvPr/>
        </p:nvSpPr>
        <p:spPr bwMode="auto">
          <a:xfrm>
            <a:off x="1190625" y="2479675"/>
            <a:ext cx="447675" cy="312738"/>
          </a:xfrm>
          <a:prstGeom prst="flowChartTerminator">
            <a:avLst/>
          </a:prstGeom>
          <a:gradFill rotWithShape="0">
            <a:gsLst>
              <a:gs pos="0">
                <a:srgbClr val="FFFFFF"/>
              </a:gs>
              <a:gs pos="100000">
                <a:srgbClr val="B6DDE8"/>
              </a:gs>
            </a:gsLst>
            <a:lin ang="54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smtClean="0">
                <a:ln>
                  <a:noFill/>
                </a:ln>
                <a:solidFill>
                  <a:schemeClr val="tx1"/>
                </a:solidFill>
                <a:effectLst/>
                <a:latin typeface="Calibri" pitchFamily="34" charset="0"/>
                <a:cs typeface="Arial" pitchFamily="34" charset="0"/>
              </a:rPr>
              <a:t>CPS</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4594" name="AutoShape 18"/>
          <p:cNvSpPr>
            <a:spLocks noChangeArrowheads="1"/>
          </p:cNvSpPr>
          <p:nvPr/>
        </p:nvSpPr>
        <p:spPr bwMode="auto">
          <a:xfrm>
            <a:off x="1190625" y="2814638"/>
            <a:ext cx="447675" cy="325437"/>
          </a:xfrm>
          <a:prstGeom prst="flowChartTerminator">
            <a:avLst/>
          </a:prstGeom>
          <a:gradFill rotWithShape="0">
            <a:gsLst>
              <a:gs pos="0">
                <a:srgbClr val="FFFFFF"/>
              </a:gs>
              <a:gs pos="100000">
                <a:srgbClr val="B6DDE8"/>
              </a:gs>
            </a:gsLst>
            <a:lin ang="54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smtClean="0">
                <a:ln>
                  <a:noFill/>
                </a:ln>
                <a:solidFill>
                  <a:schemeClr val="tx1"/>
                </a:solidFill>
                <a:effectLst/>
                <a:latin typeface="Calibri" pitchFamily="34" charset="0"/>
                <a:cs typeface="Arial" pitchFamily="34" charset="0"/>
              </a:rPr>
              <a:t>CPS</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4595" name="AutoShape 19"/>
          <p:cNvSpPr>
            <a:spLocks noChangeArrowheads="1"/>
          </p:cNvSpPr>
          <p:nvPr/>
        </p:nvSpPr>
        <p:spPr bwMode="auto">
          <a:xfrm>
            <a:off x="1190625" y="3140075"/>
            <a:ext cx="447675" cy="339725"/>
          </a:xfrm>
          <a:prstGeom prst="flowChartTerminator">
            <a:avLst/>
          </a:prstGeom>
          <a:gradFill rotWithShape="0">
            <a:gsLst>
              <a:gs pos="0">
                <a:srgbClr val="FFFFFF"/>
              </a:gs>
              <a:gs pos="100000">
                <a:srgbClr val="B6DDE8"/>
              </a:gs>
            </a:gsLst>
            <a:lin ang="54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smtClean="0">
                <a:ln>
                  <a:noFill/>
                </a:ln>
                <a:solidFill>
                  <a:schemeClr val="tx1"/>
                </a:solidFill>
                <a:effectLst/>
                <a:latin typeface="Calibri" pitchFamily="34" charset="0"/>
                <a:cs typeface="Arial" pitchFamily="34" charset="0"/>
              </a:rPr>
              <a:t>CPS</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24596" name="AutoShape 20"/>
          <p:cNvCxnSpPr>
            <a:cxnSpLocks noChangeShapeType="1"/>
          </p:cNvCxnSpPr>
          <p:nvPr/>
        </p:nvCxnSpPr>
        <p:spPr bwMode="auto">
          <a:xfrm>
            <a:off x="1638300" y="1930400"/>
            <a:ext cx="1381125" cy="447675"/>
          </a:xfrm>
          <a:prstGeom prst="straightConnector1">
            <a:avLst/>
          </a:prstGeom>
          <a:noFill/>
          <a:ln w="9525">
            <a:solidFill>
              <a:srgbClr val="000000"/>
            </a:solidFill>
            <a:round/>
            <a:headEnd/>
            <a:tailEnd type="triangle" w="med" len="med"/>
          </a:ln>
        </p:spPr>
      </p:cxnSp>
      <p:cxnSp>
        <p:nvCxnSpPr>
          <p:cNvPr id="24597" name="AutoShape 21"/>
          <p:cNvCxnSpPr>
            <a:cxnSpLocks noChangeShapeType="1"/>
          </p:cNvCxnSpPr>
          <p:nvPr/>
        </p:nvCxnSpPr>
        <p:spPr bwMode="auto">
          <a:xfrm flipV="1">
            <a:off x="1543050" y="2625725"/>
            <a:ext cx="1476375" cy="685800"/>
          </a:xfrm>
          <a:prstGeom prst="straightConnector1">
            <a:avLst/>
          </a:prstGeom>
          <a:noFill/>
          <a:ln w="9525">
            <a:solidFill>
              <a:srgbClr val="000000"/>
            </a:solidFill>
            <a:round/>
            <a:headEnd/>
            <a:tailEnd type="triangle" w="med" len="med"/>
          </a:ln>
        </p:spPr>
      </p:cxnSp>
      <p:sp>
        <p:nvSpPr>
          <p:cNvPr id="24598" name="AutoShape 22"/>
          <p:cNvSpPr>
            <a:spLocks noChangeArrowheads="1"/>
          </p:cNvSpPr>
          <p:nvPr/>
        </p:nvSpPr>
        <p:spPr bwMode="auto">
          <a:xfrm>
            <a:off x="3243263" y="2374900"/>
            <a:ext cx="1614487" cy="311150"/>
          </a:xfrm>
          <a:prstGeom prst="flowChartPreparation">
            <a:avLst/>
          </a:prstGeom>
          <a:gradFill rotWithShape="0">
            <a:gsLst>
              <a:gs pos="0">
                <a:srgbClr val="4BACC6"/>
              </a:gs>
              <a:gs pos="100000">
                <a:srgbClr val="308298"/>
              </a:gs>
            </a:gsLst>
            <a:path path="shape">
              <a:fillToRect l="50000" t="50000" r="50000" b="50000"/>
            </a:path>
          </a:gradFill>
          <a:ln w="0">
            <a:noFill/>
            <a:miter lim="800000"/>
            <a:headEnd/>
            <a:tailEnd/>
          </a:ln>
          <a:effectLst>
            <a:outerShdw dist="28398" dir="3806097" algn="ctr" rotWithShape="0">
              <a:srgbClr val="205867"/>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dirty="0" smtClean="0">
                <a:ln>
                  <a:noFill/>
                </a:ln>
                <a:solidFill>
                  <a:schemeClr val="tx1"/>
                </a:solidFill>
                <a:effectLst/>
                <a:latin typeface="Calibri" pitchFamily="34" charset="0"/>
                <a:cs typeface="Arial" pitchFamily="34" charset="0"/>
              </a:rPr>
              <a:t>La Fédération  </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99" name="AutoShape 23"/>
          <p:cNvSpPr>
            <a:spLocks noChangeArrowheads="1"/>
          </p:cNvSpPr>
          <p:nvPr/>
        </p:nvSpPr>
        <p:spPr bwMode="auto">
          <a:xfrm>
            <a:off x="3810000" y="1565275"/>
            <a:ext cx="209550" cy="544513"/>
          </a:xfrm>
          <a:prstGeom prst="upArrow">
            <a:avLst>
              <a:gd name="adj1" fmla="val 50000"/>
              <a:gd name="adj2" fmla="val 64962"/>
            </a:avLst>
          </a:prstGeom>
          <a:solidFill>
            <a:srgbClr val="FFFFFF"/>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fr-FR"/>
          </a:p>
        </p:txBody>
      </p:sp>
      <p:sp>
        <p:nvSpPr>
          <p:cNvPr id="24600" name="Rectangle 24"/>
          <p:cNvSpPr>
            <a:spLocks noChangeArrowheads="1"/>
          </p:cNvSpPr>
          <p:nvPr/>
        </p:nvSpPr>
        <p:spPr bwMode="auto">
          <a:xfrm>
            <a:off x="3333750" y="1014413"/>
            <a:ext cx="1200150" cy="381000"/>
          </a:xfrm>
          <a:prstGeom prst="rect">
            <a:avLst/>
          </a:prstGeom>
          <a:solidFill>
            <a:srgbClr val="4F81BD"/>
          </a:solidFill>
          <a:ln w="38100">
            <a:solidFill>
              <a:srgbClr val="F2F2F2"/>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smtClean="0">
                <a:ln>
                  <a:noFill/>
                </a:ln>
                <a:solidFill>
                  <a:schemeClr val="tx1"/>
                </a:solidFill>
                <a:effectLst/>
                <a:latin typeface="Calibri" pitchFamily="34" charset="0"/>
                <a:cs typeface="Arial" pitchFamily="34" charset="0"/>
              </a:rPr>
              <a:t>C.A .Fédération</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4601" name="Rectangle 25"/>
          <p:cNvSpPr>
            <a:spLocks noChangeArrowheads="1"/>
          </p:cNvSpPr>
          <p:nvPr/>
        </p:nvSpPr>
        <p:spPr bwMode="auto">
          <a:xfrm>
            <a:off x="942975" y="1014413"/>
            <a:ext cx="1266825" cy="550862"/>
          </a:xfrm>
          <a:prstGeom prst="rect">
            <a:avLst/>
          </a:prstGeom>
          <a:gradFill rotWithShape="0">
            <a:gsLst>
              <a:gs pos="0">
                <a:srgbClr val="FFFFFF"/>
              </a:gs>
              <a:gs pos="100000">
                <a:srgbClr val="999999"/>
              </a:gs>
            </a:gsLst>
            <a:lin ang="5400000" scaled="1"/>
          </a:gradFill>
          <a:ln w="12700">
            <a:solidFill>
              <a:srgbClr val="666666"/>
            </a:solidFill>
            <a:miter lim="800000"/>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smtClean="0">
                <a:ln>
                  <a:noFill/>
                </a:ln>
                <a:solidFill>
                  <a:schemeClr val="tx1"/>
                </a:solidFill>
                <a:effectLst/>
                <a:latin typeface="Calibri" pitchFamily="34" charset="0"/>
                <a:cs typeface="Arial" pitchFamily="34" charset="0"/>
              </a:rPr>
              <a:t>Staff technique de coordination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4602" name="AutoShape 26"/>
          <p:cNvSpPr>
            <a:spLocks noChangeArrowheads="1"/>
          </p:cNvSpPr>
          <p:nvPr/>
        </p:nvSpPr>
        <p:spPr bwMode="auto">
          <a:xfrm>
            <a:off x="2395538" y="1104900"/>
            <a:ext cx="752475" cy="90488"/>
          </a:xfrm>
          <a:prstGeom prst="rightArrow">
            <a:avLst>
              <a:gd name="adj1" fmla="val 50000"/>
              <a:gd name="adj2" fmla="val 207894"/>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4603" name="AutoShape 27"/>
          <p:cNvSpPr>
            <a:spLocks noChangeArrowheads="1"/>
          </p:cNvSpPr>
          <p:nvPr/>
        </p:nvSpPr>
        <p:spPr bwMode="auto">
          <a:xfrm>
            <a:off x="2914650" y="6454775"/>
            <a:ext cx="1876425" cy="409575"/>
          </a:xfrm>
          <a:prstGeom prst="cube">
            <a:avLst>
              <a:gd name="adj" fmla="val 25000"/>
            </a:avLst>
          </a:prstGeom>
          <a:solidFill>
            <a:srgbClr val="4BACC6"/>
          </a:solidFill>
          <a:ln w="38100">
            <a:solidFill>
              <a:srgbClr val="F2F2F2"/>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1200" b="0" i="0" u="none" strike="noStrike" cap="none" normalizeH="0" baseline="0" smtClean="0">
                <a:ln>
                  <a:noFill/>
                </a:ln>
                <a:solidFill>
                  <a:schemeClr val="tx1"/>
                </a:solidFill>
                <a:effectLst/>
                <a:latin typeface="Times New Roman" pitchFamily="18" charset="0"/>
                <a:cs typeface="Arial" pitchFamily="34" charset="0"/>
              </a:rPr>
              <a:t>Types de services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4604" name="AutoShape 28"/>
          <p:cNvSpPr>
            <a:spLocks noChangeArrowheads="1"/>
          </p:cNvSpPr>
          <p:nvPr/>
        </p:nvSpPr>
        <p:spPr bwMode="auto">
          <a:xfrm>
            <a:off x="3019425" y="6384925"/>
            <a:ext cx="171450" cy="238125"/>
          </a:xfrm>
          <a:prstGeom prst="upArrow">
            <a:avLst>
              <a:gd name="adj1" fmla="val 50000"/>
              <a:gd name="adj2" fmla="val 34722"/>
            </a:avLst>
          </a:prstGeom>
          <a:solidFill>
            <a:srgbClr val="FFFFFF"/>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fr-FR"/>
          </a:p>
        </p:txBody>
      </p:sp>
      <p:sp>
        <p:nvSpPr>
          <p:cNvPr id="24605" name="AutoShape 29"/>
          <p:cNvSpPr>
            <a:spLocks noChangeArrowheads="1"/>
          </p:cNvSpPr>
          <p:nvPr/>
        </p:nvSpPr>
        <p:spPr bwMode="auto">
          <a:xfrm>
            <a:off x="3457575" y="6346825"/>
            <a:ext cx="171450" cy="246063"/>
          </a:xfrm>
          <a:prstGeom prst="upArrow">
            <a:avLst>
              <a:gd name="adj1" fmla="val 50000"/>
              <a:gd name="adj2" fmla="val 35880"/>
            </a:avLst>
          </a:prstGeom>
          <a:solidFill>
            <a:srgbClr val="FFFFFF"/>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fr-FR"/>
          </a:p>
        </p:txBody>
      </p:sp>
      <p:sp>
        <p:nvSpPr>
          <p:cNvPr id="24606" name="AutoShape 30"/>
          <p:cNvSpPr>
            <a:spLocks noChangeArrowheads="1"/>
          </p:cNvSpPr>
          <p:nvPr/>
        </p:nvSpPr>
        <p:spPr bwMode="auto">
          <a:xfrm>
            <a:off x="3905250" y="6346825"/>
            <a:ext cx="166688" cy="246063"/>
          </a:xfrm>
          <a:prstGeom prst="upArrow">
            <a:avLst>
              <a:gd name="adj1" fmla="val 50000"/>
              <a:gd name="adj2" fmla="val 36905"/>
            </a:avLst>
          </a:prstGeom>
          <a:solidFill>
            <a:srgbClr val="FFFFFF"/>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fr-FR"/>
          </a:p>
        </p:txBody>
      </p:sp>
      <p:sp>
        <p:nvSpPr>
          <p:cNvPr id="24607" name="AutoShape 31"/>
          <p:cNvSpPr>
            <a:spLocks noChangeArrowheads="1"/>
          </p:cNvSpPr>
          <p:nvPr/>
        </p:nvSpPr>
        <p:spPr bwMode="auto">
          <a:xfrm>
            <a:off x="4248150" y="6346825"/>
            <a:ext cx="190500" cy="246063"/>
          </a:xfrm>
          <a:prstGeom prst="upArrow">
            <a:avLst>
              <a:gd name="adj1" fmla="val 50000"/>
              <a:gd name="adj2" fmla="val 32292"/>
            </a:avLst>
          </a:prstGeom>
          <a:solidFill>
            <a:srgbClr val="FFFFFF"/>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fr-FR"/>
          </a:p>
        </p:txBody>
      </p:sp>
      <p:sp>
        <p:nvSpPr>
          <p:cNvPr id="24608" name="AutoShape 32"/>
          <p:cNvSpPr>
            <a:spLocks noChangeArrowheads="1"/>
          </p:cNvSpPr>
          <p:nvPr/>
        </p:nvSpPr>
        <p:spPr bwMode="auto">
          <a:xfrm>
            <a:off x="4610100" y="6346825"/>
            <a:ext cx="185738" cy="246063"/>
          </a:xfrm>
          <a:prstGeom prst="upArrow">
            <a:avLst>
              <a:gd name="adj1" fmla="val 50000"/>
              <a:gd name="adj2" fmla="val 33120"/>
            </a:avLst>
          </a:prstGeom>
          <a:solidFill>
            <a:srgbClr val="FFFFFF"/>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fr-FR"/>
          </a:p>
        </p:txBody>
      </p:sp>
      <p:sp>
        <p:nvSpPr>
          <p:cNvPr id="24609" name="AutoShape 33"/>
          <p:cNvSpPr>
            <a:spLocks noChangeArrowheads="1"/>
          </p:cNvSpPr>
          <p:nvPr/>
        </p:nvSpPr>
        <p:spPr bwMode="auto">
          <a:xfrm>
            <a:off x="3333750" y="3032125"/>
            <a:ext cx="123825" cy="381000"/>
          </a:xfrm>
          <a:prstGeom prst="upArrow">
            <a:avLst>
              <a:gd name="adj1" fmla="val 50000"/>
              <a:gd name="adj2" fmla="val 76923"/>
            </a:avLst>
          </a:prstGeom>
          <a:solidFill>
            <a:srgbClr val="FFFFFF"/>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fr-FR"/>
          </a:p>
        </p:txBody>
      </p:sp>
      <p:sp>
        <p:nvSpPr>
          <p:cNvPr id="24610" name="AutoShape 34"/>
          <p:cNvSpPr>
            <a:spLocks noChangeArrowheads="1"/>
          </p:cNvSpPr>
          <p:nvPr/>
        </p:nvSpPr>
        <p:spPr bwMode="auto">
          <a:xfrm>
            <a:off x="3714750" y="3032125"/>
            <a:ext cx="95250" cy="381000"/>
          </a:xfrm>
          <a:prstGeom prst="upArrow">
            <a:avLst>
              <a:gd name="adj1" fmla="val 50000"/>
              <a:gd name="adj2" fmla="val 100000"/>
            </a:avLst>
          </a:prstGeom>
          <a:solidFill>
            <a:srgbClr val="FFFFFF"/>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fr-FR"/>
          </a:p>
        </p:txBody>
      </p:sp>
      <p:sp>
        <p:nvSpPr>
          <p:cNvPr id="24611" name="AutoShape 35"/>
          <p:cNvSpPr>
            <a:spLocks noChangeArrowheads="1"/>
          </p:cNvSpPr>
          <p:nvPr/>
        </p:nvSpPr>
        <p:spPr bwMode="auto">
          <a:xfrm>
            <a:off x="4071938" y="3070225"/>
            <a:ext cx="90487" cy="342900"/>
          </a:xfrm>
          <a:prstGeom prst="upArrow">
            <a:avLst>
              <a:gd name="adj1" fmla="val 50000"/>
              <a:gd name="adj2" fmla="val 94737"/>
            </a:avLst>
          </a:prstGeom>
          <a:solidFill>
            <a:srgbClr val="FFFFFF"/>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fr-FR"/>
          </a:p>
        </p:txBody>
      </p:sp>
      <p:sp>
        <p:nvSpPr>
          <p:cNvPr id="24612" name="AutoShape 36"/>
          <p:cNvSpPr>
            <a:spLocks noChangeArrowheads="1"/>
          </p:cNvSpPr>
          <p:nvPr/>
        </p:nvSpPr>
        <p:spPr bwMode="auto">
          <a:xfrm>
            <a:off x="4348163" y="3041650"/>
            <a:ext cx="90487" cy="371475"/>
          </a:xfrm>
          <a:prstGeom prst="upArrow">
            <a:avLst>
              <a:gd name="adj1" fmla="val 50000"/>
              <a:gd name="adj2" fmla="val 102632"/>
            </a:avLst>
          </a:prstGeom>
          <a:solidFill>
            <a:srgbClr val="FFFFFF"/>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fr-FR"/>
          </a:p>
        </p:txBody>
      </p:sp>
      <p:sp>
        <p:nvSpPr>
          <p:cNvPr id="24613" name="AutoShape 37"/>
          <p:cNvSpPr>
            <a:spLocks noChangeArrowheads="1"/>
          </p:cNvSpPr>
          <p:nvPr/>
        </p:nvSpPr>
        <p:spPr bwMode="auto">
          <a:xfrm>
            <a:off x="4700588" y="3041650"/>
            <a:ext cx="95250" cy="371475"/>
          </a:xfrm>
          <a:prstGeom prst="upArrow">
            <a:avLst>
              <a:gd name="adj1" fmla="val 50000"/>
              <a:gd name="adj2" fmla="val 97500"/>
            </a:avLst>
          </a:prstGeom>
          <a:solidFill>
            <a:srgbClr val="FFFFFF"/>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fr-FR"/>
          </a:p>
        </p:txBody>
      </p:sp>
      <p:cxnSp>
        <p:nvCxnSpPr>
          <p:cNvPr id="40" name="Connecteur droit avec flèche 39"/>
          <p:cNvCxnSpPr/>
          <p:nvPr/>
        </p:nvCxnSpPr>
        <p:spPr>
          <a:xfrm>
            <a:off x="2285984" y="4286256"/>
            <a:ext cx="64294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796086"/>
          </a:xfr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a:normAutofit/>
          </a:bodyPr>
          <a:lstStyle/>
          <a:p>
            <a:pPr algn="ctr"/>
            <a:r>
              <a:rPr lang="fr-FR" sz="3200" dirty="0" smtClean="0">
                <a:latin typeface="Bell MT" pitchFamily="18" charset="0"/>
                <a:cs typeface="Times New Roman" pitchFamily="18" charset="0"/>
              </a:rPr>
              <a:t>Présentation CSI</a:t>
            </a:r>
            <a:endParaRPr lang="fr-FR" sz="3200" dirty="0">
              <a:latin typeface="Bell MT" pitchFamily="18" charset="0"/>
              <a:cs typeface="Times New Roman" pitchFamily="18" charset="0"/>
            </a:endParaRPr>
          </a:p>
        </p:txBody>
      </p:sp>
      <p:sp>
        <p:nvSpPr>
          <p:cNvPr id="3" name="Espace réservé du contenu 2"/>
          <p:cNvSpPr>
            <a:spLocks noGrp="1"/>
          </p:cNvSpPr>
          <p:nvPr>
            <p:ph sz="half" idx="1"/>
          </p:nvPr>
        </p:nvSpPr>
        <p:spPr>
          <a:xfrm>
            <a:off x="214282" y="2571745"/>
            <a:ext cx="4038600" cy="1928826"/>
          </a:xfrm>
        </p:spPr>
        <p:style>
          <a:lnRef idx="2">
            <a:schemeClr val="accent1"/>
          </a:lnRef>
          <a:fillRef idx="1">
            <a:schemeClr val="lt1"/>
          </a:fillRef>
          <a:effectRef idx="0">
            <a:schemeClr val="accent1"/>
          </a:effectRef>
          <a:fontRef idx="minor">
            <a:schemeClr val="dk1"/>
          </a:fontRef>
        </p:style>
        <p:txBody>
          <a:bodyPr/>
          <a:lstStyle/>
          <a:p>
            <a:pPr algn="just">
              <a:buFont typeface="Wingdings" pitchFamily="2" charset="2"/>
              <a:buChar char="q"/>
            </a:pPr>
            <a:r>
              <a:rPr lang="fr-FR" sz="1600" dirty="0" smtClean="0">
                <a:latin typeface="Times New Roman" pitchFamily="18" charset="0"/>
                <a:cs typeface="Times New Roman" pitchFamily="18" charset="0"/>
              </a:rPr>
              <a:t>La zone d’intervention,</a:t>
            </a:r>
          </a:p>
          <a:p>
            <a:pPr algn="just">
              <a:buFont typeface="Wingdings" pitchFamily="2" charset="2"/>
              <a:buChar char="q"/>
            </a:pPr>
            <a:r>
              <a:rPr lang="fr-FR" sz="1600" dirty="0" smtClean="0">
                <a:latin typeface="Times New Roman" pitchFamily="18" charset="0"/>
                <a:cs typeface="Times New Roman" pitchFamily="18" charset="0"/>
              </a:rPr>
              <a:t>Le  mode d’organisation</a:t>
            </a:r>
          </a:p>
          <a:p>
            <a:pPr algn="just">
              <a:buFont typeface="Wingdings" pitchFamily="2" charset="2"/>
              <a:buChar char="q"/>
            </a:pPr>
            <a:r>
              <a:rPr lang="fr-FR" sz="1600" dirty="0" smtClean="0">
                <a:latin typeface="Times New Roman" pitchFamily="18" charset="0"/>
                <a:cs typeface="Times New Roman" pitchFamily="18" charset="0"/>
              </a:rPr>
              <a:t>Le fonctionnement,</a:t>
            </a:r>
          </a:p>
          <a:p>
            <a:pPr algn="just">
              <a:buFont typeface="Wingdings" pitchFamily="2" charset="2"/>
              <a:buChar char="q"/>
            </a:pPr>
            <a:r>
              <a:rPr lang="fr-FR" sz="1600" dirty="0" smtClean="0">
                <a:latin typeface="Times New Roman" pitchFamily="18" charset="0"/>
                <a:cs typeface="Times New Roman" pitchFamily="18" charset="0"/>
              </a:rPr>
              <a:t>La stratégie d’intervention</a:t>
            </a:r>
          </a:p>
          <a:p>
            <a:pPr algn="just">
              <a:buFont typeface="Wingdings" pitchFamily="2" charset="2"/>
              <a:buChar char="q"/>
            </a:pPr>
            <a:r>
              <a:rPr lang="fr-FR" sz="1600" dirty="0" smtClean="0">
                <a:latin typeface="Times New Roman" pitchFamily="18" charset="0"/>
                <a:cs typeface="Times New Roman" pitchFamily="18" charset="0"/>
              </a:rPr>
              <a:t>Types de contrats/services</a:t>
            </a:r>
          </a:p>
          <a:p>
            <a:pPr>
              <a:buFont typeface="Wingdings" pitchFamily="2" charset="2"/>
              <a:buChar char="q"/>
            </a:pPr>
            <a:endParaRPr lang="fr-FR" dirty="0"/>
          </a:p>
        </p:txBody>
      </p:sp>
      <p:pic>
        <p:nvPicPr>
          <p:cNvPr id="5" name="Espace réservé du contenu 4" descr="Equipe ISC - GRET - CEDAC2"/>
          <p:cNvPicPr>
            <a:picLocks noGrp="1"/>
          </p:cNvPicPr>
          <p:nvPr>
            <p:ph sz="half" idx="2"/>
          </p:nvPr>
        </p:nvPicPr>
        <p:blipFill>
          <a:blip r:embed="rId2" cstate="print"/>
          <a:srcRect/>
          <a:stretch>
            <a:fillRect/>
          </a:stretch>
        </p:blipFill>
        <p:spPr bwMode="auto">
          <a:xfrm>
            <a:off x="5143504" y="2500306"/>
            <a:ext cx="3643338" cy="27146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style>
          <a:lnRef idx="2">
            <a:schemeClr val="accent1"/>
          </a:lnRef>
          <a:fillRef idx="1">
            <a:schemeClr val="lt1"/>
          </a:fillRef>
          <a:effectRef idx="0">
            <a:schemeClr val="accent1"/>
          </a:effectRef>
          <a:fontRef idx="minor">
            <a:schemeClr val="dk1"/>
          </a:fontRef>
        </p:style>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867524"/>
          </a:xfrm>
        </p:spPr>
        <p:style>
          <a:lnRef idx="2">
            <a:schemeClr val="accent3"/>
          </a:lnRef>
          <a:fillRef idx="1002">
            <a:schemeClr val="lt1"/>
          </a:fillRef>
          <a:effectRef idx="0">
            <a:schemeClr val="accent3"/>
          </a:effectRef>
          <a:fontRef idx="minor">
            <a:schemeClr val="dk1"/>
          </a:fontRef>
        </p:style>
        <p:txBody>
          <a:bodyPr>
            <a:normAutofit fontScale="90000"/>
          </a:bodyPr>
          <a:lstStyle/>
          <a:p>
            <a:pPr algn="ctr"/>
            <a:r>
              <a:rPr lang="fr-FR" sz="2800" dirty="0" smtClean="0">
                <a:solidFill>
                  <a:schemeClr val="tx2"/>
                </a:solidFill>
                <a:latin typeface="Bell MT" pitchFamily="18" charset="0"/>
              </a:rPr>
              <a:t>Stratégie d’ intervention du CSI</a:t>
            </a:r>
            <a:br>
              <a:rPr lang="fr-FR" sz="2800" dirty="0" smtClean="0">
                <a:solidFill>
                  <a:schemeClr val="tx2"/>
                </a:solidFill>
                <a:latin typeface="Bell MT" pitchFamily="18" charset="0"/>
              </a:rPr>
            </a:br>
            <a:endParaRPr lang="fr-FR" sz="2800" dirty="0">
              <a:solidFill>
                <a:schemeClr val="tx2"/>
              </a:solidFill>
              <a:latin typeface="Bell MT" pitchFamily="18" charset="0"/>
            </a:endParaRPr>
          </a:p>
        </p:txBody>
      </p:sp>
      <p:sp>
        <p:nvSpPr>
          <p:cNvPr id="3" name="Espace réservé du contenu 2"/>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a:bodyPr>
          <a:lstStyle/>
          <a:p>
            <a:pPr>
              <a:buNone/>
            </a:pPr>
            <a:r>
              <a:rPr lang="fr-FR" sz="1800" dirty="0" smtClean="0">
                <a:latin typeface="Times New Roman" pitchFamily="18" charset="0"/>
                <a:cs typeface="Times New Roman" pitchFamily="18" charset="0"/>
              </a:rPr>
              <a:t>Le processus global repose en effet sur les aspects suivants à savoir :</a:t>
            </a:r>
          </a:p>
          <a:p>
            <a:pPr lvl="1"/>
            <a:r>
              <a:rPr lang="fr-FR" sz="1600" dirty="0" smtClean="0">
                <a:latin typeface="Times New Roman" pitchFamily="18" charset="0"/>
                <a:cs typeface="Times New Roman" pitchFamily="18" charset="0"/>
              </a:rPr>
              <a:t>La création des groupes de travail</a:t>
            </a:r>
          </a:p>
          <a:p>
            <a:pPr lvl="1"/>
            <a:r>
              <a:rPr lang="fr-FR" sz="1600" dirty="0" smtClean="0">
                <a:latin typeface="Times New Roman" pitchFamily="18" charset="0"/>
                <a:cs typeface="Times New Roman" pitchFamily="18" charset="0"/>
              </a:rPr>
              <a:t>Définition des conditions d’adhésion</a:t>
            </a:r>
          </a:p>
          <a:p>
            <a:pPr lvl="1"/>
            <a:r>
              <a:rPr lang="fr-FR" sz="1600" dirty="0" smtClean="0">
                <a:latin typeface="Times New Roman" pitchFamily="18" charset="0"/>
                <a:cs typeface="Times New Roman" pitchFamily="18" charset="0"/>
              </a:rPr>
              <a:t>L’élaboration d’un registre de membres</a:t>
            </a:r>
          </a:p>
          <a:p>
            <a:pPr lvl="1"/>
            <a:r>
              <a:rPr lang="fr-FR" sz="1600" dirty="0" smtClean="0">
                <a:latin typeface="Times New Roman" pitchFamily="18" charset="0"/>
                <a:cs typeface="Times New Roman" pitchFamily="18" charset="0"/>
              </a:rPr>
              <a:t>Mise en place d’un comité de gestion de l’association (organisation des élections)</a:t>
            </a:r>
          </a:p>
          <a:p>
            <a:pPr lvl="1"/>
            <a:r>
              <a:rPr lang="fr-FR" sz="1600" dirty="0" smtClean="0">
                <a:latin typeface="Times New Roman" pitchFamily="18" charset="0"/>
                <a:cs typeface="Times New Roman" pitchFamily="18" charset="0"/>
              </a:rPr>
              <a:t>Mise en place des règles de fonctionnement appropriées (Règlement intérieur)</a:t>
            </a:r>
          </a:p>
          <a:p>
            <a:pPr lvl="1"/>
            <a:r>
              <a:rPr lang="fr-FR" sz="1600" dirty="0" smtClean="0">
                <a:latin typeface="Times New Roman" pitchFamily="18" charset="0"/>
                <a:cs typeface="Times New Roman" pitchFamily="18" charset="0"/>
              </a:rPr>
              <a:t>Concertation locale pour validation par la base.</a:t>
            </a:r>
          </a:p>
          <a:p>
            <a:endParaRPr lang="fr-FR" sz="1800" dirty="0">
              <a:latin typeface="Times New Roman" pitchFamily="18" charset="0"/>
              <a:cs typeface="Times New Roman" pitchFamily="18" charset="0"/>
            </a:endParaRPr>
          </a:p>
        </p:txBody>
      </p:sp>
      <p:sp>
        <p:nvSpPr>
          <p:cNvPr id="6" name="Espace réservé du contenu 5"/>
          <p:cNvSpPr>
            <a:spLocks noGrp="1"/>
          </p:cNvSpPr>
          <p:nvPr>
            <p:ph sz="half" idx="2"/>
          </p:nvPr>
        </p:nvSpPr>
        <p:spPr/>
        <p:style>
          <a:lnRef idx="2">
            <a:schemeClr val="accent1"/>
          </a:lnRef>
          <a:fillRef idx="1">
            <a:schemeClr val="lt1"/>
          </a:fillRef>
          <a:effectRef idx="0">
            <a:schemeClr val="accent1"/>
          </a:effectRef>
          <a:fontRef idx="minor">
            <a:schemeClr val="dk1"/>
          </a:fontRef>
        </p:style>
        <p:txBody>
          <a:bodyPr>
            <a:normAutofit/>
          </a:bodyPr>
          <a:lstStyle/>
          <a:p>
            <a:pPr algn="ctr">
              <a:buNone/>
            </a:pPr>
            <a:r>
              <a:rPr lang="fr-FR" sz="2000" u="sng" dirty="0" smtClean="0">
                <a:latin typeface="Bell MT" pitchFamily="18" charset="0"/>
              </a:rPr>
              <a:t>Réhabilitation</a:t>
            </a:r>
            <a:r>
              <a:rPr lang="fr-FR" sz="2000" dirty="0" smtClean="0">
                <a:latin typeface="Bell MT" pitchFamily="18" charset="0"/>
              </a:rPr>
              <a:t>:</a:t>
            </a:r>
          </a:p>
          <a:p>
            <a:pPr>
              <a:buFont typeface="Wingdings" pitchFamily="2" charset="2"/>
              <a:buChar char="§"/>
            </a:pPr>
            <a:r>
              <a:rPr lang="fr-FR" sz="1800" dirty="0" smtClean="0">
                <a:latin typeface="Times New Roman" pitchFamily="18" charset="0"/>
                <a:cs typeface="Times New Roman" pitchFamily="18" charset="0"/>
              </a:rPr>
              <a:t>Etudes général avec  le chef de groupe et agriculteurs</a:t>
            </a:r>
          </a:p>
          <a:p>
            <a:pPr>
              <a:buFont typeface="Wingdings" pitchFamily="2" charset="2"/>
              <a:buChar char="§"/>
            </a:pPr>
            <a:r>
              <a:rPr lang="fr-FR" sz="1800" dirty="0" smtClean="0">
                <a:latin typeface="Times New Roman" pitchFamily="18" charset="0"/>
                <a:cs typeface="Times New Roman" pitchFamily="18" charset="0"/>
              </a:rPr>
              <a:t>Discussion pour établir les priorités</a:t>
            </a:r>
          </a:p>
          <a:p>
            <a:pPr>
              <a:buFont typeface="Wingdings" pitchFamily="2" charset="2"/>
              <a:buChar char="§"/>
            </a:pPr>
            <a:r>
              <a:rPr lang="fr-FR" sz="1800" dirty="0" smtClean="0">
                <a:latin typeface="Times New Roman" pitchFamily="18" charset="0"/>
                <a:cs typeface="Times New Roman" pitchFamily="18" charset="0"/>
              </a:rPr>
              <a:t>Préparation de l’appel d’offre</a:t>
            </a:r>
          </a:p>
          <a:p>
            <a:pPr>
              <a:buFont typeface="Wingdings" pitchFamily="2" charset="2"/>
              <a:buChar char="§"/>
            </a:pPr>
            <a:r>
              <a:rPr lang="fr-FR" sz="1800" dirty="0" smtClean="0">
                <a:latin typeface="Times New Roman" pitchFamily="18" charset="0"/>
                <a:cs typeface="Times New Roman" pitchFamily="18" charset="0"/>
              </a:rPr>
              <a:t>Exécution du contrat</a:t>
            </a:r>
          </a:p>
          <a:p>
            <a:pPr>
              <a:buFont typeface="Wingdings" pitchFamily="2" charset="2"/>
              <a:buChar char="§"/>
            </a:pPr>
            <a:r>
              <a:rPr lang="fr-FR" sz="1800" dirty="0" smtClean="0">
                <a:latin typeface="Times New Roman" pitchFamily="18" charset="0"/>
                <a:cs typeface="Times New Roman" pitchFamily="18" charset="0"/>
              </a:rPr>
              <a:t>Contrôle régulier par l’Ingénieur</a:t>
            </a:r>
          </a:p>
          <a:p>
            <a:pPr>
              <a:buFont typeface="Wingdings" pitchFamily="2" charset="2"/>
              <a:buChar char="§"/>
            </a:pPr>
            <a:r>
              <a:rPr lang="fr-FR" sz="1800" dirty="0" smtClean="0">
                <a:latin typeface="Times New Roman" pitchFamily="18" charset="0"/>
                <a:cs typeface="Times New Roman" pitchFamily="18" charset="0"/>
              </a:rPr>
              <a:t>Formation des usagers  (sur le fonctionnement et la maintenance de l’ouvrage )</a:t>
            </a:r>
          </a:p>
          <a:p>
            <a:pPr>
              <a:buFont typeface="Wingdings" pitchFamily="2" charset="2"/>
              <a:buChar char="§"/>
            </a:pPr>
            <a:r>
              <a:rPr lang="fr-FR" sz="1800" dirty="0" smtClean="0">
                <a:latin typeface="Times New Roman" pitchFamily="18" charset="0"/>
                <a:cs typeface="Times New Roman" pitchFamily="18" charset="0"/>
              </a:rPr>
              <a:t>Mise en place d’une règle de gestion</a:t>
            </a:r>
          </a:p>
          <a:p>
            <a:pPr>
              <a:buFont typeface="Wingdings" pitchFamily="2" charset="2"/>
              <a:buChar char="§"/>
            </a:pPr>
            <a:endParaRPr lang="fr-FR" dirty="0" smtClean="0"/>
          </a:p>
          <a:p>
            <a:endParaRPr lang="fr-FR"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785794"/>
            <a:ext cx="8229600" cy="928694"/>
          </a:xfrm>
          <a:effectLst>
            <a:outerShdw blurRad="50800" dist="38100" dir="13500000" algn="b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ormAutofit/>
          </a:bodyPr>
          <a:lstStyle/>
          <a:p>
            <a:pPr algn="ctr"/>
            <a:r>
              <a:rPr lang="fr-FR" sz="2800" dirty="0" smtClean="0">
                <a:solidFill>
                  <a:schemeClr val="tx2"/>
                </a:solidFill>
                <a:latin typeface="Bell MT" pitchFamily="18" charset="0"/>
              </a:rPr>
              <a:t>Types de contrats</a:t>
            </a:r>
            <a:br>
              <a:rPr lang="fr-FR" sz="2800" dirty="0" smtClean="0">
                <a:solidFill>
                  <a:schemeClr val="tx2"/>
                </a:solidFill>
                <a:latin typeface="Bell MT" pitchFamily="18" charset="0"/>
              </a:rPr>
            </a:br>
            <a:endParaRPr lang="fr-FR" sz="2800" dirty="0">
              <a:solidFill>
                <a:schemeClr val="tx2"/>
              </a:solidFill>
              <a:latin typeface="Bell MT" pitchFamily="18" charset="0"/>
              <a:cs typeface="Times New Roman" pitchFamily="18" charset="0"/>
            </a:endParaRPr>
          </a:p>
        </p:txBody>
      </p:sp>
      <p:sp>
        <p:nvSpPr>
          <p:cNvPr id="9" name="Espace réservé du contenu 8"/>
          <p:cNvSpPr>
            <a:spLocks noGrp="1"/>
          </p:cNvSpPr>
          <p:nvPr>
            <p:ph sz="half" idx="1"/>
          </p:nvPr>
        </p:nvSpPr>
        <p:spPr/>
        <p:style>
          <a:lnRef idx="2">
            <a:schemeClr val="accent1"/>
          </a:lnRef>
          <a:fillRef idx="1">
            <a:schemeClr val="lt1"/>
          </a:fillRef>
          <a:effectRef idx="0">
            <a:schemeClr val="accent1"/>
          </a:effectRef>
          <a:fontRef idx="minor">
            <a:schemeClr val="dk1"/>
          </a:fontRef>
        </p:style>
        <p:txBody>
          <a:bodyPr>
            <a:normAutofit/>
          </a:bodyPr>
          <a:lstStyle/>
          <a:p>
            <a:pPr algn="ctr">
              <a:buNone/>
            </a:pPr>
            <a:endParaRPr lang="fr-FR" sz="1800" dirty="0" smtClean="0">
              <a:latin typeface="Bell MT" pitchFamily="18" charset="0"/>
            </a:endParaRPr>
          </a:p>
          <a:p>
            <a:pPr marL="342900" lvl="0" indent="-342900" algn="just">
              <a:buFont typeface="+mj-lt"/>
              <a:buAutoNum type="arabicParenR"/>
            </a:pPr>
            <a:r>
              <a:rPr lang="fr-FR" sz="1800" dirty="0" smtClean="0">
                <a:latin typeface="Times New Roman" pitchFamily="18" charset="0"/>
                <a:cs typeface="Times New Roman" pitchFamily="18" charset="0"/>
              </a:rPr>
              <a:t>la création des groupes de travail (irrigants) : </a:t>
            </a:r>
          </a:p>
          <a:p>
            <a:pPr marL="708660" lvl="1" indent="-342900" algn="just">
              <a:buFont typeface="Wingdings" pitchFamily="2" charset="2"/>
              <a:buChar char="§"/>
            </a:pPr>
            <a:r>
              <a:rPr lang="fr-FR" sz="1600" dirty="0" smtClean="0">
                <a:latin typeface="Times New Roman" pitchFamily="18" charset="0"/>
                <a:cs typeface="Times New Roman" pitchFamily="18" charset="0"/>
              </a:rPr>
              <a:t>collecte des données, </a:t>
            </a:r>
          </a:p>
          <a:p>
            <a:pPr marL="708660" lvl="1" indent="-342900" algn="just">
              <a:buFont typeface="Wingdings" pitchFamily="2" charset="2"/>
              <a:buChar char="§"/>
            </a:pPr>
            <a:r>
              <a:rPr lang="fr-FR" sz="1600" dirty="0" smtClean="0">
                <a:latin typeface="Times New Roman" pitchFamily="18" charset="0"/>
                <a:cs typeface="Times New Roman" pitchFamily="18" charset="0"/>
              </a:rPr>
              <a:t>mise en place d’un comité,</a:t>
            </a:r>
          </a:p>
          <a:p>
            <a:pPr marL="708660" lvl="1" indent="-342900" algn="just">
              <a:buFont typeface="Wingdings" pitchFamily="2" charset="2"/>
              <a:buChar char="§"/>
            </a:pPr>
            <a:r>
              <a:rPr lang="fr-FR" sz="1600" dirty="0" smtClean="0">
                <a:latin typeface="Times New Roman" pitchFamily="18" charset="0"/>
                <a:cs typeface="Times New Roman" pitchFamily="18" charset="0"/>
              </a:rPr>
              <a:t>organisation des AG</a:t>
            </a:r>
          </a:p>
          <a:p>
            <a:pPr marL="342900" lvl="0" indent="-342900" algn="just">
              <a:buFont typeface="+mj-lt"/>
              <a:buAutoNum type="arabicParenR"/>
            </a:pPr>
            <a:r>
              <a:rPr lang="fr-FR" sz="1800" dirty="0" smtClean="0">
                <a:latin typeface="Times New Roman" pitchFamily="18" charset="0"/>
                <a:cs typeface="Times New Roman" pitchFamily="18" charset="0"/>
              </a:rPr>
              <a:t>la création d’une banque de données (cartographie, …),</a:t>
            </a:r>
          </a:p>
          <a:p>
            <a:pPr marL="342900" lvl="0" indent="-342900" algn="just">
              <a:buFont typeface="+mj-lt"/>
              <a:buAutoNum type="arabicParenR"/>
            </a:pPr>
            <a:r>
              <a:rPr lang="fr-FR" sz="1800" dirty="0" smtClean="0">
                <a:latin typeface="Times New Roman" pitchFamily="18" charset="0"/>
                <a:cs typeface="Times New Roman" pitchFamily="18" charset="0"/>
              </a:rPr>
              <a:t>la définition et la mise en place d’un système de collecté de redevance en eau,</a:t>
            </a:r>
          </a:p>
          <a:p>
            <a:pPr marL="342900" lvl="0" indent="-342900" algn="just">
              <a:buFont typeface="+mj-lt"/>
              <a:buAutoNum type="arabicParenR"/>
            </a:pPr>
            <a:r>
              <a:rPr lang="fr-FR" sz="1800" dirty="0" smtClean="0">
                <a:latin typeface="Times New Roman" pitchFamily="18" charset="0"/>
                <a:cs typeface="Times New Roman" pitchFamily="18" charset="0"/>
              </a:rPr>
              <a:t>l’offre de services permanents.</a:t>
            </a:r>
          </a:p>
          <a:p>
            <a:endParaRPr lang="fr-FR" dirty="0"/>
          </a:p>
        </p:txBody>
      </p:sp>
      <p:pic>
        <p:nvPicPr>
          <p:cNvPr id="3074" name="Picture 2" descr="C:\Users\AMOS\Documents\Documents Amos\AMOS\Documents\ISC presentation\ISC Mali visit 2010-09-21\IMG_1016.JPG"/>
          <p:cNvPicPr>
            <a:picLocks noGrp="1" noChangeAspect="1" noChangeArrowheads="1"/>
          </p:cNvPicPr>
          <p:nvPr>
            <p:ph sz="half" idx="2"/>
          </p:nvPr>
        </p:nvPicPr>
        <p:blipFill>
          <a:blip r:embed="rId2" cstate="print"/>
          <a:srcRect/>
          <a:stretch>
            <a:fillRect/>
          </a:stretch>
        </p:blipFill>
        <p:spPr bwMode="auto">
          <a:xfrm>
            <a:off x="4714875" y="2705100"/>
            <a:ext cx="4038600" cy="30289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ln/>
        </p:spPr>
        <p:style>
          <a:lnRef idx="2">
            <a:schemeClr val="accent1"/>
          </a:lnRef>
          <a:fillRef idx="1">
            <a:schemeClr val="lt1"/>
          </a:fillRef>
          <a:effectRef idx="0">
            <a:schemeClr val="accent1"/>
          </a:effectRef>
          <a:fontRef idx="minor">
            <a:schemeClr val="dk1"/>
          </a:fontRef>
        </p:style>
        <p:txBody>
          <a:bodyPr>
            <a:normAutofit/>
          </a:bodyPr>
          <a:lstStyle/>
          <a:p>
            <a:pPr>
              <a:buFont typeface="Wingdings" pitchFamily="2" charset="2"/>
              <a:buChar char="q"/>
            </a:pPr>
            <a:r>
              <a:rPr lang="fr-FR" sz="2400" dirty="0" smtClean="0">
                <a:latin typeface="Times New Roman" pitchFamily="18" charset="0"/>
                <a:cs typeface="Times New Roman" pitchFamily="18" charset="0"/>
              </a:rPr>
              <a:t> </a:t>
            </a:r>
            <a:r>
              <a:rPr lang="fr-FR" sz="2400" dirty="0" smtClean="0">
                <a:latin typeface="Bell MT" pitchFamily="18" charset="0"/>
                <a:cs typeface="Times New Roman" pitchFamily="18" charset="0"/>
              </a:rPr>
              <a:t>Visité d’une association paysanne soutenue par le CEDAC dans le cadre du Système de Riziculture Intensive.</a:t>
            </a:r>
            <a:br>
              <a:rPr lang="fr-FR" sz="2400" dirty="0" smtClean="0">
                <a:latin typeface="Bell MT" pitchFamily="18" charset="0"/>
                <a:cs typeface="Times New Roman" pitchFamily="18" charset="0"/>
              </a:rPr>
            </a:br>
            <a:endParaRPr lang="fr-FR" sz="2400" dirty="0">
              <a:latin typeface="Bell MT" pitchFamily="18" charset="0"/>
              <a:cs typeface="Times New Roman" pitchFamily="18" charset="0"/>
            </a:endParaRPr>
          </a:p>
        </p:txBody>
      </p:sp>
      <p:sp>
        <p:nvSpPr>
          <p:cNvPr id="3" name="Espace réservé du contenu 2"/>
          <p:cNvSpPr>
            <a:spLocks noGrp="1"/>
          </p:cNvSpPr>
          <p:nvPr>
            <p:ph sz="half" idx="1"/>
          </p:nvPr>
        </p:nvSpPr>
        <p:spPr>
          <a:xfrm>
            <a:off x="642910" y="2571744"/>
            <a:ext cx="3929090" cy="1928826"/>
          </a:xfrm>
        </p:spPr>
        <p:style>
          <a:lnRef idx="1">
            <a:schemeClr val="dk1"/>
          </a:lnRef>
          <a:fillRef idx="2">
            <a:schemeClr val="dk1"/>
          </a:fillRef>
          <a:effectRef idx="1">
            <a:schemeClr val="dk1"/>
          </a:effectRef>
          <a:fontRef idx="minor">
            <a:schemeClr val="dk1"/>
          </a:fontRef>
        </p:style>
        <p:txBody>
          <a:bodyPr>
            <a:normAutofit fontScale="92500" lnSpcReduction="20000"/>
          </a:bodyPr>
          <a:lstStyle/>
          <a:p>
            <a:pPr>
              <a:buNone/>
            </a:pPr>
            <a:r>
              <a:rPr lang="fr-FR" sz="2400" u="sng" dirty="0" smtClean="0">
                <a:latin typeface="Bell MT" pitchFamily="18" charset="0"/>
              </a:rPr>
              <a:t>Contenu des échanges</a:t>
            </a:r>
            <a:r>
              <a:rPr lang="fr-FR" dirty="0" smtClean="0"/>
              <a:t>:</a:t>
            </a:r>
          </a:p>
          <a:p>
            <a:pPr lvl="0"/>
            <a:r>
              <a:rPr lang="fr-FR" sz="2000" dirty="0" smtClean="0">
                <a:latin typeface="Times New Roman" pitchFamily="18" charset="0"/>
                <a:cs typeface="Times New Roman" pitchFamily="18" charset="0"/>
              </a:rPr>
              <a:t>Les objectifs du SRI</a:t>
            </a:r>
          </a:p>
          <a:p>
            <a:pPr lvl="0"/>
            <a:r>
              <a:rPr lang="fr-FR" sz="2000" dirty="0" smtClean="0">
                <a:latin typeface="Times New Roman" pitchFamily="18" charset="0"/>
                <a:cs typeface="Times New Roman" pitchFamily="18" charset="0"/>
              </a:rPr>
              <a:t>Les techniques  de production </a:t>
            </a:r>
          </a:p>
          <a:p>
            <a:pPr lvl="0"/>
            <a:r>
              <a:rPr lang="fr-FR" sz="2000" dirty="0" smtClean="0">
                <a:latin typeface="Times New Roman" pitchFamily="18" charset="0"/>
                <a:cs typeface="Times New Roman" pitchFamily="18" charset="0"/>
              </a:rPr>
              <a:t>Les avantages /contraintes du SRI</a:t>
            </a:r>
          </a:p>
          <a:p>
            <a:pPr>
              <a:buNone/>
            </a:pPr>
            <a:r>
              <a:rPr lang="fr-FR" sz="2000" dirty="0" smtClean="0">
                <a:latin typeface="Times New Roman" pitchFamily="18" charset="0"/>
                <a:cs typeface="Times New Roman" pitchFamily="18" charset="0"/>
              </a:rPr>
              <a:t> </a:t>
            </a:r>
          </a:p>
          <a:p>
            <a:pPr>
              <a:buNone/>
            </a:pPr>
            <a:r>
              <a:rPr lang="fr-FR" dirty="0" smtClean="0"/>
              <a:t> </a:t>
            </a:r>
          </a:p>
          <a:p>
            <a:endParaRPr lang="fr-FR" dirty="0"/>
          </a:p>
        </p:txBody>
      </p:sp>
      <p:pic>
        <p:nvPicPr>
          <p:cNvPr id="5" name="Picture 2" descr="C:\Users\AMOS\Documents\Toshiba External Hard Drive\AMOS\Documents\Photo cambodge 1\139CANON\IMG_3993.JPG"/>
          <p:cNvPicPr>
            <a:picLocks noGrp="1" noChangeAspect="1" noChangeArrowheads="1"/>
          </p:cNvPicPr>
          <p:nvPr>
            <p:ph sz="half" idx="2"/>
          </p:nvPr>
        </p:nvPicPr>
        <p:blipFill>
          <a:blip r:embed="rId2" cstate="print"/>
          <a:srcRect/>
          <a:stretch>
            <a:fillRect/>
          </a:stretch>
        </p:blipFill>
        <p:spPr bwMode="auto">
          <a:xfrm>
            <a:off x="4714876" y="2000240"/>
            <a:ext cx="4038600" cy="3028950"/>
          </a:xfrm>
          <a:prstGeom prst="rect">
            <a:avLst/>
          </a:prstGeom>
          <a:noFill/>
          <a:effectLst>
            <a:outerShdw blurRad="50800" dist="38100" dir="18900000" algn="bl" rotWithShape="0">
              <a:prstClr val="black">
                <a:alpha val="40000"/>
              </a:prstClr>
            </a:outerShdw>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642918"/>
            <a:ext cx="8229600" cy="1143000"/>
          </a:xfrm>
        </p:spPr>
        <p:style>
          <a:lnRef idx="1">
            <a:schemeClr val="accent4"/>
          </a:lnRef>
          <a:fillRef idx="2">
            <a:schemeClr val="accent4"/>
          </a:fillRef>
          <a:effectRef idx="1">
            <a:schemeClr val="accent4"/>
          </a:effectRef>
          <a:fontRef idx="minor">
            <a:schemeClr val="dk1"/>
          </a:fontRef>
        </p:style>
        <p:txBody>
          <a:bodyPr>
            <a:normAutofit/>
          </a:bodyPr>
          <a:lstStyle/>
          <a:p>
            <a:r>
              <a:rPr lang="fr-FR" sz="2400" dirty="0" smtClean="0">
                <a:latin typeface="Times New Roman" pitchFamily="18" charset="0"/>
                <a:cs typeface="Times New Roman" pitchFamily="18" charset="0"/>
              </a:rPr>
              <a:t>                       Le SRI</a:t>
            </a:r>
            <a:br>
              <a:rPr lang="fr-FR" sz="2400" dirty="0" smtClean="0">
                <a:latin typeface="Times New Roman" pitchFamily="18" charset="0"/>
                <a:cs typeface="Times New Roman" pitchFamily="18" charset="0"/>
              </a:rPr>
            </a:br>
            <a:endParaRPr lang="fr-FR" sz="2400" dirty="0">
              <a:latin typeface="Times New Roman" pitchFamily="18" charset="0"/>
              <a:cs typeface="Times New Roman" pitchFamily="18" charset="0"/>
            </a:endParaRPr>
          </a:p>
        </p:txBody>
      </p:sp>
      <p:pic>
        <p:nvPicPr>
          <p:cNvPr id="29698" name="Picture 2" descr="C:\Users\AMOS\Documents\Toshiba External Hard Drive\AMOS\Documents\Photo cambodge 1\139CANON\IMG_3997.JPG"/>
          <p:cNvPicPr>
            <a:picLocks noGrp="1" noChangeAspect="1" noChangeArrowheads="1"/>
          </p:cNvPicPr>
          <p:nvPr>
            <p:ph sz="half" idx="1"/>
          </p:nvPr>
        </p:nvPicPr>
        <p:blipFill>
          <a:blip r:embed="rId2" cstate="print"/>
          <a:srcRect/>
          <a:stretch>
            <a:fillRect/>
          </a:stretch>
        </p:blipFill>
        <p:spPr bwMode="auto">
          <a:xfrm>
            <a:off x="457200" y="2623344"/>
            <a:ext cx="4038600" cy="3028950"/>
          </a:xfrm>
          <a:prstGeom prst="rect">
            <a:avLst/>
          </a:prstGeom>
        </p:spPr>
        <p:style>
          <a:lnRef idx="3">
            <a:schemeClr val="lt1"/>
          </a:lnRef>
          <a:fillRef idx="1">
            <a:schemeClr val="accent2"/>
          </a:fillRef>
          <a:effectRef idx="1">
            <a:schemeClr val="accent2"/>
          </a:effectRef>
          <a:fontRef idx="minor">
            <a:schemeClr val="lt1"/>
          </a:fontRef>
        </p:style>
      </p:pic>
      <p:sp>
        <p:nvSpPr>
          <p:cNvPr id="7" name="Espace réservé du contenu 6"/>
          <p:cNvSpPr>
            <a:spLocks noGrp="1"/>
          </p:cNvSpPr>
          <p:nvPr>
            <p:ph sz="half" idx="2"/>
          </p:nvPr>
        </p:nvSpPr>
        <p:spPr>
          <a:xfrm>
            <a:off x="4648200" y="642918"/>
            <a:ext cx="4038600" cy="5712007"/>
          </a:xfrm>
        </p:spPr>
        <p:style>
          <a:lnRef idx="2">
            <a:schemeClr val="accent1"/>
          </a:lnRef>
          <a:fillRef idx="1">
            <a:schemeClr val="lt1"/>
          </a:fillRef>
          <a:effectRef idx="0">
            <a:schemeClr val="accent1"/>
          </a:effectRef>
          <a:fontRef idx="minor">
            <a:schemeClr val="dk1"/>
          </a:fontRef>
        </p:style>
        <p:txBody>
          <a:bodyPr>
            <a:normAutofit fontScale="40000" lnSpcReduction="20000"/>
          </a:bodyPr>
          <a:lstStyle/>
          <a:p>
            <a:pPr>
              <a:buNone/>
            </a:pPr>
            <a:r>
              <a:rPr lang="fr-FR" sz="3300" u="sng" dirty="0" smtClean="0">
                <a:latin typeface="Times New Roman" pitchFamily="18" charset="0"/>
                <a:cs typeface="Times New Roman" pitchFamily="18" charset="0"/>
              </a:rPr>
              <a:t>Avantages:</a:t>
            </a:r>
          </a:p>
          <a:p>
            <a:pPr>
              <a:buNone/>
            </a:pPr>
            <a:endParaRPr lang="fr-FR" sz="1900" u="sng" dirty="0" smtClean="0">
              <a:latin typeface="Times New Roman" pitchFamily="18" charset="0"/>
              <a:cs typeface="Times New Roman" pitchFamily="18" charset="0"/>
            </a:endParaRPr>
          </a:p>
          <a:p>
            <a:pPr>
              <a:buFont typeface="Wingdings" pitchFamily="2" charset="2"/>
              <a:buChar char="§"/>
            </a:pPr>
            <a:r>
              <a:rPr lang="fr-FR" sz="3500" dirty="0" smtClean="0">
                <a:latin typeface="Times New Roman" pitchFamily="18" charset="0"/>
                <a:cs typeface="Times New Roman" pitchFamily="18" charset="0"/>
              </a:rPr>
              <a:t>Meilleurs rendements</a:t>
            </a:r>
          </a:p>
          <a:p>
            <a:pPr>
              <a:buFont typeface="Wingdings" pitchFamily="2" charset="2"/>
              <a:buChar char="§"/>
            </a:pPr>
            <a:r>
              <a:rPr lang="fr-FR" sz="3500" dirty="0" smtClean="0">
                <a:latin typeface="Times New Roman" pitchFamily="18" charset="0"/>
                <a:cs typeface="Times New Roman" pitchFamily="18" charset="0"/>
              </a:rPr>
              <a:t> Moins de dépenses</a:t>
            </a:r>
          </a:p>
          <a:p>
            <a:pPr>
              <a:buNone/>
            </a:pPr>
            <a:endParaRPr lang="fr-FR" sz="3500" dirty="0" smtClean="0">
              <a:latin typeface="Times New Roman" pitchFamily="18" charset="0"/>
              <a:cs typeface="Times New Roman" pitchFamily="18" charset="0"/>
            </a:endParaRPr>
          </a:p>
          <a:p>
            <a:pPr>
              <a:buNone/>
            </a:pPr>
            <a:r>
              <a:rPr lang="fr-FR" sz="3500" dirty="0" smtClean="0">
                <a:latin typeface="Times New Roman" pitchFamily="18" charset="0"/>
                <a:cs typeface="Times New Roman" pitchFamily="18" charset="0"/>
              </a:rPr>
              <a:t>Outre l’accroissement du rendement,</a:t>
            </a:r>
          </a:p>
          <a:p>
            <a:pPr lvl="0">
              <a:buNone/>
            </a:pPr>
            <a:r>
              <a:rPr lang="fr-FR" sz="3500" dirty="0" smtClean="0">
                <a:latin typeface="Times New Roman" pitchFamily="18" charset="0"/>
                <a:cs typeface="Times New Roman" pitchFamily="18" charset="0"/>
              </a:rPr>
              <a:t>le SRI:</a:t>
            </a:r>
          </a:p>
          <a:p>
            <a:pPr lvl="0">
              <a:buFont typeface="Wingdings" pitchFamily="2" charset="2"/>
              <a:buChar char="§"/>
            </a:pPr>
            <a:endParaRPr lang="fr-FR" sz="3500" dirty="0" smtClean="0">
              <a:latin typeface="Times New Roman" pitchFamily="18" charset="0"/>
              <a:cs typeface="Times New Roman" pitchFamily="18" charset="0"/>
            </a:endParaRPr>
          </a:p>
          <a:p>
            <a:pPr lvl="0">
              <a:buFont typeface="Wingdings" pitchFamily="2" charset="2"/>
              <a:buChar char="§"/>
            </a:pPr>
            <a:r>
              <a:rPr lang="fr-FR" sz="3500" dirty="0" smtClean="0">
                <a:latin typeface="Times New Roman" pitchFamily="18" charset="0"/>
                <a:cs typeface="Times New Roman" pitchFamily="18" charset="0"/>
              </a:rPr>
              <a:t> limite drastiquement la consommation de semences (8- 10 Kg/ha)</a:t>
            </a:r>
          </a:p>
          <a:p>
            <a:pPr lvl="0">
              <a:buFont typeface="Wingdings" pitchFamily="2" charset="2"/>
              <a:buChar char="§"/>
            </a:pPr>
            <a:r>
              <a:rPr lang="fr-FR" sz="3500" dirty="0" smtClean="0">
                <a:latin typeface="Times New Roman" pitchFamily="18" charset="0"/>
                <a:cs typeface="Times New Roman" pitchFamily="18" charset="0"/>
              </a:rPr>
              <a:t>limite la consommation d’eau et</a:t>
            </a:r>
          </a:p>
          <a:p>
            <a:pPr lvl="0">
              <a:buFont typeface="Wingdings" pitchFamily="2" charset="2"/>
              <a:buChar char="§"/>
            </a:pPr>
            <a:r>
              <a:rPr lang="fr-FR" sz="3500" dirty="0" smtClean="0">
                <a:latin typeface="Times New Roman" pitchFamily="18" charset="0"/>
                <a:cs typeface="Times New Roman" pitchFamily="18" charset="0"/>
              </a:rPr>
              <a:t>limite les dégagements de gaz à effets de serre.</a:t>
            </a:r>
          </a:p>
          <a:p>
            <a:endParaRPr lang="fr-FR" sz="3500" dirty="0" smtClean="0">
              <a:latin typeface="Times New Roman" pitchFamily="18" charset="0"/>
              <a:cs typeface="Times New Roman" pitchFamily="18" charset="0"/>
            </a:endParaRPr>
          </a:p>
          <a:p>
            <a:pPr>
              <a:buFont typeface="Wingdings" pitchFamily="2" charset="2"/>
              <a:buChar char="§"/>
            </a:pPr>
            <a:endParaRPr lang="fr-FR" sz="3500" dirty="0" smtClean="0">
              <a:latin typeface="Times New Roman" pitchFamily="18" charset="0"/>
              <a:cs typeface="Times New Roman" pitchFamily="18" charset="0"/>
            </a:endParaRPr>
          </a:p>
          <a:p>
            <a:pPr>
              <a:buNone/>
            </a:pPr>
            <a:r>
              <a:rPr lang="fr-FR" sz="3500" u="sng" dirty="0" smtClean="0">
                <a:latin typeface="Times New Roman" pitchFamily="18" charset="0"/>
                <a:cs typeface="Times New Roman" pitchFamily="18" charset="0"/>
              </a:rPr>
              <a:t>Technique de production:</a:t>
            </a:r>
          </a:p>
          <a:p>
            <a:pPr>
              <a:buFont typeface="Wingdings" pitchFamily="2" charset="2"/>
              <a:buChar char="§"/>
            </a:pPr>
            <a:r>
              <a:rPr lang="fr-FR" sz="3500" dirty="0" smtClean="0">
                <a:latin typeface="Times New Roman" pitchFamily="18" charset="0"/>
                <a:cs typeface="Times New Roman" pitchFamily="18" charset="0"/>
              </a:rPr>
              <a:t>Choix des meilleurs cultivars</a:t>
            </a:r>
          </a:p>
          <a:p>
            <a:pPr>
              <a:buFont typeface="Wingdings" pitchFamily="2" charset="2"/>
              <a:buChar char="§"/>
            </a:pPr>
            <a:r>
              <a:rPr lang="fr-FR" sz="3500" dirty="0" smtClean="0">
                <a:latin typeface="Times New Roman" pitchFamily="18" charset="0"/>
                <a:cs typeface="Times New Roman" pitchFamily="18" charset="0"/>
              </a:rPr>
              <a:t>Préparation pépinière</a:t>
            </a:r>
          </a:p>
          <a:p>
            <a:pPr lvl="1">
              <a:buFont typeface="Wingdings" pitchFamily="2" charset="2"/>
              <a:buChar char="§"/>
            </a:pPr>
            <a:r>
              <a:rPr lang="fr-FR" sz="3500" dirty="0" smtClean="0">
                <a:latin typeface="Times New Roman" pitchFamily="18" charset="0"/>
                <a:cs typeface="Times New Roman" pitchFamily="18" charset="0"/>
              </a:rPr>
              <a:t>Labour </a:t>
            </a:r>
          </a:p>
          <a:p>
            <a:pPr lvl="1">
              <a:buFont typeface="Wingdings" pitchFamily="2" charset="2"/>
              <a:buChar char="§"/>
            </a:pPr>
            <a:r>
              <a:rPr lang="fr-FR" sz="3500" dirty="0" smtClean="0">
                <a:latin typeface="Times New Roman" pitchFamily="18" charset="0"/>
                <a:cs typeface="Times New Roman" pitchFamily="18" charset="0"/>
              </a:rPr>
              <a:t>Planage</a:t>
            </a:r>
          </a:p>
          <a:p>
            <a:pPr lvl="1">
              <a:buFont typeface="Wingdings" pitchFamily="2" charset="2"/>
              <a:buChar char="§"/>
            </a:pPr>
            <a:r>
              <a:rPr lang="fr-FR" sz="3500" dirty="0" smtClean="0">
                <a:latin typeface="Times New Roman" pitchFamily="18" charset="0"/>
                <a:cs typeface="Times New Roman" pitchFamily="18" charset="0"/>
              </a:rPr>
              <a:t>Semis rangé</a:t>
            </a:r>
          </a:p>
          <a:p>
            <a:pPr>
              <a:buFont typeface="Wingdings" pitchFamily="2" charset="2"/>
              <a:buChar char="§"/>
            </a:pPr>
            <a:r>
              <a:rPr lang="fr-FR" sz="3500" dirty="0" smtClean="0">
                <a:latin typeface="Times New Roman" pitchFamily="18" charset="0"/>
                <a:cs typeface="Times New Roman" pitchFamily="18" charset="0"/>
              </a:rPr>
              <a:t>Sélection des plans vigoureux</a:t>
            </a:r>
          </a:p>
          <a:p>
            <a:pPr>
              <a:buFont typeface="Wingdings" pitchFamily="2" charset="2"/>
              <a:buChar char="§"/>
            </a:pPr>
            <a:r>
              <a:rPr lang="fr-FR" sz="3500" dirty="0" smtClean="0">
                <a:latin typeface="Times New Roman" pitchFamily="18" charset="0"/>
                <a:cs typeface="Times New Roman" pitchFamily="18" charset="0"/>
              </a:rPr>
              <a:t>Repiquage</a:t>
            </a:r>
          </a:p>
          <a:p>
            <a:pPr>
              <a:buFont typeface="Wingdings" pitchFamily="2" charset="2"/>
              <a:buChar char="§"/>
            </a:pPr>
            <a:r>
              <a:rPr lang="fr-FR" sz="3500" dirty="0" smtClean="0">
                <a:latin typeface="Times New Roman" pitchFamily="18" charset="0"/>
                <a:cs typeface="Times New Roman" pitchFamily="18" charset="0"/>
              </a:rPr>
              <a:t>Entretien complémentaire ( désherbage, apport d’eau)</a:t>
            </a:r>
          </a:p>
          <a:p>
            <a:pPr lvl="1">
              <a:buFont typeface="Wingdings" pitchFamily="2" charset="2"/>
              <a:buChar char="§"/>
            </a:pPr>
            <a:endParaRPr lang="fr-FR" sz="3500" dirty="0" smtClean="0">
              <a:latin typeface="Times New Roman" pitchFamily="18" charset="0"/>
              <a:cs typeface="Times New Roman" pitchFamily="18" charset="0"/>
            </a:endParaRPr>
          </a:p>
          <a:p>
            <a:pPr lvl="1">
              <a:buNone/>
            </a:pPr>
            <a:endParaRPr lang="fr-FR" dirty="0" smtClean="0"/>
          </a:p>
          <a:p>
            <a:pPr>
              <a:buFont typeface="Wingdings" pitchFamily="2" charset="2"/>
              <a:buChar char="§"/>
            </a:pPr>
            <a:endParaRPr lang="fr-FR" dirty="0" smtClean="0"/>
          </a:p>
          <a:p>
            <a:endParaRPr lang="fr-FR"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724648"/>
          </a:xfrm>
          <a:scene3d>
            <a:camera prst="orthographicFront"/>
            <a:lightRig rig="threePt" dir="t"/>
          </a:scene3d>
          <a:sp3d>
            <a:bevelT w="139700" prst="cross"/>
          </a:sp3d>
        </p:spPr>
        <p:style>
          <a:lnRef idx="2">
            <a:schemeClr val="accent1"/>
          </a:lnRef>
          <a:fillRef idx="1">
            <a:schemeClr val="lt1"/>
          </a:fillRef>
          <a:effectRef idx="0">
            <a:schemeClr val="accent1"/>
          </a:effectRef>
          <a:fontRef idx="minor">
            <a:schemeClr val="dk1"/>
          </a:fontRef>
        </p:style>
        <p:txBody>
          <a:bodyPr>
            <a:normAutofit/>
          </a:bodyPr>
          <a:lstStyle/>
          <a:p>
            <a:pPr algn="ctr"/>
            <a:r>
              <a:rPr lang="fr-FR" sz="2800" dirty="0" smtClean="0">
                <a:latin typeface="Times New Roman" pitchFamily="18" charset="0"/>
                <a:cs typeface="Times New Roman" pitchFamily="18" charset="0"/>
              </a:rPr>
              <a:t>SRI</a:t>
            </a:r>
            <a:endParaRPr lang="fr-FR" sz="2800" dirty="0">
              <a:latin typeface="Times New Roman" pitchFamily="18" charset="0"/>
              <a:cs typeface="Times New Roman" pitchFamily="18" charset="0"/>
            </a:endParaRPr>
          </a:p>
        </p:txBody>
      </p:sp>
      <p:sp>
        <p:nvSpPr>
          <p:cNvPr id="3" name="Espace réservé du contenu 2"/>
          <p:cNvSpPr>
            <a:spLocks noGrp="1"/>
          </p:cNvSpPr>
          <p:nvPr>
            <p:ph sz="half" idx="1"/>
          </p:nvPr>
        </p:nvSpPr>
        <p:spPr>
          <a:xfrm>
            <a:off x="428596" y="1857364"/>
            <a:ext cx="4038600" cy="4000528"/>
          </a:xfr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a:normAutofit fontScale="92500" lnSpcReduction="20000"/>
          </a:bodyPr>
          <a:lstStyle/>
          <a:p>
            <a:pPr>
              <a:buNone/>
            </a:pPr>
            <a:r>
              <a:rPr lang="fr-FR" sz="2000" u="sng" dirty="0" smtClean="0">
                <a:latin typeface="Times New Roman" pitchFamily="18" charset="0"/>
                <a:cs typeface="Times New Roman" pitchFamily="18" charset="0"/>
              </a:rPr>
              <a:t>Conseils pratiques:</a:t>
            </a:r>
          </a:p>
          <a:p>
            <a:pPr>
              <a:buNone/>
            </a:pPr>
            <a:endParaRPr lang="fr-FR" sz="2000" u="sng" dirty="0" smtClean="0">
              <a:latin typeface="Times New Roman" pitchFamily="18" charset="0"/>
              <a:cs typeface="Times New Roman" pitchFamily="18" charset="0"/>
            </a:endParaRPr>
          </a:p>
          <a:p>
            <a:pPr lvl="1" algn="just">
              <a:buFont typeface="Wingdings" pitchFamily="2" charset="2"/>
              <a:buChar char="q"/>
            </a:pPr>
            <a:r>
              <a:rPr lang="fr-FR" sz="1800" dirty="0" smtClean="0">
                <a:latin typeface="Times New Roman" pitchFamily="18" charset="0"/>
                <a:cs typeface="Times New Roman" pitchFamily="18" charset="0"/>
              </a:rPr>
              <a:t>Choisir de la bonne semence </a:t>
            </a:r>
          </a:p>
          <a:p>
            <a:pPr lvl="1" algn="just">
              <a:buFont typeface="Wingdings" pitchFamily="2" charset="2"/>
              <a:buChar char="q"/>
            </a:pPr>
            <a:r>
              <a:rPr lang="fr-FR" sz="1800" dirty="0" smtClean="0">
                <a:latin typeface="Times New Roman" pitchFamily="18" charset="0"/>
                <a:cs typeface="Times New Roman" pitchFamily="18" charset="0"/>
              </a:rPr>
              <a:t>Sélectionner des meilleurs plants (plus vigoureux) </a:t>
            </a:r>
          </a:p>
          <a:p>
            <a:pPr lvl="1" algn="just">
              <a:buFont typeface="Wingdings" pitchFamily="2" charset="2"/>
              <a:buChar char="q"/>
            </a:pPr>
            <a:r>
              <a:rPr lang="fr-FR" sz="1800" dirty="0" smtClean="0">
                <a:latin typeface="Times New Roman" pitchFamily="18" charset="0"/>
                <a:cs typeface="Times New Roman" pitchFamily="18" charset="0"/>
              </a:rPr>
              <a:t>repiquer le riz plus jeune (dès 8 jours),</a:t>
            </a:r>
          </a:p>
          <a:p>
            <a:pPr lvl="1" algn="just">
              <a:buFont typeface="Wingdings" pitchFamily="2" charset="2"/>
              <a:buChar char="q"/>
            </a:pPr>
            <a:r>
              <a:rPr lang="fr-FR" sz="1800" dirty="0" smtClean="0">
                <a:latin typeface="Times New Roman" pitchFamily="18" charset="0"/>
                <a:cs typeface="Times New Roman" pitchFamily="18" charset="0"/>
              </a:rPr>
              <a:t>Respect des écartements (pour éviter la compétition)</a:t>
            </a:r>
          </a:p>
          <a:p>
            <a:pPr lvl="1" algn="just">
              <a:buFont typeface="Wingdings" pitchFamily="2" charset="2"/>
              <a:buChar char="q"/>
            </a:pPr>
            <a:r>
              <a:rPr lang="fr-FR" sz="1800" dirty="0" smtClean="0">
                <a:latin typeface="Times New Roman" pitchFamily="18" charset="0"/>
                <a:cs typeface="Times New Roman" pitchFamily="18" charset="0"/>
              </a:rPr>
              <a:t>contrôler l’apport en eau (le riz n’est pas une plante aquatique)</a:t>
            </a:r>
          </a:p>
          <a:p>
            <a:pPr lvl="1" algn="just">
              <a:buFont typeface="Wingdings" pitchFamily="2" charset="2"/>
              <a:buChar char="q"/>
            </a:pPr>
            <a:r>
              <a:rPr lang="fr-FR" sz="1800" dirty="0" smtClean="0">
                <a:latin typeface="Times New Roman" pitchFamily="18" charset="0"/>
                <a:cs typeface="Times New Roman" pitchFamily="18" charset="0"/>
              </a:rPr>
              <a:t>faire une rotation des cultures (par exemple, 3 mois haricots, 3 mois pommes de terre et 6 mois riz).</a:t>
            </a:r>
          </a:p>
          <a:p>
            <a:pPr lvl="1" algn="just">
              <a:buNone/>
            </a:pPr>
            <a:r>
              <a:rPr lang="fr-FR" sz="1800" dirty="0" smtClean="0">
                <a:latin typeface="Times New Roman" pitchFamily="18" charset="0"/>
                <a:cs typeface="Times New Roman" pitchFamily="18" charset="0"/>
              </a:rPr>
              <a:t>La méthode est souple et s’adapte à plusieurs environnements et milieux</a:t>
            </a:r>
          </a:p>
          <a:p>
            <a:endParaRPr lang="fr-FR" dirty="0"/>
          </a:p>
        </p:txBody>
      </p:sp>
      <p:pic>
        <p:nvPicPr>
          <p:cNvPr id="5" name="Picture 3" descr="C:\Users\AMOS\Documents\Toshiba External Hard Drive\AMOS\Documents\Photo cambodge 1\139CANON\IMG_3998.JPG"/>
          <p:cNvPicPr>
            <a:picLocks noGrp="1" noChangeAspect="1" noChangeArrowheads="1"/>
          </p:cNvPicPr>
          <p:nvPr>
            <p:ph sz="half" idx="2"/>
          </p:nvPr>
        </p:nvPicPr>
        <p:blipFill>
          <a:blip r:embed="rId2" cstate="print"/>
          <a:srcRect/>
          <a:stretch>
            <a:fillRect/>
          </a:stretch>
        </p:blipFill>
        <p:spPr bwMode="auto">
          <a:xfrm>
            <a:off x="4643438" y="2071678"/>
            <a:ext cx="4038600" cy="3028950"/>
          </a:xfrm>
          <a:prstGeom prst="rect">
            <a:avLst/>
          </a:prstGeom>
          <a:noFill/>
          <a:effectLst>
            <a:outerShdw blurRad="50800" dist="38100" dir="8100000" algn="tr" rotWithShape="0">
              <a:prstClr val="black">
                <a:alpha val="40000"/>
              </a:prstClr>
            </a:outerShdw>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285728"/>
            <a:ext cx="8229600" cy="1500198"/>
          </a:xfrm>
        </p:spPr>
        <p:style>
          <a:lnRef idx="2">
            <a:schemeClr val="accent1"/>
          </a:lnRef>
          <a:fillRef idx="1">
            <a:schemeClr val="lt1"/>
          </a:fillRef>
          <a:effectRef idx="0">
            <a:schemeClr val="accent1"/>
          </a:effectRef>
          <a:fontRef idx="minor">
            <a:schemeClr val="dk1"/>
          </a:fontRef>
        </p:style>
        <p:txBody>
          <a:bodyPr>
            <a:normAutofit/>
          </a:bodyPr>
          <a:lstStyle/>
          <a:p>
            <a:pPr algn="ctr">
              <a:buFont typeface="Wingdings" pitchFamily="2" charset="2"/>
              <a:buChar char="q"/>
            </a:pPr>
            <a:r>
              <a:rPr lang="fr-FR" sz="2400" dirty="0" smtClean="0">
                <a:solidFill>
                  <a:schemeClr val="tx2"/>
                </a:solidFill>
                <a:latin typeface="Bell MT" pitchFamily="18" charset="0"/>
              </a:rPr>
              <a:t>Rencontre avec l’Association des producteurs de semences d’or /commercialisation</a:t>
            </a:r>
            <a:r>
              <a:rPr lang="fr-FR" sz="2400" dirty="0" smtClean="0">
                <a:latin typeface="Bell MT" pitchFamily="18" charset="0"/>
              </a:rPr>
              <a:t/>
            </a:r>
            <a:br>
              <a:rPr lang="fr-FR" sz="2400" dirty="0" smtClean="0">
                <a:latin typeface="Bell MT" pitchFamily="18" charset="0"/>
              </a:rPr>
            </a:br>
            <a:endParaRPr lang="fr-FR" sz="2400" dirty="0">
              <a:latin typeface="Bell MT" pitchFamily="18" charset="0"/>
            </a:endParaRPr>
          </a:p>
        </p:txBody>
      </p:sp>
      <p:sp>
        <p:nvSpPr>
          <p:cNvPr id="3" name="Espace réservé du contenu 2"/>
          <p:cNvSpPr>
            <a:spLocks noGrp="1"/>
          </p:cNvSpPr>
          <p:nvPr>
            <p:ph sz="half" idx="1"/>
          </p:nvPr>
        </p:nvSpPr>
        <p:spPr/>
        <p:style>
          <a:lnRef idx="2">
            <a:schemeClr val="accent1"/>
          </a:lnRef>
          <a:fillRef idx="1">
            <a:schemeClr val="lt1"/>
          </a:fillRef>
          <a:effectRef idx="0">
            <a:schemeClr val="accent1"/>
          </a:effectRef>
          <a:fontRef idx="minor">
            <a:schemeClr val="dk1"/>
          </a:fontRef>
        </p:style>
        <p:txBody>
          <a:bodyPr>
            <a:normAutofit fontScale="62500" lnSpcReduction="20000"/>
          </a:bodyPr>
          <a:lstStyle/>
          <a:p>
            <a:pPr algn="just">
              <a:buFont typeface="Wingdings" pitchFamily="2" charset="2"/>
              <a:buChar char="q"/>
            </a:pPr>
            <a:endParaRPr lang="fr-FR" dirty="0" smtClean="0">
              <a:latin typeface="Times New Roman" pitchFamily="18" charset="0"/>
              <a:cs typeface="Times New Roman" pitchFamily="18" charset="0"/>
            </a:endParaRPr>
          </a:p>
          <a:p>
            <a:pPr algn="just">
              <a:buFont typeface="Wingdings" pitchFamily="2" charset="2"/>
              <a:buChar char="q"/>
            </a:pPr>
            <a:r>
              <a:rPr lang="fr-FR" dirty="0" smtClean="0">
                <a:latin typeface="Times New Roman" pitchFamily="18" charset="0"/>
                <a:cs typeface="Times New Roman" pitchFamily="18" charset="0"/>
              </a:rPr>
              <a:t>objectifs de l’association :</a:t>
            </a:r>
          </a:p>
          <a:p>
            <a:pPr algn="just">
              <a:buNone/>
            </a:pPr>
            <a:r>
              <a:rPr lang="fr-FR" dirty="0" smtClean="0">
                <a:latin typeface="Times New Roman" pitchFamily="18" charset="0"/>
                <a:cs typeface="Times New Roman" pitchFamily="18" charset="0"/>
              </a:rPr>
              <a:t>       production </a:t>
            </a:r>
            <a:r>
              <a:rPr lang="fr-FR" sz="2400" dirty="0" smtClean="0">
                <a:latin typeface="Times New Roman" pitchFamily="18" charset="0"/>
                <a:cs typeface="Times New Roman" pitchFamily="18" charset="0"/>
              </a:rPr>
              <a:t>et commercialisation </a:t>
            </a:r>
            <a:r>
              <a:rPr lang="fr-FR" dirty="0" smtClean="0">
                <a:latin typeface="Times New Roman" pitchFamily="18" charset="0"/>
                <a:cs typeface="Times New Roman" pitchFamily="18" charset="0"/>
              </a:rPr>
              <a:t>de </a:t>
            </a:r>
            <a:r>
              <a:rPr lang="fr-FR" sz="2800" dirty="0" smtClean="0">
                <a:latin typeface="Times New Roman" pitchFamily="18" charset="0"/>
                <a:cs typeface="Times New Roman" pitchFamily="18" charset="0"/>
              </a:rPr>
              <a:t>semences d’or et du riz de qualité.</a:t>
            </a:r>
            <a:endParaRPr lang="fr-FR" dirty="0" smtClean="0">
              <a:latin typeface="Times New Roman" pitchFamily="18" charset="0"/>
              <a:cs typeface="Times New Roman" pitchFamily="18" charset="0"/>
            </a:endParaRPr>
          </a:p>
          <a:p>
            <a:pPr algn="just">
              <a:buFont typeface="Wingdings" pitchFamily="2" charset="2"/>
              <a:buChar char="q"/>
            </a:pPr>
            <a:endParaRPr lang="fr-FR" dirty="0" smtClean="0">
              <a:latin typeface="Times New Roman" pitchFamily="18" charset="0"/>
              <a:cs typeface="Times New Roman" pitchFamily="18" charset="0"/>
            </a:endParaRPr>
          </a:p>
          <a:p>
            <a:pPr algn="just">
              <a:buNone/>
            </a:pPr>
            <a:r>
              <a:rPr lang="fr-FR" dirty="0" smtClean="0">
                <a:latin typeface="Times New Roman" pitchFamily="18" charset="0"/>
                <a:cs typeface="Times New Roman" pitchFamily="18" charset="0"/>
              </a:rPr>
              <a:t>L’Approvisionnement des membres en semences de qualité (dite semences en or) et la Commercialisation du riz de qualité  demeurent les principales activités de cette association : (achat-décorticage-vente).</a:t>
            </a:r>
          </a:p>
          <a:p>
            <a:pPr algn="just">
              <a:buFont typeface="Wingdings" pitchFamily="2" charset="2"/>
              <a:buChar char="q"/>
            </a:pPr>
            <a:r>
              <a:rPr lang="fr-FR" dirty="0" smtClean="0">
                <a:latin typeface="Times New Roman" pitchFamily="18" charset="0"/>
                <a:cs typeface="Times New Roman" pitchFamily="18" charset="0"/>
              </a:rPr>
              <a:t>La logique économique reste en effet un préalable au sein de cette association : </a:t>
            </a:r>
            <a:r>
              <a:rPr lang="fr-FR" i="1" dirty="0" smtClean="0">
                <a:latin typeface="Times New Roman" pitchFamily="18" charset="0"/>
                <a:cs typeface="Times New Roman" pitchFamily="18" charset="0"/>
              </a:rPr>
              <a:t>un mode de raisonnement idéal original.</a:t>
            </a:r>
            <a:endParaRPr lang="fr-FR" dirty="0" smtClean="0">
              <a:latin typeface="Times New Roman" pitchFamily="18" charset="0"/>
              <a:cs typeface="Times New Roman" pitchFamily="18" charset="0"/>
            </a:endParaRPr>
          </a:p>
          <a:p>
            <a:pPr algn="just">
              <a:buNone/>
            </a:pPr>
            <a:r>
              <a:rPr lang="fr-FR" dirty="0" smtClean="0">
                <a:latin typeface="Times New Roman" pitchFamily="18" charset="0"/>
                <a:cs typeface="Times New Roman" pitchFamily="18" charset="0"/>
              </a:rPr>
              <a:t>      En effet chaque année l’association parvient en principe à verser des ristournes aux membres actifs en fonction de la mise des fonds. </a:t>
            </a:r>
          </a:p>
          <a:p>
            <a:pPr algn="just">
              <a:buNone/>
            </a:pPr>
            <a:r>
              <a:rPr lang="fr-FR" dirty="0" smtClean="0">
                <a:latin typeface="Times New Roman" pitchFamily="18" charset="0"/>
                <a:cs typeface="Times New Roman" pitchFamily="18" charset="0"/>
              </a:rPr>
              <a:t> </a:t>
            </a:r>
          </a:p>
          <a:p>
            <a:endParaRPr lang="fr-FR" dirty="0" smtClean="0"/>
          </a:p>
          <a:p>
            <a:endParaRPr lang="fr-FR" dirty="0" smtClean="0"/>
          </a:p>
          <a:p>
            <a:endParaRPr lang="fr-FR" dirty="0"/>
          </a:p>
        </p:txBody>
      </p:sp>
      <p:pic>
        <p:nvPicPr>
          <p:cNvPr id="4099" name="Picture 3" descr="C:\Users\AMOS\Documents\Documents Amos\AMOS\Documents\Photo cambodge 1\139CANON\IMG_3952.JPG"/>
          <p:cNvPicPr>
            <a:picLocks noGrp="1" noChangeAspect="1" noChangeArrowheads="1"/>
          </p:cNvPicPr>
          <p:nvPr>
            <p:ph sz="half" idx="2"/>
          </p:nvPr>
        </p:nvPicPr>
        <p:blipFill>
          <a:blip r:embed="rId2" cstate="print"/>
          <a:srcRect/>
          <a:stretch>
            <a:fillRect/>
          </a:stretch>
        </p:blipFill>
        <p:spPr bwMode="auto">
          <a:xfrm>
            <a:off x="4714876" y="2357430"/>
            <a:ext cx="4143404" cy="3171826"/>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1142984"/>
            <a:ext cx="8229600" cy="938962"/>
          </a:xfrm>
        </p:spPr>
        <p:style>
          <a:lnRef idx="2">
            <a:schemeClr val="accent1"/>
          </a:lnRef>
          <a:fillRef idx="1">
            <a:schemeClr val="lt1"/>
          </a:fillRef>
          <a:effectRef idx="0">
            <a:schemeClr val="accent1"/>
          </a:effectRef>
          <a:fontRef idx="minor">
            <a:schemeClr val="dk1"/>
          </a:fontRef>
        </p:style>
        <p:txBody>
          <a:bodyPr>
            <a:normAutofit/>
          </a:bodyPr>
          <a:lstStyle/>
          <a:p>
            <a:pPr algn="ctr"/>
            <a:r>
              <a:rPr lang="fr-FR" sz="2800" dirty="0" smtClean="0">
                <a:latin typeface="Bell MT" pitchFamily="18" charset="0"/>
                <a:cs typeface="Times New Roman" pitchFamily="18" charset="0"/>
              </a:rPr>
              <a:t>D- Enseignements</a:t>
            </a:r>
            <a:br>
              <a:rPr lang="fr-FR" sz="2800" dirty="0" smtClean="0">
                <a:latin typeface="Bell MT" pitchFamily="18" charset="0"/>
                <a:cs typeface="Times New Roman" pitchFamily="18" charset="0"/>
              </a:rPr>
            </a:br>
            <a:endParaRPr lang="fr-FR" sz="2800" dirty="0">
              <a:latin typeface="Bell MT" pitchFamily="18" charset="0"/>
              <a:cs typeface="Times New Roman" pitchFamily="18" charset="0"/>
            </a:endParaRPr>
          </a:p>
        </p:txBody>
      </p:sp>
      <p:sp>
        <p:nvSpPr>
          <p:cNvPr id="6" name="Espace réservé du contenu 5"/>
          <p:cNvSpPr>
            <a:spLocks noGrp="1"/>
          </p:cNvSpPr>
          <p:nvPr>
            <p:ph sz="quarter" idx="4"/>
          </p:nvPr>
        </p:nvSpPr>
        <p:spPr>
          <a:xfrm>
            <a:off x="4929190" y="2714620"/>
            <a:ext cx="4000528" cy="3845720"/>
          </a:xfrm>
        </p:spPr>
        <p:style>
          <a:lnRef idx="2">
            <a:schemeClr val="accent1"/>
          </a:lnRef>
          <a:fillRef idx="1">
            <a:schemeClr val="lt1"/>
          </a:fillRef>
          <a:effectRef idx="0">
            <a:schemeClr val="accent1"/>
          </a:effectRef>
          <a:fontRef idx="minor">
            <a:schemeClr val="dk1"/>
          </a:fontRef>
        </p:style>
        <p:txBody>
          <a:bodyPr>
            <a:normAutofit/>
          </a:bodyPr>
          <a:lstStyle/>
          <a:p>
            <a:pPr algn="just"/>
            <a:endParaRPr lang="fr-FR" sz="2300" dirty="0" smtClean="0">
              <a:latin typeface="Times New Roman" pitchFamily="18" charset="0"/>
              <a:cs typeface="Times New Roman" pitchFamily="18" charset="0"/>
            </a:endParaRPr>
          </a:p>
          <a:p>
            <a:pPr algn="just">
              <a:buFont typeface="Wingdings" pitchFamily="2" charset="2"/>
              <a:buChar char="q"/>
            </a:pPr>
            <a:r>
              <a:rPr lang="fr-FR" sz="1800" dirty="0" smtClean="0">
                <a:latin typeface="Times New Roman" pitchFamily="18" charset="0"/>
                <a:cs typeface="Times New Roman" pitchFamily="18" charset="0"/>
              </a:rPr>
              <a:t>Le processus de transfert de gestion aux usagers amorcé depuis lors se poursuit sur tous les sentiers (périmètres) d’irrigation à travers des un accompagnement organisationnel et institutionnel.</a:t>
            </a:r>
          </a:p>
          <a:p>
            <a:pPr algn="just">
              <a:buFont typeface="Wingdings" pitchFamily="2" charset="2"/>
              <a:buChar char="q"/>
            </a:pPr>
            <a:r>
              <a:rPr lang="fr-FR" sz="1800" dirty="0" smtClean="0">
                <a:latin typeface="Times New Roman" pitchFamily="18" charset="0"/>
                <a:cs typeface="Times New Roman" pitchFamily="18" charset="0"/>
              </a:rPr>
              <a:t>Stricts respects des règles d’utilisation des ouvrages</a:t>
            </a:r>
          </a:p>
          <a:p>
            <a:pPr algn="just">
              <a:buFont typeface="Wingdings" pitchFamily="2" charset="2"/>
              <a:buChar char="q"/>
            </a:pPr>
            <a:endParaRPr lang="fr-FR" sz="2100" dirty="0" smtClean="0">
              <a:latin typeface="Times New Roman" pitchFamily="18" charset="0"/>
              <a:cs typeface="Times New Roman" pitchFamily="18" charset="0"/>
            </a:endParaRPr>
          </a:p>
          <a:p>
            <a:pPr algn="just">
              <a:buNone/>
            </a:pPr>
            <a:endParaRPr lang="fr-FR" dirty="0" smtClean="0">
              <a:latin typeface="Times New Roman" pitchFamily="18" charset="0"/>
              <a:cs typeface="Times New Roman" pitchFamily="18" charset="0"/>
            </a:endParaRPr>
          </a:p>
          <a:p>
            <a:endParaRPr lang="fr-FR" dirty="0"/>
          </a:p>
        </p:txBody>
      </p:sp>
      <p:sp>
        <p:nvSpPr>
          <p:cNvPr id="10" name="Espace réservé du contenu 9"/>
          <p:cNvSpPr>
            <a:spLocks noGrp="1"/>
          </p:cNvSpPr>
          <p:nvPr>
            <p:ph sz="quarter" idx="2"/>
          </p:nvPr>
        </p:nvSpPr>
        <p:spPr>
          <a:xfrm>
            <a:off x="500034" y="2714620"/>
            <a:ext cx="4186238" cy="3845720"/>
          </a:xfrm>
        </p:spPr>
        <p:style>
          <a:lnRef idx="2">
            <a:schemeClr val="accent1"/>
          </a:lnRef>
          <a:fillRef idx="1">
            <a:schemeClr val="lt1"/>
          </a:fillRef>
          <a:effectRef idx="0">
            <a:schemeClr val="accent1"/>
          </a:effectRef>
          <a:fontRef idx="minor">
            <a:schemeClr val="dk1"/>
          </a:fontRef>
        </p:style>
        <p:txBody>
          <a:bodyPr>
            <a:normAutofit fontScale="55000" lnSpcReduction="20000"/>
          </a:bodyPr>
          <a:lstStyle/>
          <a:p>
            <a:pPr algn="just">
              <a:buFont typeface="Wingdings" pitchFamily="2" charset="2"/>
              <a:buChar char="q"/>
            </a:pPr>
            <a:endParaRPr lang="fr-FR" dirty="0" smtClean="0">
              <a:latin typeface="Times New Roman" pitchFamily="18" charset="0"/>
              <a:cs typeface="Times New Roman" pitchFamily="18" charset="0"/>
            </a:endParaRPr>
          </a:p>
          <a:p>
            <a:pPr algn="just">
              <a:buFont typeface="Wingdings" pitchFamily="2" charset="2"/>
              <a:buChar char="q"/>
            </a:pPr>
            <a:r>
              <a:rPr lang="fr-FR" sz="2900" dirty="0" smtClean="0">
                <a:latin typeface="Times New Roman" pitchFamily="18" charset="0"/>
                <a:cs typeface="Times New Roman" pitchFamily="18" charset="0"/>
              </a:rPr>
              <a:t>Diversité de systèmes plus ou moins adapté</a:t>
            </a:r>
          </a:p>
          <a:p>
            <a:pPr algn="just">
              <a:buFont typeface="Wingdings" pitchFamily="2" charset="2"/>
              <a:buChar char="q"/>
            </a:pPr>
            <a:endParaRPr lang="fr-FR" sz="2900" dirty="0" smtClean="0">
              <a:latin typeface="Times New Roman" pitchFamily="18" charset="0"/>
              <a:cs typeface="Times New Roman" pitchFamily="18" charset="0"/>
            </a:endParaRPr>
          </a:p>
          <a:p>
            <a:pPr algn="just">
              <a:buFont typeface="Wingdings" pitchFamily="2" charset="2"/>
              <a:buChar char="q"/>
            </a:pPr>
            <a:r>
              <a:rPr lang="fr-FR" sz="2900" dirty="0" smtClean="0">
                <a:latin typeface="Times New Roman" pitchFamily="18" charset="0"/>
                <a:cs typeface="Times New Roman" pitchFamily="18" charset="0"/>
              </a:rPr>
              <a:t>Un mode de gestion participative assuré par les usagers à travers un réseau de gestion des ressources en eau</a:t>
            </a:r>
          </a:p>
          <a:p>
            <a:pPr algn="just">
              <a:buFont typeface="Wingdings" pitchFamily="2" charset="2"/>
              <a:buChar char="q"/>
            </a:pPr>
            <a:endParaRPr lang="fr-FR" sz="2900" dirty="0" smtClean="0">
              <a:latin typeface="Times New Roman" pitchFamily="18" charset="0"/>
              <a:cs typeface="Times New Roman" pitchFamily="18" charset="0"/>
            </a:endParaRPr>
          </a:p>
          <a:p>
            <a:pPr algn="just">
              <a:buFont typeface="Wingdings" pitchFamily="2" charset="2"/>
              <a:buChar char="q"/>
            </a:pPr>
            <a:r>
              <a:rPr lang="fr-FR" sz="2900" dirty="0" smtClean="0">
                <a:latin typeface="Times New Roman" pitchFamily="18" charset="0"/>
                <a:cs typeface="Times New Roman" pitchFamily="18" charset="0"/>
              </a:rPr>
              <a:t>Outre les enjeux locaux, le projet de réhabilitation des polders de Prey </a:t>
            </a:r>
            <a:r>
              <a:rPr lang="fr-FR" sz="2900" dirty="0" err="1" smtClean="0">
                <a:latin typeface="Times New Roman" pitchFamily="18" charset="0"/>
                <a:cs typeface="Times New Roman" pitchFamily="18" charset="0"/>
              </a:rPr>
              <a:t>Nup</a:t>
            </a:r>
            <a:r>
              <a:rPr lang="fr-FR" sz="2900" dirty="0" smtClean="0">
                <a:latin typeface="Times New Roman" pitchFamily="18" charset="0"/>
                <a:cs typeface="Times New Roman" pitchFamily="18" charset="0"/>
              </a:rPr>
              <a:t> revêt un caractère pilote dans le sens où les polders sont les premiers grands périmètres hydro-agricoles du Cambodge dont la gestion est confiée à une organisation des usagers. Depuis, cette approche du transfert de gestion s’est imposée au niveau de la politique nationale cambodgienne.</a:t>
            </a:r>
          </a:p>
          <a:p>
            <a:pPr algn="just">
              <a:buFont typeface="Wingdings" pitchFamily="2" charset="2"/>
              <a:buChar char="q"/>
            </a:pPr>
            <a:endParaRPr lang="fr-FR" dirty="0" smtClean="0">
              <a:latin typeface="Times New Roman" pitchFamily="18" charset="0"/>
              <a:cs typeface="Times New Roman" pitchFamily="18" charset="0"/>
            </a:endParaRPr>
          </a:p>
          <a:p>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010400"/>
          </a:xfrm>
        </p:spPr>
        <p:style>
          <a:lnRef idx="2">
            <a:schemeClr val="accent2"/>
          </a:lnRef>
          <a:fillRef idx="1">
            <a:schemeClr val="lt1"/>
          </a:fillRef>
          <a:effectRef idx="0">
            <a:schemeClr val="accent2"/>
          </a:effectRef>
          <a:fontRef idx="minor">
            <a:schemeClr val="dk1"/>
          </a:fontRef>
        </p:style>
        <p:txBody>
          <a:bodyPr>
            <a:normAutofit/>
          </a:bodyPr>
          <a:lstStyle/>
          <a:p>
            <a:pPr algn="ctr"/>
            <a:r>
              <a:rPr lang="fr-FR" sz="2800" dirty="0" smtClean="0">
                <a:solidFill>
                  <a:schemeClr val="tx2"/>
                </a:solidFill>
                <a:latin typeface="Bell MT" pitchFamily="18" charset="0"/>
                <a:cs typeface="Times New Roman" pitchFamily="18" charset="0"/>
              </a:rPr>
              <a:t>Contexte général</a:t>
            </a:r>
            <a:endParaRPr lang="fr-FR" sz="2800" dirty="0">
              <a:solidFill>
                <a:schemeClr val="tx2"/>
              </a:solidFill>
            </a:endParaRPr>
          </a:p>
        </p:txBody>
      </p:sp>
      <p:sp>
        <p:nvSpPr>
          <p:cNvPr id="3" name="Espace réservé du contenu 2"/>
          <p:cNvSpPr>
            <a:spLocks noGrp="1"/>
          </p:cNvSpPr>
          <p:nvPr>
            <p:ph sz="half" idx="1"/>
          </p:nvPr>
        </p:nvSpPr>
        <p:spPr/>
        <p:style>
          <a:lnRef idx="2">
            <a:schemeClr val="accent1"/>
          </a:lnRef>
          <a:fillRef idx="1">
            <a:schemeClr val="lt1"/>
          </a:fillRef>
          <a:effectRef idx="0">
            <a:schemeClr val="accent1"/>
          </a:effectRef>
          <a:fontRef idx="minor">
            <a:schemeClr val="dk1"/>
          </a:fontRef>
        </p:style>
        <p:txBody>
          <a:bodyPr>
            <a:normAutofit fontScale="70000" lnSpcReduction="20000"/>
          </a:bodyPr>
          <a:lstStyle/>
          <a:p>
            <a:pPr algn="just">
              <a:buNone/>
            </a:pPr>
            <a:r>
              <a:rPr lang="fr-FR" sz="2800" u="sng" dirty="0" smtClean="0">
                <a:latin typeface="Times New Roman" pitchFamily="18" charset="0"/>
                <a:cs typeface="Times New Roman" pitchFamily="18" charset="0"/>
              </a:rPr>
              <a:t>Position géographique</a:t>
            </a:r>
          </a:p>
          <a:p>
            <a:pPr algn="just">
              <a:buNone/>
            </a:pPr>
            <a:endParaRPr lang="fr-FR" dirty="0" smtClean="0">
              <a:latin typeface="Times New Roman" pitchFamily="18" charset="0"/>
              <a:cs typeface="Times New Roman" pitchFamily="18" charset="0"/>
            </a:endParaRPr>
          </a:p>
          <a:p>
            <a:pPr algn="just">
              <a:buFont typeface="Wingdings" pitchFamily="2" charset="2"/>
              <a:buChar char="q"/>
            </a:pPr>
            <a:r>
              <a:rPr lang="fr-FR" dirty="0" smtClean="0">
                <a:latin typeface="Times New Roman" pitchFamily="18" charset="0"/>
                <a:cs typeface="Times New Roman" pitchFamily="18" charset="0"/>
              </a:rPr>
              <a:t>Asie du Sud entre la Thaïlande ( à l'ouest et au nord )et  le Vietnam (à l'est et au sud). </a:t>
            </a:r>
          </a:p>
          <a:p>
            <a:pPr algn="just">
              <a:buFont typeface="Wingdings" pitchFamily="2" charset="2"/>
              <a:buChar char="q"/>
            </a:pPr>
            <a:r>
              <a:rPr lang="fr-FR" dirty="0" smtClean="0">
                <a:latin typeface="Times New Roman" pitchFamily="18" charset="0"/>
                <a:cs typeface="Times New Roman" pitchFamily="18" charset="0"/>
              </a:rPr>
              <a:t>Caractéristiques physiques : le lac </a:t>
            </a:r>
            <a:r>
              <a:rPr lang="fr-FR" dirty="0" err="1" smtClean="0">
                <a:latin typeface="Times New Roman" pitchFamily="18" charset="0"/>
                <a:cs typeface="Times New Roman" pitchFamily="18" charset="0"/>
              </a:rPr>
              <a:t>Tonlé</a:t>
            </a:r>
            <a:r>
              <a:rPr lang="fr-FR" dirty="0" smtClean="0">
                <a:latin typeface="Times New Roman" pitchFamily="18" charset="0"/>
                <a:cs typeface="Times New Roman" pitchFamily="18" charset="0"/>
              </a:rPr>
              <a:t> Sap, le Mékong et la rivière </a:t>
            </a:r>
            <a:r>
              <a:rPr lang="fr-FR" dirty="0" err="1" smtClean="0">
                <a:latin typeface="Times New Roman" pitchFamily="18" charset="0"/>
                <a:cs typeface="Times New Roman" pitchFamily="18" charset="0"/>
              </a:rPr>
              <a:t>Bassac</a:t>
            </a:r>
            <a:r>
              <a:rPr lang="fr-FR" dirty="0" smtClean="0">
                <a:latin typeface="Times New Roman" pitchFamily="18" charset="0"/>
                <a:cs typeface="Times New Roman" pitchFamily="18" charset="0"/>
              </a:rPr>
              <a:t> </a:t>
            </a:r>
          </a:p>
          <a:p>
            <a:pPr algn="just">
              <a:buFont typeface="Wingdings" pitchFamily="2" charset="2"/>
              <a:buChar char="q"/>
            </a:pPr>
            <a:r>
              <a:rPr lang="fr-FR" dirty="0" smtClean="0">
                <a:latin typeface="Times New Roman" pitchFamily="18" charset="0"/>
                <a:cs typeface="Times New Roman" pitchFamily="18" charset="0"/>
              </a:rPr>
              <a:t>Le Cambodge reste l'un des pays les plus boisés de la région (même si la déforestation se poursuit à un rythme alarmant)</a:t>
            </a:r>
          </a:p>
          <a:p>
            <a:pPr algn="just">
              <a:buFont typeface="Wingdings" pitchFamily="2" charset="2"/>
              <a:buChar char="q"/>
            </a:pPr>
            <a:r>
              <a:rPr lang="fr-FR" dirty="0" smtClean="0">
                <a:latin typeface="Times New Roman" pitchFamily="18" charset="0"/>
                <a:cs typeface="Times New Roman" pitchFamily="18" charset="0"/>
              </a:rPr>
              <a:t>90% de la population du Cambodge est ethniquement cambodgienne. (autres groupes ethniques : le chinois, le vietnamien, les tribus des collines, Cham, et lao). </a:t>
            </a:r>
          </a:p>
        </p:txBody>
      </p:sp>
      <p:pic>
        <p:nvPicPr>
          <p:cNvPr id="5" name="Espace réservé du contenu 3" descr="http://www.state.gov/cms_images/cambodia_map_2007-worldfactbook.jpg"/>
          <p:cNvPicPr>
            <a:picLocks noGrp="1"/>
          </p:cNvPicPr>
          <p:nvPr>
            <p:ph sz="half" idx="2"/>
          </p:nvPr>
        </p:nvPicPr>
        <p:blipFill>
          <a:blip r:embed="rId2">
            <a:lum bright="-28000" contrast="48000"/>
          </a:blip>
          <a:stretch>
            <a:fillRect/>
          </a:stretch>
        </p:blipFill>
        <p:spPr bwMode="auto">
          <a:xfrm>
            <a:off x="4762500" y="2093119"/>
            <a:ext cx="3810000" cy="2693203"/>
          </a:xfrm>
          <a:prstGeom prst="roundRect">
            <a:avLst>
              <a:gd name="adj" fmla="val 8594"/>
            </a:avLst>
          </a:prstGeom>
          <a:ln/>
          <a:scene3d>
            <a:camera prst="orthographicFront"/>
            <a:lightRig rig="threePt" dir="t"/>
          </a:scene3d>
          <a:sp3d>
            <a:bevelB/>
          </a:sp3d>
        </p:spPr>
        <p:style>
          <a:lnRef idx="2">
            <a:schemeClr val="accent1"/>
          </a:lnRef>
          <a:fillRef idx="1">
            <a:schemeClr val="lt1"/>
          </a:fillRef>
          <a:effectRef idx="0">
            <a:schemeClr val="accent1"/>
          </a:effectRef>
          <a:fontRef idx="minor">
            <a:schemeClr val="dk1"/>
          </a:fontRef>
        </p:style>
      </p:pic>
      <p:sp>
        <p:nvSpPr>
          <p:cNvPr id="6" name="Rectangle 5"/>
          <p:cNvSpPr/>
          <p:nvPr/>
        </p:nvSpPr>
        <p:spPr>
          <a:xfrm>
            <a:off x="4572000" y="4929198"/>
            <a:ext cx="4286280" cy="175432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buFont typeface="Wingdings" pitchFamily="2" charset="2"/>
              <a:buChar char="q"/>
            </a:pPr>
            <a:r>
              <a:rPr lang="fr-FR" dirty="0" smtClean="0">
                <a:latin typeface="Times New Roman" pitchFamily="18" charset="0"/>
                <a:cs typeface="Times New Roman" pitchFamily="18" charset="0"/>
              </a:rPr>
              <a:t>Religion: Le bouddhisme à 95% de la population, l'islam, l'animisme et le christianisme sont également pratiquées. </a:t>
            </a:r>
          </a:p>
          <a:p>
            <a:pPr algn="just">
              <a:buFont typeface="Wingdings" pitchFamily="2" charset="2"/>
              <a:buChar char="q"/>
            </a:pPr>
            <a:r>
              <a:rPr lang="fr-FR" dirty="0" smtClean="0">
                <a:latin typeface="Times New Roman" pitchFamily="18" charset="0"/>
                <a:cs typeface="Times New Roman" pitchFamily="18" charset="0"/>
              </a:rPr>
              <a:t>Langue officielle: le  Khmer parlée ( 95% de la population )</a:t>
            </a:r>
          </a:p>
          <a:p>
            <a:endParaRPr lang="fr-FR"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a:bodyPr>
          <a:lstStyle/>
          <a:p>
            <a:pPr algn="ctr"/>
            <a:r>
              <a:rPr lang="fr-FR" sz="2800" dirty="0" smtClean="0">
                <a:latin typeface="Bell MT" pitchFamily="18" charset="0"/>
                <a:cs typeface="Times New Roman" pitchFamily="18" charset="0"/>
              </a:rPr>
              <a:t>Enseignements</a:t>
            </a:r>
            <a:endParaRPr lang="fr-FR" sz="2800" dirty="0"/>
          </a:p>
        </p:txBody>
      </p:sp>
      <p:sp>
        <p:nvSpPr>
          <p:cNvPr id="3" name="Espace réservé du contenu 2"/>
          <p:cNvSpPr>
            <a:spLocks noGrp="1"/>
          </p:cNvSpPr>
          <p:nvPr>
            <p:ph sz="half" idx="1"/>
          </p:nvPr>
        </p:nvSpPr>
        <p:spPr/>
        <p:style>
          <a:lnRef idx="2">
            <a:schemeClr val="accent2"/>
          </a:lnRef>
          <a:fillRef idx="1">
            <a:schemeClr val="lt1"/>
          </a:fillRef>
          <a:effectRef idx="0">
            <a:schemeClr val="accent2"/>
          </a:effectRef>
          <a:fontRef idx="minor">
            <a:schemeClr val="dk1"/>
          </a:fontRef>
        </p:style>
        <p:txBody>
          <a:bodyPr>
            <a:normAutofit fontScale="62500" lnSpcReduction="20000"/>
          </a:bodyPr>
          <a:lstStyle/>
          <a:p>
            <a:pPr algn="just"/>
            <a:endParaRPr lang="fr-FR" sz="2800" dirty="0" smtClean="0">
              <a:latin typeface="Times New Roman" pitchFamily="18" charset="0"/>
              <a:cs typeface="Times New Roman" pitchFamily="18" charset="0"/>
            </a:endParaRPr>
          </a:p>
          <a:p>
            <a:pPr algn="just"/>
            <a:r>
              <a:rPr lang="fr-FR" sz="2800" dirty="0" smtClean="0">
                <a:latin typeface="Times New Roman" pitchFamily="18" charset="0"/>
                <a:cs typeface="Times New Roman" pitchFamily="18" charset="0"/>
              </a:rPr>
              <a:t>Un mode de gestion  basée sur la concertation</a:t>
            </a:r>
          </a:p>
          <a:p>
            <a:pPr lvl="0" algn="just"/>
            <a:r>
              <a:rPr lang="fr-FR" sz="2800" dirty="0" smtClean="0">
                <a:latin typeface="Times New Roman" pitchFamily="18" charset="0"/>
                <a:cs typeface="Times New Roman" pitchFamily="18" charset="0"/>
              </a:rPr>
              <a:t>Forte implication des autorités locales et communales dans le développement et la gestion des périmètres grâce à la mobilisation des fonds d’investissement </a:t>
            </a:r>
          </a:p>
          <a:p>
            <a:r>
              <a:rPr lang="fr-FR" sz="2800" dirty="0" smtClean="0">
                <a:latin typeface="Times New Roman" pitchFamily="18" charset="0"/>
                <a:cs typeface="Times New Roman" pitchFamily="18" charset="0"/>
              </a:rPr>
              <a:t>Niveau de la redevance relativement faible et variable en fonction du budget de la CUP</a:t>
            </a:r>
          </a:p>
          <a:p>
            <a:r>
              <a:rPr lang="fr-FR" sz="2800" dirty="0" smtClean="0">
                <a:latin typeface="Times New Roman" pitchFamily="18" charset="0"/>
                <a:cs typeface="Times New Roman" pitchFamily="18" charset="0"/>
              </a:rPr>
              <a:t>Moins de conflits et de tensions sociales autour de la gestion de l’eau </a:t>
            </a:r>
          </a:p>
          <a:p>
            <a:r>
              <a:rPr lang="fr-FR" sz="2800" dirty="0" smtClean="0">
                <a:latin typeface="Times New Roman" pitchFamily="18" charset="0"/>
                <a:cs typeface="Times New Roman" pitchFamily="18" charset="0"/>
              </a:rPr>
              <a:t>Bons de collaboration  entre le Département et les usagers d’eau (CUP, FWUC,…)</a:t>
            </a:r>
          </a:p>
          <a:p>
            <a:r>
              <a:rPr lang="fr-FR" sz="2800" dirty="0" smtClean="0">
                <a:latin typeface="Times New Roman" pitchFamily="18" charset="0"/>
                <a:cs typeface="Times New Roman" pitchFamily="18" charset="0"/>
              </a:rPr>
              <a:t>Contexte relativement favorable</a:t>
            </a:r>
            <a:br>
              <a:rPr lang="fr-FR" sz="2800" dirty="0" smtClean="0">
                <a:latin typeface="Times New Roman" pitchFamily="18" charset="0"/>
                <a:cs typeface="Times New Roman" pitchFamily="18" charset="0"/>
              </a:rPr>
            </a:br>
            <a:endParaRPr lang="fr-FR" sz="2800" dirty="0" smtClean="0">
              <a:latin typeface="Times New Roman" pitchFamily="18" charset="0"/>
              <a:cs typeface="Times New Roman" pitchFamily="18" charset="0"/>
            </a:endParaRPr>
          </a:p>
          <a:p>
            <a:endParaRPr lang="fr-FR" sz="2800" dirty="0" smtClean="0">
              <a:latin typeface="Times New Roman" pitchFamily="18" charset="0"/>
              <a:cs typeface="Times New Roman" pitchFamily="18" charset="0"/>
            </a:endParaRPr>
          </a:p>
          <a:p>
            <a:endParaRPr lang="fr-FR" dirty="0"/>
          </a:p>
        </p:txBody>
      </p:sp>
      <p:sp>
        <p:nvSpPr>
          <p:cNvPr id="4" name="Espace réservé du contenu 3"/>
          <p:cNvSpPr>
            <a:spLocks noGrp="1"/>
          </p:cNvSpPr>
          <p:nvPr>
            <p:ph sz="half" idx="2"/>
          </p:nvPr>
        </p:nvSpPr>
        <p:spPr>
          <a:xfrm>
            <a:off x="4643438" y="1857364"/>
            <a:ext cx="4038600" cy="4434840"/>
          </a:xfrm>
        </p:spPr>
        <p:style>
          <a:lnRef idx="2">
            <a:schemeClr val="accent1"/>
          </a:lnRef>
          <a:fillRef idx="1">
            <a:schemeClr val="lt1"/>
          </a:fillRef>
          <a:effectRef idx="0">
            <a:schemeClr val="accent1"/>
          </a:effectRef>
          <a:fontRef idx="minor">
            <a:schemeClr val="dk1"/>
          </a:fontRef>
        </p:style>
        <p:txBody>
          <a:bodyPr>
            <a:normAutofit fontScale="62500" lnSpcReduction="20000"/>
          </a:bodyPr>
          <a:lstStyle/>
          <a:p>
            <a:endParaRPr lang="fr-FR" sz="2900" dirty="0" smtClean="0">
              <a:latin typeface="Times New Roman" pitchFamily="18" charset="0"/>
              <a:cs typeface="Times New Roman" pitchFamily="18" charset="0"/>
            </a:endParaRPr>
          </a:p>
          <a:p>
            <a:pPr algn="just"/>
            <a:r>
              <a:rPr lang="fr-FR" sz="2900" dirty="0" smtClean="0">
                <a:latin typeface="Times New Roman" pitchFamily="18" charset="0"/>
                <a:cs typeface="Times New Roman" pitchFamily="18" charset="0"/>
              </a:rPr>
              <a:t>Rendement proportionnels (2 à 3 T/ha) avec moins d’engrais</a:t>
            </a:r>
          </a:p>
          <a:p>
            <a:pPr algn="just"/>
            <a:r>
              <a:rPr lang="fr-FR" sz="2900" dirty="0" smtClean="0">
                <a:latin typeface="Times New Roman" pitchFamily="18" charset="0"/>
                <a:cs typeface="Times New Roman" pitchFamily="18" charset="0"/>
              </a:rPr>
              <a:t>Exploitants: propriétaires terriens</a:t>
            </a:r>
          </a:p>
          <a:p>
            <a:pPr algn="just"/>
            <a:r>
              <a:rPr lang="fr-FR" sz="2900" dirty="0" smtClean="0">
                <a:latin typeface="Times New Roman" pitchFamily="18" charset="0"/>
                <a:cs typeface="Times New Roman" pitchFamily="18" charset="0"/>
              </a:rPr>
              <a:t>Redevance gérée par l’ Association des usagers d’eau (agriculteurs)</a:t>
            </a:r>
          </a:p>
          <a:p>
            <a:pPr algn="just"/>
            <a:r>
              <a:rPr lang="fr-FR" sz="2900" dirty="0" smtClean="0">
                <a:latin typeface="Times New Roman" pitchFamily="18" charset="0"/>
                <a:cs typeface="Times New Roman" pitchFamily="18" charset="0"/>
              </a:rPr>
              <a:t> Paiement du droit d’entrée à l’association  (</a:t>
            </a:r>
            <a:r>
              <a:rPr lang="fr-FR" sz="2900" dirty="0" err="1" smtClean="0">
                <a:latin typeface="Times New Roman" pitchFamily="18" charset="0"/>
                <a:cs typeface="Times New Roman" pitchFamily="18" charset="0"/>
              </a:rPr>
              <a:t>Pram</a:t>
            </a:r>
            <a:r>
              <a:rPr lang="fr-FR" sz="2900" dirty="0" smtClean="0">
                <a:latin typeface="Times New Roman" pitchFamily="18" charset="0"/>
                <a:cs typeface="Times New Roman" pitchFamily="18" charset="0"/>
              </a:rPr>
              <a:t>-</a:t>
            </a:r>
            <a:r>
              <a:rPr lang="fr-FR" sz="2900" dirty="0" err="1" smtClean="0">
                <a:latin typeface="Times New Roman" pitchFamily="18" charset="0"/>
                <a:cs typeface="Times New Roman" pitchFamily="18" charset="0"/>
              </a:rPr>
              <a:t>Kumpheak</a:t>
            </a:r>
            <a:r>
              <a:rPr lang="fr-FR" sz="2900" dirty="0" smtClean="0">
                <a:latin typeface="Times New Roman" pitchFamily="18" charset="0"/>
                <a:cs typeface="Times New Roman" pitchFamily="18" charset="0"/>
              </a:rPr>
              <a:t>)</a:t>
            </a:r>
          </a:p>
          <a:p>
            <a:pPr algn="just"/>
            <a:endParaRPr lang="fr-FR" sz="2900" dirty="0" smtClean="0">
              <a:latin typeface="Times New Roman" pitchFamily="18" charset="0"/>
              <a:cs typeface="Times New Roman" pitchFamily="18" charset="0"/>
            </a:endParaRPr>
          </a:p>
          <a:p>
            <a:pPr algn="just"/>
            <a:endParaRPr lang="fr-FR" sz="2900" dirty="0" smtClean="0">
              <a:latin typeface="Times New Roman" pitchFamily="18" charset="0"/>
              <a:cs typeface="Times New Roman" pitchFamily="18" charset="0"/>
            </a:endParaRPr>
          </a:p>
          <a:p>
            <a:pPr algn="just"/>
            <a:endParaRPr lang="fr-FR" sz="2900" dirty="0"/>
          </a:p>
        </p:txBody>
      </p:sp>
      <p:pic>
        <p:nvPicPr>
          <p:cNvPr id="5" name="Image 4" descr="C:\Users\AMOS\Documents\Documents Amos\AMOS\Documents\ISC presentation\ISC Mali visit 2010-09-21\IMG_0983.JPG"/>
          <p:cNvPicPr/>
          <p:nvPr/>
        </p:nvPicPr>
        <p:blipFill>
          <a:blip r:embed="rId2" cstate="print"/>
          <a:srcRect/>
          <a:stretch>
            <a:fillRect/>
          </a:stretch>
        </p:blipFill>
        <p:spPr bwMode="auto">
          <a:xfrm>
            <a:off x="5143504" y="4071942"/>
            <a:ext cx="2928958" cy="207645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714356"/>
            <a:ext cx="8186766" cy="1132732"/>
          </a:xfrm>
        </p:spPr>
        <p:txBody>
          <a:bodyPr>
            <a:normAutofit/>
          </a:bodyPr>
          <a:lstStyle/>
          <a:p>
            <a:pPr lvl="0" algn="ctr"/>
            <a:r>
              <a:rPr lang="fr-FR" sz="3200" dirty="0" smtClean="0">
                <a:latin typeface="Bell MT" pitchFamily="18" charset="0"/>
                <a:cs typeface="Times New Roman" pitchFamily="18" charset="0"/>
              </a:rPr>
              <a:t>Enjeux politique et institutionnel</a:t>
            </a:r>
            <a:r>
              <a:rPr lang="fr-FR" sz="3200" dirty="0" smtClean="0">
                <a:latin typeface="Bell MT" pitchFamily="18" charset="0"/>
              </a:rPr>
              <a:t/>
            </a:r>
            <a:br>
              <a:rPr lang="fr-FR" sz="3200" dirty="0" smtClean="0">
                <a:latin typeface="Bell MT" pitchFamily="18" charset="0"/>
              </a:rPr>
            </a:br>
            <a:endParaRPr lang="fr-FR" sz="3200" dirty="0">
              <a:latin typeface="Bell MT" pitchFamily="18" charset="0"/>
            </a:endParaRPr>
          </a:p>
        </p:txBody>
      </p:sp>
      <p:graphicFrame>
        <p:nvGraphicFramePr>
          <p:cNvPr id="4" name="Espace réservé du contenu 3"/>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500042"/>
            <a:ext cx="8229600" cy="1000132"/>
          </a:xfrm>
        </p:spPr>
        <p:style>
          <a:lnRef idx="2">
            <a:schemeClr val="accent2"/>
          </a:lnRef>
          <a:fillRef idx="1">
            <a:schemeClr val="lt1"/>
          </a:fillRef>
          <a:effectRef idx="0">
            <a:schemeClr val="accent2"/>
          </a:effectRef>
          <a:fontRef idx="minor">
            <a:schemeClr val="dk1"/>
          </a:fontRef>
        </p:style>
        <p:txBody>
          <a:bodyPr>
            <a:normAutofit/>
          </a:bodyPr>
          <a:lstStyle/>
          <a:p>
            <a:pPr algn="ctr"/>
            <a:r>
              <a:rPr lang="fr-FR" sz="2800" dirty="0" smtClean="0">
                <a:latin typeface="Bell MT" pitchFamily="18" charset="0"/>
                <a:cs typeface="Times New Roman" pitchFamily="18" charset="0"/>
              </a:rPr>
              <a:t>Type de contras/Services</a:t>
            </a:r>
            <a:br>
              <a:rPr lang="fr-FR" sz="2800" dirty="0" smtClean="0">
                <a:latin typeface="Bell MT" pitchFamily="18" charset="0"/>
                <a:cs typeface="Times New Roman" pitchFamily="18" charset="0"/>
              </a:rPr>
            </a:br>
            <a:endParaRPr lang="fr-FR" sz="2800" dirty="0">
              <a:latin typeface="Bell MT" pitchFamily="18" charset="0"/>
              <a:cs typeface="Times New Roman" pitchFamily="18" charset="0"/>
            </a:endParaRPr>
          </a:p>
        </p:txBody>
      </p:sp>
      <p:sp>
        <p:nvSpPr>
          <p:cNvPr id="3" name="Espace réservé du texte 2"/>
          <p:cNvSpPr>
            <a:spLocks noGrp="1"/>
          </p:cNvSpPr>
          <p:nvPr>
            <p:ph type="body" idx="1"/>
          </p:nvPr>
        </p:nvSpPr>
        <p:spPr/>
        <p:txBody>
          <a:bodyPr/>
          <a:lstStyle/>
          <a:p>
            <a:pPr algn="ctr"/>
            <a:r>
              <a:rPr lang="fr-FR" b="0" dirty="0" smtClean="0">
                <a:latin typeface="Bell MT" pitchFamily="18" charset="0"/>
              </a:rPr>
              <a:t>Mali</a:t>
            </a:r>
          </a:p>
          <a:p>
            <a:endParaRPr lang="fr-FR" dirty="0"/>
          </a:p>
        </p:txBody>
      </p:sp>
      <p:sp>
        <p:nvSpPr>
          <p:cNvPr id="4" name="Espace réservé du texte 3"/>
          <p:cNvSpPr>
            <a:spLocks noGrp="1"/>
          </p:cNvSpPr>
          <p:nvPr>
            <p:ph type="body" sz="half" idx="3"/>
          </p:nvPr>
        </p:nvSpPr>
        <p:spPr/>
        <p:txBody>
          <a:bodyPr/>
          <a:lstStyle/>
          <a:p>
            <a:pPr algn="ctr"/>
            <a:r>
              <a:rPr lang="fr-FR" b="0" dirty="0" smtClean="0">
                <a:latin typeface="Bell MT" pitchFamily="18" charset="0"/>
              </a:rPr>
              <a:t>Cambodge</a:t>
            </a:r>
          </a:p>
          <a:p>
            <a:endParaRPr lang="fr-FR" dirty="0"/>
          </a:p>
        </p:txBody>
      </p:sp>
      <p:sp>
        <p:nvSpPr>
          <p:cNvPr id="5" name="Espace réservé du contenu 4"/>
          <p:cNvSpPr>
            <a:spLocks noGrp="1"/>
          </p:cNvSpPr>
          <p:nvPr>
            <p:ph sz="quarter" idx="2"/>
          </p:nvPr>
        </p:nvSpPr>
        <p:spPr>
          <a:xfrm>
            <a:off x="457200" y="2514600"/>
            <a:ext cx="4040188" cy="1985970"/>
          </a:xfrm>
        </p:spPr>
        <p:style>
          <a:lnRef idx="2">
            <a:schemeClr val="accent1"/>
          </a:lnRef>
          <a:fillRef idx="1">
            <a:schemeClr val="lt1"/>
          </a:fillRef>
          <a:effectRef idx="0">
            <a:schemeClr val="accent1"/>
          </a:effectRef>
          <a:fontRef idx="minor">
            <a:schemeClr val="dk1"/>
          </a:fontRef>
        </p:style>
        <p:txBody>
          <a:bodyPr/>
          <a:lstStyle/>
          <a:p>
            <a:pPr marL="342900" indent="-342900" algn="just">
              <a:buFont typeface="+mj-lt"/>
              <a:buAutoNum type="arabicParenR"/>
            </a:pPr>
            <a:r>
              <a:rPr lang="fr-FR" sz="1600" dirty="0" smtClean="0">
                <a:latin typeface="Times New Roman" pitchFamily="18" charset="0"/>
                <a:cs typeface="Times New Roman" pitchFamily="18" charset="0"/>
              </a:rPr>
              <a:t>Médiation/sensibilisation/appui juridique</a:t>
            </a:r>
          </a:p>
          <a:p>
            <a:pPr marL="342900" indent="-342900" algn="just">
              <a:buFont typeface="+mj-lt"/>
              <a:buAutoNum type="arabicParenR"/>
            </a:pPr>
            <a:r>
              <a:rPr lang="fr-FR" sz="1600" dirty="0" smtClean="0">
                <a:latin typeface="Times New Roman" pitchFamily="18" charset="0"/>
                <a:cs typeface="Times New Roman" pitchFamily="18" charset="0"/>
              </a:rPr>
              <a:t>Caractérisation agro socioéconomique et hydraulique</a:t>
            </a:r>
          </a:p>
          <a:p>
            <a:pPr marL="342900" indent="-342900" algn="just">
              <a:buFont typeface="+mj-lt"/>
              <a:buAutoNum type="arabicParenR"/>
            </a:pPr>
            <a:r>
              <a:rPr lang="fr-FR" sz="1600" dirty="0" smtClean="0">
                <a:latin typeface="Times New Roman" pitchFamily="18" charset="0"/>
                <a:cs typeface="Times New Roman" pitchFamily="18" charset="0"/>
              </a:rPr>
              <a:t>Paiement des services</a:t>
            </a:r>
          </a:p>
          <a:p>
            <a:pPr marL="342900" indent="-342900" algn="just">
              <a:buFont typeface="+mj-lt"/>
              <a:buAutoNum type="arabicParenR"/>
            </a:pPr>
            <a:r>
              <a:rPr lang="fr-FR" sz="1600" dirty="0" smtClean="0">
                <a:latin typeface="Times New Roman" pitchFamily="18" charset="0"/>
                <a:cs typeface="Times New Roman" pitchFamily="18" charset="0"/>
              </a:rPr>
              <a:t>Plusieurs services </a:t>
            </a:r>
          </a:p>
          <a:p>
            <a:pPr marL="342900" indent="-342900" algn="just">
              <a:buFont typeface="+mj-lt"/>
              <a:buAutoNum type="arabicParenR"/>
            </a:pPr>
            <a:r>
              <a:rPr lang="fr-FR" sz="1600" dirty="0" smtClean="0">
                <a:latin typeface="Times New Roman" pitchFamily="18" charset="0"/>
                <a:cs typeface="Times New Roman" pitchFamily="18" charset="0"/>
              </a:rPr>
              <a:t>Appui élaboration Calendrier agricole</a:t>
            </a:r>
          </a:p>
          <a:p>
            <a:pPr marL="457200" indent="-457200">
              <a:buFont typeface="+mj-lt"/>
              <a:buAutoNum type="arabicParenR"/>
            </a:pPr>
            <a:endParaRPr lang="fr-FR" dirty="0"/>
          </a:p>
        </p:txBody>
      </p:sp>
      <p:sp>
        <p:nvSpPr>
          <p:cNvPr id="6" name="Espace réservé du contenu 5"/>
          <p:cNvSpPr>
            <a:spLocks noGrp="1"/>
          </p:cNvSpPr>
          <p:nvPr>
            <p:ph sz="quarter" idx="4"/>
          </p:nvPr>
        </p:nvSpPr>
        <p:spPr>
          <a:xfrm>
            <a:off x="4645025" y="2514600"/>
            <a:ext cx="4041775" cy="1914532"/>
          </a:xfrm>
        </p:spPr>
        <p:style>
          <a:lnRef idx="2">
            <a:schemeClr val="accent1"/>
          </a:lnRef>
          <a:fillRef idx="1">
            <a:schemeClr val="lt1"/>
          </a:fillRef>
          <a:effectRef idx="0">
            <a:schemeClr val="accent1"/>
          </a:effectRef>
          <a:fontRef idx="minor">
            <a:schemeClr val="dk1"/>
          </a:fontRef>
        </p:style>
        <p:txBody>
          <a:bodyPr/>
          <a:lstStyle/>
          <a:p>
            <a:pPr marL="342900" indent="-342900">
              <a:buFont typeface="+mj-lt"/>
              <a:buAutoNum type="arabicParenR"/>
            </a:pPr>
            <a:r>
              <a:rPr lang="fr-FR" sz="1600" dirty="0" smtClean="0">
                <a:latin typeface="Times New Roman" pitchFamily="18" charset="0"/>
                <a:cs typeface="Times New Roman" pitchFamily="18" charset="0"/>
              </a:rPr>
              <a:t>Création d’OP (collecte de données, élection, AG)</a:t>
            </a:r>
          </a:p>
          <a:p>
            <a:pPr marL="342900" indent="-342900">
              <a:buFont typeface="+mj-lt"/>
              <a:buAutoNum type="arabicParenR"/>
            </a:pPr>
            <a:r>
              <a:rPr lang="fr-FR" sz="1600" dirty="0" smtClean="0">
                <a:latin typeface="Times New Roman" pitchFamily="18" charset="0"/>
                <a:cs typeface="Times New Roman" pitchFamily="18" charset="0"/>
              </a:rPr>
              <a:t>Création de bases données (cartographie)</a:t>
            </a:r>
          </a:p>
          <a:p>
            <a:pPr marL="342900" indent="-342900">
              <a:buFont typeface="+mj-lt"/>
              <a:buAutoNum type="arabicParenR"/>
            </a:pPr>
            <a:r>
              <a:rPr lang="fr-FR" sz="1600" dirty="0" smtClean="0">
                <a:latin typeface="Times New Roman" pitchFamily="18" charset="0"/>
                <a:cs typeface="Times New Roman" pitchFamily="18" charset="0"/>
              </a:rPr>
              <a:t>Collecte de redevance</a:t>
            </a:r>
          </a:p>
          <a:p>
            <a:pPr marL="342900" indent="-342900">
              <a:buFont typeface="+mj-lt"/>
              <a:buAutoNum type="arabicParenR"/>
            </a:pPr>
            <a:r>
              <a:rPr lang="fr-FR" sz="1600" dirty="0" smtClean="0">
                <a:latin typeface="Times New Roman" pitchFamily="18" charset="0"/>
                <a:cs typeface="Times New Roman" pitchFamily="18" charset="0"/>
              </a:rPr>
              <a:t>Services permanents</a:t>
            </a:r>
          </a:p>
          <a:p>
            <a:pPr marL="342900" indent="-342900">
              <a:buFont typeface="+mj-lt"/>
              <a:buAutoNum type="arabicParenR"/>
            </a:pPr>
            <a:endParaRPr lang="fr-FR" sz="1600" dirty="0" smtClean="0">
              <a:latin typeface="Times New Roman" pitchFamily="18" charset="0"/>
              <a:cs typeface="Times New Roman" pitchFamily="18" charset="0"/>
            </a:endParaRPr>
          </a:p>
          <a:p>
            <a:pPr>
              <a:buNone/>
            </a:pPr>
            <a:endParaRPr lang="fr-FR"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500306"/>
            <a:ext cx="8229600" cy="2143140"/>
          </a:xfrm>
          <a:effectLst>
            <a:innerShdw blurRad="63500" dist="50800" dir="8100000">
              <a:prstClr val="black">
                <a:alpha val="50000"/>
              </a:prstClr>
            </a:innerShdw>
          </a:effectLst>
        </p:spPr>
        <p:style>
          <a:lnRef idx="1">
            <a:schemeClr val="accent5"/>
          </a:lnRef>
          <a:fillRef idx="2">
            <a:schemeClr val="accent5"/>
          </a:fillRef>
          <a:effectRef idx="1">
            <a:schemeClr val="accent5"/>
          </a:effectRef>
          <a:fontRef idx="minor">
            <a:schemeClr val="dk1"/>
          </a:fontRef>
        </p:style>
        <p:txBody>
          <a:bodyPr>
            <a:normAutofit/>
          </a:bodyPr>
          <a:lstStyle/>
          <a:p>
            <a:endParaRPr lang="fr-FR" dirty="0" smtClean="0"/>
          </a:p>
          <a:p>
            <a:pPr algn="ctr">
              <a:buNone/>
            </a:pPr>
            <a:r>
              <a:rPr lang="fr-FR" sz="4400" dirty="0" smtClean="0">
                <a:solidFill>
                  <a:srgbClr val="002060"/>
                </a:solidFill>
                <a:latin typeface="Bell MT" pitchFamily="18" charset="0"/>
              </a:rPr>
              <a:t>Merci  de votre attention !</a:t>
            </a:r>
          </a:p>
          <a:p>
            <a:pPr algn="ctr">
              <a:buNone/>
            </a:pPr>
            <a:endParaRPr lang="fr-FR" sz="4400" dirty="0" smtClean="0">
              <a:solidFill>
                <a:srgbClr val="002060"/>
              </a:solidFill>
              <a:latin typeface="Bell MT" pitchFamily="18" charset="0"/>
            </a:endParaRPr>
          </a:p>
          <a:p>
            <a:pPr algn="ctr">
              <a:buNone/>
            </a:pPr>
            <a:endParaRPr lang="fr-FR" sz="4400" dirty="0" smtClean="0">
              <a:solidFill>
                <a:srgbClr val="002060"/>
              </a:solidFill>
              <a:latin typeface="Bell MT" pitchFamily="18" charset="0"/>
            </a:endParaRPr>
          </a:p>
          <a:p>
            <a:pPr algn="ctr">
              <a:buNone/>
            </a:pPr>
            <a:endParaRPr lang="fr-FR" sz="4400" dirty="0">
              <a:solidFill>
                <a:srgbClr val="002060"/>
              </a:solidFill>
              <a:latin typeface="Bell MT"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00042"/>
            <a:ext cx="8229600" cy="642942"/>
          </a:xfrm>
          <a:effectLst>
            <a:innerShdw blurRad="63500" dist="50800" dir="8100000">
              <a:prstClr val="black">
                <a:alpha val="50000"/>
              </a:prstClr>
            </a:innerShdw>
          </a:effectLst>
        </p:spPr>
        <p:style>
          <a:lnRef idx="2">
            <a:schemeClr val="accent1"/>
          </a:lnRef>
          <a:fillRef idx="1">
            <a:schemeClr val="lt1"/>
          </a:fillRef>
          <a:effectRef idx="0">
            <a:schemeClr val="accent1"/>
          </a:effectRef>
          <a:fontRef idx="minor">
            <a:schemeClr val="dk1"/>
          </a:fontRef>
        </p:style>
        <p:txBody>
          <a:bodyPr>
            <a:normAutofit/>
          </a:bodyPr>
          <a:lstStyle/>
          <a:p>
            <a:pPr algn="ctr"/>
            <a:r>
              <a:rPr lang="fr-FR" sz="2800" dirty="0" smtClean="0">
                <a:latin typeface="Bell MT" pitchFamily="18" charset="0"/>
                <a:cs typeface="Times New Roman" pitchFamily="18" charset="0"/>
              </a:rPr>
              <a:t>Contexte général</a:t>
            </a:r>
            <a:endParaRPr lang="fr-FR" sz="2800" dirty="0"/>
          </a:p>
        </p:txBody>
      </p:sp>
      <p:sp>
        <p:nvSpPr>
          <p:cNvPr id="3" name="Espace réservé du texte 2"/>
          <p:cNvSpPr>
            <a:spLocks noGrp="1"/>
          </p:cNvSpPr>
          <p:nvPr>
            <p:ph type="body" idx="1"/>
          </p:nvPr>
        </p:nvSpPr>
        <p:spPr>
          <a:xfrm>
            <a:off x="457200" y="1000108"/>
            <a:ext cx="8186766" cy="642942"/>
          </a:xfrm>
        </p:spPr>
        <p:txBody>
          <a:bodyPr/>
          <a:lstStyle/>
          <a:p>
            <a:pPr algn="ctr"/>
            <a:r>
              <a:rPr lang="fr-FR" sz="2000" dirty="0" smtClean="0">
                <a:latin typeface="Bell MT" pitchFamily="18" charset="0"/>
              </a:rPr>
              <a:t>Vie économique</a:t>
            </a:r>
            <a:endParaRPr lang="fr-FR" sz="2000" dirty="0">
              <a:latin typeface="Bell MT" pitchFamily="18" charset="0"/>
            </a:endParaRPr>
          </a:p>
        </p:txBody>
      </p:sp>
      <p:sp>
        <p:nvSpPr>
          <p:cNvPr id="5" name="Espace réservé du contenu 4"/>
          <p:cNvSpPr>
            <a:spLocks noGrp="1"/>
          </p:cNvSpPr>
          <p:nvPr>
            <p:ph sz="quarter" idx="2"/>
          </p:nvPr>
        </p:nvSpPr>
        <p:spPr>
          <a:xfrm>
            <a:off x="357158" y="1714488"/>
            <a:ext cx="4211668" cy="4786346"/>
          </a:xfrm>
        </p:spPr>
        <p:style>
          <a:lnRef idx="2">
            <a:schemeClr val="accent1"/>
          </a:lnRef>
          <a:fillRef idx="1">
            <a:schemeClr val="lt1"/>
          </a:fillRef>
          <a:effectRef idx="0">
            <a:schemeClr val="accent1"/>
          </a:effectRef>
          <a:fontRef idx="minor">
            <a:schemeClr val="dk1"/>
          </a:fontRef>
        </p:style>
        <p:txBody>
          <a:bodyPr>
            <a:noAutofit/>
          </a:bodyPr>
          <a:lstStyle/>
          <a:p>
            <a:pPr algn="just">
              <a:buFont typeface="Wingdings" pitchFamily="2" charset="2"/>
              <a:buChar char="q"/>
            </a:pPr>
            <a:r>
              <a:rPr lang="fr-FR" sz="1800" u="sng" dirty="0" smtClean="0">
                <a:latin typeface="Times New Roman" pitchFamily="18" charset="0"/>
                <a:cs typeface="Times New Roman" pitchFamily="18" charset="0"/>
              </a:rPr>
              <a:t>Commerce:</a:t>
            </a:r>
            <a:r>
              <a:rPr lang="fr-FR" sz="1800" dirty="0" smtClean="0">
                <a:latin typeface="Times New Roman" pitchFamily="18" charset="0"/>
                <a:cs typeface="Times New Roman" pitchFamily="18" charset="0"/>
              </a:rPr>
              <a:t>  des vêtements, des chaussures, du caoutchouc naturel, du riz, , du bois, du poisson </a:t>
            </a:r>
            <a:r>
              <a:rPr lang="fr-FR" sz="1800" i="1" dirty="0" smtClean="0">
                <a:latin typeface="Times New Roman" pitchFamily="18" charset="0"/>
                <a:cs typeface="Times New Roman" pitchFamily="18" charset="0"/>
              </a:rPr>
              <a:t>. </a:t>
            </a:r>
          </a:p>
          <a:p>
            <a:pPr algn="just">
              <a:buFont typeface="Wingdings" pitchFamily="2" charset="2"/>
              <a:buChar char="§"/>
            </a:pPr>
            <a:r>
              <a:rPr lang="fr-FR" sz="1800" u="sng" dirty="0" smtClean="0">
                <a:latin typeface="Times New Roman" pitchFamily="18" charset="0"/>
                <a:cs typeface="Times New Roman" pitchFamily="18" charset="0"/>
              </a:rPr>
              <a:t>Agriculture</a:t>
            </a:r>
            <a:r>
              <a:rPr lang="fr-FR" sz="1800" dirty="0" smtClean="0">
                <a:latin typeface="Times New Roman" pitchFamily="18" charset="0"/>
                <a:cs typeface="Times New Roman" pitchFamily="18" charset="0"/>
              </a:rPr>
              <a:t> : 2,7 sur 18,0 millions de disponibles (soit 15 %  seulement )</a:t>
            </a:r>
          </a:p>
          <a:p>
            <a:pPr algn="just">
              <a:buFont typeface="Wingdings" pitchFamily="2" charset="2"/>
              <a:buChar char="§"/>
            </a:pPr>
            <a:r>
              <a:rPr lang="fr-FR" sz="1800" u="sng" dirty="0" smtClean="0">
                <a:latin typeface="Times New Roman" pitchFamily="18" charset="0"/>
                <a:cs typeface="Times New Roman" pitchFamily="18" charset="0"/>
              </a:rPr>
              <a:t>Foresterie :</a:t>
            </a:r>
            <a:r>
              <a:rPr lang="fr-FR" sz="1800" dirty="0" smtClean="0">
                <a:latin typeface="Times New Roman" pitchFamily="18" charset="0"/>
                <a:cs typeface="Times New Roman" pitchFamily="18" charset="0"/>
              </a:rPr>
              <a:t> 8,0 millions d'hectares  </a:t>
            </a:r>
          </a:p>
          <a:p>
            <a:pPr algn="just">
              <a:buNone/>
            </a:pPr>
            <a:r>
              <a:rPr lang="fr-FR" sz="1800" dirty="0" smtClean="0">
                <a:latin typeface="Times New Roman" pitchFamily="18" charset="0"/>
                <a:cs typeface="Times New Roman" pitchFamily="18" charset="0"/>
              </a:rPr>
              <a:t>    de terres forestières ,  soit 44,5%</a:t>
            </a:r>
          </a:p>
          <a:p>
            <a:pPr algn="just">
              <a:buFont typeface="Wingdings" pitchFamily="2" charset="2"/>
              <a:buChar char="q"/>
            </a:pPr>
            <a:r>
              <a:rPr lang="fr-FR" sz="1800" u="sng" dirty="0" smtClean="0">
                <a:latin typeface="Times New Roman" pitchFamily="18" charset="0"/>
                <a:cs typeface="Times New Roman" pitchFamily="18" charset="0"/>
              </a:rPr>
              <a:t>Bâtiment</a:t>
            </a:r>
            <a:r>
              <a:rPr lang="fr-FR" sz="1800" i="1" dirty="0" smtClean="0">
                <a:latin typeface="Times New Roman" pitchFamily="18" charset="0"/>
                <a:cs typeface="Times New Roman" pitchFamily="18" charset="0"/>
              </a:rPr>
              <a:t> : </a:t>
            </a:r>
            <a:r>
              <a:rPr lang="fr-FR" sz="1800" dirty="0" smtClean="0">
                <a:latin typeface="Times New Roman" pitchFamily="18" charset="0"/>
                <a:cs typeface="Times New Roman" pitchFamily="18" charset="0"/>
              </a:rPr>
              <a:t>construction</a:t>
            </a:r>
          </a:p>
          <a:p>
            <a:pPr algn="just">
              <a:buNone/>
            </a:pPr>
            <a:endParaRPr lang="fr-FR" sz="1800" dirty="0" smtClean="0">
              <a:latin typeface="Times New Roman" pitchFamily="18" charset="0"/>
              <a:cs typeface="Times New Roman" pitchFamily="18" charset="0"/>
            </a:endParaRPr>
          </a:p>
          <a:p>
            <a:pPr>
              <a:buFont typeface="Wingdings" pitchFamily="2" charset="2"/>
              <a:buChar char="q"/>
            </a:pPr>
            <a:r>
              <a:rPr lang="fr-FR" sz="1800" u="sng" dirty="0" smtClean="0">
                <a:latin typeface="Times New Roman" pitchFamily="18" charset="0"/>
                <a:cs typeface="Times New Roman" pitchFamily="18" charset="0"/>
              </a:rPr>
              <a:t>Partenaires</a:t>
            </a:r>
            <a:r>
              <a:rPr lang="fr-FR" sz="1800" dirty="0" smtClean="0">
                <a:latin typeface="Times New Roman" pitchFamily="18" charset="0"/>
                <a:cs typeface="Times New Roman" pitchFamily="18" charset="0"/>
              </a:rPr>
              <a:t>:</a:t>
            </a:r>
            <a:r>
              <a:rPr lang="fr-FR" sz="1800" i="1" dirty="0" smtClean="0">
                <a:latin typeface="Times New Roman" pitchFamily="18" charset="0"/>
                <a:cs typeface="Times New Roman" pitchFamily="18" charset="0"/>
              </a:rPr>
              <a:t>  </a:t>
            </a:r>
            <a:r>
              <a:rPr lang="fr-FR" sz="1800" dirty="0" smtClean="0">
                <a:latin typeface="Times New Roman" pitchFamily="18" charset="0"/>
                <a:cs typeface="Times New Roman" pitchFamily="18" charset="0"/>
              </a:rPr>
              <a:t>Etats - Unis, Allemagne, Royaume-Uni, Singapour, le Japon, au Vietname</a:t>
            </a:r>
          </a:p>
          <a:p>
            <a:pPr>
              <a:buFont typeface="Wingdings" pitchFamily="2" charset="2"/>
              <a:buChar char="q"/>
            </a:pPr>
            <a:r>
              <a:rPr lang="fr-FR" sz="1800" u="sng" dirty="0" smtClean="0">
                <a:latin typeface="Times New Roman" pitchFamily="18" charset="0"/>
                <a:cs typeface="Times New Roman" pitchFamily="18" charset="0"/>
              </a:rPr>
              <a:t>Principaux donateurs</a:t>
            </a:r>
            <a:r>
              <a:rPr lang="fr-FR" sz="1800" dirty="0" smtClean="0">
                <a:latin typeface="Times New Roman" pitchFamily="18" charset="0"/>
                <a:cs typeface="Times New Roman" pitchFamily="18" charset="0"/>
              </a:rPr>
              <a:t>: (BAD), (PNUD),  BM, FMI, l'Australie, le Canada, la Chine,, la UE, France, Japon, Thaïlande, les États-Unis </a:t>
            </a:r>
          </a:p>
          <a:p>
            <a:pPr>
              <a:buNone/>
            </a:pPr>
            <a:r>
              <a:rPr lang="fr-FR" sz="1800" dirty="0" smtClean="0">
                <a:latin typeface="Times New Roman" pitchFamily="18" charset="0"/>
                <a:cs typeface="Times New Roman" pitchFamily="18" charset="0"/>
              </a:rPr>
              <a:t/>
            </a:r>
            <a:br>
              <a:rPr lang="fr-FR" sz="1800" dirty="0" smtClean="0">
                <a:latin typeface="Times New Roman" pitchFamily="18" charset="0"/>
                <a:cs typeface="Times New Roman" pitchFamily="18" charset="0"/>
              </a:rPr>
            </a:br>
            <a:endParaRPr lang="fr-FR" sz="1800" dirty="0" smtClean="0">
              <a:latin typeface="Times New Roman" pitchFamily="18" charset="0"/>
              <a:cs typeface="Times New Roman" pitchFamily="18" charset="0"/>
            </a:endParaRPr>
          </a:p>
          <a:p>
            <a:endParaRPr lang="fr-FR" sz="1800" dirty="0"/>
          </a:p>
        </p:txBody>
      </p:sp>
      <p:sp>
        <p:nvSpPr>
          <p:cNvPr id="6" name="Espace réservé du contenu 5"/>
          <p:cNvSpPr>
            <a:spLocks noGrp="1"/>
          </p:cNvSpPr>
          <p:nvPr>
            <p:ph sz="quarter" idx="4"/>
          </p:nvPr>
        </p:nvSpPr>
        <p:spPr>
          <a:xfrm>
            <a:off x="4714876" y="1714488"/>
            <a:ext cx="4286280" cy="4929222"/>
          </a:xfrm>
        </p:spPr>
        <p:style>
          <a:lnRef idx="2">
            <a:schemeClr val="accent2"/>
          </a:lnRef>
          <a:fillRef idx="1">
            <a:schemeClr val="lt1"/>
          </a:fillRef>
          <a:effectRef idx="0">
            <a:schemeClr val="accent2"/>
          </a:effectRef>
          <a:fontRef idx="minor">
            <a:schemeClr val="dk1"/>
          </a:fontRef>
        </p:style>
        <p:txBody>
          <a:bodyPr/>
          <a:lstStyle/>
          <a:p>
            <a:pPr algn="just">
              <a:buFont typeface="Wingdings" pitchFamily="2" charset="2"/>
              <a:buChar char="q"/>
            </a:pPr>
            <a:endParaRPr lang="fr-FR" sz="1800" u="sng" dirty="0" smtClean="0">
              <a:latin typeface="Times New Roman" pitchFamily="18" charset="0"/>
              <a:cs typeface="Times New Roman" pitchFamily="18" charset="0"/>
            </a:endParaRPr>
          </a:p>
          <a:p>
            <a:pPr algn="just">
              <a:buFont typeface="Wingdings" pitchFamily="2" charset="2"/>
              <a:buChar char="q"/>
            </a:pPr>
            <a:r>
              <a:rPr lang="fr-FR" sz="1600" u="sng" dirty="0" smtClean="0">
                <a:latin typeface="Times New Roman" pitchFamily="18" charset="0"/>
                <a:cs typeface="Times New Roman" pitchFamily="18" charset="0"/>
              </a:rPr>
              <a:t>Taux de change </a:t>
            </a:r>
            <a:r>
              <a:rPr lang="fr-FR" sz="1600" dirty="0" smtClean="0">
                <a:latin typeface="Times New Roman" pitchFamily="18" charset="0"/>
                <a:cs typeface="Times New Roman" pitchFamily="18" charset="0"/>
              </a:rPr>
              <a:t>:  4.166 riels pour 1 $ US.</a:t>
            </a:r>
          </a:p>
          <a:p>
            <a:pPr>
              <a:buFont typeface="Wingdings" pitchFamily="2" charset="2"/>
              <a:buChar char="q"/>
            </a:pPr>
            <a:r>
              <a:rPr lang="fr-FR" sz="1600" u="sng" dirty="0" smtClean="0">
                <a:latin typeface="Times New Roman" pitchFamily="18" charset="0"/>
                <a:cs typeface="Times New Roman" pitchFamily="18" charset="0"/>
              </a:rPr>
              <a:t>Croissance à deux chi</a:t>
            </a:r>
            <a:r>
              <a:rPr lang="fr-FR" sz="1800" u="sng" dirty="0" smtClean="0">
                <a:latin typeface="Times New Roman" pitchFamily="18" charset="0"/>
                <a:cs typeface="Times New Roman" pitchFamily="18" charset="0"/>
              </a:rPr>
              <a:t>ffre</a:t>
            </a:r>
            <a:endParaRPr lang="fr-FR" sz="1800" dirty="0" smtClean="0">
              <a:latin typeface="Times New Roman" pitchFamily="18" charset="0"/>
              <a:cs typeface="Times New Roman" pitchFamily="18" charset="0"/>
            </a:endParaRPr>
          </a:p>
          <a:p>
            <a:pPr>
              <a:buNone/>
            </a:pPr>
            <a:endParaRPr lang="fr-FR" sz="2400" dirty="0" smtClean="0">
              <a:latin typeface="Times New Roman" pitchFamily="18" charset="0"/>
              <a:cs typeface="Times New Roman" pitchFamily="18" charset="0"/>
            </a:endParaRPr>
          </a:p>
          <a:p>
            <a:pPr>
              <a:buNone/>
            </a:pPr>
            <a:endParaRPr lang="fr-FR" sz="2400" dirty="0" smtClean="0">
              <a:latin typeface="Times New Roman" pitchFamily="18" charset="0"/>
              <a:cs typeface="Times New Roman" pitchFamily="18" charset="0"/>
            </a:endParaRPr>
          </a:p>
          <a:p>
            <a:endParaRPr lang="fr-FR" dirty="0"/>
          </a:p>
        </p:txBody>
      </p:sp>
      <p:pic>
        <p:nvPicPr>
          <p:cNvPr id="7" name="Image 6" descr="http://www.pecad.fas.usda.gov/highlights/2010/01/cambodia/images/Landuse_map.jpg"/>
          <p:cNvPicPr/>
          <p:nvPr/>
        </p:nvPicPr>
        <p:blipFill>
          <a:blip r:embed="rId2"/>
          <a:srcRect/>
          <a:stretch>
            <a:fillRect/>
          </a:stretch>
        </p:blipFill>
        <p:spPr bwMode="auto">
          <a:xfrm>
            <a:off x="5072066" y="3214686"/>
            <a:ext cx="3571900" cy="29289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00042"/>
            <a:ext cx="8229600" cy="642942"/>
          </a:xfr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a:normAutofit/>
          </a:bodyPr>
          <a:lstStyle/>
          <a:p>
            <a:pPr algn="ctr"/>
            <a:r>
              <a:rPr lang="fr-FR" sz="2800" dirty="0" smtClean="0">
                <a:solidFill>
                  <a:schemeClr val="tx2"/>
                </a:solidFill>
                <a:latin typeface="Bell MT" pitchFamily="18" charset="0"/>
                <a:cs typeface="Times New Roman" pitchFamily="18" charset="0"/>
              </a:rPr>
              <a:t>Contexte général de l’irrigation</a:t>
            </a:r>
            <a:endParaRPr lang="fr-FR" sz="2800" dirty="0">
              <a:solidFill>
                <a:schemeClr val="tx2"/>
              </a:solidFill>
            </a:endParaRPr>
          </a:p>
        </p:txBody>
      </p:sp>
      <p:sp>
        <p:nvSpPr>
          <p:cNvPr id="3" name="Espace réservé du contenu 2"/>
          <p:cNvSpPr>
            <a:spLocks noGrp="1"/>
          </p:cNvSpPr>
          <p:nvPr>
            <p:ph sz="half" idx="1"/>
          </p:nvPr>
        </p:nvSpPr>
        <p:spPr>
          <a:xfrm>
            <a:off x="285720" y="1357298"/>
            <a:ext cx="4210080" cy="5143536"/>
          </a:xfrm>
        </p:spPr>
        <p:style>
          <a:lnRef idx="2">
            <a:schemeClr val="accent1"/>
          </a:lnRef>
          <a:fillRef idx="1">
            <a:schemeClr val="lt1"/>
          </a:fillRef>
          <a:effectRef idx="0">
            <a:schemeClr val="accent1"/>
          </a:effectRef>
          <a:fontRef idx="minor">
            <a:schemeClr val="dk1"/>
          </a:fontRef>
        </p:style>
        <p:txBody>
          <a:bodyPr>
            <a:noAutofit/>
          </a:bodyPr>
          <a:lstStyle/>
          <a:p>
            <a:pPr lvl="0" algn="just">
              <a:buNone/>
            </a:pPr>
            <a:r>
              <a:rPr lang="fr-FR" sz="1600" u="sng" dirty="0" smtClean="0">
                <a:latin typeface="Times New Roman" pitchFamily="18" charset="0"/>
                <a:cs typeface="Times New Roman" pitchFamily="18" charset="0"/>
              </a:rPr>
              <a:t>Prise d’</a:t>
            </a:r>
            <a:r>
              <a:rPr lang="fr-FR" sz="1600" u="sng" dirty="0" err="1" smtClean="0">
                <a:latin typeface="Times New Roman" pitchFamily="18" charset="0"/>
                <a:cs typeface="Times New Roman" pitchFamily="18" charset="0"/>
              </a:rPr>
              <a:t>Angkore</a:t>
            </a:r>
            <a:r>
              <a:rPr lang="fr-FR" sz="1600" u="sng" dirty="0" smtClean="0">
                <a:latin typeface="Times New Roman" pitchFamily="18" charset="0"/>
                <a:cs typeface="Times New Roman" pitchFamily="18" charset="0"/>
              </a:rPr>
              <a:t> par les</a:t>
            </a:r>
            <a:r>
              <a:rPr lang="fr-FR" sz="1600" b="1" u="sng" dirty="0" smtClean="0">
                <a:latin typeface="Times New Roman" pitchFamily="18" charset="0"/>
                <a:cs typeface="Times New Roman" pitchFamily="18" charset="0"/>
              </a:rPr>
              <a:t> T</a:t>
            </a:r>
            <a:r>
              <a:rPr lang="fr-FR" sz="1600" u="sng" dirty="0" smtClean="0">
                <a:latin typeface="Times New Roman" pitchFamily="18" charset="0"/>
                <a:cs typeface="Times New Roman" pitchFamily="18" charset="0"/>
              </a:rPr>
              <a:t>haïs en 1431</a:t>
            </a:r>
            <a:r>
              <a:rPr lang="fr-FR" sz="1600" dirty="0" smtClean="0">
                <a:latin typeface="Times New Roman" pitchFamily="18" charset="0"/>
                <a:cs typeface="Times New Roman" pitchFamily="18" charset="0"/>
              </a:rPr>
              <a:t> : pas de travaux hydrauliques communs à cette époque</a:t>
            </a:r>
          </a:p>
          <a:p>
            <a:pPr lvl="0" algn="just">
              <a:buNone/>
            </a:pPr>
            <a:r>
              <a:rPr lang="fr-FR" sz="1600" u="sng" dirty="0" smtClean="0">
                <a:latin typeface="Times New Roman" pitchFamily="18" charset="0"/>
                <a:cs typeface="Times New Roman" pitchFamily="18" charset="0"/>
              </a:rPr>
              <a:t>Début de la construction de grands  périmètres irrigués modernes</a:t>
            </a:r>
            <a:r>
              <a:rPr lang="fr-FR" sz="1600" dirty="0" smtClean="0">
                <a:latin typeface="Times New Roman" pitchFamily="18" charset="0"/>
                <a:cs typeface="Times New Roman" pitchFamily="18" charset="0"/>
              </a:rPr>
              <a:t>: (1953 à 1975 ). Cette période marque aussi marque aussi :</a:t>
            </a:r>
          </a:p>
          <a:p>
            <a:pPr lvl="2" algn="just"/>
            <a:r>
              <a:rPr lang="fr-FR" sz="1600" dirty="0" smtClean="0">
                <a:latin typeface="Times New Roman" pitchFamily="18" charset="0"/>
                <a:cs typeface="Times New Roman" pitchFamily="18" charset="0"/>
              </a:rPr>
              <a:t> Indépendance du Royaume du Cambodge en 1953  </a:t>
            </a:r>
          </a:p>
          <a:p>
            <a:pPr lvl="2" algn="just"/>
            <a:r>
              <a:rPr lang="fr-FR" sz="1600" dirty="0" smtClean="0">
                <a:latin typeface="Times New Roman" pitchFamily="18" charset="0"/>
                <a:cs typeface="Times New Roman" pitchFamily="18" charset="0"/>
              </a:rPr>
              <a:t>Renversement de Sihanouk en 1969</a:t>
            </a:r>
          </a:p>
          <a:p>
            <a:pPr lvl="2" algn="just"/>
            <a:r>
              <a:rPr lang="fr-FR" sz="1600" dirty="0" smtClean="0">
                <a:latin typeface="Times New Roman" pitchFamily="18" charset="0"/>
                <a:cs typeface="Times New Roman" pitchFamily="18" charset="0"/>
              </a:rPr>
              <a:t>Prise de </a:t>
            </a:r>
            <a:r>
              <a:rPr lang="fr-FR" sz="1600" dirty="0" err="1" smtClean="0">
                <a:latin typeface="Times New Roman" pitchFamily="18" charset="0"/>
                <a:cs typeface="Times New Roman" pitchFamily="18" charset="0"/>
              </a:rPr>
              <a:t>Phnom-Pen</a:t>
            </a:r>
            <a:r>
              <a:rPr lang="fr-FR" sz="1600" dirty="0" smtClean="0">
                <a:latin typeface="Times New Roman" pitchFamily="18" charset="0"/>
                <a:cs typeface="Times New Roman" pitchFamily="18" charset="0"/>
              </a:rPr>
              <a:t> par les Khmers Rouges en 1975</a:t>
            </a:r>
          </a:p>
          <a:p>
            <a:pPr lvl="0" algn="just">
              <a:buNone/>
            </a:pPr>
            <a:r>
              <a:rPr lang="fr-FR" sz="1600" u="sng" dirty="0" smtClean="0">
                <a:latin typeface="Times New Roman" pitchFamily="18" charset="0"/>
                <a:cs typeface="Times New Roman" pitchFamily="18" charset="0"/>
              </a:rPr>
              <a:t>Redistribution progressive des terres aux familles</a:t>
            </a:r>
            <a:r>
              <a:rPr lang="fr-FR" sz="1600" dirty="0" smtClean="0">
                <a:latin typeface="Times New Roman" pitchFamily="18" charset="0"/>
                <a:cs typeface="Times New Roman" pitchFamily="18" charset="0"/>
              </a:rPr>
              <a:t> ( 1979 à 1991) la plupart des systèmes irrigués en cette période étaient quasiment non fonctionnels</a:t>
            </a:r>
          </a:p>
          <a:p>
            <a:pPr lvl="2" algn="just"/>
            <a:r>
              <a:rPr lang="fr-FR" sz="1600" dirty="0" smtClean="0">
                <a:latin typeface="Times New Roman" pitchFamily="18" charset="0"/>
                <a:cs typeface="Times New Roman" pitchFamily="18" charset="0"/>
              </a:rPr>
              <a:t>Intervention Vietnamienne au Cambodge vers les années 1979</a:t>
            </a:r>
          </a:p>
          <a:p>
            <a:pPr lvl="2" algn="just"/>
            <a:r>
              <a:rPr lang="fr-FR" sz="1600" dirty="0" smtClean="0">
                <a:latin typeface="Times New Roman" pitchFamily="18" charset="0"/>
                <a:cs typeface="Times New Roman" pitchFamily="18" charset="0"/>
              </a:rPr>
              <a:t>Accorts de paix en 1991</a:t>
            </a:r>
          </a:p>
          <a:p>
            <a:endParaRPr lang="fr-FR" sz="1600" dirty="0"/>
          </a:p>
        </p:txBody>
      </p:sp>
      <p:sp>
        <p:nvSpPr>
          <p:cNvPr id="4" name="Espace réservé du contenu 3"/>
          <p:cNvSpPr>
            <a:spLocks noGrp="1"/>
          </p:cNvSpPr>
          <p:nvPr>
            <p:ph sz="half" idx="2"/>
          </p:nvPr>
        </p:nvSpPr>
        <p:spPr>
          <a:xfrm>
            <a:off x="4714876" y="1357299"/>
            <a:ext cx="4143404" cy="5072098"/>
          </a:xfrm>
        </p:spPr>
        <p:style>
          <a:lnRef idx="2">
            <a:schemeClr val="accent2"/>
          </a:lnRef>
          <a:fillRef idx="1">
            <a:schemeClr val="lt1"/>
          </a:fillRef>
          <a:effectRef idx="0">
            <a:schemeClr val="accent2"/>
          </a:effectRef>
          <a:fontRef idx="minor">
            <a:schemeClr val="dk1"/>
          </a:fontRef>
        </p:style>
        <p:txBody>
          <a:bodyPr>
            <a:normAutofit/>
          </a:bodyPr>
          <a:lstStyle/>
          <a:p>
            <a:pPr lvl="0" algn="just">
              <a:buNone/>
            </a:pPr>
            <a:endParaRPr lang="fr-FR" sz="1600" dirty="0" smtClean="0">
              <a:latin typeface="Times New Roman" pitchFamily="18" charset="0"/>
              <a:cs typeface="Times New Roman" pitchFamily="18" charset="0"/>
            </a:endParaRPr>
          </a:p>
          <a:p>
            <a:pPr lvl="0" algn="just">
              <a:buNone/>
            </a:pPr>
            <a:r>
              <a:rPr lang="fr-FR" sz="1600" dirty="0" smtClean="0">
                <a:latin typeface="Times New Roman" pitchFamily="18" charset="0"/>
                <a:cs typeface="Times New Roman" pitchFamily="18" charset="0"/>
              </a:rPr>
              <a:t>Elections en 1993 et fin de la guère civile en 1998 caractérisée par une Monarchie constitutionnelle, dirigée par le Roi Sihanouk. </a:t>
            </a:r>
          </a:p>
          <a:p>
            <a:pPr lvl="0" algn="just">
              <a:buNone/>
            </a:pPr>
            <a:r>
              <a:rPr lang="fr-FR" sz="1600" dirty="0" smtClean="0">
                <a:latin typeface="Times New Roman" pitchFamily="18" charset="0"/>
                <a:cs typeface="Times New Roman" pitchFamily="18" charset="0"/>
              </a:rPr>
              <a:t>L’an 1993 marque le début des études sur les systèmes irrigués à Cambodge par la Banque Mondiale. </a:t>
            </a:r>
          </a:p>
          <a:p>
            <a:pPr lvl="0" algn="just">
              <a:buNone/>
            </a:pPr>
            <a:r>
              <a:rPr lang="fr-FR" sz="1600" dirty="0" smtClean="0">
                <a:latin typeface="Times New Roman" pitchFamily="18" charset="0"/>
                <a:cs typeface="Times New Roman" pitchFamily="18" charset="0"/>
              </a:rPr>
              <a:t>Les premières réhabilitations n’interviendront que vers les années 1996 à 1999 avec la création du MREM et circulaire définissant le statut des FWUC suivi par l’adoption du PIMD (Participatory Irrigation Management and Dévelopment.</a:t>
            </a:r>
          </a:p>
          <a:p>
            <a:pPr lvl="0" algn="just">
              <a:buNone/>
            </a:pPr>
            <a:r>
              <a:rPr lang="fr-FR" sz="1600" dirty="0" smtClean="0">
                <a:latin typeface="Times New Roman" pitchFamily="18" charset="0"/>
                <a:cs typeface="Times New Roman" pitchFamily="18" charset="0"/>
              </a:rPr>
              <a:t>La loi sur la gestion des ressources en eau fut adoptée en 2007 </a:t>
            </a:r>
          </a:p>
          <a:p>
            <a:endParaRPr lang="fr-FR" sz="1600" dirty="0" smtClean="0">
              <a:latin typeface="Times New Roman" pitchFamily="18" charset="0"/>
              <a:cs typeface="Times New Roman" pitchFamily="18" charset="0"/>
            </a:endParaRPr>
          </a:p>
          <a:p>
            <a:pPr>
              <a:buNone/>
            </a:pPr>
            <a:endParaRPr lang="fr-FR"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796086"/>
          </a:xfrm>
        </p:spPr>
        <p:style>
          <a:lnRef idx="2">
            <a:schemeClr val="accent1"/>
          </a:lnRef>
          <a:fillRef idx="1">
            <a:schemeClr val="lt1"/>
          </a:fillRef>
          <a:effectRef idx="0">
            <a:schemeClr val="accent1"/>
          </a:effectRef>
          <a:fontRef idx="minor">
            <a:schemeClr val="dk1"/>
          </a:fontRef>
        </p:style>
        <p:txBody>
          <a:bodyPr>
            <a:normAutofit/>
          </a:bodyPr>
          <a:lstStyle/>
          <a:p>
            <a:pPr algn="ctr"/>
            <a:r>
              <a:rPr lang="fr-FR" sz="2800" dirty="0" smtClean="0">
                <a:latin typeface="Bell MT" pitchFamily="18" charset="0"/>
                <a:cs typeface="Times New Roman" pitchFamily="18" charset="0"/>
              </a:rPr>
              <a:t>Contexte général</a:t>
            </a:r>
            <a:endParaRPr lang="fr-FR" sz="2800" dirty="0"/>
          </a:p>
        </p:txBody>
      </p:sp>
      <p:sp>
        <p:nvSpPr>
          <p:cNvPr id="3" name="Espace réservé du texte 2"/>
          <p:cNvSpPr>
            <a:spLocks noGrp="1"/>
          </p:cNvSpPr>
          <p:nvPr>
            <p:ph type="body" idx="1"/>
          </p:nvPr>
        </p:nvSpPr>
        <p: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2"/>
          </a:lnRef>
          <a:fillRef idx="1">
            <a:schemeClr val="lt1"/>
          </a:fillRef>
          <a:effectRef idx="0">
            <a:schemeClr val="accent2"/>
          </a:effectRef>
          <a:fontRef idx="minor">
            <a:schemeClr val="dk1"/>
          </a:fontRef>
        </p:style>
        <p:txBody>
          <a:bodyPr/>
          <a:lstStyle/>
          <a:p>
            <a:pPr algn="ctr"/>
            <a:r>
              <a:rPr lang="fr-FR" sz="1800" b="0" dirty="0" smtClean="0">
                <a:latin typeface="Times New Roman" pitchFamily="18" charset="0"/>
                <a:cs typeface="Times New Roman" pitchFamily="18" charset="0"/>
              </a:rPr>
              <a:t>La stratégie nationale de réduction de la pauvreté</a:t>
            </a:r>
            <a:endParaRPr lang="fr-FR" sz="1800" b="0" dirty="0"/>
          </a:p>
        </p:txBody>
      </p:sp>
      <p:sp>
        <p:nvSpPr>
          <p:cNvPr id="4" name="Espace réservé du texte 3"/>
          <p:cNvSpPr>
            <a:spLocks noGrp="1"/>
          </p:cNvSpPr>
          <p:nvPr>
            <p:ph type="body" sz="half" idx="3"/>
          </p:nvPr>
        </p:nvSpPr>
        <p: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2"/>
          </a:lnRef>
          <a:fillRef idx="1">
            <a:schemeClr val="lt1"/>
          </a:fillRef>
          <a:effectRef idx="0">
            <a:schemeClr val="accent2"/>
          </a:effectRef>
          <a:fontRef idx="minor">
            <a:schemeClr val="dk1"/>
          </a:fontRef>
        </p:style>
        <p:txBody>
          <a:bodyPr>
            <a:normAutofit/>
          </a:bodyPr>
          <a:lstStyle/>
          <a:p>
            <a:pPr algn="ctr"/>
            <a:r>
              <a:rPr lang="fr-FR" sz="1800" b="0" dirty="0" smtClean="0">
                <a:latin typeface="Bell MT" pitchFamily="18" charset="0"/>
              </a:rPr>
              <a:t>La politique agricole générale</a:t>
            </a:r>
            <a:endParaRPr lang="fr-FR" sz="1800" b="0" dirty="0"/>
          </a:p>
        </p:txBody>
      </p:sp>
      <p:sp>
        <p:nvSpPr>
          <p:cNvPr id="5" name="Espace réservé du contenu 4"/>
          <p:cNvSpPr>
            <a:spLocks noGrp="1"/>
          </p:cNvSpPr>
          <p:nvPr>
            <p:ph sz="quarter" idx="2"/>
          </p:nvPr>
        </p:nvSpPr>
        <p:spPr/>
        <p:style>
          <a:lnRef idx="2">
            <a:schemeClr val="accent2"/>
          </a:lnRef>
          <a:fillRef idx="1">
            <a:schemeClr val="lt1"/>
          </a:fillRef>
          <a:effectRef idx="0">
            <a:schemeClr val="accent2"/>
          </a:effectRef>
          <a:fontRef idx="minor">
            <a:schemeClr val="dk1"/>
          </a:fontRef>
        </p:style>
        <p:txBody>
          <a:bodyPr/>
          <a:lstStyle/>
          <a:p>
            <a:pPr algn="just">
              <a:buNone/>
            </a:pPr>
            <a:endParaRPr lang="fr-FR" sz="1800" dirty="0" smtClean="0">
              <a:latin typeface="Times New Roman" pitchFamily="18" charset="0"/>
              <a:cs typeface="Times New Roman" pitchFamily="18" charset="0"/>
            </a:endParaRPr>
          </a:p>
          <a:p>
            <a:pPr algn="just">
              <a:buNone/>
            </a:pPr>
            <a:r>
              <a:rPr lang="fr-FR" sz="1800" dirty="0" smtClean="0">
                <a:latin typeface="Times New Roman" pitchFamily="18" charset="0"/>
                <a:cs typeface="Times New Roman" pitchFamily="18" charset="0"/>
              </a:rPr>
              <a:t>La stratégie nationale de réduction de la pauvreté s’inscrivent dans cette  dynamique de développement agricole à travers :</a:t>
            </a:r>
          </a:p>
          <a:p>
            <a:pPr lvl="1" algn="just">
              <a:buFont typeface="Wingdings" pitchFamily="2" charset="2"/>
              <a:buChar char="q"/>
            </a:pPr>
            <a:r>
              <a:rPr lang="fr-FR" sz="1600" dirty="0" smtClean="0">
                <a:latin typeface="Times New Roman" pitchFamily="18" charset="0"/>
                <a:cs typeface="Times New Roman" pitchFamily="18" charset="0"/>
              </a:rPr>
              <a:t>le développement des systèmes d’irrigation, </a:t>
            </a:r>
          </a:p>
          <a:p>
            <a:pPr lvl="1" algn="just">
              <a:buFont typeface="Wingdings" pitchFamily="2" charset="2"/>
              <a:buChar char="q"/>
            </a:pPr>
            <a:r>
              <a:rPr lang="fr-FR" sz="1600" dirty="0" smtClean="0">
                <a:latin typeface="Times New Roman" pitchFamily="18" charset="0"/>
                <a:cs typeface="Times New Roman" pitchFamily="18" charset="0"/>
              </a:rPr>
              <a:t>le renforcement des associations d’usagers (CUP, FWUC)</a:t>
            </a:r>
          </a:p>
          <a:p>
            <a:pPr lvl="1" algn="just">
              <a:buFont typeface="Wingdings" pitchFamily="2" charset="2"/>
              <a:buChar char="q"/>
            </a:pPr>
            <a:r>
              <a:rPr lang="fr-FR" sz="1600" dirty="0" smtClean="0">
                <a:latin typeface="Times New Roman" pitchFamily="18" charset="0"/>
                <a:cs typeface="Times New Roman" pitchFamily="18" charset="0"/>
              </a:rPr>
              <a:t>et l’amélioration des performances de la recherche et de la vulgarisation agricoles.</a:t>
            </a:r>
          </a:p>
          <a:p>
            <a:endParaRPr lang="fr-FR" sz="1800" dirty="0"/>
          </a:p>
        </p:txBody>
      </p:sp>
      <p:sp>
        <p:nvSpPr>
          <p:cNvPr id="6" name="Espace réservé du contenu 5"/>
          <p:cNvSpPr>
            <a:spLocks noGrp="1"/>
          </p:cNvSpPr>
          <p:nvPr>
            <p:ph sz="quarter" idx="4"/>
          </p:nvPr>
        </p:nvSpPr>
        <p:spPr/>
        <p:style>
          <a:lnRef idx="2">
            <a:schemeClr val="accent1"/>
          </a:lnRef>
          <a:fillRef idx="1">
            <a:schemeClr val="lt1"/>
          </a:fillRef>
          <a:effectRef idx="0">
            <a:schemeClr val="accent1"/>
          </a:effectRef>
          <a:fontRef idx="minor">
            <a:schemeClr val="dk1"/>
          </a:fontRef>
        </p:style>
        <p:txBody>
          <a:bodyPr>
            <a:normAutofit/>
          </a:bodyPr>
          <a:lstStyle/>
          <a:p>
            <a:pPr algn="just">
              <a:buNone/>
            </a:pPr>
            <a:endParaRPr lang="fr-FR" sz="1800" dirty="0" smtClean="0">
              <a:latin typeface="Times New Roman" pitchFamily="18" charset="0"/>
              <a:cs typeface="Times New Roman" pitchFamily="18" charset="0"/>
            </a:endParaRPr>
          </a:p>
          <a:p>
            <a:pPr algn="just">
              <a:buNone/>
            </a:pPr>
            <a:r>
              <a:rPr lang="fr-FR" sz="1800" dirty="0" smtClean="0">
                <a:latin typeface="Times New Roman" pitchFamily="18" charset="0"/>
                <a:cs typeface="Times New Roman" pitchFamily="18" charset="0"/>
              </a:rPr>
              <a:t>La politique agricole  Cambodgienne telle que notifiée lors de son accession à l’OMC prévoit :  </a:t>
            </a:r>
          </a:p>
          <a:p>
            <a:pPr lvl="0" algn="just">
              <a:buFont typeface="Wingdings" pitchFamily="2" charset="2"/>
              <a:buChar char="q"/>
            </a:pPr>
            <a:r>
              <a:rPr lang="fr-FR" sz="1800" u="sng" dirty="0" smtClean="0">
                <a:latin typeface="Times New Roman" pitchFamily="18" charset="0"/>
                <a:cs typeface="Times New Roman" pitchFamily="18" charset="0"/>
              </a:rPr>
              <a:t>Un accès libre au marché</a:t>
            </a:r>
            <a:r>
              <a:rPr lang="fr-FR" sz="1800" dirty="0" smtClean="0">
                <a:latin typeface="Times New Roman" pitchFamily="18" charset="0"/>
                <a:cs typeface="Times New Roman" pitchFamily="18" charset="0"/>
              </a:rPr>
              <a:t>: </a:t>
            </a:r>
          </a:p>
          <a:p>
            <a:pPr lvl="0" algn="just">
              <a:buNone/>
            </a:pPr>
            <a:r>
              <a:rPr lang="fr-FR" sz="1800" dirty="0" smtClean="0">
                <a:latin typeface="Times New Roman" pitchFamily="18" charset="0"/>
                <a:cs typeface="Times New Roman" pitchFamily="18" charset="0"/>
              </a:rPr>
              <a:t>     </a:t>
            </a:r>
            <a:r>
              <a:rPr lang="fr-FR" sz="1600" dirty="0" smtClean="0">
                <a:latin typeface="Times New Roman" pitchFamily="18" charset="0"/>
                <a:cs typeface="Times New Roman" pitchFamily="18" charset="0"/>
              </a:rPr>
              <a:t>Le Cambodge n’applique pas de licences, de quotas ou d’interdiction d’importation pour les produits agricoles).</a:t>
            </a:r>
          </a:p>
          <a:p>
            <a:pPr algn="just">
              <a:buFont typeface="Wingdings" pitchFamily="2" charset="2"/>
              <a:buChar char="q"/>
            </a:pPr>
            <a:r>
              <a:rPr lang="fr-FR" sz="1800" u="sng" dirty="0" smtClean="0">
                <a:latin typeface="Times New Roman" pitchFamily="18" charset="0"/>
                <a:cs typeface="Times New Roman" pitchFamily="18" charset="0"/>
              </a:rPr>
              <a:t>Exportations </a:t>
            </a:r>
            <a:r>
              <a:rPr lang="fr-FR" sz="1800" dirty="0" smtClean="0">
                <a:latin typeface="Times New Roman" pitchFamily="18" charset="0"/>
                <a:cs typeface="Times New Roman" pitchFamily="18" charset="0"/>
              </a:rPr>
              <a:t>:</a:t>
            </a:r>
          </a:p>
          <a:p>
            <a:pPr lvl="0" algn="just">
              <a:buNone/>
            </a:pPr>
            <a:r>
              <a:rPr lang="fr-FR" sz="1800" dirty="0" smtClean="0">
                <a:latin typeface="Times New Roman" pitchFamily="18" charset="0"/>
                <a:cs typeface="Times New Roman" pitchFamily="18" charset="0"/>
              </a:rPr>
              <a:t>    </a:t>
            </a:r>
            <a:r>
              <a:rPr lang="fr-FR" sz="1600" dirty="0" smtClean="0">
                <a:latin typeface="Times New Roman" pitchFamily="18" charset="0"/>
                <a:cs typeface="Times New Roman" pitchFamily="18" charset="0"/>
              </a:rPr>
              <a:t>Aucune mesure de restriction n’est imposée sur les produits agricoles destinés à l’exportation). </a:t>
            </a:r>
          </a:p>
          <a:p>
            <a:endParaRPr lang="fr-F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938962"/>
          </a:xfrm>
        </p:spPr>
        <p:style>
          <a:lnRef idx="2">
            <a:schemeClr val="accent1"/>
          </a:lnRef>
          <a:fillRef idx="1">
            <a:schemeClr val="lt1"/>
          </a:fillRef>
          <a:effectRef idx="0">
            <a:schemeClr val="accent1"/>
          </a:effectRef>
          <a:fontRef idx="minor">
            <a:schemeClr val="dk1"/>
          </a:fontRef>
        </p:style>
        <p:txBody>
          <a:bodyPr>
            <a:normAutofit/>
          </a:bodyPr>
          <a:lstStyle/>
          <a:p>
            <a:pPr algn="ctr"/>
            <a:r>
              <a:rPr lang="fr-FR" sz="2800" dirty="0" smtClean="0">
                <a:solidFill>
                  <a:schemeClr val="tx2"/>
                </a:solidFill>
                <a:latin typeface="Bell MT" pitchFamily="18" charset="0"/>
                <a:ea typeface="Batang" pitchFamily="18" charset="-127"/>
                <a:cs typeface="Times New Roman" pitchFamily="18" charset="0"/>
              </a:rPr>
              <a:t>B- Visites sur les périmètres irrigués</a:t>
            </a:r>
            <a:endParaRPr lang="fr-FR" sz="2800" dirty="0">
              <a:solidFill>
                <a:schemeClr val="tx2"/>
              </a:solidFill>
              <a:latin typeface="Bell MT" pitchFamily="18" charset="0"/>
              <a:ea typeface="Batang" pitchFamily="18" charset="-127"/>
              <a:cs typeface="Times New Roman" pitchFamily="18" charset="0"/>
            </a:endParaRPr>
          </a:p>
        </p:txBody>
      </p:sp>
      <p:sp>
        <p:nvSpPr>
          <p:cNvPr id="3" name="Espace réservé du contenu 2"/>
          <p:cNvSpPr>
            <a:spLocks noGrp="1"/>
          </p:cNvSpPr>
          <p:nvPr>
            <p:ph sz="half" idx="1"/>
          </p:nvPr>
        </p:nvSpPr>
        <p:spPr>
          <a:xfrm>
            <a:off x="457200" y="1920085"/>
            <a:ext cx="4329114" cy="4434840"/>
          </a:xfrm>
          <a:effectLst>
            <a:innerShdw blurRad="63500" dist="50800" dir="13500000">
              <a:prstClr val="black">
                <a:alpha val="50000"/>
              </a:prstClr>
            </a:innerShdw>
          </a:effectLst>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p>
            <a:pPr marL="624078" indent="-514350" algn="just">
              <a:buFont typeface="+mj-lt"/>
              <a:buAutoNum type="arabicParenR"/>
            </a:pPr>
            <a:endParaRPr lang="fr-FR" sz="1800" dirty="0" smtClean="0">
              <a:latin typeface="Times New Roman" pitchFamily="18" charset="0"/>
              <a:cs typeface="Times New Roman" pitchFamily="18" charset="0"/>
            </a:endParaRPr>
          </a:p>
          <a:p>
            <a:pPr marL="624078" indent="-514350" algn="just">
              <a:buNone/>
            </a:pPr>
            <a:r>
              <a:rPr lang="fr-FR" sz="1600" dirty="0" smtClean="0">
                <a:latin typeface="Times New Roman" pitchFamily="18" charset="0"/>
                <a:cs typeface="Times New Roman" pitchFamily="18" charset="0"/>
              </a:rPr>
              <a:t>Au total, 04 périmètres irrigués ont été visités à savoir:</a:t>
            </a:r>
          </a:p>
          <a:p>
            <a:pPr marL="624078" indent="-514350" algn="just">
              <a:buFont typeface="+mj-lt"/>
              <a:buAutoNum type="arabicParenR"/>
            </a:pPr>
            <a:r>
              <a:rPr lang="fr-FR" sz="1600" dirty="0" smtClean="0">
                <a:latin typeface="Times New Roman" pitchFamily="18" charset="0"/>
                <a:cs typeface="Times New Roman" pitchFamily="18" charset="0"/>
              </a:rPr>
              <a:t>Les Polders  de Prey-</a:t>
            </a:r>
            <a:r>
              <a:rPr lang="fr-FR" sz="1600" dirty="0" err="1" smtClean="0">
                <a:latin typeface="Times New Roman" pitchFamily="18" charset="0"/>
                <a:cs typeface="Times New Roman" pitchFamily="18" charset="0"/>
              </a:rPr>
              <a:t>Nup</a:t>
            </a:r>
            <a:r>
              <a:rPr lang="fr-FR" sz="1600" dirty="0" smtClean="0">
                <a:latin typeface="Times New Roman" pitchFamily="18" charset="0"/>
                <a:cs typeface="Times New Roman" pitchFamily="18" charset="0"/>
              </a:rPr>
              <a:t> </a:t>
            </a:r>
          </a:p>
          <a:p>
            <a:pPr marL="624078" indent="-514350" algn="just">
              <a:buFont typeface="+mj-lt"/>
              <a:buAutoNum type="arabicParenR"/>
            </a:pPr>
            <a:r>
              <a:rPr lang="fr-FR" sz="1600" dirty="0" smtClean="0">
                <a:latin typeface="Times New Roman" pitchFamily="18" charset="0"/>
                <a:cs typeface="Times New Roman" pitchFamily="18" charset="0"/>
              </a:rPr>
              <a:t>Le réservoir d’eau de </a:t>
            </a:r>
            <a:r>
              <a:rPr lang="fr-FR" sz="1600" dirty="0" err="1" smtClean="0">
                <a:latin typeface="Times New Roman" pitchFamily="18" charset="0"/>
                <a:cs typeface="Times New Roman" pitchFamily="18" charset="0"/>
              </a:rPr>
              <a:t>Teuk</a:t>
            </a:r>
            <a:r>
              <a:rPr lang="fr-FR" sz="1600" dirty="0" smtClean="0">
                <a:latin typeface="Times New Roman" pitchFamily="18" charset="0"/>
                <a:cs typeface="Times New Roman" pitchFamily="18" charset="0"/>
              </a:rPr>
              <a:t>-</a:t>
            </a:r>
            <a:r>
              <a:rPr lang="fr-FR" sz="1600" dirty="0" err="1" smtClean="0">
                <a:latin typeface="Times New Roman" pitchFamily="18" charset="0"/>
                <a:cs typeface="Times New Roman" pitchFamily="18" charset="0"/>
              </a:rPr>
              <a:t>Chha</a:t>
            </a:r>
            <a:r>
              <a:rPr lang="fr-FR" sz="1600" dirty="0" smtClean="0">
                <a:latin typeface="Times New Roman" pitchFamily="18" charset="0"/>
                <a:cs typeface="Times New Roman" pitchFamily="18" charset="0"/>
              </a:rPr>
              <a:t> à  </a:t>
            </a:r>
            <a:r>
              <a:rPr lang="fr-FR" sz="1600" dirty="0" err="1" smtClean="0">
                <a:latin typeface="Times New Roman" pitchFamily="18" charset="0"/>
                <a:cs typeface="Times New Roman" pitchFamily="18" charset="0"/>
              </a:rPr>
              <a:t>Kampong</a:t>
            </a:r>
            <a:r>
              <a:rPr lang="fr-FR" sz="1600" dirty="0" smtClean="0">
                <a:latin typeface="Times New Roman" pitchFamily="18" charset="0"/>
                <a:cs typeface="Times New Roman" pitchFamily="18" charset="0"/>
              </a:rPr>
              <a:t> Cham </a:t>
            </a:r>
          </a:p>
          <a:p>
            <a:pPr marL="624078" indent="-514350" algn="just">
              <a:buFont typeface="+mj-lt"/>
              <a:buAutoNum type="arabicParenR"/>
            </a:pPr>
            <a:r>
              <a:rPr lang="fr-FR" sz="1600" dirty="0" smtClean="0">
                <a:latin typeface="Times New Roman" pitchFamily="18" charset="0"/>
                <a:cs typeface="Times New Roman" pitchFamily="18" charset="0"/>
              </a:rPr>
              <a:t>Le réservoir de </a:t>
            </a:r>
            <a:r>
              <a:rPr lang="fr-FR" sz="1600" dirty="0" err="1" smtClean="0">
                <a:latin typeface="Times New Roman" pitchFamily="18" charset="0"/>
                <a:cs typeface="Times New Roman" pitchFamily="18" charset="0"/>
              </a:rPr>
              <a:t>Pram</a:t>
            </a:r>
            <a:r>
              <a:rPr lang="fr-FR" sz="1600" dirty="0" smtClean="0">
                <a:latin typeface="Times New Roman" pitchFamily="18" charset="0"/>
                <a:cs typeface="Times New Roman" pitchFamily="18" charset="0"/>
              </a:rPr>
              <a:t> </a:t>
            </a:r>
            <a:r>
              <a:rPr lang="fr-FR" sz="1600" dirty="0" err="1" smtClean="0">
                <a:latin typeface="Times New Roman" pitchFamily="18" charset="0"/>
                <a:cs typeface="Times New Roman" pitchFamily="18" charset="0"/>
              </a:rPr>
              <a:t>Kumpheak</a:t>
            </a:r>
            <a:r>
              <a:rPr lang="fr-FR" sz="1600" dirty="0" smtClean="0">
                <a:latin typeface="Times New Roman" pitchFamily="18" charset="0"/>
                <a:cs typeface="Times New Roman" pitchFamily="18" charset="0"/>
              </a:rPr>
              <a:t> à </a:t>
            </a:r>
            <a:r>
              <a:rPr lang="fr-FR" sz="1600" dirty="0" err="1" smtClean="0">
                <a:latin typeface="Times New Roman" pitchFamily="18" charset="0"/>
                <a:cs typeface="Times New Roman" pitchFamily="18" charset="0"/>
              </a:rPr>
              <a:t>Kompong</a:t>
            </a:r>
            <a:r>
              <a:rPr lang="fr-FR" sz="1600" dirty="0" smtClean="0">
                <a:latin typeface="Times New Roman" pitchFamily="18" charset="0"/>
                <a:cs typeface="Times New Roman" pitchFamily="18" charset="0"/>
              </a:rPr>
              <a:t> Cham)</a:t>
            </a:r>
          </a:p>
          <a:p>
            <a:pPr marL="624078" indent="-514350" algn="just">
              <a:buFont typeface="+mj-lt"/>
              <a:buAutoNum type="arabicParenR"/>
            </a:pPr>
            <a:r>
              <a:rPr lang="fr-FR" sz="1600" dirty="0" smtClean="0">
                <a:latin typeface="Times New Roman" pitchFamily="18" charset="0"/>
                <a:cs typeface="Times New Roman" pitchFamily="18" charset="0"/>
              </a:rPr>
              <a:t>Le barrage déversoir de </a:t>
            </a:r>
            <a:r>
              <a:rPr lang="fr-FR" sz="1600" dirty="0" err="1" smtClean="0">
                <a:latin typeface="Times New Roman" pitchFamily="18" charset="0"/>
                <a:cs typeface="Times New Roman" pitchFamily="18" charset="0"/>
              </a:rPr>
              <a:t>Stung</a:t>
            </a:r>
            <a:r>
              <a:rPr lang="fr-FR" sz="1600" dirty="0" smtClean="0">
                <a:latin typeface="Times New Roman" pitchFamily="18" charset="0"/>
                <a:cs typeface="Times New Roman" pitchFamily="18" charset="0"/>
              </a:rPr>
              <a:t> </a:t>
            </a:r>
            <a:r>
              <a:rPr lang="fr-FR" sz="1600" dirty="0" err="1" smtClean="0">
                <a:latin typeface="Times New Roman" pitchFamily="18" charset="0"/>
                <a:cs typeface="Times New Roman" pitchFamily="18" charset="0"/>
              </a:rPr>
              <a:t>Chinit</a:t>
            </a:r>
            <a:r>
              <a:rPr lang="fr-FR" sz="1600" dirty="0" smtClean="0">
                <a:latin typeface="Times New Roman" pitchFamily="18" charset="0"/>
                <a:cs typeface="Times New Roman" pitchFamily="18" charset="0"/>
              </a:rPr>
              <a:t> à </a:t>
            </a:r>
            <a:r>
              <a:rPr lang="fr-FR" sz="1600" dirty="0" err="1" smtClean="0">
                <a:latin typeface="Times New Roman" pitchFamily="18" charset="0"/>
                <a:cs typeface="Times New Roman" pitchFamily="18" charset="0"/>
              </a:rPr>
              <a:t>Kompong</a:t>
            </a:r>
            <a:r>
              <a:rPr lang="fr-FR" sz="1600" dirty="0" smtClean="0">
                <a:latin typeface="Times New Roman" pitchFamily="18" charset="0"/>
                <a:cs typeface="Times New Roman" pitchFamily="18" charset="0"/>
              </a:rPr>
              <a:t> Thom</a:t>
            </a:r>
          </a:p>
          <a:p>
            <a:pPr marL="624078" indent="-514350" algn="just">
              <a:buNone/>
            </a:pPr>
            <a:endParaRPr lang="fr-FR" sz="1800" dirty="0" smtClean="0">
              <a:latin typeface="Times New Roman" pitchFamily="18" charset="0"/>
              <a:cs typeface="Times New Roman" pitchFamily="18" charset="0"/>
            </a:endParaRPr>
          </a:p>
          <a:p>
            <a:pPr marL="624078" indent="-514350" algn="just">
              <a:buNone/>
            </a:pPr>
            <a:r>
              <a:rPr lang="fr-FR" sz="1800" dirty="0" smtClean="0">
                <a:latin typeface="Times New Roman" pitchFamily="18" charset="0"/>
                <a:cs typeface="Times New Roman" pitchFamily="18" charset="0"/>
              </a:rPr>
              <a:t>Rencontres avec les responsables locaux sur :</a:t>
            </a:r>
          </a:p>
          <a:p>
            <a:pPr marL="624078" indent="-514350" algn="just">
              <a:buFont typeface="Wingdings" pitchFamily="2" charset="2"/>
              <a:buChar char="q"/>
            </a:pPr>
            <a:r>
              <a:rPr lang="fr-FR" sz="1800" dirty="0" smtClean="0">
                <a:latin typeface="Times New Roman" pitchFamily="18" charset="0"/>
                <a:cs typeface="Times New Roman" pitchFamily="18" charset="0"/>
              </a:rPr>
              <a:t> Gestion et fonctionnement des organes de gestion</a:t>
            </a:r>
          </a:p>
          <a:p>
            <a:pPr marL="624078" indent="-514350" algn="just">
              <a:buFont typeface="Wingdings" pitchFamily="2" charset="2"/>
              <a:buChar char="q"/>
            </a:pPr>
            <a:r>
              <a:rPr lang="fr-FR" sz="1800" dirty="0" smtClean="0">
                <a:latin typeface="Times New Roman" pitchFamily="18" charset="0"/>
                <a:cs typeface="Times New Roman" pitchFamily="18" charset="0"/>
              </a:rPr>
              <a:t>Rôles et responsabilités des acteurs (Comités des Usagers d’eau, les Responsables provinciaux/communaux, les autorités villageoises, …)</a:t>
            </a:r>
          </a:p>
          <a:p>
            <a:pPr marL="624078" indent="-514350" algn="just">
              <a:buNone/>
            </a:pPr>
            <a:endParaRPr lang="fr-FR" sz="1800" dirty="0" smtClean="0">
              <a:latin typeface="Times New Roman" pitchFamily="18" charset="0"/>
              <a:cs typeface="Times New Roman" pitchFamily="18" charset="0"/>
            </a:endParaRPr>
          </a:p>
          <a:p>
            <a:pPr algn="just"/>
            <a:endParaRPr lang="fr-FR" sz="1800" dirty="0">
              <a:latin typeface="Times New Roman" pitchFamily="18" charset="0"/>
              <a:cs typeface="Times New Roman" pitchFamily="18" charset="0"/>
            </a:endParaRPr>
          </a:p>
        </p:txBody>
      </p:sp>
      <p:pic>
        <p:nvPicPr>
          <p:cNvPr id="5" name="Picture 2" descr="C:\Users\AMOS\Documents\Toshiba External Hard Drive\AMOS\Documents\Photo cambodge 1\138CANON\IMG_3892.JPG"/>
          <p:cNvPicPr>
            <a:picLocks noGrp="1" noChangeAspect="1" noChangeArrowheads="1"/>
          </p:cNvPicPr>
          <p:nvPr>
            <p:ph sz="half" idx="2"/>
          </p:nvPr>
        </p:nvPicPr>
        <p:blipFill>
          <a:blip r:embed="rId2" cstate="print"/>
          <a:stretch>
            <a:fillRect/>
          </a:stretch>
        </p:blipFill>
        <p:spPr bwMode="auto">
          <a:xfrm>
            <a:off x="4929190" y="2643182"/>
            <a:ext cx="3886493" cy="34290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2970</TotalTime>
  <Words>3170</Words>
  <Application>Microsoft Office PowerPoint</Application>
  <PresentationFormat>Affichage à l'écran (4:3)</PresentationFormat>
  <Paragraphs>469</Paragraphs>
  <Slides>53</Slides>
  <Notes>1</Notes>
  <HiddenSlides>0</HiddenSlides>
  <MMClips>0</MMClips>
  <ScaleCrop>false</ScaleCrop>
  <HeadingPairs>
    <vt:vector size="4" baseType="variant">
      <vt:variant>
        <vt:lpstr>Thème</vt:lpstr>
      </vt:variant>
      <vt:variant>
        <vt:i4>1</vt:i4>
      </vt:variant>
      <vt:variant>
        <vt:lpstr>Titres des diapositives</vt:lpstr>
      </vt:variant>
      <vt:variant>
        <vt:i4>53</vt:i4>
      </vt:variant>
    </vt:vector>
  </HeadingPairs>
  <TitlesOfParts>
    <vt:vector size="54" baseType="lpstr">
      <vt:lpstr>Débit</vt:lpstr>
      <vt:lpstr> Le Mali à la rencontre du Cambodge </vt:lpstr>
      <vt:lpstr>Objectif de la mission</vt:lpstr>
      <vt:lpstr>Plan de présentation</vt:lpstr>
      <vt:lpstr>A- Contexte général </vt:lpstr>
      <vt:lpstr>Contexte général</vt:lpstr>
      <vt:lpstr>Contexte général</vt:lpstr>
      <vt:lpstr>Contexte général de l’irrigation</vt:lpstr>
      <vt:lpstr>Contexte général</vt:lpstr>
      <vt:lpstr>B- Visites sur les périmètres irrigués</vt:lpstr>
      <vt:lpstr>1-Visite des Polders  de Prey-Nup</vt:lpstr>
      <vt:lpstr> Les Polders des Prey Nup </vt:lpstr>
      <vt:lpstr>Description et Transept des polders de Prey Nup</vt:lpstr>
      <vt:lpstr>L a Communauté des Usagers des Polders «  CUP » </vt:lpstr>
      <vt:lpstr> </vt:lpstr>
      <vt:lpstr>Redevance </vt:lpstr>
      <vt:lpstr>CUP: Gestion transparente et maitrisée </vt:lpstr>
      <vt:lpstr>Commission d’exemption de paiement </vt:lpstr>
      <vt:lpstr>Finalités des Polders </vt:lpstr>
      <vt:lpstr>Les Polders des Prey Nup </vt:lpstr>
      <vt:lpstr> 2- Visité du réservoir d’eau de Teuk-Chha (à Kampong Cham ) </vt:lpstr>
      <vt:lpstr>Réservoir de Teuk Chha </vt:lpstr>
      <vt:lpstr>Réservoir d’eau de Teuk-Chha </vt:lpstr>
      <vt:lpstr>            Rencontres avec les responsables/autorités en charge de la gestion de l’eau </vt:lpstr>
      <vt:lpstr>Rencontres avec les responsables/autorités en charge de la gestion de l’eau</vt:lpstr>
      <vt:lpstr>Perimetre de Teuk Chha </vt:lpstr>
      <vt:lpstr>3- Visite de Pram-Kumpheak </vt:lpstr>
      <vt:lpstr>Périmètre de Pram-Kumpheak </vt:lpstr>
      <vt:lpstr>        Pram-Kumpheak  </vt:lpstr>
      <vt:lpstr>Réunion avec le comité de gestion</vt:lpstr>
      <vt:lpstr>             Réunion avec le comité de gestion du périmètre </vt:lpstr>
      <vt:lpstr>Rapport avec le CSI </vt:lpstr>
      <vt:lpstr>4- Visite du barrage déversoir de Stung Chinit ( à Kompong Thom) </vt:lpstr>
      <vt:lpstr>Déversoir de Stung Chinit </vt:lpstr>
      <vt:lpstr>Réunion avec le comité de gestion de Stung Chinit </vt:lpstr>
      <vt:lpstr>Réunion avec le comité de gestion de Stung Chinit </vt:lpstr>
      <vt:lpstr>Relations avec le CSI</vt:lpstr>
      <vt:lpstr>C- Présentation des approches</vt:lpstr>
      <vt:lpstr>Présentation FCPS</vt:lpstr>
      <vt:lpstr>FCPS</vt:lpstr>
      <vt:lpstr>Présentation FCPC</vt:lpstr>
      <vt:lpstr>Diapositive 41</vt:lpstr>
      <vt:lpstr>Présentation CSI</vt:lpstr>
      <vt:lpstr>Stratégie d’ intervention du CSI </vt:lpstr>
      <vt:lpstr>Types de contrats </vt:lpstr>
      <vt:lpstr> Visité d’une association paysanne soutenue par le CEDAC dans le cadre du Système de Riziculture Intensive. </vt:lpstr>
      <vt:lpstr>                       Le SRI </vt:lpstr>
      <vt:lpstr>SRI</vt:lpstr>
      <vt:lpstr>Rencontre avec l’Association des producteurs de semences d’or /commercialisation </vt:lpstr>
      <vt:lpstr>D- Enseignements </vt:lpstr>
      <vt:lpstr>Enseignements</vt:lpstr>
      <vt:lpstr>Enjeux politique et institutionnel </vt:lpstr>
      <vt:lpstr>Type de contras/Services </vt:lpstr>
      <vt:lpstr>Diapositive 53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AMOS</dc:creator>
  <cp:lastModifiedBy>AMOS</cp:lastModifiedBy>
  <cp:revision>417</cp:revision>
  <dcterms:created xsi:type="dcterms:W3CDTF">2010-10-05T15:32:37Z</dcterms:created>
  <dcterms:modified xsi:type="dcterms:W3CDTF">2010-10-22T18:19:02Z</dcterms:modified>
</cp:coreProperties>
</file>